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99" r:id="rId2"/>
    <p:sldId id="330" r:id="rId3"/>
    <p:sldId id="327" r:id="rId4"/>
    <p:sldId id="303" r:id="rId5"/>
    <p:sldId id="326" r:id="rId6"/>
    <p:sldId id="331" r:id="rId7"/>
    <p:sldId id="328" r:id="rId8"/>
    <p:sldId id="329" r:id="rId9"/>
    <p:sldId id="321" r:id="rId10"/>
    <p:sldId id="322" r:id="rId11"/>
    <p:sldId id="320" r:id="rId12"/>
    <p:sldId id="333" r:id="rId13"/>
    <p:sldId id="325" r:id="rId14"/>
  </p:sldIdLst>
  <p:sldSz cx="9144000" cy="6858000" type="screen4x3"/>
  <p:notesSz cx="7035800" cy="9194800"/>
  <p:custDataLst>
    <p:tags r:id="rId17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400"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400"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400"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400" b="1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CC00"/>
    <a:srgbClr val="993333"/>
    <a:srgbClr val="CC3300"/>
    <a:srgbClr val="FF9900"/>
    <a:srgbClr val="FFCC66"/>
    <a:srgbClr val="5F5F5F"/>
    <a:srgbClr val="0033CC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5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-1392" y="-90"/>
      </p:cViewPr>
      <p:guideLst>
        <p:guide orient="horz" pos="2160"/>
        <p:guide pos="1599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NUL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754914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28725" y="695325"/>
            <a:ext cx="4579938" cy="343535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51" name="Rectangle 3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8213" y="4367213"/>
            <a:ext cx="5159375" cy="41386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1588" tIns="44991" rIns="91588" bIns="4499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8999999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pt-BR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719263" y="1182688"/>
            <a:ext cx="10477501" cy="7858125"/>
          </a:xfrm>
          <a:ln/>
        </p:spPr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90575" y="325438"/>
            <a:ext cx="5454650" cy="304800"/>
          </a:xfrm>
          <a:noFill/>
          <a:ln w="9525"/>
        </p:spPr>
        <p:txBody>
          <a:bodyPr/>
          <a:lstStyle/>
          <a:p>
            <a:pPr eaLnBrk="1" hangingPunct="1"/>
            <a:endParaRPr lang="pt-BR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719263" y="1182688"/>
            <a:ext cx="10477501" cy="7858125"/>
          </a:xfrm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90575" y="325438"/>
            <a:ext cx="5454650" cy="304800"/>
          </a:xfrm>
          <a:noFill/>
          <a:ln w="9525"/>
        </p:spPr>
        <p:txBody>
          <a:bodyPr/>
          <a:lstStyle/>
          <a:p>
            <a:pPr eaLnBrk="1" hangingPunct="1"/>
            <a:endParaRPr lang="pt-BR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719263" y="1182688"/>
            <a:ext cx="10477501" cy="7858125"/>
          </a:xfrm>
          <a:ln/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90575" y="325438"/>
            <a:ext cx="5454650" cy="304800"/>
          </a:xfrm>
          <a:noFill/>
          <a:ln w="9525"/>
        </p:spPr>
        <p:txBody>
          <a:bodyPr/>
          <a:lstStyle/>
          <a:p>
            <a:pPr eaLnBrk="1" hangingPunct="1"/>
            <a:endParaRPr lang="pt-BR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719263" y="1182688"/>
            <a:ext cx="10477501" cy="7858125"/>
          </a:xfrm>
          <a:ln/>
        </p:spPr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90575" y="325438"/>
            <a:ext cx="5454650" cy="304800"/>
          </a:xfrm>
          <a:noFill/>
          <a:ln w="9525"/>
        </p:spPr>
        <p:txBody>
          <a:bodyPr/>
          <a:lstStyle/>
          <a:p>
            <a:pPr eaLnBrk="1" hangingPunct="1"/>
            <a:endParaRPr lang="pt-BR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719263" y="1182688"/>
            <a:ext cx="10477501" cy="7858125"/>
          </a:xfrm>
          <a:ln/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90575" y="325438"/>
            <a:ext cx="5454650" cy="304800"/>
          </a:xfrm>
          <a:noFill/>
          <a:ln w="9525"/>
        </p:spPr>
        <p:txBody>
          <a:bodyPr/>
          <a:lstStyle/>
          <a:p>
            <a:pPr eaLnBrk="1" hangingPunct="1"/>
            <a:endParaRPr lang="pt-B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QptBanner"/>
          <p:cNvSpPr>
            <a:spLocks noChangeArrowheads="1"/>
          </p:cNvSpPr>
          <p:nvPr/>
        </p:nvSpPr>
        <p:spPr bwMode="gray">
          <a:xfrm>
            <a:off x="0" y="0"/>
            <a:ext cx="9144000" cy="3427413"/>
          </a:xfrm>
          <a:prstGeom prst="rect">
            <a:avLst/>
          </a:prstGeom>
          <a:solidFill>
            <a:schemeClr val="folHlink"/>
          </a:solidFill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 anchor="ctr"/>
          <a:lstStyle/>
          <a:p>
            <a:pPr algn="ctr" eaLnBrk="0" hangingPunct="0">
              <a:defRPr/>
            </a:pPr>
            <a:endParaRPr lang="pt-BR"/>
          </a:p>
        </p:txBody>
      </p:sp>
      <p:sp>
        <p:nvSpPr>
          <p:cNvPr id="10300" name="Rectangle 60"/>
          <p:cNvSpPr>
            <a:spLocks noGrp="1" noChangeArrowheads="1"/>
          </p:cNvSpPr>
          <p:nvPr>
            <p:ph type="ctrTitle" sz="quarter"/>
          </p:nvPr>
        </p:nvSpPr>
        <p:spPr>
          <a:xfrm>
            <a:off x="2517775" y="4530725"/>
            <a:ext cx="6270625" cy="365125"/>
          </a:xfrm>
        </p:spPr>
        <p:txBody>
          <a:bodyPr anchor="t"/>
          <a:lstStyle>
            <a:lvl1pPr>
              <a:defRPr sz="24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301" name="Rectangle 61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2517775" y="5505450"/>
            <a:ext cx="6275388" cy="274638"/>
          </a:xfrm>
          <a:ln w="9525"/>
        </p:spPr>
        <p:txBody>
          <a:bodyPr>
            <a:spAutoFit/>
          </a:bodyPr>
          <a:lstStyle>
            <a:lvl1pPr marL="3175">
              <a:defRPr sz="1800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77"/>
          <p:cNvSpPr>
            <a:spLocks noGrp="1" noChangeArrowheads="1"/>
          </p:cNvSpPr>
          <p:nvPr>
            <p:ph type="ftr" sz="quarter" idx="10"/>
          </p:nvPr>
        </p:nvSpPr>
        <p:spPr>
          <a:xfrm>
            <a:off x="179388" y="6326188"/>
            <a:ext cx="8763000" cy="457200"/>
          </a:xfrm>
        </p:spPr>
        <p:txBody>
          <a:bodyPr wrap="square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4" name="Rectangle 6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D95133-8BBA-4F84-9524-21A94547E98B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  <p:sp>
        <p:nvSpPr>
          <p:cNvPr id="6" name="Rectangle 81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5925" y="909638"/>
            <a:ext cx="2193925" cy="46497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79388" y="909638"/>
            <a:ext cx="6434137" cy="46497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4" name="Rectangle 6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665FC9-9D54-4FDA-B762-E28A4FC05335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  <p:sp>
        <p:nvSpPr>
          <p:cNvPr id="6" name="Rectangle 81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4" name="Rectangle 6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6B5FF5-6F6E-49B1-9A39-607A51BBEEDE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  <p:sp>
        <p:nvSpPr>
          <p:cNvPr id="6" name="Rectangle 81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048288-2C0C-4BF8-A00E-06626A12E2DD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  <p:sp>
        <p:nvSpPr>
          <p:cNvPr id="6" name="Rectangle 81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79388" y="2200275"/>
            <a:ext cx="4313237" cy="33591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5025" y="2200275"/>
            <a:ext cx="4314825" cy="33591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5" name="Rectangle 6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25258D-9F82-457F-9ACB-D64CA5EE78BE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  <p:sp>
        <p:nvSpPr>
          <p:cNvPr id="7" name="Rectangle 81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7" name="Rectangle 6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FF2004-4E5C-42C2-B9D2-D17F6E7E9038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  <p:sp>
        <p:nvSpPr>
          <p:cNvPr id="9" name="Rectangle 81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Rectangle 6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B041CC-5CA3-4341-8330-4697E744EC5E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  <p:sp>
        <p:nvSpPr>
          <p:cNvPr id="5" name="Rectangle 81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6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BB7CA6-FC1D-4D6D-A990-37B6ED4A721F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  <p:sp>
        <p:nvSpPr>
          <p:cNvPr id="4" name="Rectangle 81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A430FC-4318-40CE-9009-7272F3263675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  <p:sp>
        <p:nvSpPr>
          <p:cNvPr id="7" name="Rectangle 81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DA0719-9D74-4244-AAC6-DE1A609735F6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  <p:sp>
        <p:nvSpPr>
          <p:cNvPr id="7" name="Rectangle 81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ags" Target="../tags/tag2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tags" Target="../tags/tag6.xml"/><Relationship Id="rId2" Type="http://schemas.openxmlformats.org/officeDocument/2006/relationships/slideLayout" Target="../slideLayouts/slideLayout2.xml"/><Relationship Id="rId16" Type="http://schemas.openxmlformats.org/officeDocument/2006/relationships/tags" Target="../tags/tag5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ags" Target="../tags/tag4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ags" Target="../tags/tag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9"/>
          <p:cNvSpPr>
            <a:spLocks noGrp="1" noChangeArrowheads="1"/>
          </p:cNvSpPr>
          <p:nvPr>
            <p:ph type="body" idx="1"/>
          </p:nvPr>
        </p:nvSpPr>
        <p:spPr bwMode="gray">
          <a:xfrm>
            <a:off x="179388" y="2200275"/>
            <a:ext cx="8780462" cy="33591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89" name="QptBanner"/>
          <p:cNvSpPr>
            <a:spLocks noChangeArrowheads="1"/>
          </p:cNvSpPr>
          <p:nvPr userDrawn="1"/>
        </p:nvSpPr>
        <p:spPr bwMode="gray">
          <a:xfrm>
            <a:off x="0" y="0"/>
            <a:ext cx="9140825" cy="1323975"/>
          </a:xfrm>
          <a:prstGeom prst="rect">
            <a:avLst/>
          </a:prstGeom>
          <a:solidFill>
            <a:schemeClr val="folHlink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endParaRPr lang="pt-BR"/>
          </a:p>
        </p:txBody>
      </p:sp>
      <p:sp>
        <p:nvSpPr>
          <p:cNvPr id="3076" name="Rectangle 64"/>
          <p:cNvSpPr>
            <a:spLocks noGrp="1" noChangeArrowheads="1"/>
          </p:cNvSpPr>
          <p:nvPr>
            <p:ph type="title"/>
          </p:nvPr>
        </p:nvSpPr>
        <p:spPr bwMode="gray">
          <a:xfrm>
            <a:off x="179388" y="909638"/>
            <a:ext cx="8780462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90" name="Rectangle 66"/>
          <p:cNvSpPr>
            <a:spLocks noGrp="1" noChangeArrowheads="1"/>
          </p:cNvSpPr>
          <p:nvPr>
            <p:ph type="ftr" sz="quarter" idx="3"/>
          </p:nvPr>
        </p:nvSpPr>
        <p:spPr bwMode="gray">
          <a:xfrm>
            <a:off x="179388" y="6618288"/>
            <a:ext cx="2286000" cy="1666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</a:bodyPr>
          <a:lstStyle>
            <a:lvl1pPr algn="l" eaLnBrk="0" hangingPunct="0">
              <a:spcBef>
                <a:spcPct val="0"/>
              </a:spcBef>
              <a:buSzTx/>
              <a:buFontTx/>
              <a:buNone/>
              <a:defRPr sz="10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84" name="Rectangle 60"/>
          <p:cNvSpPr>
            <a:spLocks noGrp="1" noChangeArrowheads="1"/>
          </p:cNvSpPr>
          <p:nvPr>
            <p:ph type="sldNum" sz="quarter" idx="4"/>
          </p:nvPr>
        </p:nvSpPr>
        <p:spPr bwMode="gray">
          <a:xfrm>
            <a:off x="8240713" y="6619875"/>
            <a:ext cx="719137" cy="1651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eaLnBrk="0" hangingPunct="0">
              <a:lnSpc>
                <a:spcPct val="80000"/>
              </a:lnSpc>
              <a:spcBef>
                <a:spcPct val="0"/>
              </a:spcBef>
              <a:buSzTx/>
              <a:buFontTx/>
              <a:buNone/>
              <a:defRPr sz="1000" b="0"/>
            </a:lvl1pPr>
          </a:lstStyle>
          <a:p>
            <a:pPr>
              <a:defRPr/>
            </a:pPr>
            <a:fld id="{463EB1DA-AA71-4103-968C-90C9C3847986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  <p:sp>
        <p:nvSpPr>
          <p:cNvPr id="1104" name="AcnFootnote" hidden="1"/>
          <p:cNvSpPr txBox="1">
            <a:spLocks noChangeArrowheads="1"/>
          </p:cNvSpPr>
          <p:nvPr/>
        </p:nvSpPr>
        <p:spPr bwMode="gray">
          <a:xfrm>
            <a:off x="179388" y="6254750"/>
            <a:ext cx="8780462" cy="334963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lIns="0" tIns="0" rIns="0" bIns="0" anchor="b">
            <a:spAutoFit/>
          </a:bodyPr>
          <a:lstStyle/>
          <a:p>
            <a:pPr marL="538163" indent="-538163" eaLnBrk="0" hangingPunct="0">
              <a:buClr>
                <a:schemeClr val="tx1"/>
              </a:buClr>
              <a:buFont typeface="Wingdings" pitchFamily="2" charset="2"/>
              <a:buNone/>
              <a:defRPr/>
            </a:pPr>
            <a:r>
              <a:rPr lang="en-US" sz="1000" b="0"/>
              <a:t>*	Footnote</a:t>
            </a:r>
          </a:p>
          <a:p>
            <a:pPr marL="538163" indent="-538163" eaLnBrk="0" hangingPunct="0">
              <a:spcBef>
                <a:spcPct val="20000"/>
              </a:spcBef>
              <a:buClr>
                <a:schemeClr val="tx1"/>
              </a:buClr>
              <a:buFont typeface="Wingdings" pitchFamily="2" charset="2"/>
              <a:buNone/>
              <a:defRPr/>
            </a:pPr>
            <a:r>
              <a:rPr lang="en-US" sz="1000" b="0"/>
              <a:t>Source:	Source</a:t>
            </a:r>
          </a:p>
        </p:txBody>
      </p:sp>
      <p:sp>
        <p:nvSpPr>
          <p:cNvPr id="1105" name="Rectangle 81"/>
          <p:cNvSpPr>
            <a:spLocks noGrp="1" noChangeArrowheads="1"/>
          </p:cNvSpPr>
          <p:nvPr>
            <p:ph type="dt" sz="half" idx="2"/>
          </p:nvPr>
        </p:nvSpPr>
        <p:spPr bwMode="gray">
          <a:xfrm>
            <a:off x="2730500" y="6632575"/>
            <a:ext cx="368300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spcBef>
                <a:spcPct val="0"/>
              </a:spcBef>
              <a:buSzTx/>
              <a:buFontTx/>
              <a:buNone/>
              <a:defRPr sz="10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4" name="AcnSubjectTitle_ID_1124" hidden="1"/>
          <p:cNvSpPr txBox="1">
            <a:spLocks noChangeArrowheads="1"/>
          </p:cNvSpPr>
          <p:nvPr>
            <p:custDataLst>
              <p:tags r:id="rId13"/>
            </p:custDataLst>
          </p:nvPr>
        </p:nvSpPr>
        <p:spPr bwMode="gray">
          <a:xfrm>
            <a:off x="179388" y="1420813"/>
            <a:ext cx="6985000" cy="244475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eaLnBrk="0" hangingPunct="0">
              <a:buClr>
                <a:schemeClr val="tx1"/>
              </a:buClr>
              <a:buSzPct val="100000"/>
              <a:buFont typeface="Wingdings" pitchFamily="2" charset="2"/>
              <a:buNone/>
              <a:defRPr/>
            </a:pPr>
            <a:r>
              <a:rPr lang="en-US" sz="1600"/>
              <a:t>Subject Title</a:t>
            </a:r>
          </a:p>
        </p:txBody>
      </p:sp>
      <p:sp>
        <p:nvSpPr>
          <p:cNvPr id="1125" name="AcnUnitofMeasure_ID_1125" hidden="1"/>
          <p:cNvSpPr txBox="1">
            <a:spLocks noChangeArrowheads="1"/>
          </p:cNvSpPr>
          <p:nvPr>
            <p:custDataLst>
              <p:tags r:id="rId14"/>
            </p:custDataLst>
          </p:nvPr>
        </p:nvSpPr>
        <p:spPr bwMode="gray">
          <a:xfrm>
            <a:off x="179388" y="1697038"/>
            <a:ext cx="6985000" cy="212725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eaLnBrk="0" hangingPunct="0">
              <a:buClr>
                <a:schemeClr val="tx1"/>
              </a:buClr>
              <a:buSzPct val="100000"/>
              <a:buFont typeface="Wingdings" pitchFamily="2" charset="2"/>
              <a:buNone/>
              <a:defRPr/>
            </a:pPr>
            <a:r>
              <a:rPr lang="en-US" b="0"/>
              <a:t>Unit of Measure</a:t>
            </a:r>
          </a:p>
        </p:txBody>
      </p:sp>
      <p:sp>
        <p:nvSpPr>
          <p:cNvPr id="1126" name="AcnStamp_ID_1126" hidden="1"/>
          <p:cNvSpPr>
            <a:spLocks noChangeArrowheads="1"/>
          </p:cNvSpPr>
          <p:nvPr>
            <p:custDataLst>
              <p:tags r:id="rId15"/>
            </p:custDataLst>
          </p:nvPr>
        </p:nvSpPr>
        <p:spPr bwMode="gray">
          <a:xfrm>
            <a:off x="7537450" y="1411288"/>
            <a:ext cx="1422400" cy="263525"/>
          </a:xfrm>
          <a:prstGeom prst="leftRightArrow">
            <a:avLst>
              <a:gd name="adj1" fmla="val 100000"/>
              <a:gd name="adj2" fmla="val 0"/>
            </a:avLst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0" tIns="25400" rIns="0" bIns="25400">
            <a:spAutoFit/>
          </a:bodyPr>
          <a:lstStyle/>
          <a:p>
            <a:pPr algn="r" eaLnBrk="0" hangingPunct="0">
              <a:buSzPct val="100000"/>
              <a:buFont typeface="Wingdings" pitchFamily="2" charset="2"/>
              <a:buNone/>
              <a:defRPr/>
            </a:pPr>
            <a:r>
              <a:rPr lang="en-US"/>
              <a:t>MASTER STAMP</a:t>
            </a:r>
          </a:p>
        </p:txBody>
      </p:sp>
      <p:cxnSp>
        <p:nvCxnSpPr>
          <p:cNvPr id="3084" name="AcnStpConnector_ID_1127" hidden="1"/>
          <p:cNvCxnSpPr>
            <a:cxnSpLocks noChangeShapeType="1"/>
            <a:stCxn id="1126" idx="2"/>
            <a:endCxn id="1126" idx="0"/>
          </p:cNvCxnSpPr>
          <p:nvPr>
            <p:custDataLst>
              <p:tags r:id="rId16"/>
            </p:custDataLst>
          </p:nvPr>
        </p:nvCxnSpPr>
        <p:spPr bwMode="gray">
          <a:xfrm>
            <a:off x="7537450" y="1411288"/>
            <a:ext cx="1422400" cy="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</p:cxnSp>
      <p:cxnSp>
        <p:nvCxnSpPr>
          <p:cNvPr id="3085" name="AcnStpConnector_ID_1128" hidden="1"/>
          <p:cNvCxnSpPr>
            <a:cxnSpLocks noChangeShapeType="1"/>
            <a:stCxn id="1126" idx="4"/>
            <a:endCxn id="1126" idx="6"/>
          </p:cNvCxnSpPr>
          <p:nvPr>
            <p:custDataLst>
              <p:tags r:id="rId17"/>
            </p:custDataLst>
          </p:nvPr>
        </p:nvCxnSpPr>
        <p:spPr bwMode="gray">
          <a:xfrm>
            <a:off x="7537450" y="1674813"/>
            <a:ext cx="1422400" cy="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</p:cxnSp>
      <p:sp>
        <p:nvSpPr>
          <p:cNvPr id="1131" name="Text Box 107"/>
          <p:cNvSpPr txBox="1">
            <a:spLocks noChangeArrowheads="1"/>
          </p:cNvSpPr>
          <p:nvPr userDrawn="1"/>
        </p:nvSpPr>
        <p:spPr bwMode="gray">
          <a:xfrm>
            <a:off x="8042275" y="76200"/>
            <a:ext cx="1019175" cy="747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72000" tIns="72000" rIns="72000" bIns="72000">
            <a:spAutoFit/>
          </a:bodyPr>
          <a:lstStyle/>
          <a:p>
            <a:pPr algn="ctr" eaLnBrk="0" hangingPunct="0">
              <a:spcBef>
                <a:spcPct val="20000"/>
              </a:spcBef>
              <a:buSzPct val="100000"/>
              <a:buFont typeface="Wingdings" pitchFamily="2" charset="2"/>
              <a:buNone/>
              <a:defRPr/>
            </a:pPr>
            <a:r>
              <a:rPr lang="pt-BR" sz="1800">
                <a:solidFill>
                  <a:srgbClr val="FFFF66"/>
                </a:solidFill>
              </a:rPr>
              <a:t>COGEF </a:t>
            </a:r>
          </a:p>
          <a:p>
            <a:pPr algn="ctr" eaLnBrk="0" hangingPunct="0">
              <a:spcBef>
                <a:spcPct val="20000"/>
              </a:spcBef>
              <a:buSzPct val="100000"/>
              <a:buFont typeface="Wingdings" pitchFamily="2" charset="2"/>
              <a:buNone/>
              <a:defRPr/>
            </a:pPr>
            <a:r>
              <a:rPr lang="pt-BR" sz="1800">
                <a:solidFill>
                  <a:srgbClr val="FFFF66"/>
                </a:solidFill>
              </a:rPr>
              <a:t>ARP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Arial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b="1">
          <a:solidFill>
            <a:schemeClr val="bg1"/>
          </a:solidFill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b="1">
          <a:solidFill>
            <a:schemeClr val="bg1"/>
          </a:solidFill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b="1">
          <a:solidFill>
            <a:schemeClr val="bg1"/>
          </a:solidFill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b="1">
          <a:solidFill>
            <a:schemeClr val="bg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Font typeface="Wingdings" pitchFamily="2" charset="2"/>
        <a:buChar char="•"/>
        <a:defRPr sz="1400">
          <a:solidFill>
            <a:schemeClr val="tx1"/>
          </a:solidFill>
          <a:latin typeface="+mn-lt"/>
          <a:ea typeface="+mn-ea"/>
          <a:cs typeface="+mn-cs"/>
        </a:defRPr>
      </a:lvl1pPr>
      <a:lvl2pPr marL="177800" indent="-17621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Font typeface="Wingdings" pitchFamily="2" charset="2"/>
        <a:buChar char="§"/>
        <a:defRPr sz="1400">
          <a:solidFill>
            <a:schemeClr val="tx1"/>
          </a:solidFill>
          <a:latin typeface="+mn-lt"/>
        </a:defRPr>
      </a:lvl2pPr>
      <a:lvl3pPr marL="342900" indent="-16351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Font typeface="Arial" charset="0"/>
        <a:buChar char="–"/>
        <a:defRPr sz="1400">
          <a:solidFill>
            <a:schemeClr val="tx1"/>
          </a:solidFill>
          <a:latin typeface="+mn-lt"/>
        </a:defRPr>
      </a:lvl3pPr>
      <a:lvl4pPr marL="533400" indent="-18891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Font typeface="Arial" charset="0"/>
        <a:buChar char="•"/>
        <a:defRPr sz="1400">
          <a:solidFill>
            <a:schemeClr val="tx1"/>
          </a:solidFill>
          <a:latin typeface="+mn-lt"/>
        </a:defRPr>
      </a:lvl4pPr>
      <a:lvl5pPr marL="711200" indent="-17621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Font typeface="Arial" charset="0"/>
        <a:buChar char="-"/>
        <a:defRPr sz="1400">
          <a:solidFill>
            <a:schemeClr val="tx1"/>
          </a:solidFill>
          <a:latin typeface="+mn-lt"/>
        </a:defRPr>
      </a:lvl5pPr>
      <a:lvl6pPr marL="1168400" indent="-17621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Font typeface="Arial" charset="0"/>
        <a:buChar char="-"/>
        <a:defRPr sz="1400">
          <a:solidFill>
            <a:schemeClr val="tx1"/>
          </a:solidFill>
          <a:latin typeface="+mn-lt"/>
        </a:defRPr>
      </a:lvl6pPr>
      <a:lvl7pPr marL="1625600" indent="-17621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Font typeface="Arial" charset="0"/>
        <a:buChar char="-"/>
        <a:defRPr sz="1400">
          <a:solidFill>
            <a:schemeClr val="tx1"/>
          </a:solidFill>
          <a:latin typeface="+mn-lt"/>
        </a:defRPr>
      </a:lvl7pPr>
      <a:lvl8pPr marL="2082800" indent="-17621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Font typeface="Arial" charset="0"/>
        <a:buChar char="-"/>
        <a:defRPr sz="1400">
          <a:solidFill>
            <a:schemeClr val="tx1"/>
          </a:solidFill>
          <a:latin typeface="+mn-lt"/>
        </a:defRPr>
      </a:lvl8pPr>
      <a:lvl9pPr marL="2540000" indent="-17621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Font typeface="Arial" charset="0"/>
        <a:buChar char="-"/>
        <a:defRPr sz="1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tags" Target="../tags/tag8.xml"/><Relationship Id="rId7" Type="http://schemas.openxmlformats.org/officeDocument/2006/relationships/oleObject" Target="../embeddings/oleObject1.bin"/><Relationship Id="rId2" Type="http://schemas.openxmlformats.org/officeDocument/2006/relationships/tags" Target="../tags/tag7.xml"/><Relationship Id="rId1" Type="http://schemas.openxmlformats.org/officeDocument/2006/relationships/vmlDrawing" Target="../drawings/vmlDrawing1.vml"/><Relationship Id="rId6" Type="http://schemas.openxmlformats.org/officeDocument/2006/relationships/notesSlide" Target="../notesSlides/notesSlide1.xml"/><Relationship Id="rId5" Type="http://schemas.openxmlformats.org/officeDocument/2006/relationships/slideLayout" Target="../slideLayouts/slideLayout1.xml"/><Relationship Id="rId4" Type="http://schemas.openxmlformats.org/officeDocument/2006/relationships/tags" Target="../tags/tag9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ef.es/formacion/master_administracion_tributaria.aspx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iat.org/index.php/es/productos-y-servicios/capacitacion/cursos-virtuales/formacion-continua/1805.html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www.ciat.org/index.php/es/productos-y-servicios/capacitacion/cursos-virtuales/formacion-continua/1804.html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Gest&#227;o%20projetos%20COGEF-ESAF%20-%20sem%20Paran&#225;.xlsx" TargetMode="Externa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6" name="Rectangle 31" hidden="1"/>
          <p:cNvGraphicFramePr>
            <a:graphicFrameLocks/>
          </p:cNvGraphicFramePr>
          <p:nvPr>
            <p:custDataLst>
              <p:tags r:id="rId2"/>
            </p:custDataLst>
          </p:nvPr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9" name="think-cell Slide" r:id="rId7" imgW="0" imgH="0" progId="">
                  <p:embed/>
                </p:oleObj>
              </mc:Choice>
              <mc:Fallback>
                <p:oleObj name="think-cell Slide" r:id="rId7" imgW="0" imgH="0" progId="">
                  <p:embed/>
                  <p:pic>
                    <p:nvPicPr>
                      <p:cNvPr id="0" name="Rectangle 31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7" name="Rectangle 29"/>
          <p:cNvSpPr>
            <a:spLocks noGrp="1" noChangeArrowheads="1"/>
          </p:cNvSpPr>
          <p:nvPr>
            <p:ph type="ctrTitle"/>
          </p:nvPr>
        </p:nvSpPr>
        <p:spPr>
          <a:xfrm>
            <a:off x="1308100" y="3777180"/>
            <a:ext cx="5755670" cy="984885"/>
          </a:xfrm>
        </p:spPr>
        <p:txBody>
          <a:bodyPr/>
          <a:lstStyle/>
          <a:p>
            <a:r>
              <a:rPr lang="pt-BR" sz="2800" dirty="0" smtClean="0"/>
              <a:t/>
            </a:r>
            <a:br>
              <a:rPr lang="pt-BR" sz="2800" dirty="0" smtClean="0"/>
            </a:br>
            <a:r>
              <a:rPr lang="pt-BR" sz="3600" dirty="0" smtClean="0">
                <a:solidFill>
                  <a:schemeClr val="accent1">
                    <a:lumMod val="25000"/>
                  </a:schemeClr>
                </a:solidFill>
              </a:rPr>
              <a:t>GT CAPACITAÇÃO</a:t>
            </a:r>
          </a:p>
        </p:txBody>
      </p:sp>
      <p:sp>
        <p:nvSpPr>
          <p:cNvPr id="1028" name="Rectangle 30"/>
          <p:cNvSpPr>
            <a:spLocks noGrp="1" noChangeArrowheads="1"/>
          </p:cNvSpPr>
          <p:nvPr>
            <p:ph type="subTitle" idx="1"/>
            <p:custDataLst>
              <p:tags r:id="rId3"/>
            </p:custDataLst>
          </p:nvPr>
        </p:nvSpPr>
        <p:spPr>
          <a:xfrm>
            <a:off x="2465388" y="5819775"/>
            <a:ext cx="6275387" cy="274638"/>
          </a:xfrm>
          <a:ln w="12700"/>
        </p:spPr>
        <p:txBody>
          <a:bodyPr/>
          <a:lstStyle/>
          <a:p>
            <a:pPr indent="0" algn="r">
              <a:buFont typeface="Wingdings" pitchFamily="2" charset="2"/>
              <a:buNone/>
            </a:pPr>
            <a:r>
              <a:rPr lang="pt-BR" dirty="0" smtClean="0">
                <a:solidFill>
                  <a:schemeClr val="accent1">
                    <a:lumMod val="25000"/>
                  </a:schemeClr>
                </a:solidFill>
              </a:rPr>
              <a:t>01 de junho  de 2012</a:t>
            </a:r>
          </a:p>
        </p:txBody>
      </p:sp>
      <p:sp>
        <p:nvSpPr>
          <p:cNvPr id="1029" name="Rectangle 37"/>
          <p:cNvSpPr>
            <a:spLocks noChangeArrowheads="1"/>
          </p:cNvSpPr>
          <p:nvPr>
            <p:custDataLst>
              <p:tags r:id="rId4"/>
            </p:custDataLst>
          </p:nvPr>
        </p:nvSpPr>
        <p:spPr bwMode="gray">
          <a:xfrm>
            <a:off x="1343025" y="777875"/>
            <a:ext cx="6530975" cy="16619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eaLnBrk="0" hangingPunct="0"/>
            <a:r>
              <a:rPr lang="en-US" sz="4000" cap="small" dirty="0" smtClean="0">
                <a:solidFill>
                  <a:schemeClr val="accent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rPr>
              <a:t>16ª REUNIÃO DA COGEF </a:t>
            </a:r>
          </a:p>
          <a:p>
            <a:pPr eaLnBrk="0" hangingPunct="0"/>
            <a:r>
              <a:rPr lang="pt-BR" sz="2800" dirty="0">
                <a:solidFill>
                  <a:srgbClr val="FFFF66"/>
                </a:solidFill>
              </a:rPr>
              <a:t/>
            </a:r>
            <a:br>
              <a:rPr lang="pt-BR" sz="2800" dirty="0">
                <a:solidFill>
                  <a:srgbClr val="FFFF66"/>
                </a:solidFill>
              </a:rPr>
            </a:br>
            <a:r>
              <a:rPr lang="pt-BR" sz="2000" dirty="0">
                <a:solidFill>
                  <a:schemeClr val="bg1"/>
                </a:solidFill>
              </a:rPr>
              <a:t>ARP – Aceleração da Realização dos Programas de Modernização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Number Placeholder 2"/>
          <p:cNvSpPr txBox="1">
            <a:spLocks noGrp="1"/>
          </p:cNvSpPr>
          <p:nvPr/>
        </p:nvSpPr>
        <p:spPr bwMode="gray">
          <a:xfrm>
            <a:off x="8240713" y="6619875"/>
            <a:ext cx="719137" cy="1651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0" tIns="0" rIns="0" bIns="0" anchor="b"/>
          <a:lstStyle/>
          <a:p>
            <a:pPr algn="r" eaLnBrk="0" hangingPunct="0">
              <a:lnSpc>
                <a:spcPct val="80000"/>
              </a:lnSpc>
            </a:pPr>
            <a:fld id="{0642A9A2-3166-4B1D-A472-311CAFB27BF4}" type="slidenum">
              <a:rPr lang="en-US" sz="1000" b="0"/>
              <a:pPr algn="r" eaLnBrk="0" hangingPunct="0">
                <a:lnSpc>
                  <a:spcPct val="80000"/>
                </a:lnSpc>
              </a:pPr>
              <a:t>10</a:t>
            </a:fld>
            <a:endParaRPr lang="en-US" sz="1000" b="0"/>
          </a:p>
        </p:txBody>
      </p:sp>
      <p:sp>
        <p:nvSpPr>
          <p:cNvPr id="8195" name="Text Box 8"/>
          <p:cNvSpPr txBox="1">
            <a:spLocks noChangeArrowheads="1"/>
          </p:cNvSpPr>
          <p:nvPr/>
        </p:nvSpPr>
        <p:spPr bwMode="auto">
          <a:xfrm>
            <a:off x="0" y="1397001"/>
            <a:ext cx="9144000" cy="563231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63538" indent="-363538" algn="ctr"/>
            <a:r>
              <a:rPr lang="pt-BR" sz="2000" dirty="0" smtClean="0">
                <a:latin typeface="+mn-lt"/>
              </a:rPr>
              <a:t>Em </a:t>
            </a:r>
            <a:r>
              <a:rPr lang="pt-BR" sz="2000" dirty="0" smtClean="0">
                <a:latin typeface="+mn-lt"/>
              </a:rPr>
              <a:t>negociação:</a:t>
            </a:r>
            <a:endParaRPr lang="pt-BR" sz="2000" dirty="0" smtClean="0">
              <a:latin typeface="+mn-lt"/>
            </a:endParaRPr>
          </a:p>
          <a:p>
            <a:pPr marL="363538" indent="-363538"/>
            <a:endParaRPr lang="pt-BR" sz="2000" b="0" dirty="0">
              <a:latin typeface="Tahoma" pitchFamily="34" charset="0"/>
            </a:endParaRPr>
          </a:p>
          <a:p>
            <a:pPr marL="363538" indent="-363538">
              <a:buFont typeface="+mj-lt"/>
              <a:buAutoNum type="alphaLcPeriod"/>
            </a:pPr>
            <a:r>
              <a:rPr lang="pt-BR" sz="2000" b="0" dirty="0" smtClean="0"/>
              <a:t>Duas áreas de especialização: tributária e financeira – </a:t>
            </a:r>
            <a:r>
              <a:rPr lang="pt-BR" sz="2000" dirty="0" smtClean="0"/>
              <a:t>40 vagas </a:t>
            </a:r>
            <a:r>
              <a:rPr lang="pt-BR" sz="2000" b="0" dirty="0" smtClean="0"/>
              <a:t>(20+20) - EAD + presencial;</a:t>
            </a:r>
          </a:p>
          <a:p>
            <a:pPr marL="363538" indent="-363538">
              <a:buFont typeface="+mj-lt"/>
              <a:buAutoNum type="alphaLcPeriod"/>
            </a:pPr>
            <a:r>
              <a:rPr lang="pt-BR" sz="2000" dirty="0" smtClean="0"/>
              <a:t>Tributária:</a:t>
            </a:r>
            <a:r>
              <a:rPr lang="pt-BR" sz="2000" b="0" dirty="0" smtClean="0"/>
              <a:t> SEFAZ/SP </a:t>
            </a:r>
            <a:r>
              <a:rPr lang="pt-BR" sz="2000" b="0" dirty="0" smtClean="0"/>
              <a:t>– preferência nas vagas (tributária) + 01 vaga por Estado;</a:t>
            </a:r>
          </a:p>
          <a:p>
            <a:pPr marL="363538" indent="-363538">
              <a:buFont typeface="+mj-lt"/>
              <a:buAutoNum type="alphaLcPeriod"/>
            </a:pPr>
            <a:r>
              <a:rPr lang="pt-BR" sz="2000" b="0" dirty="0" smtClean="0"/>
              <a:t>Aguardando posição de São </a:t>
            </a:r>
            <a:r>
              <a:rPr lang="pt-BR" sz="2000" b="0" dirty="0" smtClean="0"/>
              <a:t>Paulo/ENCAT/FGV sobre o andamento das negociações;</a:t>
            </a:r>
          </a:p>
          <a:p>
            <a:pPr marL="363538" indent="-363538">
              <a:buFont typeface="+mj-lt"/>
              <a:buAutoNum type="alphaLcPeriod"/>
            </a:pPr>
            <a:r>
              <a:rPr lang="pt-BR" sz="2000" dirty="0" smtClean="0"/>
              <a:t>Financeiro:</a:t>
            </a:r>
            <a:r>
              <a:rPr lang="pt-BR" sz="2000" b="0" dirty="0" smtClean="0"/>
              <a:t> Será verificado interesse do GFIN e aproveitada a fórmula utilizada pelo tributário;</a:t>
            </a:r>
            <a:endParaRPr lang="pt-BR" sz="2000" b="0" dirty="0" smtClean="0"/>
          </a:p>
          <a:p>
            <a:pPr marL="363538" indent="-363538">
              <a:buFont typeface="+mj-lt"/>
              <a:buAutoNum type="alphaLcPeriod"/>
            </a:pPr>
            <a:r>
              <a:rPr lang="pt-BR" sz="2000" b="0" dirty="0" smtClean="0"/>
              <a:t>Site: </a:t>
            </a:r>
            <a:r>
              <a:rPr lang="pt-BR" sz="2000" dirty="0" smtClean="0">
                <a:hlinkClick r:id="rId3"/>
              </a:rPr>
              <a:t>http://www.ief.es/formacion/master_administracion_tributaria.</a:t>
            </a:r>
            <a:r>
              <a:rPr lang="pt-BR" sz="2000" dirty="0" err="1" smtClean="0">
                <a:hlinkClick r:id="rId3"/>
              </a:rPr>
              <a:t>aspx</a:t>
            </a:r>
            <a:r>
              <a:rPr lang="pt-BR" sz="2000" dirty="0" smtClean="0"/>
              <a:t>  </a:t>
            </a:r>
          </a:p>
          <a:p>
            <a:pPr marL="363538" indent="-363538">
              <a:buFont typeface="+mj-lt"/>
              <a:buAutoNum type="alphaLcPeriod"/>
            </a:pPr>
            <a:r>
              <a:rPr lang="es-ES" sz="2000" b="0" dirty="0" err="1" smtClean="0"/>
              <a:t>Duração</a:t>
            </a:r>
            <a:r>
              <a:rPr lang="es-ES" sz="2000" b="0" dirty="0" smtClean="0"/>
              <a:t> e </a:t>
            </a:r>
            <a:r>
              <a:rPr lang="es-ES" sz="2000" b="0" dirty="0" err="1" smtClean="0"/>
              <a:t>metodologia</a:t>
            </a:r>
            <a:r>
              <a:rPr lang="es-ES" sz="2000" b="0" dirty="0" smtClean="0"/>
              <a:t>: 600 horas lectivas (60 créditos) estructuradas </a:t>
            </a:r>
            <a:r>
              <a:rPr lang="pt-BR" sz="2000" b="0" dirty="0" err="1" smtClean="0"/>
              <a:t>en</a:t>
            </a:r>
            <a:r>
              <a:rPr lang="pt-BR" sz="2000" b="0" dirty="0" smtClean="0"/>
              <a:t> módulos temáticos: </a:t>
            </a:r>
            <a:r>
              <a:rPr lang="es-ES" sz="2000" b="0" dirty="0" smtClean="0"/>
              <a:t> 31 semanas virtuales y 3 presenciales, teniendo los alumnos que elaborar un Proyecto final de investigación. </a:t>
            </a:r>
            <a:endParaRPr lang="pt-BR" sz="2000" b="0" dirty="0" smtClean="0"/>
          </a:p>
          <a:p>
            <a:pPr marL="363538" indent="-363538">
              <a:buFont typeface="+mj-lt"/>
              <a:buAutoNum type="alphaLcPeriod"/>
            </a:pPr>
            <a:r>
              <a:rPr lang="pt-BR" sz="2000" b="0" dirty="0" smtClean="0"/>
              <a:t>Previsão de </a:t>
            </a:r>
            <a:r>
              <a:rPr lang="pt-BR" sz="2000" dirty="0" smtClean="0"/>
              <a:t>custo</a:t>
            </a:r>
            <a:r>
              <a:rPr lang="pt-BR" sz="2000" b="0" dirty="0" smtClean="0"/>
              <a:t> de </a:t>
            </a:r>
            <a:r>
              <a:rPr lang="es-ES" sz="2000" b="0" i="1" dirty="0" smtClean="0"/>
              <a:t>matrícula:  </a:t>
            </a:r>
            <a:r>
              <a:rPr lang="es-ES" sz="2000" b="0" dirty="0" smtClean="0"/>
              <a:t>2.250 euros (</a:t>
            </a:r>
            <a:r>
              <a:rPr lang="es-ES" sz="2000" dirty="0" smtClean="0"/>
              <a:t>8.000 </a:t>
            </a:r>
            <a:r>
              <a:rPr lang="es-ES" sz="2000" dirty="0" smtClean="0"/>
              <a:t>euros, </a:t>
            </a:r>
            <a:r>
              <a:rPr lang="es-ES" sz="2000" dirty="0" err="1" smtClean="0"/>
              <a:t>customizado</a:t>
            </a:r>
            <a:r>
              <a:rPr lang="es-ES" sz="2000" b="0" dirty="0" smtClean="0"/>
              <a:t>);</a:t>
            </a:r>
          </a:p>
          <a:p>
            <a:pPr marL="363538" indent="-363538">
              <a:buFont typeface="+mj-lt"/>
              <a:buAutoNum type="alphaLcPeriod"/>
            </a:pPr>
            <a:r>
              <a:rPr lang="es-ES" sz="2000" b="0" dirty="0" err="1" smtClean="0">
                <a:latin typeface="+mj-lt"/>
              </a:rPr>
              <a:t>Parceria</a:t>
            </a:r>
            <a:r>
              <a:rPr lang="es-ES" sz="2000" b="0" dirty="0" smtClean="0">
                <a:latin typeface="+mj-lt"/>
              </a:rPr>
              <a:t> </a:t>
            </a:r>
            <a:r>
              <a:rPr lang="es-ES" sz="2000" b="0" dirty="0" err="1" smtClean="0">
                <a:latin typeface="+mj-lt"/>
              </a:rPr>
              <a:t>com</a:t>
            </a:r>
            <a:r>
              <a:rPr lang="es-ES" sz="2000" b="0" dirty="0" smtClean="0">
                <a:latin typeface="+mj-lt"/>
              </a:rPr>
              <a:t> FGV para viabilizar </a:t>
            </a:r>
            <a:r>
              <a:rPr lang="es-ES" sz="2000" b="0" dirty="0" err="1" smtClean="0">
                <a:latin typeface="+mj-lt"/>
              </a:rPr>
              <a:t>reconhecimento</a:t>
            </a:r>
            <a:r>
              <a:rPr lang="es-ES" sz="2000" b="0" dirty="0" smtClean="0">
                <a:latin typeface="+mj-lt"/>
              </a:rPr>
              <a:t> do MEC;</a:t>
            </a:r>
            <a:endParaRPr lang="pt-BR" sz="2000" b="0" dirty="0" smtClean="0">
              <a:latin typeface="+mj-lt"/>
            </a:endParaRPr>
          </a:p>
          <a:p>
            <a:pPr marL="363538" indent="-363538">
              <a:buFont typeface="+mj-lt"/>
              <a:buAutoNum type="alphaLcPeriod"/>
            </a:pPr>
            <a:endParaRPr lang="pt-BR" sz="2000" dirty="0" smtClean="0"/>
          </a:p>
        </p:txBody>
      </p:sp>
      <p:sp>
        <p:nvSpPr>
          <p:cNvPr id="8196" name="Rectangle 2"/>
          <p:cNvSpPr>
            <a:spLocks noChangeArrowheads="1"/>
          </p:cNvSpPr>
          <p:nvPr/>
        </p:nvSpPr>
        <p:spPr bwMode="gray">
          <a:xfrm>
            <a:off x="434975" y="209396"/>
            <a:ext cx="7205663" cy="83099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pt-BR" sz="2400" dirty="0" smtClean="0">
                <a:solidFill>
                  <a:schemeClr val="bg1"/>
                </a:solidFill>
              </a:rPr>
              <a:t>IEF/EHP – Mestrado em Gestão Fazendária - Espanha </a:t>
            </a:r>
            <a:endParaRPr lang="pt-BR" sz="2400" dirty="0">
              <a:solidFill>
                <a:schemeClr val="bg1"/>
              </a:solidFill>
              <a:cs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Number Placeholder 2"/>
          <p:cNvSpPr txBox="1">
            <a:spLocks noGrp="1"/>
          </p:cNvSpPr>
          <p:nvPr/>
        </p:nvSpPr>
        <p:spPr bwMode="gray">
          <a:xfrm>
            <a:off x="8240713" y="6619875"/>
            <a:ext cx="719137" cy="1651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0" tIns="0" rIns="0" bIns="0" anchor="b"/>
          <a:lstStyle/>
          <a:p>
            <a:pPr algn="r" eaLnBrk="0" hangingPunct="0">
              <a:lnSpc>
                <a:spcPct val="80000"/>
              </a:lnSpc>
            </a:pPr>
            <a:fld id="{7D5B8E93-5219-41C9-97A6-6D7717B7F9C5}" type="slidenum">
              <a:rPr lang="en-US" sz="1000" b="0"/>
              <a:pPr algn="r" eaLnBrk="0" hangingPunct="0">
                <a:lnSpc>
                  <a:spcPct val="80000"/>
                </a:lnSpc>
              </a:pPr>
              <a:t>11</a:t>
            </a:fld>
            <a:endParaRPr lang="en-US" sz="1000" b="0"/>
          </a:p>
        </p:txBody>
      </p:sp>
      <p:sp>
        <p:nvSpPr>
          <p:cNvPr id="6147" name="Text Box 8"/>
          <p:cNvSpPr txBox="1">
            <a:spLocks noChangeArrowheads="1"/>
          </p:cNvSpPr>
          <p:nvPr/>
        </p:nvSpPr>
        <p:spPr bwMode="auto">
          <a:xfrm>
            <a:off x="530225" y="1835150"/>
            <a:ext cx="8234363" cy="34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63538" indent="-363538" algn="ctr"/>
            <a:r>
              <a:rPr lang="pt-BR" sz="2000" dirty="0" smtClean="0">
                <a:latin typeface="Tahoma" pitchFamily="34" charset="0"/>
              </a:rPr>
              <a:t>Em fase inicial de concepção:</a:t>
            </a:r>
          </a:p>
          <a:p>
            <a:pPr marL="363538" indent="-363538"/>
            <a:endParaRPr lang="pt-BR" sz="2000" b="0" dirty="0" smtClean="0">
              <a:latin typeface="Tahoma" pitchFamily="34" charset="0"/>
            </a:endParaRPr>
          </a:p>
          <a:p>
            <a:pPr marL="363538" indent="-363538"/>
            <a:endParaRPr lang="pt-BR" sz="2000" b="0" dirty="0" smtClean="0">
              <a:latin typeface="Tahoma" pitchFamily="34" charset="0"/>
            </a:endParaRPr>
          </a:p>
          <a:p>
            <a:pPr marL="363538" indent="-363538"/>
            <a:r>
              <a:rPr lang="pt-BR" sz="2000" b="0" dirty="0" smtClean="0">
                <a:latin typeface="Tahoma" pitchFamily="34" charset="0"/>
              </a:rPr>
              <a:t>- Será, primeiramente, desenhada a Matriz de Competências com as respectivas Trilhas de Capacitação;</a:t>
            </a:r>
          </a:p>
          <a:p>
            <a:pPr marL="363538" indent="-363538"/>
            <a:endParaRPr lang="pt-BR" sz="2000" b="0" dirty="0" smtClean="0">
              <a:latin typeface="Tahoma" pitchFamily="34" charset="0"/>
            </a:endParaRPr>
          </a:p>
          <a:p>
            <a:pPr marL="363538" indent="-363538"/>
            <a:endParaRPr lang="pt-BR" sz="2000" b="0" dirty="0" smtClean="0">
              <a:latin typeface="Tahoma" pitchFamily="34" charset="0"/>
            </a:endParaRPr>
          </a:p>
          <a:p>
            <a:pPr marL="363538" indent="-363538"/>
            <a:r>
              <a:rPr lang="pt-BR" sz="2000" b="0" dirty="0" smtClean="0">
                <a:latin typeface="Tahoma" pitchFamily="34" charset="0"/>
              </a:rPr>
              <a:t>- ESAF ficou responsável por fazer contatos com possíveis Universidades parceiras (ISCAL, UNB, USP,...) para construir uma proposta de curso de Mestrado, com reconhecimento pelo MEC, a ser analisada pelos </a:t>
            </a:r>
            <a:r>
              <a:rPr lang="pt-BR" sz="2000" b="0" dirty="0" smtClean="0">
                <a:latin typeface="Tahoma" pitchFamily="34" charset="0"/>
              </a:rPr>
              <a:t>Estados</a:t>
            </a:r>
            <a:r>
              <a:rPr lang="pt-BR" sz="2000" b="0" dirty="0">
                <a:latin typeface="Tahoma" pitchFamily="34" charset="0"/>
              </a:rPr>
              <a:t>.</a:t>
            </a:r>
            <a:endParaRPr lang="pt-BR" sz="2000" b="0" dirty="0">
              <a:latin typeface="Tahoma" pitchFamily="34" charset="0"/>
            </a:endParaRPr>
          </a:p>
        </p:txBody>
      </p:sp>
      <p:sp>
        <p:nvSpPr>
          <p:cNvPr id="6148" name="Rectangle 2"/>
          <p:cNvSpPr>
            <a:spLocks noChangeArrowheads="1"/>
          </p:cNvSpPr>
          <p:nvPr/>
        </p:nvSpPr>
        <p:spPr bwMode="gray">
          <a:xfrm>
            <a:off x="501650" y="213239"/>
            <a:ext cx="7045325" cy="83099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marL="363538" indent="-363538"/>
            <a:r>
              <a:rPr lang="pt-BR" sz="2400" dirty="0" smtClean="0">
                <a:solidFill>
                  <a:schemeClr val="bg1"/>
                </a:solidFill>
              </a:rPr>
              <a:t>Portugal – ISCAL/Universidade de Lisboa – Mestrado em Gestão Fazendária</a:t>
            </a:r>
            <a:endParaRPr lang="pt-BR" sz="2400" b="0" dirty="0">
              <a:solidFill>
                <a:schemeClr val="bg1"/>
              </a:solidFill>
              <a:latin typeface="Tahoma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3638" y="301105"/>
            <a:ext cx="8496211" cy="677108"/>
          </a:xfrm>
        </p:spPr>
        <p:txBody>
          <a:bodyPr/>
          <a:lstStyle/>
          <a:p>
            <a:r>
              <a:rPr lang="pt-BR" dirty="0" smtClean="0"/>
              <a:t>Possíveis novas demandas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1697999"/>
            <a:ext cx="8780462" cy="3359150"/>
          </a:xfrm>
        </p:spPr>
        <p:txBody>
          <a:bodyPr/>
          <a:lstStyle/>
          <a:p>
            <a:pPr marL="0" indent="0" algn="ctr">
              <a:buNone/>
            </a:pPr>
            <a:r>
              <a:rPr lang="pt-BR" sz="2800" b="1" dirty="0" smtClean="0"/>
              <a:t>A Verificar:</a:t>
            </a:r>
          </a:p>
          <a:p>
            <a:endParaRPr lang="pt-BR" dirty="0" smtClean="0"/>
          </a:p>
          <a:p>
            <a:pPr marL="0" indent="0">
              <a:buNone/>
            </a:pPr>
            <a:endParaRPr lang="pt-BR" dirty="0"/>
          </a:p>
          <a:p>
            <a:pPr>
              <a:buFont typeface="Wingdings" pitchFamily="2" charset="2"/>
              <a:buChar char="ü"/>
            </a:pPr>
            <a:r>
              <a:rPr lang="pt-BR" sz="2000" dirty="0" smtClean="0"/>
              <a:t>Curso de Mestrado solicitado pelo CONFAZ ao GDFAZ: Viabilidade de utilização de recursos BID;</a:t>
            </a:r>
          </a:p>
          <a:p>
            <a:pPr>
              <a:buFont typeface="Wingdings" pitchFamily="2" charset="2"/>
              <a:buChar char="ü"/>
            </a:pPr>
            <a:endParaRPr lang="pt-BR" sz="2000" dirty="0" smtClean="0"/>
          </a:p>
          <a:p>
            <a:pPr>
              <a:buFont typeface="Wingdings" pitchFamily="2" charset="2"/>
              <a:buChar char="ü"/>
            </a:pPr>
            <a:r>
              <a:rPr lang="pt-BR" sz="2000" dirty="0" smtClean="0"/>
              <a:t>Biblioteca virtual do CONFAZ: Componente Gestão do Conhecimento.</a:t>
            </a:r>
            <a:endParaRPr lang="pt-BR" sz="2000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06B5FF5-6F6E-49B1-9A39-607A51BBEEDE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310404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Number Placeholder 2"/>
          <p:cNvSpPr txBox="1">
            <a:spLocks noGrp="1"/>
          </p:cNvSpPr>
          <p:nvPr/>
        </p:nvSpPr>
        <p:spPr bwMode="gray">
          <a:xfrm>
            <a:off x="8240713" y="6619875"/>
            <a:ext cx="719137" cy="1651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0" tIns="0" rIns="0" bIns="0" anchor="b"/>
          <a:lstStyle/>
          <a:p>
            <a:pPr algn="r" eaLnBrk="0" hangingPunct="0">
              <a:lnSpc>
                <a:spcPct val="80000"/>
              </a:lnSpc>
            </a:pPr>
            <a:fld id="{E63578EA-911E-46D9-986D-CCACA92F42BC}" type="slidenum">
              <a:rPr lang="en-US" sz="1000" b="0"/>
              <a:pPr algn="r" eaLnBrk="0" hangingPunct="0">
                <a:lnSpc>
                  <a:spcPct val="80000"/>
                </a:lnSpc>
              </a:pPr>
              <a:t>13</a:t>
            </a:fld>
            <a:endParaRPr lang="en-US" sz="1000" b="0"/>
          </a:p>
        </p:txBody>
      </p:sp>
      <p:sp>
        <p:nvSpPr>
          <p:cNvPr id="4" name="CaixaDeTexto 3"/>
          <p:cNvSpPr txBox="1"/>
          <p:nvPr/>
        </p:nvSpPr>
        <p:spPr>
          <a:xfrm>
            <a:off x="1016000" y="1397000"/>
            <a:ext cx="697832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r>
              <a:rPr lang="pt-BR" sz="4400" dirty="0" smtClean="0"/>
              <a:t>      </a:t>
            </a:r>
            <a:r>
              <a:rPr lang="pt-BR" sz="4400" dirty="0" smtClean="0">
                <a:solidFill>
                  <a:schemeClr val="accent2">
                    <a:lumMod val="50000"/>
                  </a:schemeClr>
                </a:solidFill>
              </a:rPr>
              <a:t>Obrigado !</a:t>
            </a:r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</p:txBody>
      </p:sp>
      <p:sp>
        <p:nvSpPr>
          <p:cNvPr id="5" name="Retângulo 4"/>
          <p:cNvSpPr/>
          <p:nvPr/>
        </p:nvSpPr>
        <p:spPr>
          <a:xfrm>
            <a:off x="5295900" y="4978401"/>
            <a:ext cx="3200400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</a:pPr>
            <a:r>
              <a:rPr lang="pt-BR" dirty="0" smtClean="0"/>
              <a:t> </a:t>
            </a:r>
            <a:r>
              <a:rPr lang="pt-BR" i="1" dirty="0" smtClean="0">
                <a:solidFill>
                  <a:schemeClr val="accent2">
                    <a:lumMod val="50000"/>
                  </a:schemeClr>
                </a:solidFill>
                <a:latin typeface="Arial Rounded MT Bold" pitchFamily="34" charset="0"/>
              </a:rPr>
              <a:t>Milton Cesar da Costa</a:t>
            </a:r>
          </a:p>
          <a:p>
            <a:pPr>
              <a:spcBef>
                <a:spcPts val="0"/>
              </a:spcBef>
            </a:pPr>
            <a:r>
              <a:rPr lang="pt-BR" i="1" dirty="0" smtClean="0">
                <a:solidFill>
                  <a:schemeClr val="accent2">
                    <a:lumMod val="50000"/>
                  </a:schemeClr>
                </a:solidFill>
                <a:latin typeface="Arial Rounded MT Bold" pitchFamily="34" charset="0"/>
              </a:rPr>
              <a:t> GT Capacitação/COGEF</a:t>
            </a:r>
          </a:p>
          <a:p>
            <a:pPr>
              <a:spcBef>
                <a:spcPts val="0"/>
              </a:spcBef>
            </a:pPr>
            <a:r>
              <a:rPr lang="pt-BR" i="1" dirty="0" smtClean="0">
                <a:solidFill>
                  <a:schemeClr val="accent2">
                    <a:lumMod val="50000"/>
                  </a:schemeClr>
                </a:solidFill>
                <a:latin typeface="Arial Rounded MT Bold" pitchFamily="34" charset="0"/>
              </a:rPr>
              <a:t> SEFAZ/RS</a:t>
            </a:r>
          </a:p>
          <a:p>
            <a:pPr>
              <a:spcBef>
                <a:spcPts val="0"/>
              </a:spcBef>
            </a:pPr>
            <a:r>
              <a:rPr lang="pt-BR" i="1" dirty="0" smtClean="0">
                <a:solidFill>
                  <a:schemeClr val="accent2">
                    <a:lumMod val="50000"/>
                  </a:schemeClr>
                </a:solidFill>
                <a:latin typeface="Arial Rounded MT Bold" pitchFamily="34" charset="0"/>
              </a:rPr>
              <a:t> Fone (51) 9991.0675</a:t>
            </a:r>
          </a:p>
          <a:p>
            <a:pPr>
              <a:spcBef>
                <a:spcPts val="0"/>
              </a:spcBef>
            </a:pPr>
            <a:r>
              <a:rPr lang="pt-BR" i="1" dirty="0" smtClean="0">
                <a:solidFill>
                  <a:schemeClr val="accent2">
                    <a:lumMod val="50000"/>
                  </a:schemeClr>
                </a:solidFill>
                <a:latin typeface="Arial Rounded MT Bold" pitchFamily="34" charset="0"/>
              </a:rPr>
              <a:t>miltoncc@sefaz.rs.gov.br</a:t>
            </a:r>
            <a:endParaRPr lang="pt-BR" i="1" dirty="0">
              <a:solidFill>
                <a:schemeClr val="accent2">
                  <a:lumMod val="50000"/>
                </a:schemeClr>
              </a:solidFill>
              <a:latin typeface="Arial Rounded MT Bold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388" y="507167"/>
            <a:ext cx="8780462" cy="677108"/>
          </a:xfrm>
        </p:spPr>
        <p:txBody>
          <a:bodyPr/>
          <a:lstStyle/>
          <a:p>
            <a:r>
              <a:rPr lang="pt-BR" dirty="0" smtClean="0"/>
              <a:t>Situação dos Projetos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03031" y="1442434"/>
            <a:ext cx="8873544" cy="5100034"/>
          </a:xfrm>
        </p:spPr>
        <p:txBody>
          <a:bodyPr/>
          <a:lstStyle/>
          <a:p>
            <a:pPr>
              <a:buFont typeface="Wingdings" pitchFamily="2" charset="2"/>
              <a:buChar char="§"/>
            </a:pPr>
            <a:endParaRPr lang="pt-BR" sz="1600" dirty="0" smtClean="0"/>
          </a:p>
          <a:p>
            <a:pPr marL="0" indent="0" algn="ctr">
              <a:buNone/>
            </a:pPr>
            <a:r>
              <a:rPr lang="pt-BR" sz="2400" b="1" dirty="0" smtClean="0"/>
              <a:t>Projetos em fase de </a:t>
            </a:r>
            <a:r>
              <a:rPr lang="pt-BR" sz="2400" b="1" dirty="0" smtClean="0"/>
              <a:t>realização</a:t>
            </a:r>
          </a:p>
          <a:p>
            <a:pPr marL="0" indent="0" algn="ctr">
              <a:buNone/>
            </a:pPr>
            <a:endParaRPr lang="pt-BR" sz="2400" b="1" dirty="0" smtClean="0"/>
          </a:p>
          <a:p>
            <a:pPr>
              <a:buFont typeface="Wingdings" pitchFamily="2" charset="2"/>
              <a:buChar char="§"/>
            </a:pPr>
            <a:r>
              <a:rPr lang="pt-BR" sz="1800" dirty="0" smtClean="0"/>
              <a:t>Mapeamento de Competências e Trilhas de Capacitação;</a:t>
            </a:r>
          </a:p>
          <a:p>
            <a:pPr>
              <a:buFont typeface="Wingdings" pitchFamily="2" charset="2"/>
              <a:buChar char="§"/>
            </a:pPr>
            <a:r>
              <a:rPr lang="pt-BR" sz="1800" dirty="0" smtClean="0"/>
              <a:t>Projeto Minerva;</a:t>
            </a:r>
          </a:p>
          <a:p>
            <a:pPr>
              <a:buFont typeface="Wingdings" pitchFamily="2" charset="2"/>
              <a:buChar char="§"/>
            </a:pPr>
            <a:r>
              <a:rPr lang="pt-BR" sz="1800" dirty="0" smtClean="0"/>
              <a:t>Curso Gestão de Projetos ESAF;</a:t>
            </a:r>
          </a:p>
          <a:p>
            <a:pPr>
              <a:buFont typeface="Wingdings" pitchFamily="2" charset="2"/>
              <a:buChar char="§"/>
            </a:pPr>
            <a:r>
              <a:rPr lang="pt-BR" sz="1800" dirty="0" smtClean="0"/>
              <a:t>Cursos EAD do CIAT (Administração Tributária e Tributação)</a:t>
            </a:r>
          </a:p>
          <a:p>
            <a:pPr>
              <a:buFont typeface="Wingdings" pitchFamily="2" charset="2"/>
              <a:buChar char="§"/>
            </a:pPr>
            <a:endParaRPr lang="pt-BR" sz="1600" dirty="0" smtClean="0"/>
          </a:p>
          <a:p>
            <a:pPr>
              <a:buFont typeface="Wingdings" pitchFamily="2" charset="2"/>
              <a:buChar char="§"/>
            </a:pPr>
            <a:endParaRPr lang="pt-BR" sz="1600" dirty="0"/>
          </a:p>
          <a:p>
            <a:pPr marL="0" indent="0" algn="ctr">
              <a:buNone/>
            </a:pPr>
            <a:r>
              <a:rPr lang="pt-BR" sz="2400" b="1" dirty="0" smtClean="0"/>
              <a:t>Projetos em fase de negociação</a:t>
            </a:r>
          </a:p>
          <a:p>
            <a:pPr>
              <a:buFont typeface="Wingdings" pitchFamily="2" charset="2"/>
              <a:buChar char="§"/>
            </a:pPr>
            <a:endParaRPr lang="pt-BR" sz="1800" dirty="0" smtClean="0"/>
          </a:p>
          <a:p>
            <a:pPr>
              <a:buFont typeface="Wingdings" pitchFamily="2" charset="2"/>
              <a:buChar char="§"/>
            </a:pPr>
            <a:r>
              <a:rPr lang="pt-BR" sz="1800" dirty="0" smtClean="0"/>
              <a:t>Mestrado </a:t>
            </a:r>
            <a:r>
              <a:rPr lang="pt-BR" sz="1800" dirty="0" smtClean="0"/>
              <a:t>em parceria com IEF (São Paulo, ENCAT, FGV);</a:t>
            </a:r>
          </a:p>
          <a:p>
            <a:pPr>
              <a:buFont typeface="Wingdings" pitchFamily="2" charset="2"/>
              <a:buChar char="§"/>
            </a:pPr>
            <a:r>
              <a:rPr lang="pt-BR" sz="1800" dirty="0" smtClean="0"/>
              <a:t>Mestrado em parceria com ESAF / ISCAL – Portugal / Universidade X )</a:t>
            </a:r>
            <a:endParaRPr lang="pt-BR" sz="1800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06B5FF5-6F6E-49B1-9A39-607A51BBEEDE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9306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388" y="660400"/>
            <a:ext cx="8780462" cy="523875"/>
          </a:xfrm>
        </p:spPr>
        <p:txBody>
          <a:bodyPr/>
          <a:lstStyle/>
          <a:p>
            <a:r>
              <a:rPr lang="pt-BR" sz="2800" dirty="0" smtClean="0"/>
              <a:t>Matriz de Competências e Trilhas de Capacitação</a:t>
            </a:r>
            <a:endParaRPr lang="pt-BR" sz="28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52400" y="1384300"/>
            <a:ext cx="8991600" cy="5207000"/>
          </a:xfrm>
        </p:spPr>
        <p:txBody>
          <a:bodyPr/>
          <a:lstStyle/>
          <a:p>
            <a:pPr>
              <a:buNone/>
            </a:pPr>
            <a:r>
              <a:rPr lang="pt-BR" b="1" dirty="0" smtClean="0"/>
              <a:t>Objetivos : </a:t>
            </a:r>
            <a:r>
              <a:rPr lang="pt-BR" dirty="0" smtClean="0"/>
              <a:t>Definir competências técnicas, gerenciais e comportamentais das Secretarias Estaduais de Fazenda, a partir dos componentes dos Planos de Ação e Investimento (PAI) do  PROFISCO, de 18 Estados, e especificar as trilhas de capacitação com os respectivos Programas de Capacitação e Desenvolvimento. </a:t>
            </a:r>
          </a:p>
          <a:p>
            <a:pPr>
              <a:buNone/>
            </a:pPr>
            <a:endParaRPr lang="pt-BR" dirty="0" smtClean="0"/>
          </a:p>
          <a:p>
            <a:pPr>
              <a:buNone/>
            </a:pPr>
            <a:r>
              <a:rPr lang="pt-BR" b="1" dirty="0" smtClean="0"/>
              <a:t>Metas e Alcance: </a:t>
            </a:r>
            <a:r>
              <a:rPr lang="pt-BR" dirty="0" smtClean="0"/>
              <a:t>Ao final dos trabalhos, estimado em 18 (dezoito) semanas, será fornecido: </a:t>
            </a:r>
          </a:p>
          <a:p>
            <a:pPr>
              <a:buNone/>
            </a:pPr>
            <a:r>
              <a:rPr lang="pt-BR" dirty="0" smtClean="0"/>
              <a:t>I - Matriz Geral de Competências técnicas, gerenciais e comportamentais comuns às Secretarias Estaduais de Fazenda, a partir dos componentes do PROFISCO;</a:t>
            </a:r>
          </a:p>
          <a:p>
            <a:pPr>
              <a:buNone/>
            </a:pPr>
            <a:r>
              <a:rPr lang="pt-BR" dirty="0" smtClean="0"/>
              <a:t>II - Trilhas de capacitação, elaboradas a partir da matriz geral de competências referida no item anterior; </a:t>
            </a:r>
          </a:p>
          <a:p>
            <a:pPr>
              <a:buNone/>
            </a:pPr>
            <a:r>
              <a:rPr lang="pt-BR" dirty="0" smtClean="0"/>
              <a:t>III – Planos de Capacitação.</a:t>
            </a:r>
          </a:p>
          <a:p>
            <a:pPr>
              <a:buNone/>
            </a:pPr>
            <a:endParaRPr lang="pt-BR" sz="1600" dirty="0" smtClean="0"/>
          </a:p>
          <a:p>
            <a:pPr>
              <a:buNone/>
            </a:pPr>
            <a:r>
              <a:rPr lang="pt-BR" sz="1800" b="1" dirty="0" smtClean="0"/>
              <a:t>Situação Atual:</a:t>
            </a:r>
          </a:p>
          <a:p>
            <a:pPr>
              <a:buFont typeface="Wingdings" pitchFamily="2" charset="2"/>
              <a:buChar char="§"/>
            </a:pPr>
            <a:r>
              <a:rPr lang="pt-BR" sz="1800" dirty="0" smtClean="0"/>
              <a:t>Validação do plano de trabalho - (20/04/12)</a:t>
            </a:r>
          </a:p>
          <a:p>
            <a:pPr>
              <a:buFont typeface="Wingdings" pitchFamily="2" charset="2"/>
              <a:buChar char="§"/>
            </a:pPr>
            <a:r>
              <a:rPr lang="pt-BR" sz="1800" b="1" dirty="0" smtClean="0"/>
              <a:t>Validação da Matriz de Competências: 16ª Reunião da COGEF/Goiânia/GO - (31/05/12)</a:t>
            </a:r>
          </a:p>
          <a:p>
            <a:pPr>
              <a:buFont typeface="Wingdings" pitchFamily="2" charset="2"/>
              <a:buChar char="§"/>
            </a:pPr>
            <a:r>
              <a:rPr lang="pt-BR" sz="1800" dirty="0" smtClean="0"/>
              <a:t>Preparação das Trilhas de Capacitação - (junho/12)</a:t>
            </a:r>
          </a:p>
          <a:p>
            <a:pPr>
              <a:buFont typeface="Wingdings" pitchFamily="2" charset="2"/>
              <a:buChar char="§"/>
            </a:pPr>
            <a:r>
              <a:rPr lang="pt-BR" sz="1800" dirty="0" smtClean="0"/>
              <a:t>Validação das Trilhas de Capacitação - (26/06/12)</a:t>
            </a:r>
          </a:p>
          <a:p>
            <a:pPr>
              <a:buFont typeface="Wingdings" pitchFamily="2" charset="2"/>
              <a:buChar char="§"/>
            </a:pPr>
            <a:r>
              <a:rPr lang="pt-BR" sz="1800" dirty="0" smtClean="0"/>
              <a:t>Preparação dos Programas de Capacitação -(julho/2012): </a:t>
            </a:r>
          </a:p>
          <a:p>
            <a:pPr>
              <a:buFont typeface="Wingdings" pitchFamily="2" charset="2"/>
              <a:buChar char="§"/>
            </a:pPr>
            <a:r>
              <a:rPr lang="pt-BR" sz="1800" dirty="0" smtClean="0"/>
              <a:t>Validação dos Programas de Capacitação - (31/07/12). </a:t>
            </a:r>
            <a:endParaRPr lang="pt-BR" sz="1800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06B5FF5-6F6E-49B1-9A39-607A51BBEEDE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Number Placeholder 2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9E6C98C9-64BF-4BD3-91EE-BBAFE6DFFD6C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5123" name="Text Box 8"/>
          <p:cNvSpPr txBox="1">
            <a:spLocks noChangeArrowheads="1"/>
          </p:cNvSpPr>
          <p:nvPr/>
        </p:nvSpPr>
        <p:spPr bwMode="auto">
          <a:xfrm>
            <a:off x="0" y="1489754"/>
            <a:ext cx="8465906" cy="56015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pt-BR" dirty="0" smtClean="0">
                <a:hlinkClick r:id="rId3"/>
              </a:rPr>
              <a:t>Diplomado </a:t>
            </a:r>
            <a:r>
              <a:rPr lang="pt-BR" dirty="0" err="1" smtClean="0">
                <a:hlinkClick r:id="rId3"/>
              </a:rPr>
              <a:t>en</a:t>
            </a:r>
            <a:r>
              <a:rPr lang="pt-BR" dirty="0" smtClean="0">
                <a:hlinkClick r:id="rId3"/>
              </a:rPr>
              <a:t>  </a:t>
            </a:r>
            <a:r>
              <a:rPr lang="pt-BR" dirty="0" err="1" smtClean="0">
                <a:hlinkClick r:id="rId3"/>
              </a:rPr>
              <a:t>Administración</a:t>
            </a:r>
            <a:r>
              <a:rPr lang="pt-BR" dirty="0" smtClean="0">
                <a:hlinkClick r:id="rId3"/>
              </a:rPr>
              <a:t> Tributaria</a:t>
            </a:r>
            <a:endParaRPr lang="pt-BR" dirty="0" smtClean="0"/>
          </a:p>
          <a:p>
            <a:endParaRPr lang="pt-BR" dirty="0" smtClean="0"/>
          </a:p>
          <a:p>
            <a:r>
              <a:rPr lang="pt-BR" dirty="0" smtClean="0"/>
              <a:t>Idioma: </a:t>
            </a:r>
            <a:r>
              <a:rPr lang="pt-BR" dirty="0" err="1" smtClean="0"/>
              <a:t>español</a:t>
            </a:r>
            <a:r>
              <a:rPr lang="pt-BR" dirty="0" smtClean="0"/>
              <a:t> (trabalhos podem ser feitos em português)</a:t>
            </a:r>
          </a:p>
          <a:p>
            <a:r>
              <a:rPr lang="pt-BR" dirty="0" smtClean="0"/>
              <a:t>Modalidade: EAD</a:t>
            </a:r>
          </a:p>
          <a:p>
            <a:r>
              <a:rPr lang="pt-BR" dirty="0" err="1" smtClean="0"/>
              <a:t>Costo</a:t>
            </a:r>
            <a:r>
              <a:rPr lang="pt-BR" dirty="0" smtClean="0"/>
              <a:t> de matricula:</a:t>
            </a:r>
          </a:p>
          <a:p>
            <a:r>
              <a:rPr lang="es-ES" dirty="0" smtClean="0"/>
              <a:t>• Funcionarios de las AATT de Países Miembros del CIAT: US$400.00</a:t>
            </a:r>
          </a:p>
          <a:p>
            <a:r>
              <a:rPr lang="pt-BR" dirty="0" smtClean="0"/>
              <a:t>• Particular: US$500.00</a:t>
            </a:r>
          </a:p>
          <a:p>
            <a:r>
              <a:rPr lang="pt-BR" dirty="0" err="1" smtClean="0"/>
              <a:t>Duración</a:t>
            </a:r>
            <a:r>
              <a:rPr lang="pt-BR" dirty="0" smtClean="0"/>
              <a:t>: 23 semanas</a:t>
            </a:r>
            <a:endParaRPr lang="es-ES" dirty="0" smtClean="0"/>
          </a:p>
          <a:p>
            <a:r>
              <a:rPr lang="es-ES" dirty="0" smtClean="0"/>
              <a:t>Fecha de inicio: 04 de junio de 2012.</a:t>
            </a:r>
          </a:p>
          <a:p>
            <a:r>
              <a:rPr lang="es-ES" dirty="0" smtClean="0"/>
              <a:t>Fecha Límite de inscripción: 04 de mayo de 2012.</a:t>
            </a:r>
          </a:p>
          <a:p>
            <a:r>
              <a:rPr lang="es-ES" dirty="0" smtClean="0"/>
              <a:t>Fecha Límite de pago: 31 de mayo de 2012.</a:t>
            </a:r>
          </a:p>
          <a:p>
            <a:endParaRPr lang="es-ES" sz="1200" dirty="0" smtClean="0"/>
          </a:p>
          <a:p>
            <a:endParaRPr lang="es-ES" sz="1200" dirty="0" smtClean="0"/>
          </a:p>
          <a:p>
            <a:endParaRPr lang="es-ES" sz="1200" dirty="0" smtClean="0"/>
          </a:p>
          <a:p>
            <a:endParaRPr lang="es-ES" sz="1200" dirty="0" smtClean="0"/>
          </a:p>
          <a:p>
            <a:endParaRPr lang="es-ES" sz="1200" b="0" dirty="0" smtClean="0">
              <a:latin typeface="Tahoma" pitchFamily="34" charset="0"/>
            </a:endParaRPr>
          </a:p>
          <a:p>
            <a:endParaRPr lang="es-ES" sz="1200" b="0" dirty="0" smtClean="0">
              <a:latin typeface="Tahoma" pitchFamily="34" charset="0"/>
            </a:endParaRPr>
          </a:p>
          <a:p>
            <a:endParaRPr lang="es-ES" sz="1200" b="0" dirty="0" smtClean="0">
              <a:latin typeface="Tahoma" pitchFamily="34" charset="0"/>
            </a:endParaRPr>
          </a:p>
          <a:p>
            <a:endParaRPr lang="es-ES" sz="1200" b="0" dirty="0" smtClean="0">
              <a:latin typeface="Tahoma" pitchFamily="34" charset="0"/>
            </a:endParaRPr>
          </a:p>
          <a:p>
            <a:endParaRPr lang="es-ES" sz="1200" b="0" dirty="0" smtClean="0">
              <a:latin typeface="Tahoma" pitchFamily="34" charset="0"/>
            </a:endParaRPr>
          </a:p>
          <a:p>
            <a:endParaRPr lang="es-ES" sz="1200" b="0" dirty="0" smtClean="0">
              <a:latin typeface="Tahoma" pitchFamily="34" charset="0"/>
            </a:endParaRPr>
          </a:p>
          <a:p>
            <a:endParaRPr lang="es-ES" sz="1200" b="0" dirty="0" smtClean="0">
              <a:latin typeface="Tahoma" pitchFamily="34" charset="0"/>
            </a:endParaRPr>
          </a:p>
          <a:p>
            <a:endParaRPr lang="es-ES" sz="1200" b="0" dirty="0" smtClean="0">
              <a:latin typeface="Tahoma" pitchFamily="34" charset="0"/>
            </a:endParaRPr>
          </a:p>
          <a:p>
            <a:endParaRPr lang="es-ES" sz="1200" b="0" dirty="0" smtClean="0">
              <a:latin typeface="Tahoma" pitchFamily="34" charset="0"/>
            </a:endParaRPr>
          </a:p>
          <a:p>
            <a:endParaRPr lang="es-ES" sz="1200" b="0" dirty="0" smtClean="0">
              <a:latin typeface="Tahoma" pitchFamily="34" charset="0"/>
            </a:endParaRPr>
          </a:p>
          <a:p>
            <a:endParaRPr lang="es-ES" sz="1200" b="0" dirty="0" smtClean="0">
              <a:latin typeface="Tahoma" pitchFamily="34" charset="0"/>
            </a:endParaRPr>
          </a:p>
          <a:p>
            <a:endParaRPr lang="es-ES" sz="1200" b="0" dirty="0" smtClean="0">
              <a:latin typeface="Tahoma" pitchFamily="34" charset="0"/>
            </a:endParaRPr>
          </a:p>
          <a:p>
            <a:endParaRPr lang="pt-BR" sz="1200" b="0" dirty="0">
              <a:latin typeface="Tahoma" pitchFamily="34" charset="0"/>
            </a:endParaRPr>
          </a:p>
        </p:txBody>
      </p:sp>
      <p:sp>
        <p:nvSpPr>
          <p:cNvPr id="5124" name="Rectangle 2"/>
          <p:cNvSpPr>
            <a:spLocks noChangeArrowheads="1"/>
          </p:cNvSpPr>
          <p:nvPr/>
        </p:nvSpPr>
        <p:spPr bwMode="gray">
          <a:xfrm>
            <a:off x="515938" y="452865"/>
            <a:ext cx="7032625" cy="83099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pt-BR" sz="2400" dirty="0" smtClean="0">
                <a:solidFill>
                  <a:schemeClr val="bg1"/>
                </a:solidFill>
                <a:cs typeface="Arial" charset="0"/>
              </a:rPr>
              <a:t>CIAT – Centro Interamericano de </a:t>
            </a:r>
            <a:r>
              <a:rPr lang="pt-BR" sz="2400" dirty="0" err="1" smtClean="0">
                <a:solidFill>
                  <a:schemeClr val="bg1"/>
                </a:solidFill>
                <a:cs typeface="Arial" charset="0"/>
              </a:rPr>
              <a:t>Administraciones</a:t>
            </a:r>
            <a:r>
              <a:rPr lang="pt-BR" sz="2400" dirty="0" smtClean="0">
                <a:solidFill>
                  <a:schemeClr val="bg1"/>
                </a:solidFill>
                <a:cs typeface="Arial" charset="0"/>
              </a:rPr>
              <a:t> Tributarias </a:t>
            </a:r>
            <a:endParaRPr lang="pt-BR" sz="2400" dirty="0">
              <a:solidFill>
                <a:schemeClr val="bg1"/>
              </a:solidFill>
              <a:cs typeface="Arial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0" y="3945276"/>
            <a:ext cx="7839183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 smtClean="0">
                <a:hlinkClick r:id="rId4"/>
              </a:rPr>
              <a:t>Diplomado </a:t>
            </a:r>
            <a:r>
              <a:rPr lang="pt-BR" dirty="0" err="1" smtClean="0">
                <a:hlinkClick r:id="rId4"/>
              </a:rPr>
              <a:t>en</a:t>
            </a:r>
            <a:r>
              <a:rPr lang="pt-BR" dirty="0" smtClean="0">
                <a:hlinkClick r:id="rId4"/>
              </a:rPr>
              <a:t> </a:t>
            </a:r>
            <a:r>
              <a:rPr lang="pt-BR" dirty="0" err="1" smtClean="0">
                <a:hlinkClick r:id="rId4"/>
              </a:rPr>
              <a:t>Tributación</a:t>
            </a:r>
            <a:endParaRPr lang="pt-BR" dirty="0" smtClean="0"/>
          </a:p>
          <a:p>
            <a:endParaRPr lang="pt-BR" dirty="0" smtClean="0"/>
          </a:p>
          <a:p>
            <a:r>
              <a:rPr lang="pt-BR" dirty="0" smtClean="0"/>
              <a:t>Idioma: </a:t>
            </a:r>
            <a:r>
              <a:rPr lang="pt-BR" dirty="0" err="1" smtClean="0"/>
              <a:t>español</a:t>
            </a:r>
            <a:r>
              <a:rPr lang="pt-BR" dirty="0" smtClean="0"/>
              <a:t> (trabalhos podem ser feitos em português)</a:t>
            </a:r>
          </a:p>
          <a:p>
            <a:r>
              <a:rPr lang="pt-BR" dirty="0" smtClean="0"/>
              <a:t>Modalidade: EAD</a:t>
            </a:r>
          </a:p>
          <a:p>
            <a:r>
              <a:rPr lang="pt-BR" dirty="0" err="1" smtClean="0"/>
              <a:t>Costo</a:t>
            </a:r>
            <a:r>
              <a:rPr lang="pt-BR" dirty="0" smtClean="0"/>
              <a:t> de matricula:</a:t>
            </a:r>
          </a:p>
          <a:p>
            <a:r>
              <a:rPr lang="es-ES" dirty="0" smtClean="0"/>
              <a:t>• Funcionarios de las AATT de Países Miembros del CIAT: US$1,000.00 (US250.00 por módulo)</a:t>
            </a:r>
          </a:p>
          <a:p>
            <a:r>
              <a:rPr lang="pt-BR" dirty="0" smtClean="0"/>
              <a:t>• Particular: US$1,400.00 (US350.00 por módulo)</a:t>
            </a:r>
          </a:p>
          <a:p>
            <a:r>
              <a:rPr lang="es-ES" dirty="0" smtClean="0"/>
              <a:t>Duración: 53 semanas (aprox.) Incluye semanas de descanso entre módulo y módulo.</a:t>
            </a:r>
            <a:endParaRPr lang="pt-BR" dirty="0" smtClean="0"/>
          </a:p>
          <a:p>
            <a:r>
              <a:rPr lang="es-ES" dirty="0" smtClean="0"/>
              <a:t>Fecha de inicio: 04 de junio de 2012.</a:t>
            </a:r>
          </a:p>
          <a:p>
            <a:r>
              <a:rPr lang="es-ES" dirty="0" smtClean="0"/>
              <a:t>Fecha Límite de inscripción: 04 de mayo de 2012.</a:t>
            </a:r>
          </a:p>
          <a:p>
            <a:r>
              <a:rPr lang="es-ES" dirty="0" smtClean="0"/>
              <a:t>Fecha Límite de pago: 31 de mayo de 2012.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39403" y="-226554"/>
            <a:ext cx="5254580" cy="1231106"/>
          </a:xfrm>
        </p:spPr>
        <p:txBody>
          <a:bodyPr/>
          <a:lstStyle/>
          <a:p>
            <a:r>
              <a:rPr lang="pt-BR" sz="4000" dirty="0" smtClean="0"/>
              <a:t>CIAT – Inscritos (16)  </a:t>
            </a:r>
            <a:endParaRPr lang="pt-BR" sz="40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1390918"/>
            <a:ext cx="9144000" cy="5743977"/>
          </a:xfrm>
        </p:spPr>
        <p:txBody>
          <a:bodyPr/>
          <a:lstStyle/>
          <a:p>
            <a:pPr>
              <a:buNone/>
            </a:pPr>
            <a:r>
              <a:rPr lang="pt-BR" b="1" dirty="0" smtClean="0"/>
              <a:t> Estado </a:t>
            </a:r>
            <a:r>
              <a:rPr lang="pt-BR" b="1" dirty="0"/>
              <a:t>do Amapá</a:t>
            </a:r>
            <a:r>
              <a:rPr lang="pt-BR" b="1" dirty="0" smtClean="0"/>
              <a:t>:</a:t>
            </a:r>
            <a:endParaRPr lang="pt-BR" b="1" dirty="0"/>
          </a:p>
          <a:p>
            <a:pPr>
              <a:buNone/>
            </a:pPr>
            <a:r>
              <a:rPr lang="pt-BR" sz="1200" dirty="0"/>
              <a:t>     1. </a:t>
            </a:r>
            <a:r>
              <a:rPr lang="pt-BR" sz="1200" dirty="0" err="1"/>
              <a:t>Edy</a:t>
            </a:r>
            <a:r>
              <a:rPr lang="pt-BR" sz="1200" dirty="0"/>
              <a:t> Pinheiro de Oliveira – Diplomado </a:t>
            </a:r>
            <a:r>
              <a:rPr lang="pt-BR" sz="1200" dirty="0" err="1"/>
              <a:t>en</a:t>
            </a:r>
            <a:r>
              <a:rPr lang="pt-BR" sz="1200" dirty="0"/>
              <a:t> </a:t>
            </a:r>
            <a:r>
              <a:rPr lang="pt-BR" sz="1200" dirty="0" err="1"/>
              <a:t>Administración</a:t>
            </a:r>
            <a:r>
              <a:rPr lang="pt-BR" sz="1200" dirty="0"/>
              <a:t> Tributária (23 semanas</a:t>
            </a:r>
            <a:r>
              <a:rPr lang="pt-BR" sz="1200" dirty="0" smtClean="0"/>
              <a:t>);</a:t>
            </a:r>
            <a:endParaRPr lang="pt-BR" sz="1200" dirty="0"/>
          </a:p>
          <a:p>
            <a:pPr>
              <a:buNone/>
            </a:pPr>
            <a:r>
              <a:rPr lang="pt-BR" sz="1200" dirty="0"/>
              <a:t>     2. </a:t>
            </a:r>
            <a:r>
              <a:rPr lang="pt-BR" sz="1200" dirty="0" err="1"/>
              <a:t>Jucinete</a:t>
            </a:r>
            <a:r>
              <a:rPr lang="pt-BR" sz="1200" dirty="0"/>
              <a:t> Carvalho de Alencar  - Diplomado </a:t>
            </a:r>
            <a:r>
              <a:rPr lang="pt-BR" sz="1200" dirty="0" err="1"/>
              <a:t>en</a:t>
            </a:r>
            <a:r>
              <a:rPr lang="pt-BR" sz="1200" dirty="0"/>
              <a:t> </a:t>
            </a:r>
            <a:r>
              <a:rPr lang="pt-BR" sz="1200" dirty="0" err="1"/>
              <a:t>Administración</a:t>
            </a:r>
            <a:r>
              <a:rPr lang="pt-BR" sz="1200" dirty="0"/>
              <a:t> Tributária (23 semanas</a:t>
            </a:r>
            <a:r>
              <a:rPr lang="pt-BR" sz="1200" dirty="0" smtClean="0"/>
              <a:t>);</a:t>
            </a:r>
            <a:endParaRPr lang="pt-BR" sz="1200" dirty="0"/>
          </a:p>
          <a:p>
            <a:pPr>
              <a:buNone/>
            </a:pPr>
            <a:r>
              <a:rPr lang="pt-BR" sz="1200" dirty="0"/>
              <a:t>     3. Lana Nazaré Telles do Nascimento  - Diplomado </a:t>
            </a:r>
            <a:r>
              <a:rPr lang="pt-BR" sz="1200" dirty="0" err="1"/>
              <a:t>en</a:t>
            </a:r>
            <a:r>
              <a:rPr lang="pt-BR" sz="1200" dirty="0"/>
              <a:t> </a:t>
            </a:r>
            <a:r>
              <a:rPr lang="pt-BR" sz="1200" dirty="0" err="1"/>
              <a:t>Administración</a:t>
            </a:r>
            <a:r>
              <a:rPr lang="pt-BR" sz="1200" dirty="0"/>
              <a:t> Tributaria (23 semanas).</a:t>
            </a:r>
          </a:p>
          <a:p>
            <a:pPr>
              <a:buNone/>
            </a:pPr>
            <a:endParaRPr lang="pt-BR" sz="1200" dirty="0"/>
          </a:p>
          <a:p>
            <a:pPr>
              <a:buNone/>
            </a:pPr>
            <a:r>
              <a:rPr lang="pt-BR" dirty="0"/>
              <a:t> </a:t>
            </a:r>
            <a:r>
              <a:rPr lang="pt-BR" b="1" dirty="0" smtClean="0"/>
              <a:t>Estado </a:t>
            </a:r>
            <a:r>
              <a:rPr lang="pt-BR" b="1" dirty="0"/>
              <a:t>do Rio Grande do Sul</a:t>
            </a:r>
            <a:r>
              <a:rPr lang="pt-BR" b="1" dirty="0" smtClean="0"/>
              <a:t>:</a:t>
            </a:r>
            <a:endParaRPr lang="pt-BR" b="1" dirty="0"/>
          </a:p>
          <a:p>
            <a:pPr>
              <a:buNone/>
            </a:pPr>
            <a:r>
              <a:rPr lang="pt-BR" sz="1200" dirty="0"/>
              <a:t>    1. Luiz Roberto Nunes – Diplomado </a:t>
            </a:r>
            <a:r>
              <a:rPr lang="pt-BR" sz="1200" dirty="0" err="1"/>
              <a:t>en</a:t>
            </a:r>
            <a:r>
              <a:rPr lang="pt-BR" sz="1200" dirty="0"/>
              <a:t> </a:t>
            </a:r>
            <a:r>
              <a:rPr lang="pt-BR" sz="1200" dirty="0" err="1"/>
              <a:t>Tributación</a:t>
            </a:r>
            <a:r>
              <a:rPr lang="pt-BR" sz="1200" dirty="0"/>
              <a:t> (53 semanas</a:t>
            </a:r>
            <a:r>
              <a:rPr lang="pt-BR" sz="1200" dirty="0" smtClean="0"/>
              <a:t>);</a:t>
            </a:r>
            <a:endParaRPr lang="pt-BR" sz="1200" dirty="0"/>
          </a:p>
          <a:p>
            <a:pPr>
              <a:buNone/>
            </a:pPr>
            <a:r>
              <a:rPr lang="pt-BR" sz="1200" dirty="0"/>
              <a:t>    2. Thiago Augusto Cardoso - Diplomado </a:t>
            </a:r>
            <a:r>
              <a:rPr lang="pt-BR" sz="1200" dirty="0" err="1"/>
              <a:t>en</a:t>
            </a:r>
            <a:r>
              <a:rPr lang="pt-BR" sz="1200" dirty="0"/>
              <a:t> </a:t>
            </a:r>
            <a:r>
              <a:rPr lang="pt-BR" sz="1200" dirty="0" err="1"/>
              <a:t>Tributación</a:t>
            </a:r>
            <a:r>
              <a:rPr lang="pt-BR" sz="1200" dirty="0"/>
              <a:t> (53 semanas</a:t>
            </a:r>
            <a:r>
              <a:rPr lang="pt-BR" sz="1200" dirty="0" smtClean="0"/>
              <a:t>);</a:t>
            </a:r>
            <a:endParaRPr lang="pt-BR" sz="1200" dirty="0"/>
          </a:p>
          <a:p>
            <a:pPr>
              <a:buNone/>
            </a:pPr>
            <a:r>
              <a:rPr lang="pt-BR" sz="1200" dirty="0"/>
              <a:t>    3. Marco Aurélio de </a:t>
            </a:r>
            <a:r>
              <a:rPr lang="pt-BR" sz="1200" dirty="0" err="1"/>
              <a:t>Meis</a:t>
            </a:r>
            <a:r>
              <a:rPr lang="pt-BR" sz="1200" dirty="0"/>
              <a:t> Passos </a:t>
            </a:r>
            <a:r>
              <a:rPr lang="pt-BR" sz="1200" dirty="0" err="1"/>
              <a:t>Maniaudet</a:t>
            </a:r>
            <a:r>
              <a:rPr lang="pt-BR" sz="1200" dirty="0"/>
              <a:t> - Diplomado </a:t>
            </a:r>
            <a:r>
              <a:rPr lang="pt-BR" sz="1200" dirty="0" err="1"/>
              <a:t>en</a:t>
            </a:r>
            <a:r>
              <a:rPr lang="pt-BR" sz="1200" dirty="0"/>
              <a:t> </a:t>
            </a:r>
            <a:r>
              <a:rPr lang="pt-BR" sz="1200" dirty="0" err="1"/>
              <a:t>Tributación</a:t>
            </a:r>
            <a:r>
              <a:rPr lang="pt-BR" sz="1200" dirty="0"/>
              <a:t> (53 semanas</a:t>
            </a:r>
            <a:r>
              <a:rPr lang="pt-BR" sz="1200" dirty="0" smtClean="0"/>
              <a:t>).</a:t>
            </a:r>
          </a:p>
          <a:p>
            <a:pPr>
              <a:buNone/>
            </a:pPr>
            <a:endParaRPr lang="pt-BR" sz="1200" dirty="0"/>
          </a:p>
          <a:p>
            <a:pPr>
              <a:buNone/>
            </a:pPr>
            <a:r>
              <a:rPr lang="pt-BR" sz="1200" dirty="0"/>
              <a:t> </a:t>
            </a:r>
            <a:r>
              <a:rPr lang="pt-BR" b="1" dirty="0"/>
              <a:t>Estado de São Paulo</a:t>
            </a:r>
            <a:r>
              <a:rPr lang="pt-BR" b="1" dirty="0" smtClean="0"/>
              <a:t>:</a:t>
            </a:r>
            <a:endParaRPr lang="pt-BR" b="1" dirty="0"/>
          </a:p>
          <a:p>
            <a:pPr>
              <a:buNone/>
            </a:pPr>
            <a:r>
              <a:rPr lang="pt-BR" sz="1200" dirty="0"/>
              <a:t>  </a:t>
            </a:r>
            <a:r>
              <a:rPr lang="pt-BR" sz="1200" dirty="0" smtClean="0"/>
              <a:t> 1</a:t>
            </a:r>
            <a:r>
              <a:rPr lang="pt-BR" sz="1200" dirty="0"/>
              <a:t>.  Marcelo Luiz Alves Fernandez - Diplomado </a:t>
            </a:r>
            <a:r>
              <a:rPr lang="pt-BR" sz="1200" dirty="0" err="1"/>
              <a:t>en</a:t>
            </a:r>
            <a:r>
              <a:rPr lang="pt-BR" sz="1200" dirty="0"/>
              <a:t> </a:t>
            </a:r>
            <a:r>
              <a:rPr lang="pt-BR" sz="1200" dirty="0" err="1"/>
              <a:t>Administración</a:t>
            </a:r>
            <a:r>
              <a:rPr lang="pt-BR" sz="1200" dirty="0"/>
              <a:t> Tributária (23 semanas</a:t>
            </a:r>
            <a:r>
              <a:rPr lang="pt-BR" sz="1200" dirty="0" smtClean="0"/>
              <a:t>);</a:t>
            </a:r>
            <a:endParaRPr lang="pt-BR" sz="1200" dirty="0"/>
          </a:p>
          <a:p>
            <a:pPr>
              <a:buNone/>
            </a:pPr>
            <a:r>
              <a:rPr lang="pt-BR" sz="1200" dirty="0"/>
              <a:t>  </a:t>
            </a:r>
            <a:r>
              <a:rPr lang="pt-BR" sz="1200" dirty="0" smtClean="0"/>
              <a:t> 2</a:t>
            </a:r>
            <a:r>
              <a:rPr lang="pt-BR" sz="1200" dirty="0"/>
              <a:t>. Lilian Alvarenga Tavares Souza Lima - Diplomado </a:t>
            </a:r>
            <a:r>
              <a:rPr lang="pt-BR" sz="1200" dirty="0" err="1"/>
              <a:t>en</a:t>
            </a:r>
            <a:r>
              <a:rPr lang="pt-BR" sz="1200" dirty="0"/>
              <a:t> </a:t>
            </a:r>
            <a:r>
              <a:rPr lang="pt-BR" sz="1200" dirty="0" err="1"/>
              <a:t>Administración</a:t>
            </a:r>
            <a:r>
              <a:rPr lang="pt-BR" sz="1200" dirty="0"/>
              <a:t> Tributária (23 semanas</a:t>
            </a:r>
            <a:r>
              <a:rPr lang="pt-BR" sz="1200" dirty="0" smtClean="0"/>
              <a:t>);</a:t>
            </a:r>
            <a:endParaRPr lang="pt-BR" sz="1200" dirty="0"/>
          </a:p>
          <a:p>
            <a:pPr>
              <a:buNone/>
            </a:pPr>
            <a:r>
              <a:rPr lang="pt-BR" sz="1200" dirty="0"/>
              <a:t>  </a:t>
            </a:r>
            <a:r>
              <a:rPr lang="pt-BR" sz="1200" dirty="0" smtClean="0"/>
              <a:t> 3</a:t>
            </a:r>
            <a:r>
              <a:rPr lang="pt-BR" sz="1200" dirty="0"/>
              <a:t>. Carlos Roque Gomes - Diplomado </a:t>
            </a:r>
            <a:r>
              <a:rPr lang="pt-BR" sz="1200" dirty="0" err="1"/>
              <a:t>en</a:t>
            </a:r>
            <a:r>
              <a:rPr lang="pt-BR" sz="1200" dirty="0"/>
              <a:t> </a:t>
            </a:r>
            <a:r>
              <a:rPr lang="pt-BR" sz="1200" dirty="0" err="1"/>
              <a:t>Administración</a:t>
            </a:r>
            <a:r>
              <a:rPr lang="pt-BR" sz="1200" dirty="0"/>
              <a:t> Tributária (23 semanas</a:t>
            </a:r>
            <a:r>
              <a:rPr lang="pt-BR" sz="1200" dirty="0" smtClean="0"/>
              <a:t>);</a:t>
            </a:r>
            <a:endParaRPr lang="pt-BR" sz="1200" dirty="0"/>
          </a:p>
          <a:p>
            <a:pPr>
              <a:buNone/>
            </a:pPr>
            <a:r>
              <a:rPr lang="pt-BR" sz="1200" dirty="0"/>
              <a:t>  </a:t>
            </a:r>
            <a:r>
              <a:rPr lang="pt-BR" sz="1200" dirty="0" smtClean="0"/>
              <a:t> 4</a:t>
            </a:r>
            <a:r>
              <a:rPr lang="pt-BR" sz="1200" dirty="0"/>
              <a:t>. Liliane Maria Alves Nolasco  - Diplomado </a:t>
            </a:r>
            <a:r>
              <a:rPr lang="pt-BR" sz="1200" dirty="0" err="1"/>
              <a:t>en</a:t>
            </a:r>
            <a:r>
              <a:rPr lang="pt-BR" sz="1200" dirty="0"/>
              <a:t> </a:t>
            </a:r>
            <a:r>
              <a:rPr lang="pt-BR" sz="1200" dirty="0" err="1"/>
              <a:t>Administración</a:t>
            </a:r>
            <a:r>
              <a:rPr lang="pt-BR" sz="1200" dirty="0"/>
              <a:t> Tributária (23 semanas</a:t>
            </a:r>
            <a:r>
              <a:rPr lang="pt-BR" sz="1200" dirty="0" smtClean="0"/>
              <a:t>);</a:t>
            </a:r>
            <a:endParaRPr lang="pt-BR" sz="1200" dirty="0"/>
          </a:p>
          <a:p>
            <a:pPr>
              <a:buNone/>
            </a:pPr>
            <a:r>
              <a:rPr lang="pt-BR" sz="1200" dirty="0"/>
              <a:t>  </a:t>
            </a:r>
            <a:r>
              <a:rPr lang="pt-BR" sz="1200" dirty="0" smtClean="0"/>
              <a:t> 5</a:t>
            </a:r>
            <a:r>
              <a:rPr lang="pt-BR" sz="1200" dirty="0"/>
              <a:t>. Roberto Vinicius de Oliveira Rodrigues - Diplomado </a:t>
            </a:r>
            <a:r>
              <a:rPr lang="pt-BR" sz="1200" dirty="0" err="1"/>
              <a:t>en</a:t>
            </a:r>
            <a:r>
              <a:rPr lang="pt-BR" sz="1200" dirty="0"/>
              <a:t> </a:t>
            </a:r>
            <a:r>
              <a:rPr lang="pt-BR" sz="1200" dirty="0" err="1"/>
              <a:t>Administración</a:t>
            </a:r>
            <a:r>
              <a:rPr lang="pt-BR" sz="1200" dirty="0"/>
              <a:t> Tributária (23 semanas</a:t>
            </a:r>
            <a:r>
              <a:rPr lang="pt-BR" sz="1200" dirty="0" smtClean="0"/>
              <a:t>);</a:t>
            </a:r>
            <a:endParaRPr lang="pt-BR" sz="1200" dirty="0"/>
          </a:p>
          <a:p>
            <a:pPr>
              <a:buNone/>
            </a:pPr>
            <a:r>
              <a:rPr lang="pt-BR" sz="1200" dirty="0"/>
              <a:t>  </a:t>
            </a:r>
            <a:r>
              <a:rPr lang="pt-BR" sz="1200" dirty="0" smtClean="0"/>
              <a:t> 6</a:t>
            </a:r>
            <a:r>
              <a:rPr lang="pt-BR" sz="1200" dirty="0"/>
              <a:t>. Paulo Ribeiro </a:t>
            </a:r>
            <a:r>
              <a:rPr lang="pt-BR" sz="1200" dirty="0" err="1"/>
              <a:t>Pacello</a:t>
            </a:r>
            <a:r>
              <a:rPr lang="pt-BR" sz="1200" dirty="0"/>
              <a:t> - Diplomado </a:t>
            </a:r>
            <a:r>
              <a:rPr lang="pt-BR" sz="1200" dirty="0" err="1"/>
              <a:t>en</a:t>
            </a:r>
            <a:r>
              <a:rPr lang="pt-BR" sz="1200" dirty="0"/>
              <a:t> </a:t>
            </a:r>
            <a:r>
              <a:rPr lang="pt-BR" sz="1200" dirty="0" err="1"/>
              <a:t>Tributación</a:t>
            </a:r>
            <a:r>
              <a:rPr lang="pt-BR" sz="1200" dirty="0"/>
              <a:t> (53 </a:t>
            </a:r>
            <a:r>
              <a:rPr lang="pt-BR" sz="1200" dirty="0" smtClean="0"/>
              <a:t>semanas)</a:t>
            </a:r>
            <a:endParaRPr lang="pt-BR" sz="1200" dirty="0"/>
          </a:p>
          <a:p>
            <a:pPr>
              <a:buNone/>
            </a:pPr>
            <a:endParaRPr lang="pt-BR" sz="1200" dirty="0" smtClean="0"/>
          </a:p>
          <a:p>
            <a:pPr>
              <a:buNone/>
            </a:pPr>
            <a:r>
              <a:rPr lang="pt-BR" b="1" dirty="0" smtClean="0"/>
              <a:t> Estado de Santa Catarina: </a:t>
            </a:r>
          </a:p>
          <a:p>
            <a:pPr>
              <a:buNone/>
            </a:pPr>
            <a:r>
              <a:rPr lang="pt-BR" sz="1200" dirty="0" smtClean="0"/>
              <a:t>    1. Felipe </a:t>
            </a:r>
            <a:r>
              <a:rPr lang="pt-BR" sz="1200" dirty="0"/>
              <a:t>De Pelegrini Flores </a:t>
            </a:r>
            <a:r>
              <a:rPr lang="pt-BR" sz="1200" dirty="0" smtClean="0"/>
              <a:t> </a:t>
            </a:r>
            <a:r>
              <a:rPr lang="pt-BR" sz="1200" dirty="0"/>
              <a:t>- Diplomado </a:t>
            </a:r>
            <a:r>
              <a:rPr lang="pt-BR" sz="1200" dirty="0" err="1"/>
              <a:t>en</a:t>
            </a:r>
            <a:r>
              <a:rPr lang="pt-BR" sz="1200" dirty="0"/>
              <a:t> </a:t>
            </a:r>
            <a:r>
              <a:rPr lang="pt-BR" sz="1200" dirty="0" err="1"/>
              <a:t>Administración</a:t>
            </a:r>
            <a:r>
              <a:rPr lang="pt-BR" sz="1200" dirty="0"/>
              <a:t> Tributária (23 semanas</a:t>
            </a:r>
            <a:r>
              <a:rPr lang="pt-BR" sz="1200" dirty="0" smtClean="0"/>
              <a:t>); </a:t>
            </a:r>
          </a:p>
          <a:p>
            <a:pPr>
              <a:buNone/>
            </a:pPr>
            <a:r>
              <a:rPr lang="pt-BR" sz="1200" dirty="0" smtClean="0"/>
              <a:t>    2. Renato </a:t>
            </a:r>
            <a:r>
              <a:rPr lang="pt-BR" sz="1200" dirty="0"/>
              <a:t>Dias Marques de Lacerda - Diplomado </a:t>
            </a:r>
            <a:r>
              <a:rPr lang="pt-BR" sz="1200" dirty="0" err="1"/>
              <a:t>en</a:t>
            </a:r>
            <a:r>
              <a:rPr lang="pt-BR" sz="1200" dirty="0"/>
              <a:t> </a:t>
            </a:r>
            <a:r>
              <a:rPr lang="pt-BR" sz="1200" dirty="0" err="1"/>
              <a:t>Administración</a:t>
            </a:r>
            <a:r>
              <a:rPr lang="pt-BR" sz="1200" dirty="0"/>
              <a:t> Tributária (23 semanas</a:t>
            </a:r>
            <a:r>
              <a:rPr lang="pt-BR" sz="1200" dirty="0" smtClean="0"/>
              <a:t>);</a:t>
            </a:r>
          </a:p>
          <a:p>
            <a:pPr>
              <a:buNone/>
            </a:pPr>
            <a:r>
              <a:rPr lang="pt-BR" sz="1200" dirty="0" smtClean="0"/>
              <a:t>    3. </a:t>
            </a:r>
            <a:r>
              <a:rPr lang="pt-BR" sz="1200" dirty="0" err="1" smtClean="0"/>
              <a:t>Adenilson</a:t>
            </a:r>
            <a:r>
              <a:rPr lang="pt-BR" sz="1200" dirty="0" smtClean="0"/>
              <a:t> </a:t>
            </a:r>
            <a:r>
              <a:rPr lang="pt-BR" sz="1200" dirty="0" err="1" smtClean="0"/>
              <a:t>Colpani</a:t>
            </a:r>
            <a:r>
              <a:rPr lang="pt-BR" sz="1200" dirty="0" smtClean="0"/>
              <a:t> - </a:t>
            </a:r>
            <a:r>
              <a:rPr lang="es-ES" sz="1200" dirty="0"/>
              <a:t>Diplomado en Tributación (53 semanas</a:t>
            </a:r>
            <a:r>
              <a:rPr lang="es-ES" sz="1200" dirty="0" smtClean="0"/>
              <a:t>);</a:t>
            </a:r>
          </a:p>
          <a:p>
            <a:pPr>
              <a:buNone/>
            </a:pPr>
            <a:r>
              <a:rPr lang="pt-BR" sz="1200" dirty="0" smtClean="0"/>
              <a:t>    4. Leandro </a:t>
            </a:r>
            <a:r>
              <a:rPr lang="pt-BR" sz="1200" dirty="0" err="1"/>
              <a:t>Luis</a:t>
            </a:r>
            <a:r>
              <a:rPr lang="pt-BR" sz="1200" dirty="0"/>
              <a:t> </a:t>
            </a:r>
            <a:r>
              <a:rPr lang="pt-BR" sz="1200" dirty="0" err="1" smtClean="0"/>
              <a:t>Daros</a:t>
            </a:r>
            <a:r>
              <a:rPr lang="pt-BR" sz="1200" dirty="0" smtClean="0"/>
              <a:t> - </a:t>
            </a:r>
            <a:r>
              <a:rPr lang="es-ES" sz="1200" dirty="0"/>
              <a:t>Diplomado en Tributación (53 semanas)</a:t>
            </a:r>
          </a:p>
          <a:p>
            <a:pPr>
              <a:buNone/>
            </a:pPr>
            <a:endParaRPr lang="es-ES" dirty="0"/>
          </a:p>
          <a:p>
            <a:pPr>
              <a:buNone/>
            </a:pPr>
            <a:endParaRPr lang="pt-BR" dirty="0"/>
          </a:p>
          <a:p>
            <a:pPr>
              <a:buNone/>
            </a:pPr>
            <a:endParaRPr lang="pt-BR" dirty="0"/>
          </a:p>
          <a:p>
            <a:pPr>
              <a:buNone/>
            </a:pPr>
            <a:endParaRPr lang="pt-BR" dirty="0"/>
          </a:p>
          <a:p>
            <a:pPr>
              <a:buNone/>
            </a:pP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06B5FF5-6F6E-49B1-9A39-607A51BBEEDE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25002" y="313984"/>
            <a:ext cx="8534847" cy="677108"/>
          </a:xfrm>
        </p:spPr>
        <p:txBody>
          <a:bodyPr/>
          <a:lstStyle/>
          <a:p>
            <a:r>
              <a:rPr lang="pt-BR" dirty="0" smtClean="0"/>
              <a:t>CIAT – Próximos Passos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80304" y="1918952"/>
            <a:ext cx="8779546" cy="3640473"/>
          </a:xfrm>
        </p:spPr>
        <p:txBody>
          <a:bodyPr/>
          <a:lstStyle/>
          <a:p>
            <a:pPr>
              <a:buFont typeface="+mj-lt"/>
              <a:buAutoNum type="arabicParenR"/>
            </a:pPr>
            <a:r>
              <a:rPr lang="pt-BR" sz="2400" dirty="0" smtClean="0"/>
              <a:t>Acompanhamento da contratação e da realização dos curso (viabilizar liberação de recursos BID);</a:t>
            </a:r>
          </a:p>
          <a:p>
            <a:pPr>
              <a:buFont typeface="+mj-lt"/>
              <a:buAutoNum type="arabicParenR"/>
            </a:pPr>
            <a:endParaRPr lang="pt-BR" sz="2400" dirty="0" smtClean="0"/>
          </a:p>
          <a:p>
            <a:pPr>
              <a:buFont typeface="+mj-lt"/>
              <a:buAutoNum type="arabicParenR"/>
            </a:pPr>
            <a:r>
              <a:rPr lang="pt-BR" sz="2400" dirty="0" smtClean="0"/>
              <a:t>Negociação para tradução para o Português (parceria com ESAF, UNB, FGV? – Recurso </a:t>
            </a:r>
            <a:r>
              <a:rPr lang="pt-BR" sz="2400" dirty="0" err="1" smtClean="0"/>
              <a:t>Prodev</a:t>
            </a:r>
            <a:r>
              <a:rPr lang="pt-BR" sz="2400" dirty="0" smtClean="0"/>
              <a:t> ?);</a:t>
            </a:r>
          </a:p>
          <a:p>
            <a:pPr>
              <a:buFont typeface="+mj-lt"/>
              <a:buAutoNum type="arabicParenR"/>
            </a:pPr>
            <a:endParaRPr lang="pt-BR" sz="2400" dirty="0"/>
          </a:p>
          <a:p>
            <a:pPr>
              <a:buFont typeface="+mj-lt"/>
              <a:buAutoNum type="arabicParenR"/>
            </a:pPr>
            <a:r>
              <a:rPr lang="pt-BR" sz="2400" dirty="0" smtClean="0"/>
              <a:t>Eventual customização?</a:t>
            </a:r>
          </a:p>
          <a:p>
            <a:pPr>
              <a:buFont typeface="+mj-lt"/>
              <a:buAutoNum type="arabicParenR"/>
            </a:pPr>
            <a:endParaRPr lang="pt-BR" sz="2400" dirty="0"/>
          </a:p>
          <a:p>
            <a:pPr>
              <a:buFont typeface="+mj-lt"/>
              <a:buAutoNum type="arabicParenR"/>
            </a:pPr>
            <a:r>
              <a:rPr lang="pt-BR" sz="2400" dirty="0" smtClean="0"/>
              <a:t>Oferecimento na próxima edição.</a:t>
            </a:r>
            <a:endParaRPr lang="pt-BR" sz="2400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06B5FF5-6F6E-49B1-9A39-607A51BBEEDE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650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Número de Slide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FBB7CA6-FC1D-4D6D-A990-37B6ED4A721F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3" name="Retângulo 2"/>
          <p:cNvSpPr/>
          <p:nvPr/>
        </p:nvSpPr>
        <p:spPr>
          <a:xfrm>
            <a:off x="1206500" y="342900"/>
            <a:ext cx="59309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dirty="0" smtClean="0">
                <a:solidFill>
                  <a:schemeClr val="bg1"/>
                </a:solidFill>
              </a:rPr>
              <a:t>Gestão de Projetos  para COGEF</a:t>
            </a:r>
            <a:endParaRPr lang="pt-BR" sz="2800" dirty="0"/>
          </a:p>
        </p:txBody>
      </p:sp>
      <p:sp>
        <p:nvSpPr>
          <p:cNvPr id="4" name="CaixaDeTexto 3"/>
          <p:cNvSpPr txBox="1"/>
          <p:nvPr/>
        </p:nvSpPr>
        <p:spPr>
          <a:xfrm>
            <a:off x="0" y="1384300"/>
            <a:ext cx="9144000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000" dirty="0" smtClean="0"/>
              <a:t>Proposta ESAF</a:t>
            </a:r>
          </a:p>
          <a:p>
            <a:r>
              <a:rPr lang="pt-BR" sz="2000" dirty="0" smtClean="0"/>
              <a:t>Foco: </a:t>
            </a:r>
          </a:p>
          <a:p>
            <a:r>
              <a:rPr lang="pt-BR" sz="2000" b="0" dirty="0" smtClean="0"/>
              <a:t>Gestão de Portfólio (conceitos)</a:t>
            </a:r>
          </a:p>
          <a:p>
            <a:r>
              <a:rPr lang="pt-BR" sz="2000" b="0" dirty="0" smtClean="0"/>
              <a:t>Gestão de Projetos  (aplicações práticas)</a:t>
            </a:r>
          </a:p>
          <a:p>
            <a:r>
              <a:rPr lang="pt-BR" sz="2000" b="0" dirty="0" smtClean="0"/>
              <a:t>Implementação de Escritório de Projetos</a:t>
            </a:r>
          </a:p>
          <a:p>
            <a:endParaRPr lang="pt-BR" sz="2000" dirty="0" smtClean="0"/>
          </a:p>
          <a:p>
            <a:r>
              <a:rPr lang="pt-BR" sz="2000" dirty="0" smtClean="0"/>
              <a:t>Metodologia:</a:t>
            </a:r>
          </a:p>
          <a:p>
            <a:r>
              <a:rPr lang="pt-BR" sz="2000" b="0" dirty="0" smtClean="0"/>
              <a:t>Aulas expositivas, exercícios, práticas em software</a:t>
            </a:r>
          </a:p>
          <a:p>
            <a:endParaRPr lang="pt-BR" sz="2000" dirty="0" smtClean="0"/>
          </a:p>
          <a:p>
            <a:r>
              <a:rPr lang="pt-BR" sz="2000" dirty="0" smtClean="0"/>
              <a:t>Local:</a:t>
            </a:r>
          </a:p>
          <a:p>
            <a:r>
              <a:rPr lang="pt-BR" sz="2000" b="0" dirty="0" smtClean="0"/>
              <a:t>ESAF/Brasília e no Estado interessado (ex.: Paraná)</a:t>
            </a:r>
          </a:p>
          <a:p>
            <a:endParaRPr lang="pt-BR" sz="2000" dirty="0" smtClean="0"/>
          </a:p>
          <a:p>
            <a:r>
              <a:rPr lang="pt-BR" sz="2000" dirty="0" smtClean="0"/>
              <a:t>Público Alvo: </a:t>
            </a:r>
          </a:p>
          <a:p>
            <a:r>
              <a:rPr lang="pt-BR" sz="2000" b="0" dirty="0" smtClean="0"/>
              <a:t>Gestores de projetos e </a:t>
            </a:r>
            <a:r>
              <a:rPr lang="pt-BR" sz="2000" b="0" dirty="0" smtClean="0"/>
              <a:t>de programas </a:t>
            </a:r>
            <a:r>
              <a:rPr lang="pt-BR" sz="2000" b="0" dirty="0" smtClean="0"/>
              <a:t>de modernização dos Estados brasileiros</a:t>
            </a:r>
          </a:p>
          <a:p>
            <a:endParaRPr lang="pt-BR" sz="2000" dirty="0" smtClean="0"/>
          </a:p>
          <a:p>
            <a:r>
              <a:rPr lang="pt-BR" sz="2000" dirty="0" smtClean="0"/>
              <a:t>Turmas e vagas:</a:t>
            </a:r>
          </a:p>
          <a:p>
            <a:r>
              <a:rPr lang="pt-BR" sz="2000" b="0" dirty="0" smtClean="0"/>
              <a:t>4 turmas de </a:t>
            </a:r>
            <a:r>
              <a:rPr lang="pt-BR" sz="2000" b="0" dirty="0" smtClean="0"/>
              <a:t>20 a </a:t>
            </a:r>
            <a:r>
              <a:rPr lang="pt-BR" sz="2000" b="0" dirty="0" smtClean="0"/>
              <a:t>25 pessoas</a:t>
            </a:r>
            <a:endParaRPr lang="pt-BR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Número de Slide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FBB7CA6-FC1D-4D6D-A990-37B6ED4A721F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3" name="Retângulo 2"/>
          <p:cNvSpPr/>
          <p:nvPr/>
        </p:nvSpPr>
        <p:spPr>
          <a:xfrm>
            <a:off x="1206500" y="342900"/>
            <a:ext cx="59309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dirty="0" smtClean="0">
                <a:solidFill>
                  <a:schemeClr val="bg1"/>
                </a:solidFill>
              </a:rPr>
              <a:t>Gestão de Projetos  para COGEF</a:t>
            </a:r>
            <a:endParaRPr lang="pt-BR" sz="2800" dirty="0"/>
          </a:p>
        </p:txBody>
      </p:sp>
      <p:sp>
        <p:nvSpPr>
          <p:cNvPr id="4" name="CaixaDeTexto 3"/>
          <p:cNvSpPr txBox="1"/>
          <p:nvPr/>
        </p:nvSpPr>
        <p:spPr>
          <a:xfrm>
            <a:off x="141667" y="1384299"/>
            <a:ext cx="8860665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000" dirty="0" smtClean="0"/>
              <a:t>Curso ESAF</a:t>
            </a:r>
          </a:p>
          <a:p>
            <a:endParaRPr lang="pt-BR" sz="2000" dirty="0" smtClean="0"/>
          </a:p>
          <a:p>
            <a:r>
              <a:rPr lang="pt-BR" sz="2000" dirty="0" smtClean="0"/>
              <a:t>Turmas Previstas: </a:t>
            </a:r>
            <a:endParaRPr lang="pt-BR" sz="2000" dirty="0" smtClean="0"/>
          </a:p>
          <a:p>
            <a:endParaRPr lang="pt-BR" sz="2000" dirty="0" smtClean="0"/>
          </a:p>
          <a:p>
            <a:r>
              <a:rPr lang="pt-BR" sz="2000" b="0" dirty="0">
                <a:solidFill>
                  <a:schemeClr val="accent2">
                    <a:lumMod val="50000"/>
                  </a:schemeClr>
                </a:solidFill>
              </a:rPr>
              <a:t>Turma </a:t>
            </a:r>
            <a:r>
              <a:rPr lang="pt-BR" sz="2000" b="0" dirty="0" smtClean="0">
                <a:solidFill>
                  <a:schemeClr val="accent2">
                    <a:lumMod val="50000"/>
                  </a:schemeClr>
                </a:solidFill>
              </a:rPr>
              <a:t>1:  </a:t>
            </a:r>
            <a:r>
              <a:rPr lang="pt-BR" sz="2000" b="0" dirty="0">
                <a:solidFill>
                  <a:schemeClr val="accent2">
                    <a:lumMod val="50000"/>
                  </a:schemeClr>
                </a:solidFill>
              </a:rPr>
              <a:t>Curitiba - 25 a 29 de junho</a:t>
            </a:r>
          </a:p>
          <a:p>
            <a:r>
              <a:rPr lang="pt-BR" sz="2000" b="0" dirty="0">
                <a:solidFill>
                  <a:schemeClr val="tx2"/>
                </a:solidFill>
              </a:rPr>
              <a:t>Turma </a:t>
            </a:r>
            <a:r>
              <a:rPr lang="pt-BR" sz="2000" b="0" dirty="0" smtClean="0">
                <a:solidFill>
                  <a:schemeClr val="tx2"/>
                </a:solidFill>
              </a:rPr>
              <a:t>2:  </a:t>
            </a:r>
            <a:r>
              <a:rPr lang="pt-BR" sz="2000" b="0" dirty="0">
                <a:solidFill>
                  <a:schemeClr val="tx2"/>
                </a:solidFill>
              </a:rPr>
              <a:t>Brasília - 6 a 10 de agosto</a:t>
            </a:r>
          </a:p>
          <a:p>
            <a:r>
              <a:rPr lang="pt-BR" sz="2000" b="0" dirty="0">
                <a:solidFill>
                  <a:schemeClr val="accent2">
                    <a:lumMod val="50000"/>
                  </a:schemeClr>
                </a:solidFill>
              </a:rPr>
              <a:t>Turma </a:t>
            </a:r>
            <a:r>
              <a:rPr lang="pt-BR" sz="2000" b="0" dirty="0" smtClean="0">
                <a:solidFill>
                  <a:schemeClr val="accent2">
                    <a:lumMod val="50000"/>
                  </a:schemeClr>
                </a:solidFill>
              </a:rPr>
              <a:t>3:  </a:t>
            </a:r>
            <a:r>
              <a:rPr lang="pt-BR" sz="2000" b="0" dirty="0">
                <a:solidFill>
                  <a:schemeClr val="accent2">
                    <a:lumMod val="50000"/>
                  </a:schemeClr>
                </a:solidFill>
              </a:rPr>
              <a:t>Curitiba - 20 a 24 de agosto</a:t>
            </a:r>
          </a:p>
          <a:p>
            <a:r>
              <a:rPr lang="pt-BR" sz="2000" b="0" dirty="0">
                <a:solidFill>
                  <a:schemeClr val="tx2"/>
                </a:solidFill>
              </a:rPr>
              <a:t>Turma </a:t>
            </a:r>
            <a:r>
              <a:rPr lang="pt-BR" sz="2000" b="0" dirty="0" smtClean="0">
                <a:solidFill>
                  <a:schemeClr val="tx2"/>
                </a:solidFill>
              </a:rPr>
              <a:t>4:  </a:t>
            </a:r>
            <a:r>
              <a:rPr lang="pt-BR" sz="2000" b="0" dirty="0">
                <a:solidFill>
                  <a:schemeClr val="tx2"/>
                </a:solidFill>
              </a:rPr>
              <a:t>Brasília - 27 a 31 de agosto</a:t>
            </a:r>
          </a:p>
          <a:p>
            <a:endParaRPr lang="pt-BR" sz="2000" b="0" dirty="0" smtClean="0"/>
          </a:p>
          <a:p>
            <a:r>
              <a:rPr lang="pt-BR" sz="2000" dirty="0" smtClean="0"/>
              <a:t>Duração:</a:t>
            </a:r>
            <a:r>
              <a:rPr lang="pt-BR" sz="2000" b="0" dirty="0" smtClean="0"/>
              <a:t>40 horas – 8 h por dia (uma semana)</a:t>
            </a:r>
          </a:p>
          <a:p>
            <a:endParaRPr lang="pt-BR" sz="2000" dirty="0" smtClean="0"/>
          </a:p>
          <a:p>
            <a:r>
              <a:rPr lang="pt-BR" sz="2000" dirty="0" smtClean="0"/>
              <a:t>Custo: </a:t>
            </a:r>
            <a:r>
              <a:rPr lang="pt-BR" sz="2000" b="0" dirty="0" smtClean="0"/>
              <a:t>Por </a:t>
            </a:r>
            <a:r>
              <a:rPr lang="pt-BR" sz="2000" b="0" dirty="0" smtClean="0"/>
              <a:t>aluno</a:t>
            </a:r>
            <a:r>
              <a:rPr lang="pt-BR" sz="2000" b="0" dirty="0" smtClean="0"/>
              <a:t>: R$ </a:t>
            </a:r>
            <a:r>
              <a:rPr lang="pt-BR" sz="2000" b="0" dirty="0" smtClean="0"/>
              <a:t>600,00 (exceto quando for fora de Brasília)</a:t>
            </a:r>
            <a:endParaRPr lang="pt-BR" sz="2000" b="0" dirty="0" smtClean="0"/>
          </a:p>
          <a:p>
            <a:endParaRPr lang="pt-BR" sz="2000" b="0" dirty="0"/>
          </a:p>
          <a:p>
            <a:r>
              <a:rPr lang="pt-BR" sz="2000" b="0" dirty="0" smtClean="0">
                <a:hlinkClick r:id="rId2" action="ppaction://hlinkfile"/>
              </a:rPr>
              <a:t>Turmas de Brasília.</a:t>
            </a:r>
            <a:endParaRPr lang="pt-BR" sz="2000" dirty="0" smtClean="0"/>
          </a:p>
          <a:p>
            <a:endParaRPr lang="pt-BR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2"/>
          <p:cNvSpPr txBox="1">
            <a:spLocks noGrp="1"/>
          </p:cNvSpPr>
          <p:nvPr/>
        </p:nvSpPr>
        <p:spPr bwMode="gray">
          <a:xfrm>
            <a:off x="8240713" y="6619875"/>
            <a:ext cx="719137" cy="1651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0" tIns="0" rIns="0" bIns="0" anchor="b"/>
          <a:lstStyle/>
          <a:p>
            <a:pPr algn="r" eaLnBrk="0" hangingPunct="0">
              <a:lnSpc>
                <a:spcPct val="80000"/>
              </a:lnSpc>
            </a:pPr>
            <a:fld id="{D9D8E4BB-051E-4D31-9245-C65B75998457}" type="slidenum">
              <a:rPr lang="en-US" sz="1000" b="0"/>
              <a:pPr algn="r" eaLnBrk="0" hangingPunct="0">
                <a:lnSpc>
                  <a:spcPct val="80000"/>
                </a:lnSpc>
              </a:pPr>
              <a:t>9</a:t>
            </a:fld>
            <a:endParaRPr lang="en-US" sz="1000" b="0"/>
          </a:p>
        </p:txBody>
      </p:sp>
      <p:sp>
        <p:nvSpPr>
          <p:cNvPr id="7171" name="Text Box 8"/>
          <p:cNvSpPr txBox="1">
            <a:spLocks noChangeArrowheads="1"/>
          </p:cNvSpPr>
          <p:nvPr/>
        </p:nvSpPr>
        <p:spPr bwMode="auto">
          <a:xfrm>
            <a:off x="177801" y="1422400"/>
            <a:ext cx="8599488" cy="59708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pt-BR" sz="1800" dirty="0" smtClean="0"/>
              <a:t>Programa regular de 16 semanas, </a:t>
            </a:r>
            <a:r>
              <a:rPr lang="pt-BR" sz="1800" dirty="0" smtClean="0"/>
              <a:t>presencial, </a:t>
            </a:r>
            <a:r>
              <a:rPr lang="pt-BR" sz="1800" dirty="0" smtClean="0"/>
              <a:t>em </a:t>
            </a:r>
            <a:r>
              <a:rPr lang="pt-BR" sz="1800" dirty="0" err="1" smtClean="0"/>
              <a:t>Washinton</a:t>
            </a:r>
            <a:r>
              <a:rPr lang="pt-BR" sz="1800" dirty="0" smtClean="0"/>
              <a:t> DC</a:t>
            </a:r>
            <a:r>
              <a:rPr lang="pt-BR" sz="1800" dirty="0" smtClean="0"/>
              <a:t>. </a:t>
            </a:r>
            <a:endParaRPr lang="pt-BR" sz="1800" dirty="0" smtClean="0"/>
          </a:p>
          <a:p>
            <a:r>
              <a:rPr lang="pt-BR" sz="1800" dirty="0" smtClean="0"/>
              <a:t>Período:  </a:t>
            </a:r>
            <a:r>
              <a:rPr lang="pt-BR" sz="1800" dirty="0" smtClean="0"/>
              <a:t>Agosto 2012  e  Dezembro 2012</a:t>
            </a:r>
            <a:endParaRPr lang="pt-BR" sz="1800" dirty="0" smtClean="0"/>
          </a:p>
          <a:p>
            <a:pPr marL="363538" indent="-363538"/>
            <a:endParaRPr lang="pt-BR" sz="1800" b="0" dirty="0" smtClean="0">
              <a:latin typeface="Tahoma" pitchFamily="34" charset="0"/>
            </a:endParaRPr>
          </a:p>
          <a:p>
            <a:pPr>
              <a:spcBef>
                <a:spcPts val="0"/>
              </a:spcBef>
            </a:pPr>
            <a:r>
              <a:rPr lang="pt-BR" sz="1800" b="0" dirty="0" smtClean="0">
                <a:latin typeface="Tahoma" pitchFamily="34" charset="0"/>
              </a:rPr>
              <a:t>BID considerará como aquisição direta, avaliada individualmente por Estado:</a:t>
            </a:r>
          </a:p>
          <a:p>
            <a:pPr>
              <a:spcBef>
                <a:spcPts val="0"/>
              </a:spcBef>
            </a:pPr>
            <a:r>
              <a:rPr lang="pt-BR" sz="1800" b="0" dirty="0" smtClean="0">
                <a:latin typeface="Tahoma" pitchFamily="34" charset="0"/>
              </a:rPr>
              <a:t>Critérios a serem atendidos pelo Estado interessado:</a:t>
            </a:r>
          </a:p>
          <a:p>
            <a:pPr>
              <a:spcBef>
                <a:spcPts val="0"/>
              </a:spcBef>
            </a:pPr>
            <a:endParaRPr lang="pt-BR" sz="1800" b="0" dirty="0" smtClean="0">
              <a:latin typeface="Tahoma" pitchFamily="34" charset="0"/>
            </a:endParaRPr>
          </a:p>
          <a:p>
            <a:pPr marL="342900" indent="-342900">
              <a:spcBef>
                <a:spcPts val="0"/>
              </a:spcBef>
              <a:buAutoNum type="alphaLcParenR"/>
            </a:pPr>
            <a:r>
              <a:rPr lang="pt-BR" sz="1800" b="0" dirty="0" smtClean="0">
                <a:latin typeface="Tahoma" pitchFamily="34" charset="0"/>
              </a:rPr>
              <a:t>Submeter o pleito ao Banco, dentro das políticas de aquisições do BID;</a:t>
            </a:r>
          </a:p>
          <a:p>
            <a:pPr marL="342900" indent="-342900">
              <a:spcBef>
                <a:spcPts val="0"/>
              </a:spcBef>
              <a:buAutoNum type="alphaLcParenR"/>
            </a:pPr>
            <a:r>
              <a:rPr lang="pt-BR" sz="1800" b="0" dirty="0" smtClean="0">
                <a:latin typeface="Tahoma" pitchFamily="34" charset="0"/>
              </a:rPr>
              <a:t>Constar no Plano de aquisições aprovado;</a:t>
            </a:r>
          </a:p>
          <a:p>
            <a:pPr marL="342900" indent="-342900">
              <a:spcBef>
                <a:spcPts val="0"/>
              </a:spcBef>
              <a:buAutoNum type="alphaLcParenR"/>
            </a:pPr>
            <a:r>
              <a:rPr lang="pt-BR" sz="1800" b="0" dirty="0" smtClean="0">
                <a:latin typeface="Tahoma" pitchFamily="34" charset="0"/>
              </a:rPr>
              <a:t>Enviar ao BID informações técnicas evidenciando a aderência  do programa GWU ao respectivo projeto </a:t>
            </a:r>
            <a:r>
              <a:rPr lang="pt-BR" sz="1800" b="0" dirty="0" err="1" smtClean="0">
                <a:latin typeface="Tahoma" pitchFamily="34" charset="0"/>
              </a:rPr>
              <a:t>Profisco</a:t>
            </a:r>
            <a:r>
              <a:rPr lang="pt-BR" sz="1800" b="0" dirty="0" smtClean="0">
                <a:latin typeface="Tahoma" pitchFamily="34" charset="0"/>
              </a:rPr>
              <a:t>;</a:t>
            </a:r>
          </a:p>
          <a:p>
            <a:pPr marL="342900" indent="-342900">
              <a:spcBef>
                <a:spcPts val="0"/>
              </a:spcBef>
              <a:buAutoNum type="alphaLcParenR"/>
            </a:pPr>
            <a:r>
              <a:rPr lang="pt-BR" sz="1800" b="0" dirty="0" smtClean="0">
                <a:latin typeface="Tahoma" pitchFamily="34" charset="0"/>
              </a:rPr>
              <a:t>Enviar ao Banco informações sobre os participantes, processo de seleção utilizado e condições de participação;</a:t>
            </a:r>
          </a:p>
          <a:p>
            <a:pPr marL="342900" indent="-342900">
              <a:spcBef>
                <a:spcPts val="0"/>
              </a:spcBef>
              <a:buAutoNum type="alphaLcParenR"/>
            </a:pPr>
            <a:r>
              <a:rPr lang="pt-BR" sz="1800" b="0" dirty="0" smtClean="0">
                <a:latin typeface="Tahoma" pitchFamily="34" charset="0"/>
              </a:rPr>
              <a:t>Cumprir eventuais critérios de seleção definidos pela COGEF;</a:t>
            </a:r>
          </a:p>
          <a:p>
            <a:pPr marL="342900" indent="-342900">
              <a:spcBef>
                <a:spcPts val="0"/>
              </a:spcBef>
              <a:buAutoNum type="alphaLcParenR"/>
            </a:pPr>
            <a:r>
              <a:rPr lang="pt-BR" sz="1800" b="0" dirty="0" smtClean="0">
                <a:latin typeface="Tahoma" pitchFamily="34" charset="0"/>
              </a:rPr>
              <a:t>Cumprir critérios estabelecidos no projeto das Trilhas de Capacitação</a:t>
            </a:r>
          </a:p>
          <a:p>
            <a:pPr marL="342900" indent="-342900">
              <a:spcBef>
                <a:spcPts val="0"/>
              </a:spcBef>
              <a:buAutoNum type="alphaLcParenR"/>
            </a:pPr>
            <a:endParaRPr lang="pt-BR" sz="1800" b="0" dirty="0" smtClean="0">
              <a:latin typeface="Tahoma" pitchFamily="34" charset="0"/>
            </a:endParaRPr>
          </a:p>
          <a:p>
            <a:pPr marL="342900" indent="-342900">
              <a:spcBef>
                <a:spcPts val="0"/>
              </a:spcBef>
              <a:buAutoNum type="alphaLcParenR"/>
            </a:pPr>
            <a:endParaRPr lang="pt-BR" sz="1800" dirty="0" smtClean="0"/>
          </a:p>
          <a:p>
            <a:pPr marL="363538" indent="-363538"/>
            <a:r>
              <a:rPr lang="pt-BR" sz="2000" dirty="0" smtClean="0">
                <a:latin typeface="Tahoma" pitchFamily="34" charset="0"/>
              </a:rPr>
              <a:t>Situação Atual: </a:t>
            </a:r>
            <a:r>
              <a:rPr lang="pt-BR" sz="2000" b="0" dirty="0" smtClean="0">
                <a:latin typeface="Tahoma" pitchFamily="34" charset="0"/>
              </a:rPr>
              <a:t>Estados </a:t>
            </a:r>
            <a:r>
              <a:rPr lang="pt-BR" sz="2000" b="0" dirty="0" smtClean="0">
                <a:latin typeface="Tahoma" pitchFamily="34" charset="0"/>
              </a:rPr>
              <a:t>Interessados já estão providenciando suas contratações: Rio Grande do Sul; Bahia; </a:t>
            </a:r>
            <a:r>
              <a:rPr lang="pt-BR" sz="2000" b="0" dirty="0" smtClean="0">
                <a:latin typeface="Tahoma" pitchFamily="34" charset="0"/>
              </a:rPr>
              <a:t>...</a:t>
            </a:r>
            <a:endParaRPr lang="pt-BR" sz="2000" b="0" dirty="0">
              <a:latin typeface="Tahoma" pitchFamily="34" charset="0"/>
            </a:endParaRPr>
          </a:p>
          <a:p>
            <a:pPr marL="363538" indent="-363538">
              <a:buFont typeface="Arial" pitchFamily="34" charset="0"/>
              <a:buChar char="•"/>
            </a:pPr>
            <a:endParaRPr lang="pt-BR" sz="1800" b="0" dirty="0">
              <a:latin typeface="Tahoma" pitchFamily="34" charset="0"/>
            </a:endParaRPr>
          </a:p>
          <a:p>
            <a:pPr marL="363538" indent="-363538"/>
            <a:endParaRPr lang="pt-BR" sz="1800" b="0" dirty="0">
              <a:latin typeface="Tahoma" pitchFamily="34" charset="0"/>
            </a:endParaRPr>
          </a:p>
          <a:p>
            <a:pPr marL="363538" indent="-363538">
              <a:buFont typeface="Arial" pitchFamily="34" charset="0"/>
              <a:buChar char="•"/>
            </a:pPr>
            <a:endParaRPr lang="pt-BR" sz="1800" b="0" dirty="0">
              <a:latin typeface="Tahoma" pitchFamily="34" charset="0"/>
            </a:endParaRPr>
          </a:p>
        </p:txBody>
      </p:sp>
      <p:sp>
        <p:nvSpPr>
          <p:cNvPr id="7172" name="Rectangle 2"/>
          <p:cNvSpPr>
            <a:spLocks noChangeArrowheads="1"/>
          </p:cNvSpPr>
          <p:nvPr/>
        </p:nvSpPr>
        <p:spPr bwMode="gray">
          <a:xfrm>
            <a:off x="488950" y="452865"/>
            <a:ext cx="7059613" cy="83099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pt-BR" sz="2400" dirty="0" smtClean="0">
                <a:solidFill>
                  <a:schemeClr val="bg1"/>
                </a:solidFill>
              </a:rPr>
              <a:t>GWU – Programa Minerva</a:t>
            </a:r>
            <a:r>
              <a:rPr lang="pt-BR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pt-BR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</a:br>
            <a:endParaRPr lang="pt-BR" sz="2400" dirty="0">
              <a:solidFill>
                <a:schemeClr val="bg1"/>
              </a:solidFill>
              <a:cs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UBTITLE" val="1"/>
  <p:tag name="COLORSCHEME" val="ppBackground$16777215|ppForeground$0|ppShadow$8421504|ppTitle$102|ppFill$15129023|ppAccent1$13415296|ppAccent2$11766848|ppAccent3$10053120|ExtraColor$14540253|ExtraColor$11711154|ExtraColor$6250335|ExtraColor$6737151|ExtraColor$39423|ExtraColor$13260|ExtraColor$3355545|ExtraColor$52326|"/>
  <p:tag name="THINKCELLUNDODONOTDELETE" val="4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TYLE" val="AcnSubjectTitle"/>
  <p:tag name="DATE" val="26.03.2006 17:56:52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TYLE" val="AcnUnitofMeasure"/>
  <p:tag name="DATE" val="26.03.2006 17:56:54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TYLE" val="AcnStamp"/>
  <p:tag name="DATE" val="26.03.2006 17:56:55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TYLE" val="AcnStpConnector"/>
  <p:tag name="DATE" val="26.03.2006 17:56:55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TYLE" val="AcnStpConnector"/>
  <p:tag name="DATE" val="26.03.2006 17:56:55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GMDgffkzs0yFlkmZHdX9UA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qBNUTdCKLUK.8EdwFWoKKA"/>
</p:tagLst>
</file>

<file path=ppt/theme/theme1.xml><?xml version="1.0" encoding="utf-8"?>
<a:theme xmlns:a="http://schemas.openxmlformats.org/drawingml/2006/main" name="Blank">
  <a:themeElements>
    <a:clrScheme name="">
      <a:dk1>
        <a:srgbClr val="000000"/>
      </a:dk1>
      <a:lt1>
        <a:srgbClr val="FFFFFF"/>
      </a:lt1>
      <a:dk2>
        <a:srgbClr val="660000"/>
      </a:dk2>
      <a:lt2>
        <a:srgbClr val="808080"/>
      </a:lt2>
      <a:accent1>
        <a:srgbClr val="BFD9E6"/>
      </a:accent1>
      <a:accent2>
        <a:srgbClr val="80B3CC"/>
      </a:accent2>
      <a:accent3>
        <a:srgbClr val="FFFFFF"/>
      </a:accent3>
      <a:accent4>
        <a:srgbClr val="000000"/>
      </a:accent4>
      <a:accent5>
        <a:srgbClr val="DCE9F0"/>
      </a:accent5>
      <a:accent6>
        <a:srgbClr val="73A2B9"/>
      </a:accent6>
      <a:hlink>
        <a:srgbClr val="408CB3"/>
      </a:hlink>
      <a:folHlink>
        <a:srgbClr val="006699"/>
      </a:folHlink>
    </a:clrScheme>
    <a:fontScheme name="Blank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72000" tIns="72000" rIns="72000" bIns="7200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Tx/>
          <a:buSzPct val="100000"/>
          <a:buFont typeface="Wingdings" pitchFamily="2" charset="2"/>
          <a:buNone/>
          <a:tabLst/>
          <a:defRPr kumimoji="0" lang="en-US" sz="1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72000" tIns="72000" rIns="72000" bIns="7200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Tx/>
          <a:buSzPct val="100000"/>
          <a:buFont typeface="Wingdings" pitchFamily="2" charset="2"/>
          <a:buNone/>
          <a:tabLst/>
          <a:defRPr kumimoji="0" lang="en-US" sz="1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lank 1">
        <a:dk1>
          <a:srgbClr val="000000"/>
        </a:dk1>
        <a:lt1>
          <a:srgbClr val="FFFFFF"/>
        </a:lt1>
        <a:dk2>
          <a:srgbClr val="FFFFFF"/>
        </a:dk2>
        <a:lt2>
          <a:srgbClr val="999999"/>
        </a:lt2>
        <a:accent1>
          <a:srgbClr val="D6EBF6"/>
        </a:accent1>
        <a:accent2>
          <a:srgbClr val="83C2E5"/>
        </a:accent2>
        <a:accent3>
          <a:srgbClr val="FFFFFF"/>
        </a:accent3>
        <a:accent4>
          <a:srgbClr val="000000"/>
        </a:accent4>
        <a:accent5>
          <a:srgbClr val="E8F3FA"/>
        </a:accent5>
        <a:accent6>
          <a:srgbClr val="76B0CF"/>
        </a:accent6>
        <a:hlink>
          <a:srgbClr val="288FC8"/>
        </a:hlink>
        <a:folHlink>
          <a:srgbClr val="0066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15199</TotalTime>
  <Words>1211</Words>
  <Application>Microsoft Office PowerPoint</Application>
  <PresentationFormat>Apresentação na tela (4:3)</PresentationFormat>
  <Paragraphs>209</Paragraphs>
  <Slides>13</Slides>
  <Notes>6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Servidores OLE incorporados</vt:lpstr>
      </vt:variant>
      <vt:variant>
        <vt:i4>1</vt:i4>
      </vt:variant>
      <vt:variant>
        <vt:lpstr>Títulos de slides</vt:lpstr>
      </vt:variant>
      <vt:variant>
        <vt:i4>13</vt:i4>
      </vt:variant>
    </vt:vector>
  </HeadingPairs>
  <TitlesOfParts>
    <vt:vector size="15" baseType="lpstr">
      <vt:lpstr>Blank</vt:lpstr>
      <vt:lpstr>think-cell Slide</vt:lpstr>
      <vt:lpstr> GT CAPACITAÇÃO</vt:lpstr>
      <vt:lpstr>Situação dos Projetos</vt:lpstr>
      <vt:lpstr>Matriz de Competências e Trilhas de Capacitação</vt:lpstr>
      <vt:lpstr>Apresentação do PowerPoint</vt:lpstr>
      <vt:lpstr>CIAT – Inscritos (16)  </vt:lpstr>
      <vt:lpstr>CIAT – Próximos Passos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Possíveis novas demandas</vt:lpstr>
      <vt:lpstr>Apresentação do PowerPoint</vt:lpstr>
    </vt:vector>
  </TitlesOfParts>
  <Company>Accenture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Modernização das Secretarias de Fazenda Funções Financeiras e Tributárias</dc:title>
  <dc:creator>leonardo.paolucci</dc:creator>
  <cp:lastModifiedBy>Milton Cesar da Costa</cp:lastModifiedBy>
  <cp:revision>115</cp:revision>
  <cp:lastPrinted>2000-08-10T20:43:38Z</cp:lastPrinted>
  <dcterms:created xsi:type="dcterms:W3CDTF">2010-11-12T18:31:08Z</dcterms:created>
  <dcterms:modified xsi:type="dcterms:W3CDTF">2012-05-30T21:42:40Z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QptVersion">
    <vt:i4>507</vt:i4>
  </property>
  <property fmtid="{D5CDD505-2E9C-101B-9397-08002B2CF9AE}" pid="3" name="QptDesign">
    <vt:i4>2</vt:i4>
  </property>
  <property fmtid="{D5CDD505-2E9C-101B-9397-08002B2CF9AE}" pid="4" name="QptPageSize">
    <vt:i4>1</vt:i4>
  </property>
  <property fmtid="{D5CDD505-2E9C-101B-9397-08002B2CF9AE}" pid="5" name="QptColorScheme">
    <vt:lpwstr>Default</vt:lpwstr>
  </property>
</Properties>
</file>