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1"/>
  </p:notesMasterIdLst>
  <p:handoutMasterIdLst>
    <p:handoutMasterId r:id="rId42"/>
  </p:handoutMasterIdLst>
  <p:sldIdLst>
    <p:sldId id="531" r:id="rId3"/>
    <p:sldId id="532" r:id="rId4"/>
    <p:sldId id="555" r:id="rId5"/>
    <p:sldId id="589" r:id="rId6"/>
    <p:sldId id="547" r:id="rId7"/>
    <p:sldId id="593" r:id="rId8"/>
    <p:sldId id="594" r:id="rId9"/>
    <p:sldId id="595" r:id="rId10"/>
    <p:sldId id="596" r:id="rId11"/>
    <p:sldId id="597" r:id="rId12"/>
    <p:sldId id="598" r:id="rId13"/>
    <p:sldId id="599" r:id="rId14"/>
    <p:sldId id="600" r:id="rId15"/>
    <p:sldId id="601" r:id="rId16"/>
    <p:sldId id="525" r:id="rId17"/>
    <p:sldId id="527" r:id="rId18"/>
    <p:sldId id="526" r:id="rId19"/>
    <p:sldId id="590" r:id="rId20"/>
    <p:sldId id="591" r:id="rId21"/>
    <p:sldId id="592" r:id="rId22"/>
    <p:sldId id="530" r:id="rId23"/>
    <p:sldId id="556" r:id="rId24"/>
    <p:sldId id="533" r:id="rId25"/>
    <p:sldId id="534" r:id="rId26"/>
    <p:sldId id="535" r:id="rId27"/>
    <p:sldId id="538" r:id="rId28"/>
    <p:sldId id="567" r:id="rId29"/>
    <p:sldId id="540" r:id="rId30"/>
    <p:sldId id="542" r:id="rId31"/>
    <p:sldId id="543" r:id="rId32"/>
    <p:sldId id="544" r:id="rId33"/>
    <p:sldId id="568" r:id="rId34"/>
    <p:sldId id="582" r:id="rId35"/>
    <p:sldId id="583" r:id="rId36"/>
    <p:sldId id="586" r:id="rId37"/>
    <p:sldId id="587" r:id="rId38"/>
    <p:sldId id="588" r:id="rId39"/>
    <p:sldId id="573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9F9215A-AD20-8149-8B80-75C86CD6A89A}">
          <p14:sldIdLst/>
        </p14:section>
        <p14:section name="Untitled Section" id="{F74BCBD8-9B5A-3D4A-80A7-70331AEA68A3}">
          <p14:sldIdLst>
            <p14:sldId id="531"/>
            <p14:sldId id="532"/>
            <p14:sldId id="555"/>
            <p14:sldId id="589"/>
            <p14:sldId id="547"/>
            <p14:sldId id="593"/>
            <p14:sldId id="594"/>
            <p14:sldId id="595"/>
            <p14:sldId id="596"/>
            <p14:sldId id="597"/>
            <p14:sldId id="598"/>
            <p14:sldId id="599"/>
            <p14:sldId id="600"/>
            <p14:sldId id="601"/>
            <p14:sldId id="525"/>
            <p14:sldId id="527"/>
            <p14:sldId id="526"/>
            <p14:sldId id="590"/>
            <p14:sldId id="591"/>
            <p14:sldId id="592"/>
            <p14:sldId id="530"/>
            <p14:sldId id="556"/>
            <p14:sldId id="533"/>
            <p14:sldId id="534"/>
            <p14:sldId id="535"/>
            <p14:sldId id="538"/>
            <p14:sldId id="567"/>
            <p14:sldId id="540"/>
            <p14:sldId id="542"/>
            <p14:sldId id="543"/>
            <p14:sldId id="544"/>
            <p14:sldId id="568"/>
            <p14:sldId id="582"/>
            <p14:sldId id="583"/>
            <p14:sldId id="586"/>
            <p14:sldId id="587"/>
            <p14:sldId id="588"/>
            <p14:sldId id="573"/>
          </p14:sldIdLst>
        </p14:section>
        <p14:section name="Untitled Section" id="{513884A2-6A3A-5B4D-BE8A-20E513141E1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99"/>
    <a:srgbClr val="FFFF66"/>
    <a:srgbClr val="FBBF29"/>
    <a:srgbClr val="F0F373"/>
    <a:srgbClr val="F7DF31"/>
    <a:srgbClr val="F1F6C2"/>
    <a:srgbClr val="F6B30A"/>
    <a:srgbClr val="F6FCBC"/>
    <a:srgbClr val="FFCC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969" autoAdjust="0"/>
    <p:restoredTop sz="99630" autoAdjust="0"/>
  </p:normalViewPr>
  <p:slideViewPr>
    <p:cSldViewPr>
      <p:cViewPr>
        <p:scale>
          <a:sx n="73" d="100"/>
          <a:sy n="73" d="100"/>
        </p:scale>
        <p:origin x="-1290" y="-4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1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B675-8A81-494E-9139-0CDBDC79E4D9}" type="datetimeFigureOut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4FA2A-197D-4311-8972-C0508B6DF6D2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50363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C18FC-2D15-4AE3-9E38-A0382AA6A4F3}" type="datetimeFigureOut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E2ED-6192-4BBD-A721-791A24320DE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9003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E2ED-6192-4BBD-A721-791A24320DE0}" type="slidenum">
              <a:rPr lang="pt-BR" smtClean="0"/>
              <a:pPr/>
              <a:t>1</a:t>
            </a:fld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87867" indent="-303026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212102" indent="-2424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96944" indent="-2424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81785" indent="-242421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666625" indent="-2424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151467" indent="-2424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636308" indent="-2424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4121149" indent="-242421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97EA336A-B4E8-EF4D-93F1-DAE24F6E3DEE}" type="slidenum">
              <a:rPr lang="en-US" sz="1200">
                <a:solidFill>
                  <a:srgbClr val="000000"/>
                </a:solidFill>
                <a:cs typeface="Arial" charset="0"/>
              </a:rPr>
              <a:pPr eaLnBrk="1" hangingPunct="1"/>
              <a:t>19</a:t>
            </a:fld>
            <a:endParaRPr lang="en-US" sz="1200" dirty="0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6690" y="101908"/>
            <a:ext cx="1949353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35F-A589-4D75-8B68-0AEFF2EA35FA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726E-361F-4D51-8B5B-780EB8E53269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FA35F-A589-4D75-8B68-0AEFF2EA35FA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5655" y="71414"/>
            <a:ext cx="1955104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9555-1C14-41DA-A73D-E1819EB2ECF5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23" y="38146"/>
            <a:ext cx="1254995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 userDrawn="1"/>
        </p:nvSpPr>
        <p:spPr>
          <a:xfrm flipH="1">
            <a:off x="1784778" y="97446"/>
            <a:ext cx="72000" cy="9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AE86-32C6-4367-828C-47201692FCD8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423" y="38146"/>
            <a:ext cx="1254995" cy="10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ângulo 7"/>
          <p:cNvSpPr/>
          <p:nvPr userDrawn="1"/>
        </p:nvSpPr>
        <p:spPr>
          <a:xfrm flipH="1">
            <a:off x="1784778" y="97446"/>
            <a:ext cx="72000" cy="936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B78A-D4CB-4B5C-852E-50B2363645A2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F3B-35A0-472A-B81E-A36AA0F3BAF1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252F-7F4E-43D9-9565-1E7DF257A170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24A2-3D53-4CD9-8507-0F3B4437A7C9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32E1-F767-4D2D-9BAB-986AE625478F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E483-DF7D-4E47-B48C-41CC9B1FA0FD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9555-1C14-41DA-A73D-E1819EB2ECF5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8" name="Retângulo 7"/>
          <p:cNvSpPr/>
          <p:nvPr userDrawn="1"/>
        </p:nvSpPr>
        <p:spPr>
          <a:xfrm flipH="1">
            <a:off x="1784778" y="97446"/>
            <a:ext cx="72000" cy="100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Logo_Publix_negativa_branco.jpg"/>
          <p:cNvPicPr>
            <a:picLocks noChangeAspect="1"/>
          </p:cNvPicPr>
          <p:nvPr userDrawn="1"/>
        </p:nvPicPr>
        <p:blipFill>
          <a:blip r:embed="rId2" cstate="print"/>
          <a:srcRect t="13675" b="14166"/>
          <a:stretch>
            <a:fillRect/>
          </a:stretch>
        </p:blipFill>
        <p:spPr>
          <a:xfrm>
            <a:off x="285720" y="57766"/>
            <a:ext cx="1372613" cy="571504"/>
          </a:xfrm>
          <a:prstGeom prst="rect">
            <a:avLst/>
          </a:prstGeom>
        </p:spPr>
      </p:pic>
      <p:pic>
        <p:nvPicPr>
          <p:cNvPr id="10" name="Imagem 9" descr="BID.jpg"/>
          <p:cNvPicPr>
            <a:picLocks noChangeAspect="1"/>
          </p:cNvPicPr>
          <p:nvPr userDrawn="1"/>
        </p:nvPicPr>
        <p:blipFill>
          <a:blip r:embed="rId3" cstate="print"/>
          <a:srcRect t="18040" b="18820"/>
          <a:stretch>
            <a:fillRect/>
          </a:stretch>
        </p:blipFill>
        <p:spPr>
          <a:xfrm>
            <a:off x="288734" y="632468"/>
            <a:ext cx="1332000" cy="5606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079F-A088-418D-855A-DA6ACCF31201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6726E-361F-4D51-8B5B-780EB8E53269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6B78A-D4CB-4B5C-852E-50B2363645A2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F0F3B-35A0-472A-B81E-A36AA0F3BAF1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5252F-7F4E-43D9-9565-1E7DF257A170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24A2-3D53-4CD9-8507-0F3B4437A7C9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132E1-F767-4D2D-9BAB-986AE625478F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5E483-DF7D-4E47-B48C-41CC9B1FA0FD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E079F-A088-418D-855A-DA6ACCF31201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07" y="4005064"/>
            <a:ext cx="4150394" cy="235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08375" y="-3026"/>
            <a:ext cx="4534087" cy="235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00232" y="261938"/>
            <a:ext cx="668656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90314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7795-5B12-486B-A4B3-477A8C346B6B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-71438" y="6627813"/>
            <a:ext cx="2932113" cy="230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900" dirty="0">
                <a:latin typeface="+mn-lt"/>
              </a:rPr>
              <a:t>Material do Instituto Publix protegido por direitos autorais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207" y="4005064"/>
            <a:ext cx="4150394" cy="235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08375" y="-3026"/>
            <a:ext cx="4534087" cy="2351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000232" y="261938"/>
            <a:ext cx="6686568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 smtClean="0"/>
              <a:t>Clique para editar o estilo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090314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27795-5B12-486B-A4B3-477A8C346B6B}" type="datetime1">
              <a:rPr lang="pt-BR" smtClean="0"/>
              <a:pPr/>
              <a:t>30/5/2012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4325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4325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CA63A-8DFD-41A8-81E2-19E82094B696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>
              <a:lumMod val="75000"/>
              <a:lumOff val="25000"/>
            </a:schemeClr>
          </a:solidFill>
          <a:latin typeface="Lucida Bright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governancapararesultados.ning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ítulo 9"/>
          <p:cNvSpPr>
            <a:spLocks noGrp="1"/>
          </p:cNvSpPr>
          <p:nvPr>
            <p:ph type="subTitle" idx="1"/>
          </p:nvPr>
        </p:nvSpPr>
        <p:spPr>
          <a:xfrm>
            <a:off x="1371600" y="3107528"/>
            <a:ext cx="6400800" cy="1329583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Matricial para Resultados®</a:t>
            </a:r>
          </a:p>
          <a:p>
            <a:endParaRPr lang="pt-BR" sz="20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2° dia</a:t>
            </a:r>
            <a:endParaRPr lang="pt-BR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436" name="AutoShape 4" descr="data:image/jpeg;base64,/9j/4AAQSkZJRgABAQAAAQABAAD/2wCEAAkGBhQSDxAUEBAQFRAUFBUUFA8VEg8UFBUQFBQVFBQUFhQXGyYeFxkjGRUUHy8gJCgpLCwsFR4xNTAqNSYrLCkBCQoKDgwOGg8PGiwkHh0sLCwsKS0sKi0sKSwpLCksLCwsKTApKSwsLCksLCwsLCwpLCwpKSwsKSwsKSwsKSksKf/AABEIAMIBAwMBIgACEQEDEQH/xAAcAAEAAgMBAQEAAAAAAAAAAAAAAQYDBAUCBwj/xABEEAACAQIDBAYIAQgJBQAAAAAAAQIDEQQFITFBUWEGEnGBkaETIjJCUrHB0QcUIzNicpLh8AgVFkNTgqKy8TREc5PS/8QAGgEBAAMBAQEAAAAAAAAAAAAAAAECAwQFBv/EAC0RAAIBAgQDBwQDAAAAAAAAAAABAgMRBBIhMQVBURMUImFxkaEyUuHwQoHx/9oADAMBAAIRAxEAPwD7WSiCTA0JJRBJJUEgAgAAkgIkhElgAASAACQAAACSASCQQACQQACQQSAACACQAACAAAACAAAAYkeiCTEuCSD0iSAACSoABICJIRJIAAJAABIAAAAAAAAAAAJAAAAJIAAAAAAAAABAAAAKzHpNL4Yf6kZodI38EfFlLeazW2K7018zJHO/1V4nyyxdZfyPp3w+D2iXVdIf1F+9/A9LpCv8N+KKhHO1vgelncfhfkX77V+74Ri+HR+35/JcVn0fgl/pPX9eQ3xn4L7lShnMOPkZVmdN+8vMusdV6mT4evtZa1nVP9bwPazen8T8JFU/LYbpIyLEJ7GvFF1xCp5GbwEfMtUcypv315ntY6Hxx8UVeE+DJT56mi4hU6IyeCj1ZaliY/HHxR6VRcV4oqil2EqpyLriL5xKvBeZbLgqqrPn4nqOKl8UvFl1xFc4/P4KdyfUtAK0sdPdOfizJDNai975F1xGHNMq8HPkywg4Uc5nxXgP6+mnrFNckzRY+k+pXutQ7oOZQzuL9qLXZr5bTfpV4y9lpnTCvTqfSzGVOUPqRkABsZgAEgAAgAAAAAEgAAgAAAFG/L9NdfBkempv2qcH/lic+nGL2S7uPge9stvK/YfJZmfV9nE2nhqDetNLsbXyZjllFB7OvHsl9zXcXfS9u88xm1tv5/Yi/kXUZcpP3M8ujsH7NWXeov7Hh9GZe7Ug+1NfK5ljVdtGelXmt/Yh4eaCnVW0jTn0dq7uo+yVvmY55RWX93J9ji/kzqwx7S1vf+d5kjmttoywHb11yTOBKnUjtjUXbGRMcfNe81yuyx0s1T3mf8oi7XSafFLXxCpxezDxUl9UP32Kws0qL3vkZVnU+T7iwSwVCW2lHw6r8jn4vote7oSt+pP6S+4dKXJ3EcTQk7TjY04581tivMyU8+W9GlWySvHbTfc0zVnhZx9qE12xZn4ludKpUJ7W9zvQzyG+6M39cU3vfeVOUrEekLKTKvB0+RbKmc007dbVrkak8R1ndy03NNx8thWZwu07vTsenebEcVZWXWdtt7eBfMZ92Udiz0MRJWV/Gz+xu0MW+DXY18iowzFpPRJPdd6GWOayvo48/wCN0Tcynhrl6w+ctaN3/a08zoQzWFry9VcdLeJ89hnD26W5S38NT5b+IXSus8U4deqqXUWllBT1vd9WymtNHZWseng6tWcsqfvqeTi8NClHM17H6cw+KhUipU5xlF+9FprxRlPyV0f6fV8JPrUKs4X2pN9V9sXdM+mZD/SBXqxxdJS41IXi++LVn5Hs2ktzytHsfaQV7I+n+CxdvQ4iHXf93NqMuzXR9zLCiLhqwABJAAAAAAAABAPz3Xx2Nw/6fCVkl78F6SPbeDdu89YLp3BuznZ74y480z6y2ntRz8x6M4bEK1WhSnffKC63dLavE+bvB7x9j6ZYma3+SpYfpNGVvWXYna/LsN6lnMf5b8LXNfHfhJh3d0J1qMt3Vm5R/dnfyaOJivw8x9G/oMRSqrhJSpyfzj5kdlB7St6mqxMHuvYtbxsHaz+mvIj0uurtpsu735pJ2/nQ+f18VjsP/wBRhKyits4rrx/ehdEYbprTlo3Z8Ng7vPda+hqqlJ87ep9EjVdtvc7eN/oelOVtnW7E/K5UML0qTtap5nUo5/e2qffv49pk4Nbovlvsd1TsvZ+uu/cZIZg4rfbkp6J9ia8Ti1M5bWi5JpRf1W81JYid+tKN+equu3d3BRKuDejLbQzZbLxb43tp2Ja9pvQzDw4pqS8tfIoyzJrdJ8lOr46tomOctaKM4vjeEl3pr7kpPkYyoJ8j6DSxylts1yd/Laj04J+y+5lEodJpK3pIqUV8MUmuepurpdSj7Tkluk3HZa9mpO6fK/eW8T0tc55YfLqmWSvTWycFfnFNPvNSWXUntpQ7lb5FMxf4kylK1GrGNNPR9Wzlxup3suyx0Mu6axk/zsY3v7cOr8vsz1nwPFOkqkUn5X1/fk8Zcbw0Krpyk1b+Wtvf9XmdrE9GKc1+bk4vg7yjzvvKxnGAnhv0kJdTT85FNx2cfd7y14bNYTV4TfVTs+tufatF4m6q7+FtPempry1PHlCVOTjONmt0e7SxM8qlFqSe3+nzaGYx47Nl2jao4+O6S7mixZh0Mw1a8owVKo3titG3vcdnhbacqp0OnS9ldePxR+qNYqlLnqbd6b5DDQdR2jte9ysvMzZ9+ElTHU1+cpQmtY1Ot1rX2p2Wq7zFSwbXE6mBzKrSa6sn2HVRiqcsyObEuVWOVWOBgv6NkbL02YO++NOgrX5SlL6HYw39HXAr28RjJPlKjH5QZccq6VqdlUVpcSwUq6krxaa4o9eNfNsfPzoyg9T5/Q/AfLY20xL7a7X+1I+h0qajFJbEkl2LREgtmbMyQASAAAAAAAACAVC90RdrsOXTxUlvuZo5h8V0fMNM+kyHSjX5kyxPI01iE1oelWK3ZXs/I2utF7Uv57Dm5j0UwuIv6WhSm3vcIOXdNWkvE2W+B6hUJUrEOHQpOYfg1h5XdCpWpPcoy68V/lnr5ldxn4aZhRu6FWnWS91t05vklL1f9R9moz039v8AE2U01xR0xrT639dfyc7nle3sfnGh0qqUajp4iEoTi+rKMk00+DTLFhc9jUXquJ9I6W9A8PjofnI+ul6lZfpI/wD0v1WfFc+6BYjAz9Zt0m7RrwuovgmvdfJ91zZKlV38LOmliqi818lr/KU9+vJCVdPeUyhg6rWlWov8zIq5bV1vUm+OrsQsPH7jtdd2vlLdVnCO2UVfi4o5+a4mE6UoxrQ61t0oa72tOJUquQN6qTUud2u/ejF6epQaVano79WVlaSW1xlsZ1U6GVqUZXa1OKriMycKkbJ6X9TqQy6bXufvR+Rlp5dNPalzsMvzWnKy2fzwZ0o076px7f8Ag75cTrp8l/Rww4NhpLdv+/wdzo3mioQfVqRc27tNTS2JaS/5LNh+l63qOmr9ZX7UpWfgUWjSdtWu232lqdChDTVX4bbJ9jZ49d9rN1JvVnr0sPGlBU4rRF7odI4S2xstPWvfXt3+JkzDGtUZSpVFfg3q1t03X7blJp03bSK56LXmntMslPTqw8G18nsOV00W7NJ3sdLDdIL/AKRKX62x+K08TtYGrSq6RnFP4ZO3g9jPl2Ly/E0puUIvqtvqpSbfJJbW+w2cJ+W3/QVZP/xVL+MUmdkaclrF3ReoqM+WVn1tdHJ8F5/Y38JltaD0f+49dAaNWODXp1NSlNyjGd01BqO56pXT0LJY7oU1a587WrOM3De3MwYaUresu/ZqbBAOhKxxN3ZIAJIAAAAAAAIAB8XoZ3Uh+kipx4rSX2Z08Nm1Ko7KVpfDL1Zee3uOR6MxVMPF7UfOXXM+ucEWVx4aEOvNbHcrlGtVp+xNuPwyvJfddxuUekC2VYOL+JetH7oZb7FbNFloY9W1un5GWrilZarxRx6OIjNXhKMlxTT8T1JO2ja5XZSUSuVbnao45X1dmt7TXnsNyGJ4NfXxKtHE1I7JNLf1tey1vqTDMJLV69iV+9raUV0UlRTLlTxS017noxicNTqxcZqLUlZxaTTXB30ZXKGeX01/Zf2ZuU86SWvWj2p270/oXzdTmeHktUVvPfw8dNueFTcdW6LexbfUb+TKrOnZtSTjJaNNNWfPgX/OenFOlFRpzi6j53UVxafyK5mGPWJ1n1ev7s4qKffbauTuXztehm+KQoy7Ot/nqcCWCT2eJgeDVnGcIzg9tOSun9nzVjbrUZQfrRT4SjpcKst78dPM3jNnpxlCrHNF3TOHifw+9InPAzfW1f5NN2lptVOb0l2PXmzlYb00Lxd01o1JNNPmi04/HOnD1XJNtaptNPjp4E4arTrpOr+k+PY3bi950RrtLx6r5LU+HOcXOk7eRysNUq72vA6mGqT3yNynlNtlmjcpZWaZoSWhhKNSm7TuMHWe+z7S55DnlFWjVo0v2upC/wAisUsufA2YYJmdrO6MptTVpH1PA1qclemodySa8DbUj5tlmLqUpJpuxdcrzb0i1Vnx3fwOunUvoeRWw7jqtUdUEIk3OMAAkAm5AAJuCASAACAAAAfKPQQqK8XryNWrgmvuZKmEad1dPie6eOa0mr80eDKi1sfURrdTQ6h4lSutUdh0ozV0zWq4NrmY2aN1JM48sFZ3g3GXxRdn5GWnm9an7SVSP7svFaM2pUzBVgWU+pNrmSfSyitZ9eL4OEnbvincwvprhP8AHinzVRfQwSwiltNPEZDCW2KLpU+dzNxl/E6q6YYSX/c0u9/cyx6TYVr1cVR/9iS89hTsV0ThrZeTNP8As6oO6RqqVJ7Nmd6q3sbOfzp+nnOnUoOMrPrRqU5a21vqaVHMrezKHdNr6iOQUqr6srUqt9KiXqS26Tju3arwZ5/s7OnNwnG0l3prinvXM7IRg1a54lfh6nNyfM6Cz2cl1ZN9S12+snrwN6ljqb4+DNHD5O+BvUsrfArKnDY68Dh+65sr+rqZqmCjiF1IySk7WcnZX7WjZw/4e4m2kqa5dd/SJ4pYJrcfQuifSC0FTrNu2ilvS4PiuZSMI7XPV79WpR8FipYPoNjE1+chblJ7O6JbsN0Zaik5N2SV+q9pcqSTSad1uaM0aZ0RoRR5uJ4pVrWUuRU4dHP2v3TPHo5+14ItCgT1TTskcDxMisro32+R1cvy7qW0sluOlYFlTSM5VpSViQAaHOAAAAASAAAAAAAAAD55Vw1zSrYMsWIwDWzVGlOiea0eypFelh2neN0e6eNa9pd/8Dq1cMadbCGcoJ7m0ajR5cYzWhq1sAxPDtbND3DGNaSV0c8qPQ6Y1TXeF7TJDA8tu83ac4y9nae6tVrdf5HPJNHQpXNarlia1S7e00cRkHL628dp0I4jepNdr1vw2/QzRxt/aV7a7dnG1/uVWZBsqGMyN62Sa5bV2raicBiOranXTlTv6sveh2cuRcvSQlZ21530747DWxGUxn7q7NPKSNVWa3K2TNOOUpK8fWg9k0tH28HyM8MuXA6+V4J00vWsvh08zrU0nuV+w2pVlPSW5yVfC9NSu0shbV1HTuM0MimndR80Wqnhr8fA3cJhLas740rnFLEZTSyGjKMbN9vD/k7aREYW2EnTGNlY8+pPO7kgAuZgkgEgkEXAAJIAIJIuAAAACQCASCQQADUq4dP7nNxeW8u9HacTy4mUoJm8ajRVK2Fa2rvNWdEtlbBp7PA5WJy/grPyOeVNo6oVUyv1cMadXCncq4drajXqUTFo3UjgTw7Wq2nunjGtJK6OlVw5p1cMUlBPc2jNoxSalsaa4PaiPQpbG79vytqYqmFMLovi/FnO6HRnSq3U3Gnzfjs4fyyaOKs7ax7VdJ82tTSUpr3n5MyKvLfZ9xR0ZFlVTOxTzBq2l1xUovu1s/E6+DxUG11r34O61+vcysUJxbSkrLirnewvRvrxvSrL9l3VvmcVShiJPwrT+jKq6dtXYtOExkdhvJlOWR4qn7PUkuUkvsd7Io1urL00XHZaLtt1vs3bD0cFXxCkqVWLt1PIr0YJZoyTOoAD2kcRJFwCQAACQLgEgAAAAAAXAuAACAASCLgCwFgSQDw4mOdNPajOeZRBZM59bBcNeRzsRgE9mjO9Y8ypp7UZSppm0ajRUq2Fa2o1p0S41MHF7jSq5SvhRi6TOiNZFTnhTBPCFpqZPyZgnlHb4GbgzVVUViWEMUsMWWeVPijA8slwKuLLqojgqkdTJswdOa4GaeWS+EwywTXuvwK6p3RZyUlZl5wuKU4pxf8AA2EypZNWkpLbzfLgy00pXSZ2wlmR5dWnkZlBAuamIJuQQAeiCASSSEwQCCQQCSSQRcAEggAE3IuAALkkAA9AgAgAAgEiwABDRHVJAB56gdM9BkE3MToLgjHLBJ7jZBFiVJo1fyGPA8Sy6PB+JuAjKi2eRpQy1X2s3UgCUktiJSctySAQSVJB5FyST0QLkXAPRBAuASSeRckEi5FwASLkXDYBNwebk3AJBFwAemACCCQgAAAAQAACQGACAQSCCSCCQAGQwASEEAAGQASAAAAyGACSQASAQAAAAAAASCAA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8438" name="AutoShape 6" descr="data:image/jpeg;base64,/9j/4AAQSkZJRgABAQAAAQABAAD/2wCEAAkGBhQSDxAUEBAQFRAUFBUUFA8VEg8UFBUQFBQVFBQUFhQXGyYeFxkjGRUUHy8gJCgpLCwsFR4xNTAqNSYrLCkBCQoKDgwOGg8PGiwkHh0sLCwsKS0sKi0sKSwpLCksLCwsKTApKSwsLCksLCwsLCwpLCwpKSwsKSwsKSwsKSksKf/AABEIAMIBAwMBIgACEQEDEQH/xAAcAAEAAgMBAQEAAAAAAAAAAAAAAQYDBAUCBwj/xABEEAACAQIDBAYIAQgJBQAAAAAAAQIDEQQFITFBUWEGEnGBkaETIjJCUrHB0QcUIzNicpLh8AgVFkNTgqKy8TREc5PS/8QAGgEBAAMBAQEAAAAAAAAAAAAAAAECAwQFBv/EAC0RAAIBAgQDBwQDAAAAAAAAAAABAgMRBBIhMQVBURMUImFxkaEyUuHwQoHx/9oADAMBAAIRAxEAPwD7WSiCTA0JJRBJJUEgAgAAkgIkhElgAASAACQAAACSASCQQACQQACQQSAACACQAACAAAACAAAAYkeiCTEuCSD0iSAACSoABICJIRJIAAJAABIAAAAAAAAAAAJAAAAJIAAAAAAAAABAAAAKzHpNL4Yf6kZodI38EfFlLeazW2K7018zJHO/1V4nyyxdZfyPp3w+D2iXVdIf1F+9/A9LpCv8N+KKhHO1vgelncfhfkX77V+74Ri+HR+35/JcVn0fgl/pPX9eQ3xn4L7lShnMOPkZVmdN+8vMusdV6mT4evtZa1nVP9bwPazen8T8JFU/LYbpIyLEJ7GvFF1xCp5GbwEfMtUcypv315ntY6Hxx8UVeE+DJT56mi4hU6IyeCj1ZaliY/HHxR6VRcV4oqil2EqpyLriL5xKvBeZbLgqqrPn4nqOKl8UvFl1xFc4/P4KdyfUtAK0sdPdOfizJDNai975F1xGHNMq8HPkywg4Uc5nxXgP6+mnrFNckzRY+k+pXutQ7oOZQzuL9qLXZr5bTfpV4y9lpnTCvTqfSzGVOUPqRkABsZgAEgAAgAAAAAEgAAgAAAFG/L9NdfBkempv2qcH/lic+nGL2S7uPge9stvK/YfJZmfV9nE2nhqDetNLsbXyZjllFB7OvHsl9zXcXfS9u88xm1tv5/Yi/kXUZcpP3M8ujsH7NWXeov7Hh9GZe7Ug+1NfK5ljVdtGelXmt/Yh4eaCnVW0jTn0dq7uo+yVvmY55RWX93J9ji/kzqwx7S1vf+d5kjmttoywHb11yTOBKnUjtjUXbGRMcfNe81yuyx0s1T3mf8oi7XSafFLXxCpxezDxUl9UP32Kws0qL3vkZVnU+T7iwSwVCW2lHw6r8jn4vote7oSt+pP6S+4dKXJ3EcTQk7TjY04581tivMyU8+W9GlWySvHbTfc0zVnhZx9qE12xZn4ludKpUJ7W9zvQzyG+6M39cU3vfeVOUrEekLKTKvB0+RbKmc007dbVrkak8R1ndy03NNx8thWZwu07vTsenebEcVZWXWdtt7eBfMZ92Udiz0MRJWV/Gz+xu0MW+DXY18iowzFpPRJPdd6GWOayvo48/wCN0Tcynhrl6w+ctaN3/a08zoQzWFry9VcdLeJ89hnD26W5S38NT5b+IXSus8U4deqqXUWllBT1vd9WymtNHZWseng6tWcsqfvqeTi8NClHM17H6cw+KhUipU5xlF+9FprxRlPyV0f6fV8JPrUKs4X2pN9V9sXdM+mZD/SBXqxxdJS41IXi++LVn5Hs2ktzytHsfaQV7I+n+CxdvQ4iHXf93NqMuzXR9zLCiLhqwABJAAAAAAAABAPz3Xx2Nw/6fCVkl78F6SPbeDdu89YLp3BuznZ74y480z6y2ntRz8x6M4bEK1WhSnffKC63dLavE+bvB7x9j6ZYma3+SpYfpNGVvWXYna/LsN6lnMf5b8LXNfHfhJh3d0J1qMt3Vm5R/dnfyaOJivw8x9G/oMRSqrhJSpyfzj5kdlB7St6mqxMHuvYtbxsHaz+mvIj0uurtpsu735pJ2/nQ+f18VjsP/wBRhKyits4rrx/ehdEYbprTlo3Z8Ng7vPda+hqqlJ87ep9EjVdtvc7eN/oelOVtnW7E/K5UML0qTtap5nUo5/e2qffv49pk4Nbovlvsd1TsvZ+uu/cZIZg4rfbkp6J9ia8Ti1M5bWi5JpRf1W81JYid+tKN+equu3d3BRKuDejLbQzZbLxb43tp2Ja9pvQzDw4pqS8tfIoyzJrdJ8lOr46tomOctaKM4vjeEl3pr7kpPkYyoJ8j6DSxylts1yd/Laj04J+y+5lEodJpK3pIqUV8MUmuepurpdSj7Tkluk3HZa9mpO6fK/eW8T0tc55YfLqmWSvTWycFfnFNPvNSWXUntpQ7lb5FMxf4kylK1GrGNNPR9Wzlxup3suyx0Mu6axk/zsY3v7cOr8vsz1nwPFOkqkUn5X1/fk8Zcbw0Krpyk1b+Wtvf9XmdrE9GKc1+bk4vg7yjzvvKxnGAnhv0kJdTT85FNx2cfd7y14bNYTV4TfVTs+tufatF4m6q7+FtPempry1PHlCVOTjONmt0e7SxM8qlFqSe3+nzaGYx47Nl2jao4+O6S7mixZh0Mw1a8owVKo3titG3vcdnhbacqp0OnS9ldePxR+qNYqlLnqbd6b5DDQdR2jte9ysvMzZ9+ElTHU1+cpQmtY1Ot1rX2p2Wq7zFSwbXE6mBzKrSa6sn2HVRiqcsyObEuVWOVWOBgv6NkbL02YO++NOgrX5SlL6HYw39HXAr28RjJPlKjH5QZccq6VqdlUVpcSwUq6krxaa4o9eNfNsfPzoyg9T5/Q/AfLY20xL7a7X+1I+h0qajFJbEkl2LREgtmbMyQASAAAAAAAACAVC90RdrsOXTxUlvuZo5h8V0fMNM+kyHSjX5kyxPI01iE1oelWK3ZXs/I2utF7Uv57Dm5j0UwuIv6WhSm3vcIOXdNWkvE2W+B6hUJUrEOHQpOYfg1h5XdCpWpPcoy68V/lnr5ldxn4aZhRu6FWnWS91t05vklL1f9R9moz039v8AE2U01xR0xrT639dfyc7nle3sfnGh0qqUajp4iEoTi+rKMk00+DTLFhc9jUXquJ9I6W9A8PjofnI+ul6lZfpI/wD0v1WfFc+6BYjAz9Zt0m7RrwuovgmvdfJ91zZKlV38LOmliqi818lr/KU9+vJCVdPeUyhg6rWlWov8zIq5bV1vUm+OrsQsPH7jtdd2vlLdVnCO2UVfi4o5+a4mE6UoxrQ61t0oa72tOJUquQN6qTUud2u/ejF6epQaVano79WVlaSW1xlsZ1U6GVqUZXa1OKriMycKkbJ6X9TqQy6bXufvR+Rlp5dNPalzsMvzWnKy2fzwZ0o076px7f8Ag75cTrp8l/Rww4NhpLdv+/wdzo3mioQfVqRc27tNTS2JaS/5LNh+l63qOmr9ZX7UpWfgUWjSdtWu232lqdChDTVX4bbJ9jZ49d9rN1JvVnr0sPGlBU4rRF7odI4S2xstPWvfXt3+JkzDGtUZSpVFfg3q1t03X7blJp03bSK56LXmntMslPTqw8G18nsOV00W7NJ3sdLDdIL/AKRKX62x+K08TtYGrSq6RnFP4ZO3g9jPl2Ly/E0puUIvqtvqpSbfJJbW+w2cJ+W3/QVZP/xVL+MUmdkaclrF3ReoqM+WVn1tdHJ8F5/Y38JltaD0f+49dAaNWODXp1NSlNyjGd01BqO56pXT0LJY7oU1a587WrOM3De3MwYaUresu/ZqbBAOhKxxN3ZIAJIAAAAAAAIAB8XoZ3Uh+kipx4rSX2Z08Nm1Ko7KVpfDL1Zee3uOR6MxVMPF7UfOXXM+ucEWVx4aEOvNbHcrlGtVp+xNuPwyvJfddxuUekC2VYOL+JetH7oZb7FbNFloY9W1un5GWrilZarxRx6OIjNXhKMlxTT8T1JO2ja5XZSUSuVbnao45X1dmt7TXnsNyGJ4NfXxKtHE1I7JNLf1tey1vqTDMJLV69iV+9raUV0UlRTLlTxS017noxicNTqxcZqLUlZxaTTXB30ZXKGeX01/Zf2ZuU86SWvWj2p270/oXzdTmeHktUVvPfw8dNueFTcdW6LexbfUb+TKrOnZtSTjJaNNNWfPgX/OenFOlFRpzi6j53UVxafyK5mGPWJ1n1ev7s4qKffbauTuXztehm+KQoy7Ot/nqcCWCT2eJgeDVnGcIzg9tOSun9nzVjbrUZQfrRT4SjpcKst78dPM3jNnpxlCrHNF3TOHifw+9InPAzfW1f5NN2lptVOb0l2PXmzlYb00Lxd01o1JNNPmi04/HOnD1XJNtaptNPjp4E4arTrpOr+k+PY3bi950RrtLx6r5LU+HOcXOk7eRysNUq72vA6mGqT3yNynlNtlmjcpZWaZoSWhhKNSm7TuMHWe+z7S55DnlFWjVo0v2upC/wAisUsufA2YYJmdrO6MptTVpH1PA1qclemodySa8DbUj5tlmLqUpJpuxdcrzb0i1Vnx3fwOunUvoeRWw7jqtUdUEIk3OMAAkAm5AAJuCASAACAAAAfKPQQqK8XryNWrgmvuZKmEad1dPie6eOa0mr80eDKi1sfURrdTQ6h4lSutUdh0ozV0zWq4NrmY2aN1JM48sFZ3g3GXxRdn5GWnm9an7SVSP7svFaM2pUzBVgWU+pNrmSfSyitZ9eL4OEnbvincwvprhP8AHinzVRfQwSwiltNPEZDCW2KLpU+dzNxl/E6q6YYSX/c0u9/cyx6TYVr1cVR/9iS89hTsV0ThrZeTNP8As6oO6RqqVJ7Nmd6q3sbOfzp+nnOnUoOMrPrRqU5a21vqaVHMrezKHdNr6iOQUqr6srUqt9KiXqS26Tju3arwZ5/s7OnNwnG0l3prinvXM7IRg1a54lfh6nNyfM6Cz2cl1ZN9S12+snrwN6ljqb4+DNHD5O+BvUsrfArKnDY68Dh+65sr+rqZqmCjiF1IySk7WcnZX7WjZw/4e4m2kqa5dd/SJ4pYJrcfQuifSC0FTrNu2ilvS4PiuZSMI7XPV79WpR8FipYPoNjE1+chblJ7O6JbsN0Zaik5N2SV+q9pcqSTSad1uaM0aZ0RoRR5uJ4pVrWUuRU4dHP2v3TPHo5+14ItCgT1TTskcDxMisro32+R1cvy7qW0sluOlYFlTSM5VpSViQAaHOAAAAASAAAAAAAAAD55Vw1zSrYMsWIwDWzVGlOiea0eypFelh2neN0e6eNa9pd/8Dq1cMadbCGcoJ7m0ajR5cYzWhq1sAxPDtbND3DGNaSV0c8qPQ6Y1TXeF7TJDA8tu83ac4y9nae6tVrdf5HPJNHQpXNarlia1S7e00cRkHL628dp0I4jepNdr1vw2/QzRxt/aV7a7dnG1/uVWZBsqGMyN62Sa5bV2raicBiOranXTlTv6sveh2cuRcvSQlZ21530747DWxGUxn7q7NPKSNVWa3K2TNOOUpK8fWg9k0tH28HyM8MuXA6+V4J00vWsvh08zrU0nuV+w2pVlPSW5yVfC9NSu0shbV1HTuM0MimndR80Wqnhr8fA3cJhLas740rnFLEZTSyGjKMbN9vD/k7aREYW2EnTGNlY8+pPO7kgAuZgkgEgkEXAAJIAIJIuAAAACQCASCQQADUq4dP7nNxeW8u9HacTy4mUoJm8ajRVK2Fa2rvNWdEtlbBp7PA5WJy/grPyOeVNo6oVUyv1cMadXCncq4drajXqUTFo3UjgTw7Wq2nunjGtJK6OlVw5p1cMUlBPc2jNoxSalsaa4PaiPQpbG79vytqYqmFMLovi/FnO6HRnSq3U3Gnzfjs4fyyaOKs7ax7VdJ82tTSUpr3n5MyKvLfZ9xR0ZFlVTOxTzBq2l1xUovu1s/E6+DxUG11r34O61+vcysUJxbSkrLirnewvRvrxvSrL9l3VvmcVShiJPwrT+jKq6dtXYtOExkdhvJlOWR4qn7PUkuUkvsd7Io1urL00XHZaLtt1vs3bD0cFXxCkqVWLt1PIr0YJZoyTOoAD2kcRJFwCQAACQLgEgAAAAAAXAuAACAASCLgCwFgSQDw4mOdNPajOeZRBZM59bBcNeRzsRgE9mjO9Y8ypp7UZSppm0ajRUq2Fa2o1p0S41MHF7jSq5SvhRi6TOiNZFTnhTBPCFpqZPyZgnlHb4GbgzVVUViWEMUsMWWeVPijA8slwKuLLqojgqkdTJswdOa4GaeWS+EwywTXuvwK6p3RZyUlZl5wuKU4pxf8AA2EypZNWkpLbzfLgy00pXSZ2wlmR5dWnkZlBAuamIJuQQAeiCASSSEwQCCQQCSSQRcAEggAE3IuAALkkAA9AgAgAAgEiwABDRHVJAB56gdM9BkE3MToLgjHLBJ7jZBFiVJo1fyGPA8Sy6PB+JuAjKi2eRpQy1X2s3UgCUktiJSctySAQSVJB5FyST0QLkXAPRBAuASSeRckEi5FwASLkXDYBNwebk3AJBFwAemACCCQgAAAAQAACQGACAQSCCSCCQAGQwASEEAAGQASAAAAyGACSQASAQAAAAAAASCAACT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grpSp>
        <p:nvGrpSpPr>
          <p:cNvPr id="12" name="Grupo 11"/>
          <p:cNvGrpSpPr/>
          <p:nvPr/>
        </p:nvGrpSpPr>
        <p:grpSpPr>
          <a:xfrm>
            <a:off x="216372" y="4721978"/>
            <a:ext cx="8711256" cy="921600"/>
            <a:chOff x="204274" y="4286256"/>
            <a:chExt cx="8711256" cy="9216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4274" y="4286256"/>
              <a:ext cx="1653082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5218" y="4286256"/>
              <a:ext cx="1714508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07588" y="4286256"/>
              <a:ext cx="1714512" cy="90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72330" y="4286256"/>
              <a:ext cx="1843200" cy="92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39962" y="4286256"/>
              <a:ext cx="1714508" cy="91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Subtítulo 9"/>
          <p:cNvSpPr txBox="1">
            <a:spLocks/>
          </p:cNvSpPr>
          <p:nvPr/>
        </p:nvSpPr>
        <p:spPr>
          <a:xfrm>
            <a:off x="3786214" y="357166"/>
            <a:ext cx="5072066" cy="1214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Lucida Bright" pitchFamily="18" charset="0"/>
                <a:ea typeface="+mn-ea"/>
                <a:cs typeface="+mn-cs"/>
              </a:rPr>
              <a:t>Gestão para Resultados na Administração Pública</a:t>
            </a:r>
          </a:p>
        </p:txBody>
      </p:sp>
    </p:spTree>
    <p:extLst>
      <p:ext uri="{BB962C8B-B14F-4D97-AF65-F5344CB8AC3E}">
        <p14:creationId xmlns:p14="http://schemas.microsoft.com/office/powerpoint/2010/main" val="259307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357933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Modernizar a gestão fiscal nos Estados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72226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visem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a </a:t>
            </a:r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eficiência da gestão fiscal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estadual</a:t>
            </a:r>
            <a:endParaRPr lang="pt-BR" sz="1000" b="1" dirty="0">
              <a:solidFill>
                <a:srgbClr val="1F497D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11560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11560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na execução do PROFISCO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18685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fiscal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89" name="Retângulo de cantos arredondados 19"/>
          <p:cNvSpPr/>
          <p:nvPr/>
        </p:nvSpPr>
        <p:spPr>
          <a:xfrm>
            <a:off x="570017" y="3127280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2" name="Retângulo de cantos arredondados 37"/>
          <p:cNvSpPr/>
          <p:nvPr/>
        </p:nvSpPr>
        <p:spPr>
          <a:xfrm>
            <a:off x="642025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MISSÃO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3" name="Retângulo de cantos arredondados 37"/>
          <p:cNvSpPr/>
          <p:nvPr/>
        </p:nvSpPr>
        <p:spPr>
          <a:xfrm>
            <a:off x="642025" y="593312"/>
            <a:ext cx="4073991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Promover e articular soluções de cooperação e integração entre as fazendas públicas para a permanente evolução da gestão fiscal.</a:t>
            </a:r>
          </a:p>
        </p:txBody>
      </p:sp>
      <p:sp>
        <p:nvSpPr>
          <p:cNvPr id="97" name="Round Same Side Corner Rectangle 96"/>
          <p:cNvSpPr/>
          <p:nvPr/>
        </p:nvSpPr>
        <p:spPr>
          <a:xfrm rot="16200000">
            <a:off x="-227610" y="1933449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9" name="Round Same Side Corner Rectangle 98"/>
          <p:cNvSpPr/>
          <p:nvPr/>
        </p:nvSpPr>
        <p:spPr>
          <a:xfrm rot="16200000">
            <a:off x="-774514" y="4050841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1" name="Round Same Side Corner Rectangle 100"/>
          <p:cNvSpPr/>
          <p:nvPr/>
        </p:nvSpPr>
        <p:spPr>
          <a:xfrm rot="5400000">
            <a:off x="7579720" y="4093689"/>
            <a:ext cx="2304255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Aprendizagem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72226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102" name="Retângulo de cantos arredondados 19"/>
          <p:cNvSpPr/>
          <p:nvPr/>
        </p:nvSpPr>
        <p:spPr>
          <a:xfrm>
            <a:off x="570017" y="1556792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040037" y="4509120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Melhorar a gestão da informação e do conhecimento</a:t>
            </a:r>
          </a:p>
        </p:txBody>
      </p:sp>
      <p:sp>
        <p:nvSpPr>
          <p:cNvPr id="104" name="Retângulo de cantos arredondados 19"/>
          <p:cNvSpPr/>
          <p:nvPr/>
        </p:nvSpPr>
        <p:spPr>
          <a:xfrm>
            <a:off x="5004048" y="3140968"/>
            <a:ext cx="3528392" cy="230425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1816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40037" y="3487320"/>
            <a:ext cx="1692203" cy="755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Fortalecer a cultura de Gestão para Resultados nas administrações fiscais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04229" y="4077072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Desenvolver competências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7" name="Retângulo de cantos arredondados 37"/>
          <p:cNvSpPr/>
          <p:nvPr/>
        </p:nvSpPr>
        <p:spPr>
          <a:xfrm>
            <a:off x="4788024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VISA</a:t>
            </a:r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8" name="Retângulo de cantos arredondados 37"/>
          <p:cNvSpPr/>
          <p:nvPr/>
        </p:nvSpPr>
        <p:spPr>
          <a:xfrm>
            <a:off x="4788024" y="593312"/>
            <a:ext cx="4104456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As fazendas públicas estaduais como referência em gestão</a:t>
            </a:r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0" lvl="3" algn="ctr"/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Ou </a:t>
            </a:r>
          </a:p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Estados brasileiros e DF com excelência em gestão fiscal.</a:t>
            </a:r>
          </a:p>
        </p:txBody>
      </p:sp>
      <p:cxnSp>
        <p:nvCxnSpPr>
          <p:cNvPr id="4" name="Straight Arrow Connector 3"/>
          <p:cNvCxnSpPr>
            <a:stCxn id="21" idx="3"/>
            <a:endCxn id="72" idx="1"/>
          </p:cNvCxnSpPr>
          <p:nvPr/>
        </p:nvCxnSpPr>
        <p:spPr>
          <a:xfrm>
            <a:off x="2915816" y="2204864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2" idx="3"/>
            <a:endCxn id="83" idx="1"/>
          </p:cNvCxnSpPr>
          <p:nvPr/>
        </p:nvCxnSpPr>
        <p:spPr>
          <a:xfrm>
            <a:off x="5523337" y="2204864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2280444" y="2734320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6516216" y="2768228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16200000">
            <a:off x="4589360" y="4089163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1331640" y="5805264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</a:t>
            </a:r>
            <a:r>
              <a:rPr lang="pt-BR" b="1" dirty="0" smtClean="0"/>
              <a:t>4 </a:t>
            </a:r>
            <a:r>
              <a:rPr lang="pt-BR" b="1" dirty="0" smtClean="0"/>
              <a:t>- </a:t>
            </a:r>
            <a:r>
              <a:rPr lang="pt-BR" b="1" dirty="0" smtClean="0"/>
              <a:t>Aline</a:t>
            </a:r>
            <a:endParaRPr lang="pt-BR" b="1" dirty="0"/>
          </a:p>
        </p:txBody>
      </p:sp>
      <p:sp>
        <p:nvSpPr>
          <p:cNvPr id="29" name="Cruz 28"/>
          <p:cNvSpPr/>
          <p:nvPr/>
        </p:nvSpPr>
        <p:spPr>
          <a:xfrm rot="18710987">
            <a:off x="2957777" y="4320078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71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11</a:t>
            </a:fld>
            <a:endParaRPr lang="pt-BR" dirty="0"/>
          </a:p>
        </p:txBody>
      </p:sp>
      <p:sp>
        <p:nvSpPr>
          <p:cNvPr id="3" name="Rounded Rectangle 71"/>
          <p:cNvSpPr/>
          <p:nvPr/>
        </p:nvSpPr>
        <p:spPr>
          <a:xfrm>
            <a:off x="3579337" y="1062028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Fomentar a melhoria contínua da gestão fazendária 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4" name="Rounded Rectangle 82"/>
          <p:cNvSpPr/>
          <p:nvPr/>
        </p:nvSpPr>
        <p:spPr>
          <a:xfrm>
            <a:off x="6186857" y="1062028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fiscal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5" name="Round Same Side Corner Rectangle 96"/>
          <p:cNvSpPr/>
          <p:nvPr/>
        </p:nvSpPr>
        <p:spPr>
          <a:xfrm rot="16200000">
            <a:off x="-227610" y="1078645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Retângulo de cantos arredondados 19"/>
          <p:cNvSpPr/>
          <p:nvPr/>
        </p:nvSpPr>
        <p:spPr>
          <a:xfrm>
            <a:off x="570017" y="701988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le 20"/>
          <p:cNvSpPr/>
          <p:nvPr/>
        </p:nvSpPr>
        <p:spPr>
          <a:xfrm>
            <a:off x="971816" y="1062028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8" name="Straight Arrow Connector 3"/>
          <p:cNvCxnSpPr>
            <a:stCxn id="7" idx="3"/>
            <a:endCxn id="3" idx="1"/>
          </p:cNvCxnSpPr>
          <p:nvPr/>
        </p:nvCxnSpPr>
        <p:spPr>
          <a:xfrm>
            <a:off x="2915816" y="1350060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33"/>
          <p:cNvCxnSpPr>
            <a:stCxn id="3" idx="3"/>
            <a:endCxn id="4" idx="1"/>
          </p:cNvCxnSpPr>
          <p:nvPr/>
        </p:nvCxnSpPr>
        <p:spPr>
          <a:xfrm>
            <a:off x="5523337" y="1350060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825031" y="332656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Consenso </a:t>
            </a:r>
            <a:endParaRPr lang="pt-BR" b="1" dirty="0"/>
          </a:p>
        </p:txBody>
      </p:sp>
      <p:sp>
        <p:nvSpPr>
          <p:cNvPr id="11" name="Rounded Rectangle 71"/>
          <p:cNvSpPr/>
          <p:nvPr/>
        </p:nvSpPr>
        <p:spPr>
          <a:xfrm>
            <a:off x="3609802" y="2574196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Fomentar a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modernização da </a:t>
            </a:r>
            <a:r>
              <a:rPr lang="pt-BR" sz="1000" b="1" dirty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gestão fiscal nos Estados </a:t>
            </a:r>
          </a:p>
        </p:txBody>
      </p:sp>
      <p:sp>
        <p:nvSpPr>
          <p:cNvPr id="12" name="Rounded Rectangle 82"/>
          <p:cNvSpPr/>
          <p:nvPr/>
        </p:nvSpPr>
        <p:spPr>
          <a:xfrm>
            <a:off x="6217322" y="2574196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fiscal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13" name="Round Same Side Corner Rectangle 96"/>
          <p:cNvSpPr/>
          <p:nvPr/>
        </p:nvSpPr>
        <p:spPr>
          <a:xfrm rot="16200000">
            <a:off x="-197145" y="2590813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4" name="Retângulo de cantos arredondados 19"/>
          <p:cNvSpPr/>
          <p:nvPr/>
        </p:nvSpPr>
        <p:spPr>
          <a:xfrm>
            <a:off x="600482" y="2214156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5" name="Rounded Rectangle 20"/>
          <p:cNvSpPr/>
          <p:nvPr/>
        </p:nvSpPr>
        <p:spPr>
          <a:xfrm>
            <a:off x="1002281" y="2574196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6" name="Straight Arrow Connector 3"/>
          <p:cNvCxnSpPr>
            <a:stCxn id="15" idx="3"/>
            <a:endCxn id="11" idx="1"/>
          </p:cNvCxnSpPr>
          <p:nvPr/>
        </p:nvCxnSpPr>
        <p:spPr>
          <a:xfrm>
            <a:off x="2946281" y="2862228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33"/>
          <p:cNvCxnSpPr>
            <a:stCxn id="11" idx="3"/>
            <a:endCxn id="12" idx="1"/>
          </p:cNvCxnSpPr>
          <p:nvPr/>
        </p:nvCxnSpPr>
        <p:spPr>
          <a:xfrm>
            <a:off x="5553802" y="2862228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83568" y="1854116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2 - Fabiano</a:t>
            </a:r>
            <a:endParaRPr lang="pt-BR" b="1" dirty="0"/>
          </a:p>
        </p:txBody>
      </p:sp>
      <p:sp>
        <p:nvSpPr>
          <p:cNvPr id="19" name="Rounded Rectangle 71"/>
          <p:cNvSpPr/>
          <p:nvPr/>
        </p:nvSpPr>
        <p:spPr>
          <a:xfrm>
            <a:off x="3609802" y="4086364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Modernizar a gestão fiscal nos Estados </a:t>
            </a:r>
          </a:p>
        </p:txBody>
      </p:sp>
      <p:sp>
        <p:nvSpPr>
          <p:cNvPr id="20" name="Rounded Rectangle 82"/>
          <p:cNvSpPr/>
          <p:nvPr/>
        </p:nvSpPr>
        <p:spPr>
          <a:xfrm>
            <a:off x="6217322" y="4086364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da gestão fazendária</a:t>
            </a:r>
            <a:endParaRPr lang="pt-BR" sz="1000" b="1" dirty="0">
              <a:solidFill>
                <a:srgbClr val="FF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1" name="Round Same Side Corner Rectangle 96"/>
          <p:cNvSpPr/>
          <p:nvPr/>
        </p:nvSpPr>
        <p:spPr>
          <a:xfrm rot="16200000">
            <a:off x="-197145" y="4102981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2" name="Retângulo de cantos arredondados 19"/>
          <p:cNvSpPr/>
          <p:nvPr/>
        </p:nvSpPr>
        <p:spPr>
          <a:xfrm>
            <a:off x="600482" y="3726324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3" name="Rounded Rectangle 20"/>
          <p:cNvSpPr/>
          <p:nvPr/>
        </p:nvSpPr>
        <p:spPr>
          <a:xfrm>
            <a:off x="1002281" y="4086364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4" name="Straight Arrow Connector 3"/>
          <p:cNvCxnSpPr>
            <a:stCxn id="23" idx="3"/>
            <a:endCxn id="19" idx="1"/>
          </p:cNvCxnSpPr>
          <p:nvPr/>
        </p:nvCxnSpPr>
        <p:spPr>
          <a:xfrm>
            <a:off x="2946281" y="4374396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33"/>
          <p:cNvCxnSpPr>
            <a:stCxn id="19" idx="3"/>
            <a:endCxn id="20" idx="1"/>
          </p:cNvCxnSpPr>
          <p:nvPr/>
        </p:nvCxnSpPr>
        <p:spPr>
          <a:xfrm>
            <a:off x="5553802" y="4374396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/>
          <p:cNvSpPr txBox="1"/>
          <p:nvPr/>
        </p:nvSpPr>
        <p:spPr>
          <a:xfrm>
            <a:off x="600482" y="3380348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Grupo3 - Lincoln</a:t>
            </a:r>
            <a:endParaRPr lang="pt-BR" b="1" dirty="0"/>
          </a:p>
        </p:txBody>
      </p:sp>
      <p:sp>
        <p:nvSpPr>
          <p:cNvPr id="27" name="Rounded Rectangle 71"/>
          <p:cNvSpPr/>
          <p:nvPr/>
        </p:nvSpPr>
        <p:spPr>
          <a:xfrm>
            <a:off x="3579337" y="5589240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Modernizar a gestão fiscal nos Estados </a:t>
            </a:r>
          </a:p>
        </p:txBody>
      </p:sp>
      <p:sp>
        <p:nvSpPr>
          <p:cNvPr id="28" name="Rounded Rectangle 82"/>
          <p:cNvSpPr/>
          <p:nvPr/>
        </p:nvSpPr>
        <p:spPr>
          <a:xfrm>
            <a:off x="6186857" y="5589240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fiscal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9" name="Round Same Side Corner Rectangle 96"/>
          <p:cNvSpPr/>
          <p:nvPr/>
        </p:nvSpPr>
        <p:spPr>
          <a:xfrm rot="16200000">
            <a:off x="-227610" y="5605857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0" name="Retângulo de cantos arredondados 19"/>
          <p:cNvSpPr/>
          <p:nvPr/>
        </p:nvSpPr>
        <p:spPr>
          <a:xfrm>
            <a:off x="570017" y="5229200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1" name="Rounded Rectangle 20"/>
          <p:cNvSpPr/>
          <p:nvPr/>
        </p:nvSpPr>
        <p:spPr>
          <a:xfrm>
            <a:off x="971816" y="5589240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32" name="Straight Arrow Connector 3"/>
          <p:cNvCxnSpPr>
            <a:stCxn id="31" idx="3"/>
            <a:endCxn id="27" idx="1"/>
          </p:cNvCxnSpPr>
          <p:nvPr/>
        </p:nvCxnSpPr>
        <p:spPr>
          <a:xfrm>
            <a:off x="2915816" y="5877272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3"/>
          <p:cNvCxnSpPr>
            <a:stCxn id="27" idx="3"/>
            <a:endCxn id="28" idx="1"/>
          </p:cNvCxnSpPr>
          <p:nvPr/>
        </p:nvCxnSpPr>
        <p:spPr>
          <a:xfrm>
            <a:off x="5523337" y="5877272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647564" y="4869160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</a:t>
            </a:r>
            <a:r>
              <a:rPr lang="pt-BR" b="1" dirty="0" smtClean="0"/>
              <a:t>4 </a:t>
            </a:r>
            <a:r>
              <a:rPr lang="pt-BR" b="1" dirty="0" smtClean="0"/>
              <a:t>- </a:t>
            </a:r>
            <a:r>
              <a:rPr lang="pt-BR" b="1" dirty="0" smtClean="0"/>
              <a:t>Aline</a:t>
            </a:r>
            <a:endParaRPr lang="pt-BR" b="1" dirty="0"/>
          </a:p>
        </p:txBody>
      </p:sp>
      <p:sp>
        <p:nvSpPr>
          <p:cNvPr id="35" name="Cruz 34"/>
          <p:cNvSpPr/>
          <p:nvPr/>
        </p:nvSpPr>
        <p:spPr>
          <a:xfrm rot="18710987">
            <a:off x="3996737" y="3824088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6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12</a:t>
            </a:fld>
            <a:endParaRPr lang="pt-BR" dirty="0"/>
          </a:p>
        </p:txBody>
      </p:sp>
      <p:sp>
        <p:nvSpPr>
          <p:cNvPr id="3" name="Rounded Rectangle 77"/>
          <p:cNvSpPr/>
          <p:nvPr/>
        </p:nvSpPr>
        <p:spPr>
          <a:xfrm>
            <a:off x="2558676" y="78728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visam modernizar a eficiência da gestão fiscal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estadual</a:t>
            </a:r>
            <a:endParaRPr lang="pt-BR" sz="1000" b="1" dirty="0">
              <a:solidFill>
                <a:srgbClr val="1F497D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4" name="Rounded Rectangle 78"/>
          <p:cNvSpPr/>
          <p:nvPr/>
        </p:nvSpPr>
        <p:spPr>
          <a:xfrm>
            <a:off x="498010" y="180908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5" name="Rounded Rectangle 81"/>
          <p:cNvSpPr/>
          <p:nvPr/>
        </p:nvSpPr>
        <p:spPr>
          <a:xfrm>
            <a:off x="498010" y="78728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na execução do PROFISCO</a:t>
            </a:r>
          </a:p>
        </p:txBody>
      </p:sp>
      <p:sp>
        <p:nvSpPr>
          <p:cNvPr id="6" name="Retângulo de cantos arredondados 19"/>
          <p:cNvSpPr/>
          <p:nvPr/>
        </p:nvSpPr>
        <p:spPr>
          <a:xfrm>
            <a:off x="456467" y="427246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7" name="Round Same Side Corner Rectangle 98"/>
          <p:cNvSpPr/>
          <p:nvPr/>
        </p:nvSpPr>
        <p:spPr>
          <a:xfrm rot="16200000">
            <a:off x="-888064" y="1350807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8" name="Rounded Rectangle 51"/>
          <p:cNvSpPr/>
          <p:nvPr/>
        </p:nvSpPr>
        <p:spPr>
          <a:xfrm>
            <a:off x="2558676" y="180908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10" name="Cruz 9"/>
          <p:cNvSpPr/>
          <p:nvPr/>
        </p:nvSpPr>
        <p:spPr>
          <a:xfrm rot="18710987">
            <a:off x="2802266" y="591729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51548" y="57914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1 - Soraya</a:t>
            </a:r>
            <a:endParaRPr lang="pt-BR" b="1" dirty="0"/>
          </a:p>
        </p:txBody>
      </p:sp>
      <p:sp>
        <p:nvSpPr>
          <p:cNvPr id="12" name="Rounded Rectangle 77"/>
          <p:cNvSpPr/>
          <p:nvPr/>
        </p:nvSpPr>
        <p:spPr>
          <a:xfrm>
            <a:off x="2558676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visam modernizar a eficiência da gestão fiscal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estadual</a:t>
            </a:r>
            <a:endParaRPr lang="pt-BR" sz="1000" b="1" dirty="0">
              <a:solidFill>
                <a:srgbClr val="1F497D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13" name="Rounded Rectangle 78"/>
          <p:cNvSpPr/>
          <p:nvPr/>
        </p:nvSpPr>
        <p:spPr>
          <a:xfrm>
            <a:off x="498010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14" name="Rounded Rectangle 81"/>
          <p:cNvSpPr/>
          <p:nvPr/>
        </p:nvSpPr>
        <p:spPr>
          <a:xfrm>
            <a:off x="498010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na execução </a:t>
            </a:r>
            <a:r>
              <a:rPr lang="pt-BR" sz="1000" b="1" dirty="0" smtClean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dos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programas de modernização</a:t>
            </a:r>
            <a:endParaRPr lang="pt-BR" sz="1000" b="1" dirty="0">
              <a:solidFill>
                <a:srgbClr val="FF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15" name="Retângulo de cantos arredondados 19"/>
          <p:cNvSpPr/>
          <p:nvPr/>
        </p:nvSpPr>
        <p:spPr>
          <a:xfrm>
            <a:off x="456467" y="3127280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6" name="Round Same Side Corner Rectangle 98"/>
          <p:cNvSpPr/>
          <p:nvPr/>
        </p:nvSpPr>
        <p:spPr>
          <a:xfrm rot="16200000">
            <a:off x="-888064" y="4050841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7" name="Rounded Rectangle 51"/>
          <p:cNvSpPr/>
          <p:nvPr/>
        </p:nvSpPr>
        <p:spPr>
          <a:xfrm>
            <a:off x="2558676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5496" y="2674130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2 - Fabiano</a:t>
            </a:r>
            <a:endParaRPr lang="pt-BR" b="1" dirty="0"/>
          </a:p>
        </p:txBody>
      </p:sp>
      <p:sp>
        <p:nvSpPr>
          <p:cNvPr id="19" name="Rounded Rectangle 77"/>
          <p:cNvSpPr/>
          <p:nvPr/>
        </p:nvSpPr>
        <p:spPr>
          <a:xfrm>
            <a:off x="7148705" y="69269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aumentem a eficiência das gestões fiscais</a:t>
            </a:r>
            <a:endParaRPr lang="pt-BR" sz="1000" b="1" dirty="0">
              <a:solidFill>
                <a:srgbClr val="FF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0" name="Rounded Rectangle 78"/>
          <p:cNvSpPr/>
          <p:nvPr/>
        </p:nvSpPr>
        <p:spPr>
          <a:xfrm>
            <a:off x="5088039" y="171449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21" name="Rounded Rectangle 81"/>
          <p:cNvSpPr/>
          <p:nvPr/>
        </p:nvSpPr>
        <p:spPr>
          <a:xfrm>
            <a:off x="5088039" y="69269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nos projetos financiados</a:t>
            </a:r>
            <a:endParaRPr lang="pt-BR" sz="1000" b="1" dirty="0">
              <a:solidFill>
                <a:srgbClr val="FF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2" name="Retângulo de cantos arredondados 19"/>
          <p:cNvSpPr/>
          <p:nvPr/>
        </p:nvSpPr>
        <p:spPr>
          <a:xfrm>
            <a:off x="5046496" y="332656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3" name="Round Same Side Corner Rectangle 98"/>
          <p:cNvSpPr/>
          <p:nvPr/>
        </p:nvSpPr>
        <p:spPr>
          <a:xfrm rot="16200000">
            <a:off x="3701965" y="1256217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4" name="Rounded Rectangle 51"/>
          <p:cNvSpPr/>
          <p:nvPr/>
        </p:nvSpPr>
        <p:spPr>
          <a:xfrm>
            <a:off x="7148705" y="171449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26" name="Cruz 25"/>
          <p:cNvSpPr/>
          <p:nvPr/>
        </p:nvSpPr>
        <p:spPr>
          <a:xfrm rot="18710987">
            <a:off x="7356345" y="1525454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ruz 26"/>
          <p:cNvSpPr/>
          <p:nvPr/>
        </p:nvSpPr>
        <p:spPr>
          <a:xfrm rot="18710987">
            <a:off x="5420969" y="1550571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ounded Rectangle 78"/>
          <p:cNvSpPr/>
          <p:nvPr/>
        </p:nvSpPr>
        <p:spPr>
          <a:xfrm>
            <a:off x="7236296" y="2835306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Instrumentalizar </a:t>
            </a:r>
            <a:r>
              <a:rPr lang="pt-BR" sz="1000" b="1" dirty="0" smtClean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as </a:t>
            </a:r>
            <a:r>
              <a:rPr lang="pt-BR" sz="1000" b="1" dirty="0" smtClean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Secretariais Fazendárias em soluções de monitoramento e avaliação</a:t>
            </a:r>
            <a:endParaRPr lang="pt-BR" sz="1000" b="1" dirty="0">
              <a:solidFill>
                <a:schemeClr val="tx2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cxnSp>
        <p:nvCxnSpPr>
          <p:cNvPr id="29" name="Conector angulado 28"/>
          <p:cNvCxnSpPr>
            <a:stCxn id="28" idx="1"/>
            <a:endCxn id="20" idx="2"/>
          </p:cNvCxnSpPr>
          <p:nvPr/>
        </p:nvCxnSpPr>
        <p:spPr>
          <a:xfrm rot="10800000">
            <a:off x="6006034" y="2434496"/>
            <a:ext cx="1230262" cy="760811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4481990" y="0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Grupo3 - Lincoln</a:t>
            </a:r>
            <a:endParaRPr lang="pt-BR" b="1" dirty="0"/>
          </a:p>
        </p:txBody>
      </p:sp>
      <p:sp>
        <p:nvSpPr>
          <p:cNvPr id="32" name="Rounded Rectangle 77"/>
          <p:cNvSpPr/>
          <p:nvPr/>
        </p:nvSpPr>
        <p:spPr>
          <a:xfrm>
            <a:off x="7172726" y="4054092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visem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a </a:t>
            </a:r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eficiência da gestão fiscal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estadual</a:t>
            </a:r>
            <a:endParaRPr lang="pt-BR" sz="1000" b="1" dirty="0">
              <a:solidFill>
                <a:srgbClr val="1F497D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33" name="Rounded Rectangle 78"/>
          <p:cNvSpPr/>
          <p:nvPr/>
        </p:nvSpPr>
        <p:spPr>
          <a:xfrm>
            <a:off x="5112060" y="5075892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34" name="Rounded Rectangle 81"/>
          <p:cNvSpPr/>
          <p:nvPr/>
        </p:nvSpPr>
        <p:spPr>
          <a:xfrm>
            <a:off x="5112060" y="4054092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na execução do PROFISCO</a:t>
            </a:r>
          </a:p>
        </p:txBody>
      </p:sp>
      <p:sp>
        <p:nvSpPr>
          <p:cNvPr id="35" name="Retângulo de cantos arredondados 19"/>
          <p:cNvSpPr/>
          <p:nvPr/>
        </p:nvSpPr>
        <p:spPr>
          <a:xfrm>
            <a:off x="5070517" y="3694052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6" name="Round Same Side Corner Rectangle 98"/>
          <p:cNvSpPr/>
          <p:nvPr/>
        </p:nvSpPr>
        <p:spPr>
          <a:xfrm rot="16200000">
            <a:off x="3725986" y="4617613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37" name="Rounded Rectangle 51"/>
          <p:cNvSpPr/>
          <p:nvPr/>
        </p:nvSpPr>
        <p:spPr>
          <a:xfrm>
            <a:off x="7172726" y="5075892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38" name="CaixaDeTexto 37"/>
          <p:cNvSpPr txBox="1"/>
          <p:nvPr/>
        </p:nvSpPr>
        <p:spPr>
          <a:xfrm>
            <a:off x="4879662" y="3370639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</a:t>
            </a:r>
            <a:r>
              <a:rPr lang="pt-BR" b="1" dirty="0" smtClean="0"/>
              <a:t>4 </a:t>
            </a:r>
            <a:r>
              <a:rPr lang="pt-BR" b="1" dirty="0" smtClean="0"/>
              <a:t>- </a:t>
            </a:r>
            <a:r>
              <a:rPr lang="pt-BR" b="1" dirty="0" smtClean="0"/>
              <a:t>Aline</a:t>
            </a:r>
            <a:endParaRPr lang="pt-BR" b="1" dirty="0"/>
          </a:p>
        </p:txBody>
      </p:sp>
      <p:sp>
        <p:nvSpPr>
          <p:cNvPr id="39" name="Cruz 38"/>
          <p:cNvSpPr/>
          <p:nvPr/>
        </p:nvSpPr>
        <p:spPr>
          <a:xfrm rot="18710987">
            <a:off x="7458277" y="4886850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DeTexto 39"/>
          <p:cNvSpPr txBox="1"/>
          <p:nvPr/>
        </p:nvSpPr>
        <p:spPr>
          <a:xfrm>
            <a:off x="35496" y="5439289"/>
            <a:ext cx="45900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400" dirty="0" smtClean="0"/>
              <a:t>Promover cooperações técnicas</a:t>
            </a:r>
          </a:p>
          <a:p>
            <a:pPr marL="285750" indent="-285750">
              <a:buFontTx/>
              <a:buChar char="-"/>
            </a:pPr>
            <a:r>
              <a:rPr lang="pt-BR" sz="1400" dirty="0" smtClean="0"/>
              <a:t>Trabalhar para garantir a efetividade de </a:t>
            </a:r>
            <a:r>
              <a:rPr lang="pt-BR" sz="1400" dirty="0"/>
              <a:t>resultados na execução de programas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Fortalecer a capacidade de gestão em rede </a:t>
            </a:r>
          </a:p>
          <a:p>
            <a:pPr marL="285750" indent="-285750">
              <a:buFontTx/>
              <a:buChar char="-"/>
            </a:pPr>
            <a:r>
              <a:rPr lang="pt-BR" sz="1400" dirty="0"/>
              <a:t>Instrumentalizar as Secretariais Fazendárias em soluções de monitoramento e avaliação</a:t>
            </a:r>
          </a:p>
          <a:p>
            <a:pPr marL="285750" indent="-285750">
              <a:buFontTx/>
              <a:buChar char="-"/>
            </a:pP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13301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13</a:t>
            </a:fld>
            <a:endParaRPr lang="pt-BR" dirty="0"/>
          </a:p>
        </p:txBody>
      </p:sp>
      <p:sp>
        <p:nvSpPr>
          <p:cNvPr id="3" name="Round Same Side Corner Rectangle 100"/>
          <p:cNvSpPr/>
          <p:nvPr/>
        </p:nvSpPr>
        <p:spPr>
          <a:xfrm rot="5400000">
            <a:off x="4051328" y="2581521"/>
            <a:ext cx="2304255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Aprendizagem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4" name="Rounded Rectangle 102"/>
          <p:cNvSpPr/>
          <p:nvPr/>
        </p:nvSpPr>
        <p:spPr>
          <a:xfrm>
            <a:off x="1511645" y="2996952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Melhorar a gestão da informação e do conhecimento</a:t>
            </a:r>
          </a:p>
        </p:txBody>
      </p:sp>
      <p:sp>
        <p:nvSpPr>
          <p:cNvPr id="5" name="Retângulo de cantos arredondados 19"/>
          <p:cNvSpPr/>
          <p:nvPr/>
        </p:nvSpPr>
        <p:spPr>
          <a:xfrm>
            <a:off x="1475656" y="1628800"/>
            <a:ext cx="3528392" cy="230425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Rounded Rectangle 24"/>
          <p:cNvSpPr/>
          <p:nvPr/>
        </p:nvSpPr>
        <p:spPr>
          <a:xfrm>
            <a:off x="1511645" y="1975152"/>
            <a:ext cx="1692203" cy="755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Fortalecer a cultura de Gestão para Resultados nas administrações fiscais</a:t>
            </a:r>
          </a:p>
        </p:txBody>
      </p:sp>
      <p:sp>
        <p:nvSpPr>
          <p:cNvPr id="7" name="Rounded Rectangle 25"/>
          <p:cNvSpPr/>
          <p:nvPr/>
        </p:nvSpPr>
        <p:spPr>
          <a:xfrm>
            <a:off x="3275837" y="2564904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Desenvolver competências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0718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14</a:t>
            </a:fld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22637"/>
              </p:ext>
            </p:extLst>
          </p:nvPr>
        </p:nvGraphicFramePr>
        <p:xfrm>
          <a:off x="395536" y="620688"/>
          <a:ext cx="8424936" cy="496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/>
                <a:gridCol w="7920880"/>
              </a:tblGrid>
              <a:tr h="370840">
                <a:tc>
                  <a:txBody>
                    <a:bodyPr/>
                    <a:lstStyle/>
                    <a:p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000" dirty="0" smtClean="0"/>
                        <a:t>Objetivos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Promover o nivelamento do conhecimento em gestão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Fomentar a melhoria contínua da gestão fazendária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Contribuir para a qualidade fiscal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Promover cooperações técnicas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5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Trabalhar para garantir a efetividade de resultados na execução de programas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6</a:t>
                      </a:r>
                      <a:endParaRPr lang="pt-B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 smtClean="0"/>
                        <a:t>Fortalecer a capacidade de gestão em rede</a:t>
                      </a:r>
                      <a:endParaRPr lang="pt-B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Instrumentalizar as Secretariais Fazendárias em soluções de monitoramento e avaliação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Fortalecer a cultura de Gestão para Resultados nas administrações fiscais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Melhorar a gestão da informação e do conhecimento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Desenvolver competências</a:t>
                      </a:r>
                      <a:endParaRPr lang="pt-B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04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Propósitos da COGEF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rmAutofit/>
          </a:bodyPr>
          <a:lstStyle/>
          <a:p>
            <a:pPr marL="342900" lvl="1" indent="1270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None/>
              <a:defRPr/>
            </a:pPr>
            <a:r>
              <a:rPr lang="pt-BR" sz="2400" dirty="0"/>
              <a:t>Propósito</a:t>
            </a:r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400" dirty="0"/>
              <a:t>Missão</a:t>
            </a:r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400" dirty="0" smtClean="0"/>
              <a:t>Visão</a:t>
            </a:r>
          </a:p>
        </p:txBody>
      </p:sp>
    </p:spTree>
    <p:extLst>
      <p:ext uri="{BB962C8B-B14F-4D97-AF65-F5344CB8AC3E}">
        <p14:creationId xmlns:p14="http://schemas.microsoft.com/office/powerpoint/2010/main" val="19241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Propósitos da COGEF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rmAutofit/>
          </a:bodyPr>
          <a:lstStyle/>
          <a:p>
            <a:pPr marL="342900" lvl="1" indent="1270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None/>
              <a:defRPr/>
            </a:pPr>
            <a:r>
              <a:rPr lang="pt-BR" sz="2400" dirty="0" smtClean="0"/>
              <a:t>Missão</a:t>
            </a:r>
            <a:endParaRPr lang="pt-BR" sz="2400" dirty="0"/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r>
              <a:rPr lang="pt-BR" sz="2400" dirty="0"/>
              <a:t>Define a razão de ser</a:t>
            </a:r>
            <a:r>
              <a:rPr lang="pt-BR" sz="2400" dirty="0" smtClean="0"/>
              <a:t>:</a:t>
            </a:r>
          </a:p>
          <a:p>
            <a:pPr marL="107473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/>
            </a:pPr>
            <a:r>
              <a:rPr lang="pt-BR" sz="2000" b="1" dirty="0" smtClean="0"/>
              <a:t>O </a:t>
            </a:r>
            <a:r>
              <a:rPr lang="pt-BR" sz="2000" b="1" dirty="0"/>
              <a:t>QUE </a:t>
            </a:r>
            <a:r>
              <a:rPr lang="pt-BR" sz="2000" dirty="0"/>
              <a:t>a organização gera (bens ou serviços, tangíveis ou não)</a:t>
            </a:r>
          </a:p>
          <a:p>
            <a:pPr marL="107473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/>
            </a:pPr>
            <a:r>
              <a:rPr lang="pt-BR" sz="2000" b="1" dirty="0">
                <a:solidFill>
                  <a:srgbClr val="FF0000"/>
                </a:solidFill>
              </a:rPr>
              <a:t>PARA QUE </a:t>
            </a:r>
            <a:r>
              <a:rPr lang="pt-BR" sz="2000" dirty="0"/>
              <a:t>ela os gera (impactos visados)</a:t>
            </a:r>
          </a:p>
          <a:p>
            <a:pPr marL="107473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/>
            </a:pPr>
            <a:r>
              <a:rPr lang="pt-BR" sz="2000" b="1" dirty="0"/>
              <a:t>COMO</a:t>
            </a:r>
            <a:r>
              <a:rPr lang="pt-BR" sz="2000" dirty="0"/>
              <a:t> ela os gera (processos e requisitos envolvidos</a:t>
            </a:r>
          </a:p>
          <a:p>
            <a:pPr marL="1074738" lvl="1" indent="-342900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charset="2"/>
              <a:buChar char="§"/>
              <a:defRPr/>
            </a:pPr>
            <a:r>
              <a:rPr lang="pt-BR" sz="2000" b="1" dirty="0"/>
              <a:t>PARA QUEM </a:t>
            </a:r>
            <a:r>
              <a:rPr lang="pt-BR" sz="2000" dirty="0"/>
              <a:t>os gera (beneficiários)</a:t>
            </a:r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79478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17</a:t>
            </a:fld>
            <a:endParaRPr lang="pt-BR" dirty="0"/>
          </a:p>
        </p:txBody>
      </p:sp>
      <p:grpSp>
        <p:nvGrpSpPr>
          <p:cNvPr id="3" name="Group 2"/>
          <p:cNvGrpSpPr/>
          <p:nvPr/>
        </p:nvGrpSpPr>
        <p:grpSpPr>
          <a:xfrm>
            <a:off x="3320581" y="3315817"/>
            <a:ext cx="5643907" cy="3353543"/>
            <a:chOff x="368252" y="1371600"/>
            <a:chExt cx="8333489" cy="5399039"/>
          </a:xfrm>
        </p:grpSpPr>
        <p:cxnSp>
          <p:nvCxnSpPr>
            <p:cNvPr id="6" name="Conector de seta reta 146"/>
            <p:cNvCxnSpPr>
              <a:cxnSpLocks noChangeShapeType="1"/>
            </p:cNvCxnSpPr>
            <p:nvPr/>
          </p:nvCxnSpPr>
          <p:spPr bwMode="auto">
            <a:xfrm>
              <a:off x="5232400" y="4106863"/>
              <a:ext cx="457200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Conector de seta reta 148"/>
            <p:cNvCxnSpPr>
              <a:cxnSpLocks noChangeShapeType="1"/>
            </p:cNvCxnSpPr>
            <p:nvPr/>
          </p:nvCxnSpPr>
          <p:spPr bwMode="auto">
            <a:xfrm>
              <a:off x="1474788" y="4108450"/>
              <a:ext cx="635000" cy="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Conector de seta reta 151"/>
            <p:cNvCxnSpPr>
              <a:cxnSpLocks noChangeShapeType="1"/>
            </p:cNvCxnSpPr>
            <p:nvPr/>
          </p:nvCxnSpPr>
          <p:spPr bwMode="auto">
            <a:xfrm>
              <a:off x="6832600" y="4106863"/>
              <a:ext cx="609600" cy="15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Retângulo de cantos arredondados 254"/>
            <p:cNvSpPr/>
            <p:nvPr/>
          </p:nvSpPr>
          <p:spPr bwMode="auto">
            <a:xfrm>
              <a:off x="7429829" y="2855362"/>
              <a:ext cx="1256971" cy="2503518"/>
            </a:xfrm>
            <a:prstGeom prst="roundRect">
              <a:avLst>
                <a:gd name="adj" fmla="val 11111"/>
              </a:avLst>
            </a:prstGeom>
            <a:gradFill>
              <a:gsLst>
                <a:gs pos="16000">
                  <a:srgbClr val="E8D274"/>
                </a:gs>
                <a:gs pos="42000">
                  <a:srgbClr val="ECD988"/>
                </a:gs>
                <a:gs pos="100000">
                  <a:srgbClr val="F0E09E"/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rPr>
                <a:t>Impactos (outcomes)</a:t>
              </a:r>
            </a:p>
          </p:txBody>
        </p:sp>
        <p:sp>
          <p:nvSpPr>
            <p:cNvPr id="10" name="Retângulo de cantos arredondados 256"/>
            <p:cNvSpPr/>
            <p:nvPr/>
          </p:nvSpPr>
          <p:spPr bwMode="auto">
            <a:xfrm>
              <a:off x="5698528" y="2855362"/>
              <a:ext cx="1256937" cy="2503518"/>
            </a:xfrm>
            <a:prstGeom prst="roundRect">
              <a:avLst>
                <a:gd name="adj" fmla="val 11111"/>
              </a:avLst>
            </a:prstGeom>
            <a:gradFill>
              <a:gsLst>
                <a:gs pos="16000">
                  <a:srgbClr val="E8D274"/>
                </a:gs>
                <a:gs pos="42000">
                  <a:srgbClr val="ECD988"/>
                </a:gs>
                <a:gs pos="100000">
                  <a:srgbClr val="F0E09E"/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rPr>
                <a:t>Produtos (outputs)</a:t>
              </a:r>
            </a:p>
          </p:txBody>
        </p:sp>
        <p:sp>
          <p:nvSpPr>
            <p:cNvPr id="11" name="Retângulo de cantos arredondados 230"/>
            <p:cNvSpPr/>
            <p:nvPr/>
          </p:nvSpPr>
          <p:spPr bwMode="auto">
            <a:xfrm>
              <a:off x="368252" y="2855392"/>
              <a:ext cx="1257300" cy="2503488"/>
            </a:xfrm>
            <a:prstGeom prst="roundRect">
              <a:avLst>
                <a:gd name="adj" fmla="val 11111"/>
              </a:avLst>
            </a:prstGeom>
            <a:gradFill>
              <a:gsLst>
                <a:gs pos="16000">
                  <a:srgbClr val="E8D274"/>
                </a:gs>
                <a:gs pos="42000">
                  <a:srgbClr val="ECD988"/>
                </a:gs>
                <a:gs pos="100000">
                  <a:srgbClr val="F0E09E"/>
                </a:gs>
              </a:gsLst>
            </a:gra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rPr>
                <a:t>Insumos (inputs)</a:t>
              </a:r>
            </a:p>
          </p:txBody>
        </p:sp>
        <p:sp>
          <p:nvSpPr>
            <p:cNvPr id="12" name="CaixaDeTexto 57"/>
            <p:cNvSpPr txBox="1">
              <a:spLocks noChangeArrowheads="1"/>
            </p:cNvSpPr>
            <p:nvPr/>
          </p:nvSpPr>
          <p:spPr bwMode="auto">
            <a:xfrm>
              <a:off x="2565189" y="2821875"/>
              <a:ext cx="2575051" cy="304224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pt-BR" sz="600" b="1" smtClean="0">
                  <a:solidFill>
                    <a:srgbClr val="404040"/>
                  </a:solidFill>
                  <a:cs typeface="Arial" charset="0"/>
                </a:rPr>
                <a:t>Outros</a:t>
              </a:r>
              <a:endParaRPr lang="pt-BR" sz="1000" b="1" smtClean="0">
                <a:solidFill>
                  <a:srgbClr val="404040"/>
                </a:solidFill>
                <a:cs typeface="Arial" charset="0"/>
              </a:endParaRPr>
            </a:p>
          </p:txBody>
        </p:sp>
        <p:sp>
          <p:nvSpPr>
            <p:cNvPr id="13" name="CaixaDeTexto 57"/>
            <p:cNvSpPr txBox="1">
              <a:spLocks noChangeArrowheads="1"/>
            </p:cNvSpPr>
            <p:nvPr/>
          </p:nvSpPr>
          <p:spPr bwMode="auto">
            <a:xfrm>
              <a:off x="2569274" y="2819400"/>
              <a:ext cx="2575051" cy="304224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pt-BR" sz="600" b="1" smtClean="0">
                  <a:solidFill>
                    <a:srgbClr val="404040"/>
                  </a:solidFill>
                  <a:cs typeface="Arial" charset="0"/>
                </a:rPr>
                <a:t>Outros</a:t>
              </a:r>
              <a:endParaRPr lang="pt-BR" sz="1000" b="1" smtClean="0">
                <a:solidFill>
                  <a:srgbClr val="404040"/>
                </a:solidFill>
                <a:cs typeface="Arial" charset="0"/>
              </a:endParaRPr>
            </a:p>
          </p:txBody>
        </p:sp>
        <p:sp>
          <p:nvSpPr>
            <p:cNvPr id="14" name="Seta em curva para a direita 104"/>
            <p:cNvSpPr/>
            <p:nvPr/>
          </p:nvSpPr>
          <p:spPr bwMode="auto">
            <a:xfrm rot="19585098">
              <a:off x="3175000" y="4111625"/>
              <a:ext cx="576263" cy="1346200"/>
            </a:xfrm>
            <a:prstGeom prst="curvedRightArrow">
              <a:avLst>
                <a:gd name="adj1" fmla="val 17093"/>
                <a:gd name="adj2" fmla="val 50000"/>
                <a:gd name="adj3" fmla="val 18698"/>
              </a:avLst>
            </a:prstGeom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200">
                <a:solidFill>
                  <a:schemeClr val="tx1">
                    <a:lumMod val="75000"/>
                    <a:lumOff val="25000"/>
                  </a:schemeClr>
                </a:solidFill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15" name="CaixaDeTexto 57"/>
            <p:cNvSpPr txBox="1">
              <a:spLocks noChangeArrowheads="1"/>
            </p:cNvSpPr>
            <p:nvPr/>
          </p:nvSpPr>
          <p:spPr bwMode="auto">
            <a:xfrm>
              <a:off x="2398644" y="2988258"/>
              <a:ext cx="2571952" cy="304224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pt-BR" sz="600" b="1">
                  <a:solidFill>
                    <a:srgbClr val="404040"/>
                  </a:solidFill>
                  <a:cs typeface="Arial" charset="0"/>
                </a:rPr>
                <a:t>Ética</a:t>
              </a:r>
            </a:p>
          </p:txBody>
        </p:sp>
        <p:sp>
          <p:nvSpPr>
            <p:cNvPr id="16" name="CaixaDeTexto 56"/>
            <p:cNvSpPr txBox="1">
              <a:spLocks noChangeArrowheads="1"/>
            </p:cNvSpPr>
            <p:nvPr/>
          </p:nvSpPr>
          <p:spPr bwMode="auto">
            <a:xfrm>
              <a:off x="2312668" y="3157830"/>
              <a:ext cx="2571954" cy="304224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pt-BR" sz="7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rPr>
                <a:t>Poder</a:t>
              </a:r>
            </a:p>
          </p:txBody>
        </p:sp>
        <p:sp>
          <p:nvSpPr>
            <p:cNvPr id="17" name="CaixaDeTexto 54"/>
            <p:cNvSpPr txBox="1">
              <a:spLocks noChangeArrowheads="1"/>
            </p:cNvSpPr>
            <p:nvPr/>
          </p:nvSpPr>
          <p:spPr bwMode="auto">
            <a:xfrm>
              <a:off x="2208099" y="3320434"/>
              <a:ext cx="2575053" cy="304224"/>
            </a:xfrm>
            <a:prstGeom prst="rect">
              <a:avLst/>
            </a:prstGeom>
            <a:noFill/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37931725" indent="-37474525"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>
                <a:defRPr/>
              </a:pPr>
              <a:r>
                <a:rPr lang="pt-BR" sz="600" b="1" smtClean="0">
                  <a:solidFill>
                    <a:srgbClr val="404040"/>
                  </a:solidFill>
                  <a:cs typeface="Arial" charset="0"/>
                </a:rPr>
                <a:t>Cultura</a:t>
              </a:r>
              <a:endParaRPr lang="pt-BR" sz="1000" b="1" smtClean="0">
                <a:solidFill>
                  <a:srgbClr val="404040"/>
                </a:solidFill>
                <a:cs typeface="Arial" charset="0"/>
              </a:endParaRPr>
            </a:p>
          </p:txBody>
        </p:sp>
        <p:grpSp>
          <p:nvGrpSpPr>
            <p:cNvPr id="18" name="Grupo 132"/>
            <p:cNvGrpSpPr>
              <a:grpSpLocks/>
            </p:cNvGrpSpPr>
            <p:nvPr/>
          </p:nvGrpSpPr>
          <p:grpSpPr bwMode="auto">
            <a:xfrm>
              <a:off x="2100263" y="2876550"/>
              <a:ext cx="3124200" cy="2484438"/>
              <a:chOff x="2049164" y="2851446"/>
              <a:chExt cx="3124200" cy="2484124"/>
            </a:xfrm>
          </p:grpSpPr>
          <p:sp>
            <p:nvSpPr>
              <p:cNvPr id="19" name="Retângulo de cantos arredondados 218"/>
              <p:cNvSpPr/>
              <p:nvPr/>
            </p:nvSpPr>
            <p:spPr bwMode="auto">
              <a:xfrm>
                <a:off x="2430233" y="2851446"/>
                <a:ext cx="2743131" cy="1828797"/>
              </a:xfrm>
              <a:prstGeom prst="roundRect">
                <a:avLst>
                  <a:gd name="adj" fmla="val 11111"/>
                </a:avLst>
              </a:prstGeom>
              <a:gradFill>
                <a:gsLst>
                  <a:gs pos="16000">
                    <a:srgbClr val="E8D274"/>
                  </a:gs>
                  <a:gs pos="42000">
                    <a:srgbClr val="ECD988"/>
                  </a:gs>
                  <a:gs pos="100000">
                    <a:srgbClr val="F0E09E"/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20" name="Retângulo de cantos arredondados 219"/>
              <p:cNvSpPr/>
              <p:nvPr/>
            </p:nvSpPr>
            <p:spPr bwMode="auto">
              <a:xfrm>
                <a:off x="2356842" y="3008465"/>
                <a:ext cx="2743131" cy="1828797"/>
              </a:xfrm>
              <a:prstGeom prst="roundRect">
                <a:avLst>
                  <a:gd name="adj" fmla="val 11111"/>
                </a:avLst>
              </a:prstGeom>
              <a:gradFill>
                <a:gsLst>
                  <a:gs pos="16000">
                    <a:srgbClr val="E8D274"/>
                  </a:gs>
                  <a:gs pos="42000">
                    <a:srgbClr val="ECD988"/>
                  </a:gs>
                  <a:gs pos="100000">
                    <a:srgbClr val="F0E09E"/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21" name="Retângulo de cantos arredondados 220"/>
              <p:cNvSpPr/>
              <p:nvPr/>
            </p:nvSpPr>
            <p:spPr bwMode="auto">
              <a:xfrm>
                <a:off x="2272446" y="3161156"/>
                <a:ext cx="2743133" cy="1828797"/>
              </a:xfrm>
              <a:prstGeom prst="roundRect">
                <a:avLst>
                  <a:gd name="adj" fmla="val 11111"/>
                </a:avLst>
              </a:prstGeom>
              <a:gradFill>
                <a:gsLst>
                  <a:gs pos="16000">
                    <a:srgbClr val="E8D274"/>
                  </a:gs>
                  <a:gs pos="42000">
                    <a:srgbClr val="ECD988"/>
                  </a:gs>
                  <a:gs pos="100000">
                    <a:srgbClr val="F0E09E"/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22" name="Retângulo de cantos arredondados 221"/>
              <p:cNvSpPr/>
              <p:nvPr/>
            </p:nvSpPr>
            <p:spPr bwMode="auto">
              <a:xfrm>
                <a:off x="2160803" y="3326988"/>
                <a:ext cx="2743133" cy="1828798"/>
              </a:xfrm>
              <a:prstGeom prst="roundRect">
                <a:avLst>
                  <a:gd name="adj" fmla="val 11111"/>
                </a:avLst>
              </a:prstGeom>
              <a:gradFill>
                <a:gsLst>
                  <a:gs pos="16000">
                    <a:srgbClr val="E8D274"/>
                  </a:gs>
                  <a:gs pos="42000">
                    <a:srgbClr val="ECD988"/>
                  </a:gs>
                  <a:gs pos="100000">
                    <a:srgbClr val="F0E09E"/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endParaRPr>
              </a:p>
            </p:txBody>
          </p:sp>
          <p:sp>
            <p:nvSpPr>
              <p:cNvPr id="23" name="Retângulo de cantos arredondados 223"/>
              <p:cNvSpPr/>
              <p:nvPr/>
            </p:nvSpPr>
            <p:spPr bwMode="auto">
              <a:xfrm>
                <a:off x="2049164" y="3506773"/>
                <a:ext cx="2743133" cy="1828797"/>
              </a:xfrm>
              <a:prstGeom prst="roundRect">
                <a:avLst>
                  <a:gd name="adj" fmla="val 11111"/>
                </a:avLst>
              </a:prstGeom>
              <a:gradFill>
                <a:gsLst>
                  <a:gs pos="16000">
                    <a:srgbClr val="E8D274"/>
                  </a:gs>
                  <a:gs pos="42000">
                    <a:srgbClr val="ECD988"/>
                  </a:gs>
                  <a:gs pos="100000">
                    <a:srgbClr val="F0E09E"/>
                  </a:gs>
                </a:gsLst>
              </a:gra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endParaRPr lang="pt-BR" sz="1000" b="1">
                  <a:solidFill>
                    <a:schemeClr val="tx1">
                      <a:lumMod val="75000"/>
                      <a:lumOff val="25000"/>
                    </a:schemeClr>
                  </a:solidFill>
                  <a:ea typeface="Arial" pitchFamily="-112" charset="0"/>
                  <a:cs typeface="Arial" pitchFamily="-112" charset="0"/>
                </a:endParaRPr>
              </a:p>
            </p:txBody>
          </p:sp>
        </p:grpSp>
        <p:sp>
          <p:nvSpPr>
            <p:cNvPr id="24" name="CaixaDeTexto 39"/>
            <p:cNvSpPr txBox="1">
              <a:spLocks noChangeArrowheads="1"/>
            </p:cNvSpPr>
            <p:nvPr/>
          </p:nvSpPr>
          <p:spPr bwMode="auto">
            <a:xfrm>
              <a:off x="2197099" y="3527425"/>
              <a:ext cx="2574926" cy="297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pt-BR" sz="600" b="1">
                  <a:solidFill>
                    <a:srgbClr val="404040"/>
                  </a:solidFill>
                  <a:latin typeface="Calibri" charset="0"/>
                </a:rPr>
                <a:t>Ações/Atividades</a:t>
              </a:r>
            </a:p>
          </p:txBody>
        </p:sp>
        <p:sp>
          <p:nvSpPr>
            <p:cNvPr id="25" name="CaixaDeTexto 44"/>
            <p:cNvSpPr txBox="1">
              <a:spLocks noChangeArrowheads="1"/>
            </p:cNvSpPr>
            <p:nvPr/>
          </p:nvSpPr>
          <p:spPr bwMode="auto">
            <a:xfrm>
              <a:off x="2328863" y="3260724"/>
              <a:ext cx="2574926" cy="27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pt-BR" sz="5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CaixaDeTexto 111"/>
            <p:cNvSpPr txBox="1">
              <a:spLocks noChangeArrowheads="1"/>
            </p:cNvSpPr>
            <p:nvPr/>
          </p:nvSpPr>
          <p:spPr bwMode="auto">
            <a:xfrm>
              <a:off x="3530600" y="4445001"/>
              <a:ext cx="1143001" cy="27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pt-BR" sz="500" b="1">
                  <a:solidFill>
                    <a:srgbClr val="404040"/>
                  </a:solidFill>
                  <a:latin typeface="Calibri" charset="0"/>
                </a:rPr>
                <a:t>Organizações</a:t>
              </a:r>
              <a:endParaRPr lang="pt-BR" sz="1200" b="1">
                <a:solidFill>
                  <a:srgbClr val="404040"/>
                </a:solidFill>
                <a:latin typeface="Calibri" charset="0"/>
              </a:endParaRPr>
            </a:p>
          </p:txBody>
        </p:sp>
        <p:cxnSp>
          <p:nvCxnSpPr>
            <p:cNvPr id="27" name="Conector reto 128"/>
            <p:cNvCxnSpPr/>
            <p:nvPr/>
          </p:nvCxnSpPr>
          <p:spPr bwMode="auto">
            <a:xfrm rot="16200000" flipH="1">
              <a:off x="3099594" y="4598194"/>
              <a:ext cx="447675" cy="793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Elipse 147"/>
            <p:cNvSpPr/>
            <p:nvPr/>
          </p:nvSpPr>
          <p:spPr bwMode="auto">
            <a:xfrm>
              <a:off x="3270249" y="4292714"/>
              <a:ext cx="99238" cy="850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7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 sz="700" b="1">
                <a:solidFill>
                  <a:schemeClr val="tx1">
                    <a:lumMod val="75000"/>
                    <a:lumOff val="25000"/>
                  </a:schemeClr>
                </a:solidFill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29" name="Elipse 152"/>
            <p:cNvSpPr/>
            <p:nvPr/>
          </p:nvSpPr>
          <p:spPr bwMode="auto">
            <a:xfrm>
              <a:off x="3701236" y="4924569"/>
              <a:ext cx="99238" cy="850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 sz="700" b="1">
                <a:solidFill>
                  <a:schemeClr val="tx1">
                    <a:lumMod val="75000"/>
                    <a:lumOff val="25000"/>
                  </a:schemeClr>
                </a:solidFill>
                <a:ea typeface="Arial" pitchFamily="-112" charset="0"/>
                <a:cs typeface="Arial" pitchFamily="-112" charset="0"/>
              </a:endParaRPr>
            </a:p>
          </p:txBody>
        </p:sp>
        <p:cxnSp>
          <p:nvCxnSpPr>
            <p:cNvPr id="30" name="Conector de seta reta 67"/>
            <p:cNvCxnSpPr/>
            <p:nvPr/>
          </p:nvCxnSpPr>
          <p:spPr bwMode="auto">
            <a:xfrm rot="10800000" flipV="1">
              <a:off x="2403475" y="4673713"/>
              <a:ext cx="695325" cy="638175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85"/>
            <p:cNvCxnSpPr/>
            <p:nvPr/>
          </p:nvCxnSpPr>
          <p:spPr bwMode="auto">
            <a:xfrm rot="5400000" flipH="1" flipV="1">
              <a:off x="2641996" y="4216117"/>
              <a:ext cx="914400" cy="794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118"/>
            <p:cNvCxnSpPr/>
            <p:nvPr/>
          </p:nvCxnSpPr>
          <p:spPr bwMode="auto">
            <a:xfrm>
              <a:off x="3098799" y="4673714"/>
              <a:ext cx="1371600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131"/>
            <p:cNvCxnSpPr/>
            <p:nvPr/>
          </p:nvCxnSpPr>
          <p:spPr bwMode="auto">
            <a:xfrm rot="5400000">
              <a:off x="2432844" y="4358481"/>
              <a:ext cx="97155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133"/>
            <p:cNvCxnSpPr/>
            <p:nvPr/>
          </p:nvCxnSpPr>
          <p:spPr bwMode="auto">
            <a:xfrm rot="5400000">
              <a:off x="2242344" y="4529931"/>
              <a:ext cx="97155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to 134"/>
            <p:cNvCxnSpPr/>
            <p:nvPr/>
          </p:nvCxnSpPr>
          <p:spPr bwMode="auto">
            <a:xfrm rot="5400000">
              <a:off x="2042319" y="4691856"/>
              <a:ext cx="97155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136"/>
            <p:cNvCxnSpPr/>
            <p:nvPr/>
          </p:nvCxnSpPr>
          <p:spPr bwMode="auto">
            <a:xfrm rot="5400000">
              <a:off x="3048794" y="42156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138"/>
            <p:cNvCxnSpPr/>
            <p:nvPr/>
          </p:nvCxnSpPr>
          <p:spPr bwMode="auto">
            <a:xfrm rot="5400000">
              <a:off x="3455194" y="42156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139"/>
            <p:cNvCxnSpPr/>
            <p:nvPr/>
          </p:nvCxnSpPr>
          <p:spPr bwMode="auto">
            <a:xfrm rot="5400000">
              <a:off x="3861594" y="4215606"/>
              <a:ext cx="9144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to 141"/>
            <p:cNvCxnSpPr/>
            <p:nvPr/>
          </p:nvCxnSpPr>
          <p:spPr bwMode="auto">
            <a:xfrm rot="10800000" flipV="1">
              <a:off x="2841625" y="4664075"/>
              <a:ext cx="666750" cy="6191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to 161"/>
            <p:cNvCxnSpPr/>
            <p:nvPr/>
          </p:nvCxnSpPr>
          <p:spPr bwMode="auto">
            <a:xfrm rot="10800000">
              <a:off x="3098800" y="3911600"/>
              <a:ext cx="1371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to 162"/>
            <p:cNvCxnSpPr/>
            <p:nvPr/>
          </p:nvCxnSpPr>
          <p:spPr bwMode="auto">
            <a:xfrm rot="10800000">
              <a:off x="2908300" y="4826000"/>
              <a:ext cx="14859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to 163"/>
            <p:cNvCxnSpPr/>
            <p:nvPr/>
          </p:nvCxnSpPr>
          <p:spPr bwMode="auto">
            <a:xfrm rot="10800000">
              <a:off x="2736850" y="5006975"/>
              <a:ext cx="14859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ector reto 164"/>
            <p:cNvCxnSpPr/>
            <p:nvPr/>
          </p:nvCxnSpPr>
          <p:spPr bwMode="auto">
            <a:xfrm rot="10800000">
              <a:off x="2546350" y="5178425"/>
              <a:ext cx="14859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ector reto 181"/>
            <p:cNvCxnSpPr/>
            <p:nvPr/>
          </p:nvCxnSpPr>
          <p:spPr bwMode="auto">
            <a:xfrm rot="10800000">
              <a:off x="3098800" y="4178300"/>
              <a:ext cx="1371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ector reto 182"/>
            <p:cNvCxnSpPr/>
            <p:nvPr/>
          </p:nvCxnSpPr>
          <p:spPr bwMode="auto">
            <a:xfrm rot="10800000">
              <a:off x="3098800" y="4445000"/>
              <a:ext cx="1371600" cy="158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ector reto 186"/>
            <p:cNvCxnSpPr/>
            <p:nvPr/>
          </p:nvCxnSpPr>
          <p:spPr bwMode="auto">
            <a:xfrm rot="10800000" flipV="1">
              <a:off x="2413000" y="4445000"/>
              <a:ext cx="666750" cy="6191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ector reto 187"/>
            <p:cNvCxnSpPr/>
            <p:nvPr/>
          </p:nvCxnSpPr>
          <p:spPr bwMode="auto">
            <a:xfrm rot="10800000" flipV="1">
              <a:off x="2409825" y="4181475"/>
              <a:ext cx="666750" cy="6191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to 189"/>
            <p:cNvCxnSpPr/>
            <p:nvPr/>
          </p:nvCxnSpPr>
          <p:spPr bwMode="auto">
            <a:xfrm rot="10800000" flipV="1">
              <a:off x="2413000" y="3911600"/>
              <a:ext cx="666750" cy="6191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CaixaDeTexto 191"/>
            <p:cNvSpPr txBox="1">
              <a:spLocks noChangeArrowheads="1"/>
            </p:cNvSpPr>
            <p:nvPr/>
          </p:nvSpPr>
          <p:spPr bwMode="auto">
            <a:xfrm>
              <a:off x="2882900" y="3721099"/>
              <a:ext cx="228600" cy="272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3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pt-BR" sz="500" b="1">
                  <a:solidFill>
                    <a:srgbClr val="404040"/>
                  </a:solidFill>
                  <a:latin typeface="Calibri" charset="0"/>
                </a:rPr>
                <a:t>Projetos</a:t>
              </a:r>
              <a:endParaRPr lang="pt-BR" sz="1200" b="1">
                <a:solidFill>
                  <a:srgbClr val="404040"/>
                </a:solidFill>
                <a:latin typeface="Calibri" charset="0"/>
              </a:endParaRPr>
            </a:p>
          </p:txBody>
        </p:sp>
        <p:sp>
          <p:nvSpPr>
            <p:cNvPr id="50" name="CaixaDeTexto 190"/>
            <p:cNvSpPr txBox="1"/>
            <p:nvPr/>
          </p:nvSpPr>
          <p:spPr bwMode="auto">
            <a:xfrm>
              <a:off x="2006599" y="4928170"/>
              <a:ext cx="1143001" cy="272528"/>
            </a:xfrm>
            <a:prstGeom prst="rect">
              <a:avLst/>
            </a:prstGeom>
            <a:noFill/>
            <a:scene3d>
              <a:camera prst="orthographicFront">
                <a:rot lat="0" lon="0" rev="2400000"/>
              </a:camera>
              <a:lightRig rig="threePt" dir="t"/>
            </a:scene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sz="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rPr>
                <a:t>Processos</a:t>
              </a:r>
              <a:endParaRPr lang="pt-B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51" name="Conector reto 192"/>
            <p:cNvCxnSpPr/>
            <p:nvPr/>
          </p:nvCxnSpPr>
          <p:spPr bwMode="auto">
            <a:xfrm rot="10800000" flipV="1">
              <a:off x="3260725" y="4664075"/>
              <a:ext cx="666750" cy="6191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ector reto 194"/>
            <p:cNvCxnSpPr/>
            <p:nvPr/>
          </p:nvCxnSpPr>
          <p:spPr bwMode="auto">
            <a:xfrm rot="10800000" flipV="1">
              <a:off x="3632200" y="4673600"/>
              <a:ext cx="666750" cy="61912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ector reto 203"/>
            <p:cNvCxnSpPr/>
            <p:nvPr/>
          </p:nvCxnSpPr>
          <p:spPr bwMode="auto">
            <a:xfrm flipV="1">
              <a:off x="2921000" y="4335463"/>
              <a:ext cx="349250" cy="15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ector reto 209"/>
            <p:cNvCxnSpPr/>
            <p:nvPr/>
          </p:nvCxnSpPr>
          <p:spPr bwMode="auto">
            <a:xfrm rot="5400000" flipH="1" flipV="1">
              <a:off x="3369469" y="4156869"/>
              <a:ext cx="133350" cy="1635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ector reto 213"/>
            <p:cNvCxnSpPr/>
            <p:nvPr/>
          </p:nvCxnSpPr>
          <p:spPr bwMode="auto">
            <a:xfrm rot="16200000" flipH="1">
              <a:off x="3663157" y="5098256"/>
              <a:ext cx="177800" cy="15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217"/>
            <p:cNvCxnSpPr/>
            <p:nvPr/>
          </p:nvCxnSpPr>
          <p:spPr bwMode="auto">
            <a:xfrm>
              <a:off x="2527300" y="4959350"/>
              <a:ext cx="1173163" cy="7938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ector reto 235"/>
            <p:cNvCxnSpPr/>
            <p:nvPr/>
          </p:nvCxnSpPr>
          <p:spPr bwMode="auto">
            <a:xfrm rot="5400000" flipH="1" flipV="1">
              <a:off x="3806031" y="4425157"/>
              <a:ext cx="492125" cy="5318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243"/>
            <p:cNvCxnSpPr/>
            <p:nvPr/>
          </p:nvCxnSpPr>
          <p:spPr bwMode="auto">
            <a:xfrm rot="16200000" flipH="1">
              <a:off x="3366294" y="4471194"/>
              <a:ext cx="733425" cy="15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ipse 245"/>
            <p:cNvSpPr/>
            <p:nvPr/>
          </p:nvSpPr>
          <p:spPr bwMode="auto">
            <a:xfrm>
              <a:off x="3682999" y="4019664"/>
              <a:ext cx="99238" cy="850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7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 sz="700" b="1">
                <a:solidFill>
                  <a:schemeClr val="tx1">
                    <a:lumMod val="75000"/>
                    <a:lumOff val="25000"/>
                  </a:schemeClr>
                </a:solidFill>
                <a:ea typeface="Arial" pitchFamily="-112" charset="0"/>
                <a:cs typeface="Arial" pitchFamily="-112" charset="0"/>
              </a:endParaRPr>
            </a:p>
          </p:txBody>
        </p:sp>
        <p:cxnSp>
          <p:nvCxnSpPr>
            <p:cNvPr id="60" name="Conector reto 246"/>
            <p:cNvCxnSpPr/>
            <p:nvPr/>
          </p:nvCxnSpPr>
          <p:spPr bwMode="auto">
            <a:xfrm flipV="1">
              <a:off x="2914650" y="4062413"/>
              <a:ext cx="768350" cy="1587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247"/>
            <p:cNvCxnSpPr/>
            <p:nvPr/>
          </p:nvCxnSpPr>
          <p:spPr bwMode="auto">
            <a:xfrm rot="5400000" flipH="1" flipV="1">
              <a:off x="3782219" y="3883819"/>
              <a:ext cx="133350" cy="163512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Elipse 259"/>
            <p:cNvSpPr/>
            <p:nvPr/>
          </p:nvSpPr>
          <p:spPr bwMode="auto">
            <a:xfrm>
              <a:off x="2914649" y="5146789"/>
              <a:ext cx="99238" cy="850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7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 sz="700" b="1">
                <a:solidFill>
                  <a:schemeClr val="tx1">
                    <a:lumMod val="75000"/>
                    <a:lumOff val="25000"/>
                  </a:schemeClr>
                </a:solidFill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3" name="Elipse 260"/>
            <p:cNvSpPr/>
            <p:nvPr/>
          </p:nvSpPr>
          <p:spPr bwMode="auto">
            <a:xfrm>
              <a:off x="4276724" y="4149839"/>
              <a:ext cx="99238" cy="850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97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 sz="700" b="1">
                <a:solidFill>
                  <a:schemeClr val="tx1">
                    <a:lumMod val="75000"/>
                    <a:lumOff val="25000"/>
                  </a:schemeClr>
                </a:solidFill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4" name="Elipse 261"/>
            <p:cNvSpPr/>
            <p:nvPr/>
          </p:nvSpPr>
          <p:spPr bwMode="auto">
            <a:xfrm>
              <a:off x="3327399" y="5140439"/>
              <a:ext cx="99238" cy="850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 sz="700" b="1">
                <a:solidFill>
                  <a:schemeClr val="tx1">
                    <a:lumMod val="75000"/>
                    <a:lumOff val="25000"/>
                  </a:schemeClr>
                </a:solidFill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5" name="Elipse 263"/>
            <p:cNvSpPr/>
            <p:nvPr/>
          </p:nvSpPr>
          <p:spPr bwMode="auto">
            <a:xfrm>
              <a:off x="3460749" y="4416539"/>
              <a:ext cx="99238" cy="85060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30000"/>
              </a:schemeClr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endParaRPr lang="pt-BR" sz="700" b="1">
                <a:solidFill>
                  <a:schemeClr val="tx1">
                    <a:lumMod val="75000"/>
                    <a:lumOff val="25000"/>
                  </a:schemeClr>
                </a:solidFill>
                <a:ea typeface="Arial" pitchFamily="-112" charset="0"/>
                <a:cs typeface="Arial" pitchFamily="-112" charset="0"/>
              </a:endParaRPr>
            </a:p>
          </p:txBody>
        </p:sp>
        <p:sp>
          <p:nvSpPr>
            <p:cNvPr id="66" name="Elipse 120"/>
            <p:cNvSpPr/>
            <p:nvPr/>
          </p:nvSpPr>
          <p:spPr bwMode="auto">
            <a:xfrm>
              <a:off x="5667061" y="1371600"/>
              <a:ext cx="1302965" cy="9794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O QUE</a:t>
              </a:r>
            </a:p>
          </p:txBody>
        </p:sp>
        <p:sp>
          <p:nvSpPr>
            <p:cNvPr id="67" name="Elipse 120"/>
            <p:cNvSpPr/>
            <p:nvPr/>
          </p:nvSpPr>
          <p:spPr bwMode="auto">
            <a:xfrm>
              <a:off x="7398776" y="1382761"/>
              <a:ext cx="1302965" cy="9794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PARA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QUE</a:t>
              </a:r>
            </a:p>
          </p:txBody>
        </p:sp>
        <p:sp>
          <p:nvSpPr>
            <p:cNvPr id="68" name="Elipse 120"/>
            <p:cNvSpPr/>
            <p:nvPr/>
          </p:nvSpPr>
          <p:spPr bwMode="auto">
            <a:xfrm>
              <a:off x="6545635" y="5791200"/>
              <a:ext cx="1302965" cy="9794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PARA QUEM</a:t>
              </a:r>
            </a:p>
          </p:txBody>
        </p:sp>
        <p:sp>
          <p:nvSpPr>
            <p:cNvPr id="69" name="Elipse 120"/>
            <p:cNvSpPr/>
            <p:nvPr/>
          </p:nvSpPr>
          <p:spPr bwMode="auto">
            <a:xfrm>
              <a:off x="3200400" y="1371600"/>
              <a:ext cx="1302965" cy="979439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pt-BR" sz="900" dirty="0">
                  <a:solidFill>
                    <a:srgbClr val="000000"/>
                  </a:solidFill>
                  <a:ea typeface="ＭＳ Ｐゴシック" charset="0"/>
                  <a:cs typeface="ＭＳ Ｐゴシック" charset="0"/>
                </a:rPr>
                <a:t>COMO</a:t>
              </a:r>
            </a:p>
          </p:txBody>
        </p:sp>
        <p:cxnSp>
          <p:nvCxnSpPr>
            <p:cNvPr id="70" name="Straight Connector 81"/>
            <p:cNvCxnSpPr>
              <a:cxnSpLocks noChangeShapeType="1"/>
              <a:stCxn id="69" idx="4"/>
              <a:endCxn id="19" idx="0"/>
            </p:cNvCxnSpPr>
            <p:nvPr/>
          </p:nvCxnSpPr>
          <p:spPr bwMode="auto">
            <a:xfrm>
              <a:off x="3851883" y="2351039"/>
              <a:ext cx="1015" cy="525511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Straight Connector 85"/>
            <p:cNvCxnSpPr>
              <a:cxnSpLocks noChangeShapeType="1"/>
              <a:stCxn id="66" idx="4"/>
              <a:endCxn id="10" idx="0"/>
            </p:cNvCxnSpPr>
            <p:nvPr/>
          </p:nvCxnSpPr>
          <p:spPr bwMode="auto">
            <a:xfrm>
              <a:off x="6318544" y="2351039"/>
              <a:ext cx="8453" cy="504323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Connector 86"/>
            <p:cNvCxnSpPr>
              <a:cxnSpLocks noChangeShapeType="1"/>
              <a:stCxn id="67" idx="4"/>
              <a:endCxn id="9" idx="0"/>
            </p:cNvCxnSpPr>
            <p:nvPr/>
          </p:nvCxnSpPr>
          <p:spPr bwMode="auto">
            <a:xfrm>
              <a:off x="8050259" y="2362200"/>
              <a:ext cx="8056" cy="493162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Straight Connector 87"/>
            <p:cNvCxnSpPr>
              <a:cxnSpLocks noChangeShapeType="1"/>
              <a:stCxn id="10" idx="2"/>
              <a:endCxn id="68" idx="1"/>
            </p:cNvCxnSpPr>
            <p:nvPr/>
          </p:nvCxnSpPr>
          <p:spPr bwMode="auto">
            <a:xfrm>
              <a:off x="6326997" y="5358880"/>
              <a:ext cx="409453" cy="575756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4" name="Straight Connector 89"/>
            <p:cNvCxnSpPr>
              <a:cxnSpLocks noChangeShapeType="1"/>
              <a:stCxn id="9" idx="2"/>
              <a:endCxn id="68" idx="7"/>
            </p:cNvCxnSpPr>
            <p:nvPr/>
          </p:nvCxnSpPr>
          <p:spPr bwMode="auto">
            <a:xfrm flipH="1">
              <a:off x="7657785" y="5358880"/>
              <a:ext cx="400530" cy="575756"/>
            </a:xfrm>
            <a:prstGeom prst="line">
              <a:avLst/>
            </a:prstGeom>
            <a:noFill/>
            <a:ln w="38100">
              <a:solidFill>
                <a:srgbClr val="4F81BD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5" name="Título 1"/>
          <p:cNvSpPr>
            <a:spLocks noGrp="1"/>
          </p:cNvSpPr>
          <p:nvPr>
            <p:ph type="title"/>
          </p:nvPr>
        </p:nvSpPr>
        <p:spPr>
          <a:xfrm>
            <a:off x="2000232" y="261938"/>
            <a:ext cx="6686568" cy="634082"/>
          </a:xfrm>
        </p:spPr>
        <p:txBody>
          <a:bodyPr/>
          <a:lstStyle/>
          <a:p>
            <a:r>
              <a:rPr lang="pt-BR" dirty="0" smtClean="0"/>
              <a:t>Propósitos da COGEF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251520" y="2012648"/>
            <a:ext cx="7920880" cy="1200328"/>
          </a:xfrm>
          <a:prstGeom prst="rect">
            <a:avLst/>
          </a:prstGeom>
          <a:solidFill>
            <a:schemeClr val="bg1">
              <a:lumMod val="85000"/>
              <a:alpha val="49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Promover 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 articular ações de cooperação e integração entre os entes da Federação visando a </a:t>
            </a:r>
            <a:r>
              <a:rPr lang="pt-BR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modernização da gestão fiscal</a:t>
            </a:r>
            <a:r>
              <a:rPr lang="pt-B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76064"/>
          </a:xfrm>
        </p:spPr>
        <p:txBody>
          <a:bodyPr>
            <a:normAutofit/>
          </a:bodyPr>
          <a:lstStyle/>
          <a:p>
            <a:pPr marL="342900" lvl="1" indent="1270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None/>
              <a:defRPr/>
            </a:pPr>
            <a:r>
              <a:rPr lang="pt-BR" sz="2400" b="1" dirty="0" smtClean="0"/>
              <a:t>Missão da COGEF: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386754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Propósitos da COGEF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18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rmAutofit/>
          </a:bodyPr>
          <a:lstStyle/>
          <a:p>
            <a:pPr marL="342900" lvl="1" indent="1270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None/>
              <a:defRPr/>
            </a:pPr>
            <a:r>
              <a:rPr lang="pt-BR" sz="2400" dirty="0" smtClean="0"/>
              <a:t>Visão</a:t>
            </a:r>
            <a:endParaRPr lang="pt-BR" sz="2400" dirty="0"/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SzPct val="70000"/>
              <a:buFont typeface="Wingdings" charset="2"/>
              <a:buChar char="§"/>
              <a:defRPr/>
            </a:pPr>
            <a:r>
              <a:rPr lang="pt-BR" sz="2000" dirty="0"/>
              <a:t>A visão organizacional - refere-se àquilo que a organização deseja ser no futuro </a:t>
            </a:r>
          </a:p>
          <a:p>
            <a:pPr marL="838200" indent="-457200">
              <a:buFont typeface="Courier New" charset="0"/>
              <a:buChar char="o"/>
            </a:pPr>
            <a:r>
              <a:rPr lang="pt-BR" sz="1600" dirty="0">
                <a:latin typeface="Arial" charset="0"/>
                <a:ea typeface="ＭＳ Ｐゴシック" charset="0"/>
                <a:cs typeface="ＭＳ Ｐゴシック" charset="0"/>
              </a:rPr>
              <a:t>O que se quer no futuro. Trata-se de uma construção racional (dados e análises objetivas) e imaginativa (capacidade visionária)</a:t>
            </a:r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SzPct val="70000"/>
              <a:buFont typeface="Wingdings" charset="2"/>
              <a:buChar char="§"/>
              <a:defRPr/>
            </a:pPr>
            <a:r>
              <a:rPr lang="pt-BR" sz="2000" dirty="0"/>
              <a:t>Gera convergência e fornecer um ideal na direção da qual os esforços organizacionais possam se direcionar</a:t>
            </a:r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SzPct val="70000"/>
              <a:buFont typeface="Wingdings" charset="2"/>
              <a:buChar char="§"/>
              <a:defRPr/>
            </a:pPr>
            <a:r>
              <a:rPr lang="pt-BR" sz="2000" dirty="0"/>
              <a:t>2 questões principais:</a:t>
            </a:r>
          </a:p>
          <a:p>
            <a:pPr marL="838200" lvl="2" indent="-457200">
              <a:buSzPct val="70000"/>
              <a:buFont typeface="Courier New" charset="0"/>
              <a:buChar char="o"/>
            </a:pPr>
            <a:r>
              <a:rPr lang="pt-BR" dirty="0">
                <a:latin typeface="Arial" charset="0"/>
                <a:ea typeface="ＭＳ Ｐゴシック" charset="0"/>
                <a:cs typeface="ＭＳ Ｐゴシック" charset="0"/>
              </a:rPr>
              <a:t>Ser ou parecer (ser algo ou ser algo para alguém, alcançar uma condição)</a:t>
            </a:r>
          </a:p>
          <a:p>
            <a:pPr marL="838200" lvl="2" indent="-457200">
              <a:buSzPct val="70000"/>
              <a:buFont typeface="Courier New" charset="0"/>
              <a:buChar char="o"/>
            </a:pPr>
            <a:r>
              <a:rPr lang="pt-BR" dirty="0">
                <a:latin typeface="Arial" charset="0"/>
                <a:ea typeface="ＭＳ Ｐゴシック" charset="0"/>
                <a:cs typeface="ＭＳ Ｐゴシック" charset="0"/>
              </a:rPr>
              <a:t>Referência: a organização ou o ambiente?  (posicionamento da visão)</a:t>
            </a:r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026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FontTx/>
              <a:buNone/>
              <a:defRPr/>
            </a:pPr>
            <a:fld id="{F0A07121-D3F5-164E-872D-0915AC974CEC}" type="slidenum">
              <a:rPr lang="pt-BR" smtClean="0"/>
              <a:pPr>
                <a:buFontTx/>
                <a:buNone/>
                <a:defRPr/>
              </a:pPr>
              <a:t>19</a:t>
            </a:fld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5051" y="5229200"/>
            <a:ext cx="464522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Espaço Reservado para Conteúdo 2"/>
          <p:cNvSpPr txBox="1">
            <a:spLocks/>
          </p:cNvSpPr>
          <p:nvPr/>
        </p:nvSpPr>
        <p:spPr bwMode="auto">
          <a:xfrm>
            <a:off x="620588" y="1214214"/>
            <a:ext cx="4167187" cy="3949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Ser a número um ou a numero dois ...(GE)</a:t>
            </a:r>
          </a:p>
          <a:p>
            <a:pPr eaLnBrk="0" hangingPunct="0">
              <a:spcBef>
                <a:spcPts val="700"/>
              </a:spcBef>
              <a:buClr>
                <a:srgbClr val="000000"/>
              </a:buClr>
              <a:buSzPct val="70000"/>
            </a:pPr>
            <a:endParaRPr lang="pt-BR" sz="1400" dirty="0" smtClean="0">
              <a:solidFill>
                <a:srgbClr val="10253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 smtClean="0">
                <a:solidFill>
                  <a:srgbClr val="10253F"/>
                </a:solidFill>
                <a:latin typeface="Calibri" pitchFamily="34" charset="0"/>
              </a:rPr>
              <a:t>ser </a:t>
            </a: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a organização pública de referência para as empresas e os grupos de interesse espanhóis em matéria de internacionalização (ICEX)</a:t>
            </a: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endParaRPr lang="pt-BR" sz="1400" dirty="0">
              <a:latin typeface="Calibri" pitchFamily="34" charset="0"/>
            </a:endParaRP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>
                <a:latin typeface="Calibri" pitchFamily="34" charset="0"/>
              </a:rPr>
              <a:t>Sermos uma das cinco maiores empresas integradas de energia do mundo e a preferida pelos nossos públicos de interesse (PETROBRÁS)</a:t>
            </a: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endParaRPr lang="pt-BR" sz="1400" dirty="0">
              <a:solidFill>
                <a:srgbClr val="10253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Ser uma das (3/5) melhores agências. (APEX Contrato de gestão 2007</a:t>
            </a:r>
            <a:r>
              <a:rPr lang="pt-BR" sz="1400" dirty="0" smtClean="0">
                <a:solidFill>
                  <a:srgbClr val="10253F"/>
                </a:solidFill>
                <a:latin typeface="Calibri" pitchFamily="34" charset="0"/>
              </a:rPr>
              <a:t>)</a:t>
            </a:r>
            <a:endParaRPr lang="pt-BR" sz="1400" dirty="0">
              <a:solidFill>
                <a:srgbClr val="10253F"/>
              </a:solidFill>
              <a:latin typeface="Calibri" pitchFamily="34" charset="0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 bwMode="auto">
          <a:xfrm>
            <a:off x="5062413" y="1196752"/>
            <a:ext cx="3902075" cy="39671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Um mundo sem fio (INTEL)</a:t>
            </a:r>
          </a:p>
          <a:p>
            <a:pPr marL="800100" lvl="1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endParaRPr lang="pt-BR" sz="1400" dirty="0">
              <a:solidFill>
                <a:srgbClr val="10253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Tornar Minas o melhor estado para se viver</a:t>
            </a:r>
          </a:p>
          <a:p>
            <a:pPr marL="800100" lvl="1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endParaRPr lang="pt-BR" sz="1400" dirty="0">
              <a:solidFill>
                <a:srgbClr val="10253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Curitiba: a melhor qualidade de vida das capitais brasileiras</a:t>
            </a:r>
          </a:p>
          <a:p>
            <a:pPr marL="800100" lvl="1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endParaRPr lang="pt-BR" sz="1400" dirty="0">
              <a:solidFill>
                <a:srgbClr val="10253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Ser o melhor Estado para negócios com o exterior, contribuindo para a diversificação, agregação de valor e crescimento sustentável da economia mineira e nacional (</a:t>
            </a:r>
            <a:r>
              <a:rPr lang="pt-BR" sz="1400" dirty="0" err="1">
                <a:solidFill>
                  <a:srgbClr val="10253F"/>
                </a:solidFill>
                <a:latin typeface="Calibri" pitchFamily="34" charset="0"/>
              </a:rPr>
              <a:t>Exportaminas</a:t>
            </a: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)</a:t>
            </a: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endParaRPr lang="pt-BR" sz="1400" dirty="0">
              <a:solidFill>
                <a:srgbClr val="10253F"/>
              </a:solidFill>
              <a:latin typeface="Calibri" pitchFamily="34" charset="0"/>
            </a:endParaRPr>
          </a:p>
          <a:p>
            <a:pPr marL="342900" indent="-342900" eaLnBrk="0" hangingPunct="0">
              <a:spcBef>
                <a:spcPts val="700"/>
              </a:spcBef>
              <a:buClr>
                <a:srgbClr val="000000"/>
              </a:buClr>
              <a:buSzPct val="70000"/>
              <a:buFont typeface="Wingdings" pitchFamily="2" charset="2"/>
              <a:buChar char=""/>
            </a:pPr>
            <a:r>
              <a:rPr lang="pt-BR" sz="1400" dirty="0">
                <a:solidFill>
                  <a:srgbClr val="10253F"/>
                </a:solidFill>
                <a:latin typeface="Calibri" pitchFamily="34" charset="0"/>
              </a:rPr>
              <a:t>O Estado como referência em gestão (SEGES)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Exemplos</a:t>
            </a:r>
            <a:r>
              <a:rPr lang="en-US" dirty="0" smtClean="0"/>
              <a:t> de </a:t>
            </a:r>
            <a:r>
              <a:rPr lang="en-US" dirty="0" err="1" smtClean="0"/>
              <a:t>Visão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57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Programação da Oficina 3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</a:t>
            </a:fld>
            <a:endParaRPr lang="pt-BR" dirty="0"/>
          </a:p>
        </p:txBody>
      </p:sp>
      <p:graphicFrame>
        <p:nvGraphicFramePr>
          <p:cNvPr id="7" name="Espaço Reservado para Conteú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417409"/>
              </p:ext>
            </p:extLst>
          </p:nvPr>
        </p:nvGraphicFramePr>
        <p:xfrm>
          <a:off x="215517" y="1687807"/>
          <a:ext cx="8712966" cy="4409663"/>
        </p:xfrm>
        <a:graphic>
          <a:graphicData uri="http://schemas.openxmlformats.org/drawingml/2006/table">
            <a:tbl>
              <a:tblPr/>
              <a:tblGrid>
                <a:gridCol w="648072"/>
                <a:gridCol w="3798734"/>
                <a:gridCol w="42010"/>
                <a:gridCol w="623752"/>
                <a:gridCol w="3600398"/>
              </a:tblGrid>
              <a:tr h="1921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Horário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29 de Maio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Horário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1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30 de Maio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</a:tr>
              <a:tr h="4087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08h45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Abertura e apresentação da Agenda de </a:t>
                      </a:r>
                      <a:r>
                        <a:rPr kumimoji="0" lang="pt-B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Trabalho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09:00</a:t>
                      </a:r>
                    </a:p>
                    <a:p>
                      <a:pPr algn="ctr"/>
                      <a:endParaRPr lang="pt-BR" sz="1200" noProof="0" dirty="0"/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80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Proposta de ajuste na missão da COGEF</a:t>
                      </a:r>
                      <a:endParaRPr kumimoji="0" lang="pt-BR" sz="1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09h15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Painel (a): Relato das experiências de Goiás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7231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10h45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Painel (</a:t>
                      </a:r>
                      <a:r>
                        <a:rPr kumimoji="0" lang="pt-BR" sz="1200" b="0" i="0" u="none" strike="noStrike" kern="1200" cap="none" normalizeH="0" baseline="0" noProof="0" dirty="0" err="1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b</a:t>
                      </a:r>
                      <a:r>
                        <a:rPr kumimoji="0" lang="pt-B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): Relato das experiências de São Paulo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10h00</a:t>
                      </a:r>
                      <a:endParaRPr lang="pt-BR" sz="1200" noProof="0" dirty="0"/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Definição dos objetivos estratégicos da COGEF</a:t>
                      </a:r>
                      <a:endParaRPr lang="pt-BR" sz="1200" noProof="0" dirty="0"/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386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12h15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Síntese do Modelo de Gestão para Resultados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177800" indent="0"/>
                      <a:endParaRPr lang="en-US" sz="1200" dirty="0"/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4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12h45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Almoço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noProof="0" dirty="0" smtClean="0"/>
                        <a:t>12h00</a:t>
                      </a:r>
                      <a:endParaRPr lang="pt-BR" sz="1200" noProof="0" dirty="0"/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0" algn="l"/>
                      <a:r>
                        <a:rPr lang="pt-BR" sz="1200" noProof="0" dirty="0" smtClean="0"/>
                        <a:t>Almoço</a:t>
                      </a:r>
                      <a:endParaRPr lang="pt-BR" sz="1200" noProof="0" dirty="0"/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64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14h15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Visão consolidada dos planos de implementação / melhoria dos modelos de gestão para resultados dos Estados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13h30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noProof="0" smtClean="0"/>
                        <a:t>Construção da proposta</a:t>
                      </a:r>
                      <a:r>
                        <a:rPr lang="pt-BR" sz="1200" baseline="0" noProof="0" smtClean="0"/>
                        <a:t> de </a:t>
                      </a:r>
                      <a:r>
                        <a:rPr lang="pt-BR" sz="1200" noProof="0" smtClean="0"/>
                        <a:t>Iniciativas Estratégicas da COGEF: trabalho em grupo</a:t>
                      </a:r>
                    </a:p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15h00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Apresentação e ajustes na proposta do modelo de M&amp;A da execução dos planos de implementação / melhoria dos Estados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9022" marB="0" anchor="ctr" horzOverflow="overflow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805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15h30</a:t>
                      </a:r>
                    </a:p>
                  </a:txBody>
                  <a:tcPr marL="8305" marR="8305" marT="9022" marB="0" anchor="ctr" horzOverflow="overflow"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Apresentação e realização de ajustes pelos Grupos nas Propostas de Iniciativas Estratégicas</a:t>
                      </a:r>
                      <a:endParaRPr lang="pt-BR" sz="1200" noProof="0" dirty="0"/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9213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16h00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Intervalo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16h00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Almoço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764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16h15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Apresentação e ajustes na proposta de Cadeia de Valor da COGEF (insumos, processos/atividades, produtos/serviços e impactos)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16h15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Cont. Apresentação e realização de ajustes pelos Grupos nas Propostas de Iniciativas Estratégicas</a:t>
                      </a:r>
                      <a:endParaRPr lang="pt-BR" sz="1200" noProof="0" dirty="0"/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1675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17h30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Revisitação dos propósitos da COGEF (missão, visão e valores) e a importância em desdobrá-los em resultados (objetivos) e esforços (iniciativas)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17h00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Modelo de M&amp;A dos resultados e iniciativas da COGEF e ajustes a serem realizados em plenária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47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18h00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Encerramento das atividades do 1º dia</a:t>
                      </a: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200" b="0" i="0" u="none" strike="noStrike" cap="none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cs typeface="Arial" charset="0"/>
                        </a:rPr>
                        <a:t>18h00</a:t>
                      </a:r>
                    </a:p>
                  </a:txBody>
                  <a:tcPr marL="8305" marR="8305" marT="9022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231F20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Encerramento das atividades do 2º dia</a:t>
                      </a:r>
                      <a:endParaRPr kumimoji="0" lang="pt-BR" sz="12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231F20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8305" marR="8305" marT="9022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10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20</a:t>
            </a:fld>
            <a:endParaRPr lang="pt-BR" dirty="0"/>
          </a:p>
        </p:txBody>
      </p:sp>
      <p:sp>
        <p:nvSpPr>
          <p:cNvPr id="75" name="Título 1"/>
          <p:cNvSpPr>
            <a:spLocks noGrp="1"/>
          </p:cNvSpPr>
          <p:nvPr>
            <p:ph type="title"/>
          </p:nvPr>
        </p:nvSpPr>
        <p:spPr>
          <a:xfrm>
            <a:off x="2000232" y="261938"/>
            <a:ext cx="6686568" cy="634082"/>
          </a:xfrm>
        </p:spPr>
        <p:txBody>
          <a:bodyPr/>
          <a:lstStyle/>
          <a:p>
            <a:r>
              <a:rPr lang="pt-BR" dirty="0" smtClean="0"/>
              <a:t>Propósitos da COGEF</a:t>
            </a:r>
            <a:endParaRPr lang="pt-BR" dirty="0"/>
          </a:p>
        </p:txBody>
      </p:sp>
      <p:sp>
        <p:nvSpPr>
          <p:cNvPr id="5" name="Rectangle 4"/>
          <p:cNvSpPr/>
          <p:nvPr/>
        </p:nvSpPr>
        <p:spPr>
          <a:xfrm>
            <a:off x="251520" y="2012648"/>
            <a:ext cx="79208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sz="2400" dirty="0" smtClean="0"/>
              <a:t>...</a:t>
            </a:r>
            <a:endParaRPr lang="en-US" sz="2400" dirty="0"/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251520" y="1556792"/>
            <a:ext cx="8229600" cy="576064"/>
          </a:xfrm>
        </p:spPr>
        <p:txBody>
          <a:bodyPr>
            <a:normAutofit/>
          </a:bodyPr>
          <a:lstStyle/>
          <a:p>
            <a:pPr marL="342900" lvl="1" indent="1270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None/>
              <a:defRPr/>
            </a:pPr>
            <a:r>
              <a:rPr lang="pt-BR" sz="2400" b="1" dirty="0" smtClean="0"/>
              <a:t>Visão da COGEF: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1655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rmAutofit/>
          </a:bodyPr>
          <a:lstStyle/>
          <a:p>
            <a:pPr marL="342900" lvl="1" indent="12700" algn="just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None/>
              <a:defRPr/>
            </a:pPr>
            <a:r>
              <a:rPr lang="pt-BR" sz="2400" dirty="0" smtClean="0"/>
              <a:t>A importância em desdobrar os propósitos da organização em resultados (objetivos) e esforços (iniciativas):</a:t>
            </a:r>
            <a:endParaRPr lang="pt-BR" sz="2400" dirty="0"/>
          </a:p>
          <a:p>
            <a:pPr marL="685800" lvl="1" indent="-342900" algn="just">
              <a:spcBef>
                <a:spcPts val="600"/>
              </a:spcBef>
              <a:spcAft>
                <a:spcPts val="600"/>
              </a:spcAft>
              <a:buSzPct val="70000"/>
              <a:buFont typeface="Wingdings" charset="2"/>
              <a:buChar char="§"/>
              <a:defRPr/>
            </a:pPr>
            <a:r>
              <a:rPr lang="pt-BR" sz="2400" dirty="0" smtClean="0"/>
              <a:t>...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9224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599693"/>
            <a:ext cx="7772400" cy="1658615"/>
          </a:xfrm>
        </p:spPr>
        <p:txBody>
          <a:bodyPr/>
          <a:lstStyle/>
          <a:p>
            <a:pPr marL="177800" lvl="0" fontAlgn="ctr">
              <a:spcAft>
                <a:spcPct val="0"/>
              </a:spcAft>
            </a:pPr>
            <a:r>
              <a:rPr lang="pt-BR" sz="3200" dirty="0" smtClean="0"/>
              <a:t>Elaboração da Proposta de objetivos estratégicos da COGEF</a:t>
            </a:r>
            <a:endParaRPr lang="pt-BR" sz="3200" dirty="0" smtClean="0">
              <a:solidFill>
                <a:srgbClr val="231F20"/>
              </a:solidFill>
              <a:cs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7426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23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rmAutofit/>
          </a:bodyPr>
          <a:lstStyle/>
          <a:p>
            <a:pPr marL="685800" lvl="1" indent="-34290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pt-BR" sz="2400" dirty="0" smtClean="0"/>
              <a:t>O </a:t>
            </a:r>
            <a:r>
              <a:rPr lang="pt-BR" sz="2400" dirty="0"/>
              <a:t>mapa estratégico é o instrumento de explicitação da estratégia, representando graficamente as relações de causa e efeito dos objetivos de resultados e iniciativas</a:t>
            </a:r>
          </a:p>
        </p:txBody>
      </p:sp>
    </p:spTree>
    <p:extLst>
      <p:ext uri="{BB962C8B-B14F-4D97-AF65-F5344CB8AC3E}">
        <p14:creationId xmlns:p14="http://schemas.microsoft.com/office/powerpoint/2010/main" val="325322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24</a:t>
            </a:fld>
            <a:endParaRPr lang="pt-B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66800"/>
            <a:ext cx="7861300" cy="561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000232" y="261938"/>
            <a:ext cx="6686568" cy="634082"/>
          </a:xfrm>
        </p:spPr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0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1496"/>
            <a:ext cx="8229600" cy="4703848"/>
          </a:xfrm>
        </p:spPr>
        <p:txBody>
          <a:bodyPr>
            <a:noAutofit/>
          </a:bodyPr>
          <a:lstStyle/>
          <a:p>
            <a:pPr marL="685800" lvl="1" indent="-342900"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pt-BR" sz="2000" dirty="0"/>
              <a:t>3 passos essenciais para a construção de mapas estratégicos:</a:t>
            </a:r>
          </a:p>
          <a:p>
            <a:pPr marL="889000" lvl="1" indent="-342900" algn="just">
              <a:lnSpc>
                <a:spcPct val="134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1600" dirty="0"/>
              <a:t>Definição das perspectivas</a:t>
            </a:r>
          </a:p>
          <a:p>
            <a:pPr marL="889000" lvl="1" indent="-342900" algn="just">
              <a:lnSpc>
                <a:spcPct val="124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1600" dirty="0"/>
              <a:t>Identificação dos objetos dentro das perspectivas</a:t>
            </a:r>
          </a:p>
          <a:p>
            <a:pPr marL="889000" lvl="1" indent="-342900" algn="just">
              <a:lnSpc>
                <a:spcPct val="124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1600" dirty="0"/>
              <a:t>Enunciação dos objetivos</a:t>
            </a:r>
          </a:p>
          <a:p>
            <a:pPr marL="685800" lvl="1" indent="-342900" algn="just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pt-BR" sz="2000" dirty="0"/>
              <a:t>Com relação à forma escrita, os objetivos devem seguir o padrão</a:t>
            </a:r>
            <a:r>
              <a:rPr lang="pt-BR" sz="1600" dirty="0"/>
              <a:t>:</a:t>
            </a:r>
          </a:p>
          <a:p>
            <a:pPr marL="889000" lvl="1" indent="-342900" algn="just">
              <a:lnSpc>
                <a:spcPct val="124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1600" dirty="0"/>
              <a:t>Ação (verbo)</a:t>
            </a:r>
          </a:p>
          <a:p>
            <a:pPr marL="889000" lvl="1" indent="-342900" algn="just">
              <a:lnSpc>
                <a:spcPct val="124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1600" dirty="0"/>
              <a:t>Consequência (substantivo)</a:t>
            </a:r>
          </a:p>
          <a:p>
            <a:pPr marL="889000" lvl="1" indent="-342900" algn="just">
              <a:lnSpc>
                <a:spcPct val="124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1600" dirty="0"/>
              <a:t>Descrição ou qualificação (adjetivo) </a:t>
            </a:r>
          </a:p>
          <a:p>
            <a:pPr marL="889000" lvl="1" indent="-342900" algn="just">
              <a:lnSpc>
                <a:spcPct val="124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1600" dirty="0"/>
              <a:t>Exemplo: Garantir (verbo) a gestão  (substantivo) eficiente dos recursos humanos da organização </a:t>
            </a:r>
            <a:r>
              <a:rPr lang="pt-BR" sz="1600" dirty="0" err="1"/>
              <a:t>X</a:t>
            </a:r>
            <a:r>
              <a:rPr lang="pt-BR" sz="1600" dirty="0"/>
              <a:t> (adjetivo)</a:t>
            </a:r>
          </a:p>
          <a:p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25</a:t>
            </a:fld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74848" y="1340768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Lucida Bright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0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None/>
              <a:defRPr/>
            </a:pPr>
            <a:r>
              <a:rPr lang="pt-BR" sz="2400" dirty="0" smtClean="0"/>
              <a:t>Construindo o Mapa Estratégico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0671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26</a:t>
            </a:fld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1496"/>
            <a:ext cx="8229600" cy="4703848"/>
          </a:xfrm>
        </p:spPr>
        <p:txBody>
          <a:bodyPr>
            <a:noAutofit/>
          </a:bodyPr>
          <a:lstStyle/>
          <a:p>
            <a:pPr marL="685800" lvl="1" indent="-342900"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pt-BR" sz="2400" dirty="0" smtClean="0"/>
              <a:t>Apresentação da Proposta de Mapa Estratégico e ajuste a ser realizado em planária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06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pPr marL="177800" lvl="0" fontAlgn="ctr">
              <a:spcAft>
                <a:spcPct val="0"/>
              </a:spcAft>
            </a:pPr>
            <a:r>
              <a:rPr lang="pt-BR" sz="3200" dirty="0" smtClean="0"/>
              <a:t>Construção da Proposta de Iniciativas Estratégicas da COGEF</a:t>
            </a:r>
            <a:endParaRPr lang="pt-BR" sz="3200" dirty="0" smtClean="0">
              <a:solidFill>
                <a:srgbClr val="231F20"/>
              </a:solidFill>
              <a:cs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92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685800" lvl="1" indent="-342900"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pt-BR" sz="2400" dirty="0" smtClean="0"/>
              <a:t>Iniciativas</a:t>
            </a:r>
          </a:p>
          <a:p>
            <a:pPr marL="889000" lvl="1" indent="-342900"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2000" dirty="0"/>
              <a:t>As iniciativas são responsáveis pelo alcance dos </a:t>
            </a:r>
            <a:r>
              <a:rPr lang="pt-BR" sz="2000" dirty="0" smtClean="0"/>
              <a:t>resultados, e assim a execução da estratégia é gerenciada por meio do acompanhamento das iniciativas estratégicas. As iniciativas podem ser:</a:t>
            </a:r>
          </a:p>
          <a:p>
            <a:pPr marL="1244600" lvl="1" indent="-342900" algn="just" defTabSz="1338263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charset="2"/>
              <a:buChar char="ü"/>
              <a:defRPr/>
            </a:pPr>
            <a:r>
              <a:rPr lang="pt-BR" sz="2000" dirty="0" smtClean="0"/>
              <a:t>Processos;</a:t>
            </a:r>
          </a:p>
          <a:p>
            <a:pPr marL="1244600" lvl="1" indent="-342900" algn="just" defTabSz="1338263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charset="2"/>
              <a:buChar char="ü"/>
              <a:defRPr/>
            </a:pPr>
            <a:r>
              <a:rPr lang="pt-BR" sz="2000" dirty="0" smtClean="0"/>
              <a:t>Projetos;</a:t>
            </a:r>
          </a:p>
          <a:p>
            <a:pPr marL="1244600" lvl="1" indent="-342900" algn="just" defTabSz="1338263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Wingdings" charset="2"/>
              <a:buChar char="ü"/>
              <a:defRPr/>
            </a:pPr>
            <a:r>
              <a:rPr lang="pt-BR" sz="2000" dirty="0" smtClean="0"/>
              <a:t>Eventos.</a:t>
            </a:r>
          </a:p>
          <a:p>
            <a:pPr marL="889000" lvl="1" indent="-342900" algn="just"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endParaRPr lang="pt-BR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881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Autofit/>
          </a:bodyPr>
          <a:lstStyle/>
          <a:p>
            <a:pPr marL="685800" lvl="1" indent="-342900"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pt-BR" sz="2800" dirty="0" smtClean="0"/>
              <a:t>Trabalho em grupo</a:t>
            </a:r>
          </a:p>
          <a:p>
            <a:pPr marL="889000" lvl="1" indent="-342900" algn="just">
              <a:lnSpc>
                <a:spcPct val="134000"/>
              </a:lnSpc>
              <a:spcBef>
                <a:spcPts val="0"/>
              </a:spcBef>
              <a:buClr>
                <a:schemeClr val="tx1">
                  <a:lumMod val="85000"/>
                  <a:lumOff val="15000"/>
                </a:schemeClr>
              </a:buClr>
              <a:buSzPct val="70000"/>
              <a:buFont typeface="Courier New"/>
              <a:buChar char="o"/>
              <a:defRPr/>
            </a:pPr>
            <a:r>
              <a:rPr lang="pt-BR" sz="2000" dirty="0" smtClean="0"/>
              <a:t>Construção da proposta de iniciativas estratégicas da COGEF desdobradas em ações e previsão de início de término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29</a:t>
            </a:fld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92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599693"/>
            <a:ext cx="7772400" cy="1658615"/>
          </a:xfrm>
        </p:spPr>
        <p:txBody>
          <a:bodyPr/>
          <a:lstStyle/>
          <a:p>
            <a:pPr marL="177800" lvl="0" fontAlgn="ctr">
              <a:spcAft>
                <a:spcPct val="0"/>
              </a:spcAft>
            </a:pPr>
            <a:r>
              <a:rPr lang="pt-BR" sz="3200" dirty="0" smtClean="0"/>
              <a:t>Revisitação dos propósitos da COGEF</a:t>
            </a:r>
            <a:endParaRPr lang="pt-BR" sz="3200" dirty="0" smtClean="0">
              <a:solidFill>
                <a:srgbClr val="231F20"/>
              </a:solidFill>
              <a:cs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34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30</a:t>
            </a:fld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930407"/>
              </p:ext>
            </p:extLst>
          </p:nvPr>
        </p:nvGraphicFramePr>
        <p:xfrm>
          <a:off x="323528" y="1628800"/>
          <a:ext cx="8424933" cy="36976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265"/>
                <a:gridCol w="1830417"/>
                <a:gridCol w="1830417"/>
                <a:gridCol w="1830417"/>
                <a:gridCol w="1830417"/>
              </a:tblGrid>
              <a:tr h="382196">
                <a:tc>
                  <a:txBody>
                    <a:bodyPr/>
                    <a:lstStyle/>
                    <a:p>
                      <a:pPr algn="ctr"/>
                      <a:r>
                        <a:rPr lang="pt-BR" b="1" noProof="0" dirty="0" smtClean="0"/>
                        <a:t>Objetivo</a:t>
                      </a:r>
                      <a:endParaRPr lang="pt-BR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noProof="0" dirty="0" smtClean="0"/>
                        <a:t>Iniciativa</a:t>
                      </a:r>
                      <a:endParaRPr lang="pt-BR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noProof="0" dirty="0" smtClean="0"/>
                        <a:t>Responsável</a:t>
                      </a:r>
                      <a:endParaRPr lang="pt-BR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noProof="0" dirty="0" smtClean="0"/>
                        <a:t>Previsão de Início</a:t>
                      </a:r>
                      <a:endParaRPr lang="pt-BR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b="1" noProof="0" dirty="0" smtClean="0"/>
                        <a:t>Previsão de Término</a:t>
                      </a:r>
                      <a:endParaRPr lang="pt-BR" b="1" noProof="0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82196">
                <a:tc rowSpan="2">
                  <a:txBody>
                    <a:bodyPr/>
                    <a:lstStyle/>
                    <a:p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</a:tr>
              <a:tr h="382196">
                <a:tc vMerge="1"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/>
                    </a:p>
                  </a:txBody>
                  <a:tcPr/>
                </a:tc>
              </a:tr>
              <a:tr h="382196">
                <a:tc rowSpan="2">
                  <a:txBody>
                    <a:bodyPr/>
                    <a:lstStyle/>
                    <a:p>
                      <a:endParaRPr lang="pt-BR" noProof="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196">
                <a:tc vMerge="1"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2196">
                <a:tc rowSpan="2">
                  <a:txBody>
                    <a:bodyPr/>
                    <a:lstStyle/>
                    <a:p>
                      <a:endParaRPr lang="pt-BR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</a:tr>
              <a:tr h="382196">
                <a:tc vMerge="1"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</a:tr>
              <a:tr h="382196">
                <a:tc rowSpan="2">
                  <a:txBody>
                    <a:bodyPr/>
                    <a:lstStyle/>
                    <a:p>
                      <a:endParaRPr lang="pt-BR" noProof="0" dirty="0"/>
                    </a:p>
                  </a:txBody>
                  <a:tcPr anchor="ctr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  <a:tr h="382196">
                <a:tc vMerge="1">
                  <a:txBody>
                    <a:bodyPr/>
                    <a:lstStyle/>
                    <a:p>
                      <a:endParaRPr lang="pt-B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noProof="0" dirty="0"/>
                    </a:p>
                  </a:txBody>
                  <a:tcP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>
            <a:noAutofit/>
          </a:bodyPr>
          <a:lstStyle/>
          <a:p>
            <a:pPr marL="685800" lvl="1" indent="-342900" algn="just">
              <a:lnSpc>
                <a:spcPct val="134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charset="2"/>
              <a:buChar char="§"/>
              <a:defRPr/>
            </a:pPr>
            <a:r>
              <a:rPr lang="pt-BR" sz="2400" dirty="0" smtClean="0"/>
              <a:t>Apresentação e realização de ajustes das propostas de iniciativas estratégicas desenvolvidas pelos grupo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31</a:t>
            </a:fld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 e Esforços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16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/>
          <a:lstStyle/>
          <a:p>
            <a:pPr marL="177800" lvl="0" fontAlgn="ctr">
              <a:spcAft>
                <a:spcPct val="0"/>
              </a:spcAft>
            </a:pPr>
            <a:r>
              <a:rPr lang="pt-BR" sz="3200" dirty="0" smtClean="0"/>
              <a:t>Modelo de M&amp;A dos resultados e iniciativas da COGEF</a:t>
            </a:r>
            <a:endParaRPr lang="pt-BR" sz="3200" dirty="0" smtClean="0">
              <a:solidFill>
                <a:srgbClr val="231F20"/>
              </a:solidFill>
              <a:cs typeface="Arial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565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rmAutofit/>
          </a:bodyPr>
          <a:lstStyle/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x-none" dirty="0" smtClean="0"/>
              <a:t>O</a:t>
            </a:r>
            <a:r>
              <a:rPr lang="pt-BR" dirty="0" err="1" smtClean="0"/>
              <a:t>bjetos</a:t>
            </a:r>
            <a:r>
              <a:rPr lang="pt-BR" dirty="0" smtClean="0"/>
              <a:t> </a:t>
            </a:r>
            <a:r>
              <a:rPr lang="pt-BR" dirty="0"/>
              <a:t>que serão monitorados e avaliados; </a:t>
            </a:r>
            <a:endParaRPr lang="pt-BR" dirty="0" smtClean="0"/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pt-BR" dirty="0" smtClean="0"/>
              <a:t>Processos</a:t>
            </a:r>
            <a:r>
              <a:rPr lang="pt-BR" dirty="0"/>
              <a:t>, envolvendo prazos, procedimentos de coleta, tratamento e disponibilização dos dados e informações e sujeitos envolvidos</a:t>
            </a:r>
            <a:r>
              <a:rPr lang="pt-BR" dirty="0" smtClean="0"/>
              <a:t>;</a:t>
            </a:r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pt-BR" dirty="0" smtClean="0"/>
              <a:t>Unidade </a:t>
            </a:r>
            <a:r>
              <a:rPr lang="pt-BR" dirty="0"/>
              <a:t>de monitoramento e avaliação; </a:t>
            </a:r>
            <a:endParaRPr lang="pt-BR" dirty="0" smtClean="0"/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pt-BR" dirty="0" smtClean="0"/>
              <a:t>Instrumentos </a:t>
            </a:r>
            <a:r>
              <a:rPr lang="pt-BR" dirty="0"/>
              <a:t>e formas de disponibilização das informações geradas</a:t>
            </a:r>
            <a:r>
              <a:rPr lang="pt-BR" dirty="0" smtClean="0"/>
              <a:t>.</a:t>
            </a:r>
          </a:p>
          <a:p>
            <a:pPr marL="723900" lvl="1" indent="-17621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pt-BR" dirty="0"/>
          </a:p>
          <a:p>
            <a:pPr marL="342900" lvl="1" indent="12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70000"/>
              <a:buNone/>
              <a:defRPr/>
            </a:pPr>
            <a:endParaRPr lang="pt-BR" sz="20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00232" y="294514"/>
            <a:ext cx="6686568" cy="634082"/>
          </a:xfrm>
        </p:spPr>
        <p:txBody>
          <a:bodyPr/>
          <a:lstStyle/>
          <a:p>
            <a:r>
              <a:rPr lang="pt-BR" dirty="0"/>
              <a:t>Modelo de M&amp;A dos resultados e iniciativas da COGEF</a:t>
            </a:r>
          </a:p>
        </p:txBody>
      </p:sp>
    </p:spTree>
    <p:extLst>
      <p:ext uri="{BB962C8B-B14F-4D97-AF65-F5344CB8AC3E}">
        <p14:creationId xmlns:p14="http://schemas.microsoft.com/office/powerpoint/2010/main" val="36113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rmAutofit/>
          </a:bodyPr>
          <a:lstStyle/>
          <a:p>
            <a:pPr marL="547687" lvl="1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None/>
              <a:defRPr/>
            </a:pPr>
            <a:r>
              <a:rPr lang="pt-BR" b="1" dirty="0" smtClean="0"/>
              <a:t>Objetos de Monitoramento e Avaliação</a:t>
            </a:r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pt-BR" dirty="0" smtClean="0"/>
              <a:t>Os objetos a serem avaliados são as iniciativas de implementação da </a:t>
            </a:r>
            <a:r>
              <a:rPr lang="pt-BR" dirty="0" err="1" smtClean="0"/>
              <a:t>GpR</a:t>
            </a:r>
            <a:r>
              <a:rPr lang="pt-BR" dirty="0" smtClean="0"/>
              <a:t>. Os objetos a serem monitorados são as ações que compõem as iniciativas de </a:t>
            </a:r>
            <a:r>
              <a:rPr lang="pt-BR" dirty="0" err="1" smtClean="0"/>
              <a:t>GpR</a:t>
            </a:r>
            <a:r>
              <a:rPr lang="pt-BR" dirty="0" smtClean="0"/>
              <a:t>.</a:t>
            </a:r>
          </a:p>
          <a:p>
            <a:pPr marL="342900" lvl="1" indent="12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70000"/>
              <a:buNone/>
              <a:defRPr/>
            </a:pPr>
            <a:endParaRPr lang="pt-BR" sz="2000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2000232" y="294514"/>
            <a:ext cx="6686568" cy="634082"/>
          </a:xfrm>
        </p:spPr>
        <p:txBody>
          <a:bodyPr/>
          <a:lstStyle/>
          <a:p>
            <a:r>
              <a:rPr lang="pt-BR" dirty="0"/>
              <a:t>Modelo de M&amp;A dos resultados e iniciativas da COGEF</a:t>
            </a:r>
          </a:p>
        </p:txBody>
      </p:sp>
    </p:spTree>
    <p:extLst>
      <p:ext uri="{BB962C8B-B14F-4D97-AF65-F5344CB8AC3E}">
        <p14:creationId xmlns:p14="http://schemas.microsoft.com/office/powerpoint/2010/main" val="362763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35</a:t>
            </a:fld>
            <a:endParaRPr lang="pt-BR"/>
          </a:p>
        </p:txBody>
      </p:sp>
      <p:grpSp>
        <p:nvGrpSpPr>
          <p:cNvPr id="31" name="Group 30"/>
          <p:cNvGrpSpPr/>
          <p:nvPr/>
        </p:nvGrpSpPr>
        <p:grpSpPr>
          <a:xfrm>
            <a:off x="215516" y="1412776"/>
            <a:ext cx="8712968" cy="4968552"/>
            <a:chOff x="107504" y="1196752"/>
            <a:chExt cx="9325032" cy="5328592"/>
          </a:xfrm>
        </p:grpSpPr>
        <p:sp>
          <p:nvSpPr>
            <p:cNvPr id="6" name="Rounded Rectangle 5"/>
            <p:cNvSpPr/>
            <p:nvPr/>
          </p:nvSpPr>
          <p:spPr>
            <a:xfrm>
              <a:off x="2411760" y="2060847"/>
              <a:ext cx="2268248" cy="9361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4788024" y="2060847"/>
              <a:ext cx="2268248" cy="9361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Avaliação do indicativo de alcance dos resultados</a:t>
              </a:r>
              <a:endParaRPr lang="pt-BR" sz="14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164288" y="2060847"/>
              <a:ext cx="2268248" cy="9361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Avaliação do alcance dos resultados</a:t>
              </a:r>
              <a:endParaRPr lang="pt-BR" sz="14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411760" y="3068960"/>
              <a:ext cx="2268248" cy="9361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Acompanhamento pelo  responsável de cada iniciativa</a:t>
              </a:r>
              <a:endParaRPr lang="pt-BR" sz="14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411760" y="4077072"/>
              <a:ext cx="2268248" cy="11521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?</a:t>
              </a:r>
              <a:endParaRPr lang="pt-BR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411760" y="5373216"/>
              <a:ext cx="2268248" cy="11521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?</a:t>
              </a:r>
              <a:endParaRPr lang="pt-BR" sz="1400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788024" y="3068960"/>
              <a:ext cx="2268248" cy="9361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/>
                <a:t>Avaliação da execução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788024" y="4077072"/>
              <a:ext cx="2268248" cy="11521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?</a:t>
              </a:r>
              <a:endParaRPr lang="pt-BR" sz="1400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788024" y="5373216"/>
              <a:ext cx="2268248" cy="11521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?</a:t>
              </a:r>
              <a:endParaRPr lang="pt-BR" sz="14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7164288" y="3068960"/>
              <a:ext cx="2268248" cy="93610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Avaliação da execução</a:t>
              </a:r>
              <a:endParaRPr lang="pt-BR" sz="14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164288" y="4077072"/>
              <a:ext cx="2268248" cy="11521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?</a:t>
              </a:r>
              <a:endParaRPr lang="pt-BR" sz="14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7164288" y="5373216"/>
              <a:ext cx="2268248" cy="1152128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?</a:t>
              </a:r>
              <a:endParaRPr lang="pt-BR" sz="1400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392693" y="1645733"/>
              <a:ext cx="2268248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smtClean="0"/>
                <a:t>Trimestral</a:t>
              </a:r>
              <a:endParaRPr lang="pt-BR" sz="1400" b="1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788024" y="1645733"/>
              <a:ext cx="2268248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smtClean="0"/>
                <a:t>Semestral</a:t>
              </a:r>
              <a:endParaRPr lang="pt-BR" sz="1400" b="1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7128288" y="1645733"/>
              <a:ext cx="2268248" cy="28803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smtClean="0"/>
                <a:t>Anual</a:t>
              </a:r>
              <a:endParaRPr lang="pt-BR" sz="140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1115616" y="1988840"/>
              <a:ext cx="1224136" cy="972112"/>
            </a:xfrm>
            <a:prstGeom prst="round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Resultados</a:t>
              </a:r>
              <a:endParaRPr lang="pt-BR" sz="1400" dirty="0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1115616" y="3032953"/>
              <a:ext cx="1224136" cy="972111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dirty="0" smtClean="0"/>
                <a:t>Iniciativas</a:t>
              </a:r>
              <a:endParaRPr lang="pt-BR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7504" y="2026982"/>
              <a:ext cx="936104" cy="194421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smtClean="0"/>
                <a:t>Objetos de M&amp;A</a:t>
              </a:r>
              <a:endParaRPr lang="pt-BR" sz="14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7504" y="4077072"/>
              <a:ext cx="2232248" cy="10801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smtClean="0"/>
                <a:t>Evento</a:t>
              </a:r>
              <a:endParaRPr lang="pt-BR" sz="1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07504" y="5301208"/>
              <a:ext cx="2232248" cy="122413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smtClean="0"/>
                <a:t>Produtos</a:t>
              </a:r>
              <a:endParaRPr lang="pt-BR" sz="140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411760" y="1196752"/>
              <a:ext cx="6984776" cy="3600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400" b="1" dirty="0" smtClean="0"/>
                <a:t>Monitoramento e avaliação</a:t>
              </a:r>
              <a:endParaRPr lang="pt-BR" sz="1400" b="1" dirty="0"/>
            </a:p>
          </p:txBody>
        </p:sp>
      </p:grpSp>
      <p:sp>
        <p:nvSpPr>
          <p:cNvPr id="28" name="Título 1"/>
          <p:cNvSpPr>
            <a:spLocks noGrp="1"/>
          </p:cNvSpPr>
          <p:nvPr>
            <p:ph type="title"/>
          </p:nvPr>
        </p:nvSpPr>
        <p:spPr>
          <a:xfrm>
            <a:off x="2000232" y="294514"/>
            <a:ext cx="6686568" cy="634082"/>
          </a:xfrm>
        </p:spPr>
        <p:txBody>
          <a:bodyPr/>
          <a:lstStyle/>
          <a:p>
            <a:r>
              <a:rPr lang="pt-BR" dirty="0"/>
              <a:t>Modelo de M&amp;A dos resultados e iniciativas da COGEF</a:t>
            </a:r>
          </a:p>
        </p:txBody>
      </p:sp>
    </p:spTree>
    <p:extLst>
      <p:ext uri="{BB962C8B-B14F-4D97-AF65-F5344CB8AC3E}">
        <p14:creationId xmlns:p14="http://schemas.microsoft.com/office/powerpoint/2010/main" val="152289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Autofit/>
          </a:bodyPr>
          <a:lstStyle/>
          <a:p>
            <a:pPr marL="547687" lvl="1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None/>
              <a:defRPr/>
            </a:pPr>
            <a:r>
              <a:rPr lang="pt-BR" sz="1600" b="1" dirty="0" smtClean="0"/>
              <a:t>A Central de Resultados e Responsáveis</a:t>
            </a:r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pt-BR" sz="1600" dirty="0" smtClean="0"/>
              <a:t>????</a:t>
            </a:r>
            <a:endParaRPr lang="pt-BR" sz="1600" dirty="0"/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pt-BR" sz="1600" dirty="0" smtClean="0"/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pt-BR" sz="1600" dirty="0" smtClean="0"/>
          </a:p>
          <a:p>
            <a:pPr marL="342900" lvl="1" indent="12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70000"/>
              <a:buNone/>
              <a:defRPr/>
            </a:pP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00232" y="294514"/>
            <a:ext cx="6686568" cy="634082"/>
          </a:xfrm>
        </p:spPr>
        <p:txBody>
          <a:bodyPr/>
          <a:lstStyle/>
          <a:p>
            <a:r>
              <a:rPr lang="pt-BR" dirty="0" smtClean="0"/>
              <a:t>Modelo de M&amp;A da execução dos planos de melhoria dos Estados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51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37</a:t>
            </a:fld>
            <a:endParaRPr lang="pt-BR"/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03848"/>
          </a:xfrm>
        </p:spPr>
        <p:txBody>
          <a:bodyPr>
            <a:noAutofit/>
          </a:bodyPr>
          <a:lstStyle/>
          <a:p>
            <a:pPr marL="547687" lvl="1" indent="0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None/>
              <a:defRPr/>
            </a:pPr>
            <a:r>
              <a:rPr lang="pt-BR" sz="1600" b="1" dirty="0" smtClean="0"/>
              <a:t>Instrumentos e formas de disponibilização da informação</a:t>
            </a:r>
            <a:endParaRPr lang="pt-BR" sz="1600" dirty="0" smtClean="0"/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r>
              <a:rPr lang="x-none" sz="1600" dirty="0" smtClean="0"/>
              <a:t>???</a:t>
            </a:r>
            <a:endParaRPr lang="pt-BR" sz="1600" dirty="0" smtClean="0"/>
          </a:p>
          <a:p>
            <a:pPr marL="723900" lvl="1" indent="-176213" algn="just">
              <a:lnSpc>
                <a:spcPct val="160000"/>
              </a:lnSpc>
              <a:spcBef>
                <a:spcPts val="6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Pct val="70000"/>
              <a:buFont typeface="Wingdings" pitchFamily="2" charset="2"/>
              <a:buChar char="§"/>
              <a:defRPr/>
            </a:pPr>
            <a:endParaRPr lang="pt-BR" sz="1600" dirty="0" smtClean="0"/>
          </a:p>
          <a:p>
            <a:pPr marL="342900" lvl="1" indent="1270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60000"/>
                  <a:lumOff val="40000"/>
                </a:schemeClr>
              </a:buClr>
              <a:buSzPct val="70000"/>
              <a:buNone/>
              <a:defRPr/>
            </a:pPr>
            <a:endParaRPr lang="pt-BR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000232" y="294514"/>
            <a:ext cx="6686568" cy="634082"/>
          </a:xfrm>
        </p:spPr>
        <p:txBody>
          <a:bodyPr/>
          <a:lstStyle/>
          <a:p>
            <a:r>
              <a:rPr lang="pt-BR" dirty="0" smtClean="0"/>
              <a:t>Modelo de M&amp;A da execução dos planos de melhoria dos Estados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88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Rede</a:t>
            </a:r>
            <a:r>
              <a:rPr lang="en-US" dirty="0" smtClean="0"/>
              <a:t> de </a:t>
            </a:r>
            <a:r>
              <a:rPr lang="en-US" dirty="0" err="1" smtClean="0"/>
              <a:t>Governança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Resultados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CA63A-8DFD-41A8-81E2-19E82094B696}" type="slidenum">
              <a:rPr lang="pt-BR" smtClean="0"/>
              <a:pPr/>
              <a:t>38</a:t>
            </a:fld>
            <a:endParaRPr lang="pt-BR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043608" y="1484784"/>
            <a:ext cx="68407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alibri" pitchFamily="34" charset="0"/>
                <a:hlinkClick r:id="rId2"/>
              </a:rPr>
              <a:t>http://governancapararesultados.ning.com</a:t>
            </a:r>
            <a:r>
              <a:rPr lang="en-US" dirty="0" smtClean="0">
                <a:latin typeface="Calibri" pitchFamily="34" charset="0"/>
                <a:hlinkClick r:id="rId2"/>
              </a:rPr>
              <a:t>/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9878"/>
            <a:ext cx="9144000" cy="468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42026" y="1664804"/>
            <a:ext cx="6459949" cy="3528392"/>
            <a:chOff x="149047" y="404664"/>
            <a:chExt cx="8782208" cy="5040560"/>
          </a:xfrm>
        </p:grpSpPr>
        <p:sp>
          <p:nvSpPr>
            <p:cNvPr id="72" name="Rounded Rectangle 71"/>
            <p:cNvSpPr/>
            <p:nvPr/>
          </p:nvSpPr>
          <p:spPr>
            <a:xfrm>
              <a:off x="3579337" y="1916832"/>
              <a:ext cx="1944000" cy="576064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>
                  <a:solidFill>
                    <a:srgbClr val="000000"/>
                  </a:solidFill>
                  <a:latin typeface="Century Gothic"/>
                  <a:ea typeface="Calibri" pitchFamily="34" charset="0"/>
                  <a:cs typeface="Century Gothic"/>
                </a:rPr>
                <a:t>Modernizar a gestão fiscal nos Estados </a:t>
              </a: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2672226" y="3487320"/>
              <a:ext cx="1835989" cy="71999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>
                  <a:solidFill>
                    <a:srgbClr val="1F497D"/>
                  </a:solidFill>
                  <a:latin typeface="Century Gothic"/>
                  <a:ea typeface="Calibri" pitchFamily="34" charset="0"/>
                  <a:cs typeface="Century Gothic"/>
                </a:rPr>
                <a:t>Promover cooperações técnicas que visam modernizar a eficiência da gestão fiscal </a:t>
              </a:r>
              <a:r>
                <a:rPr lang="pt-BR" sz="700" b="1" dirty="0" smtClean="0">
                  <a:solidFill>
                    <a:srgbClr val="1F497D"/>
                  </a:solidFill>
                  <a:latin typeface="Century Gothic"/>
                  <a:ea typeface="Calibri" pitchFamily="34" charset="0"/>
                  <a:cs typeface="Century Gothic"/>
                </a:rPr>
                <a:t>estadual</a:t>
              </a:r>
              <a:endParaRPr lang="pt-BR" sz="7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endParaRPr>
            </a:p>
          </p:txBody>
        </p:sp>
        <p:sp>
          <p:nvSpPr>
            <p:cNvPr id="79" name="Rounded Rectangle 78"/>
            <p:cNvSpPr/>
            <p:nvPr/>
          </p:nvSpPr>
          <p:spPr>
            <a:xfrm>
              <a:off x="611560" y="4509120"/>
              <a:ext cx="1835989" cy="71999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>
                  <a:solidFill>
                    <a:schemeClr val="tx2"/>
                  </a:solidFill>
                  <a:latin typeface="Century Gothic"/>
                  <a:ea typeface="Calibri" pitchFamily="34" charset="0"/>
                  <a:cs typeface="Century Gothic"/>
                </a:rPr>
                <a:t>Desenvolver a rede de monitoramento e avaliação dos estados brasileiros</a:t>
              </a:r>
            </a:p>
          </p:txBody>
        </p:sp>
        <p:sp>
          <p:nvSpPr>
            <p:cNvPr id="82" name="Rounded Rectangle 81"/>
            <p:cNvSpPr/>
            <p:nvPr/>
          </p:nvSpPr>
          <p:spPr>
            <a:xfrm>
              <a:off x="611560" y="3487320"/>
              <a:ext cx="1835989" cy="71999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>
                  <a:solidFill>
                    <a:schemeClr val="tx2"/>
                  </a:solidFill>
                  <a:latin typeface="Century Gothic"/>
                  <a:ea typeface="Calibri" pitchFamily="34" charset="0"/>
                  <a:cs typeface="Century Gothic"/>
                </a:rPr>
                <a:t>Trabalhar para garantir a efetividade de resultados na execução do PROFISCO</a:t>
              </a: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6186857" y="1916832"/>
              <a:ext cx="1944000" cy="576064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 smtClean="0">
                  <a:solidFill>
                    <a:srgbClr val="000000"/>
                  </a:solidFill>
                  <a:latin typeface="Century Gothic"/>
                  <a:ea typeface="Calibri" pitchFamily="34" charset="0"/>
                  <a:cs typeface="Century Gothic"/>
                </a:rPr>
                <a:t>Contribuir para a qualidade fiscal</a:t>
              </a:r>
              <a:endParaRPr lang="pt-BR" sz="7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endParaRPr>
            </a:p>
          </p:txBody>
        </p:sp>
        <p:sp>
          <p:nvSpPr>
            <p:cNvPr id="89" name="Retângulo de cantos arredondados 19"/>
            <p:cNvSpPr/>
            <p:nvPr/>
          </p:nvSpPr>
          <p:spPr>
            <a:xfrm>
              <a:off x="570017" y="3127280"/>
              <a:ext cx="4073991" cy="2245936"/>
            </a:xfrm>
            <a:prstGeom prst="roundRect">
              <a:avLst>
                <a:gd name="adj" fmla="val 10884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t"/>
            <a:lstStyle/>
            <a:p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92" name="Retângulo de cantos arredondados 37"/>
            <p:cNvSpPr/>
            <p:nvPr/>
          </p:nvSpPr>
          <p:spPr>
            <a:xfrm>
              <a:off x="642025" y="404664"/>
              <a:ext cx="864000" cy="350398"/>
            </a:xfrm>
            <a:prstGeom prst="roundRect">
              <a:avLst>
                <a:gd name="adj" fmla="val 1867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t"/>
            <a:lstStyle/>
            <a:p>
              <a:pPr marL="0" lvl="3" algn="just"/>
              <a:r>
                <a:rPr lang="pt-BR" sz="1000" b="1" dirty="0">
                  <a:solidFill>
                    <a:schemeClr val="bg1"/>
                  </a:solidFill>
                  <a:latin typeface="Century Gothic"/>
                  <a:cs typeface="Century Gothic"/>
                </a:rPr>
                <a:t>MISSÃO</a:t>
              </a:r>
              <a:r>
                <a:rPr lang="pt-BR" sz="1000" b="1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:</a:t>
              </a:r>
              <a:endParaRPr lang="pt-BR" sz="1000" b="1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93" name="Retângulo de cantos arredondados 37"/>
            <p:cNvSpPr/>
            <p:nvPr/>
          </p:nvSpPr>
          <p:spPr>
            <a:xfrm>
              <a:off x="642025" y="665320"/>
              <a:ext cx="4073991" cy="747456"/>
            </a:xfrm>
            <a:prstGeom prst="roundRect">
              <a:avLst>
                <a:gd name="adj" fmla="val 1088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marL="0" lvl="3" algn="just"/>
              <a:r>
                <a:rPr lang="pt-BR" sz="800" dirty="0">
                  <a:solidFill>
                    <a:schemeClr val="bg1"/>
                  </a:solidFill>
                  <a:latin typeface="Century Gothic"/>
                  <a:cs typeface="Century Gothic"/>
                </a:rPr>
                <a:t>Promover e articular ações de cooperação e integração entre os entes da Federação visando a modernização da gestão fiscal.</a:t>
              </a:r>
            </a:p>
          </p:txBody>
        </p:sp>
        <p:cxnSp>
          <p:nvCxnSpPr>
            <p:cNvPr id="95" name="Conector reto 64"/>
            <p:cNvCxnSpPr/>
            <p:nvPr/>
          </p:nvCxnSpPr>
          <p:spPr>
            <a:xfrm>
              <a:off x="750465" y="692664"/>
              <a:ext cx="61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ound Same Side Corner Rectangle 96"/>
            <p:cNvSpPr/>
            <p:nvPr/>
          </p:nvSpPr>
          <p:spPr>
            <a:xfrm rot="16200000">
              <a:off x="-227610" y="1933449"/>
              <a:ext cx="1152128" cy="398814"/>
            </a:xfrm>
            <a:prstGeom prst="round2Same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 smtClean="0">
                  <a:solidFill>
                    <a:schemeClr val="bg1">
                      <a:lumMod val="95000"/>
                    </a:schemeClr>
                  </a:solidFill>
                  <a:latin typeface="Century Gothic"/>
                  <a:cs typeface="Century Gothic"/>
                </a:rPr>
                <a:t>Resultados</a:t>
              </a:r>
              <a:endParaRPr lang="pt-BR" sz="800" b="1" dirty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99" name="Round Same Side Corner Rectangle 98"/>
            <p:cNvSpPr/>
            <p:nvPr/>
          </p:nvSpPr>
          <p:spPr>
            <a:xfrm rot="16200000">
              <a:off x="-774514" y="4050841"/>
              <a:ext cx="2245936" cy="398814"/>
            </a:xfrm>
            <a:prstGeom prst="round2Same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 smtClean="0">
                  <a:solidFill>
                    <a:schemeClr val="bg1">
                      <a:lumMod val="95000"/>
                    </a:schemeClr>
                  </a:solidFill>
                  <a:latin typeface="Century Gothic"/>
                  <a:cs typeface="Century Gothic"/>
                </a:rPr>
                <a:t>Forma de Atuação</a:t>
              </a:r>
              <a:endParaRPr lang="pt-BR" sz="800" b="1" dirty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1" name="Round Same Side Corner Rectangle 100"/>
            <p:cNvSpPr/>
            <p:nvPr/>
          </p:nvSpPr>
          <p:spPr>
            <a:xfrm rot="5400000">
              <a:off x="7579720" y="4093689"/>
              <a:ext cx="2304255" cy="398814"/>
            </a:xfrm>
            <a:prstGeom prst="round2Same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800" b="1" dirty="0" smtClean="0">
                  <a:solidFill>
                    <a:schemeClr val="bg1">
                      <a:lumMod val="95000"/>
                    </a:schemeClr>
                  </a:solidFill>
                  <a:latin typeface="Century Gothic"/>
                  <a:cs typeface="Century Gothic"/>
                </a:rPr>
                <a:t>Aprendizagem</a:t>
              </a:r>
              <a:endParaRPr lang="pt-BR" sz="800" b="1" dirty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2672226" y="4509120"/>
              <a:ext cx="1835989" cy="719999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>
                  <a:solidFill>
                    <a:srgbClr val="000000"/>
                  </a:solidFill>
                  <a:latin typeface="Century Gothic"/>
                  <a:ea typeface="Calibri" pitchFamily="34" charset="0"/>
                  <a:cs typeface="Century Gothic"/>
                </a:rPr>
                <a:t>Promover a cooperação técnica entre as administrações fiscais</a:t>
              </a:r>
            </a:p>
          </p:txBody>
        </p:sp>
        <p:sp>
          <p:nvSpPr>
            <p:cNvPr id="102" name="Retângulo de cantos arredondados 19"/>
            <p:cNvSpPr/>
            <p:nvPr/>
          </p:nvSpPr>
          <p:spPr>
            <a:xfrm>
              <a:off x="570017" y="1556792"/>
              <a:ext cx="8352928" cy="1152128"/>
            </a:xfrm>
            <a:prstGeom prst="roundRect">
              <a:avLst>
                <a:gd name="adj" fmla="val 10884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t"/>
            <a:lstStyle/>
            <a:p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  <a:p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103" name="Rounded Rectangle 102"/>
            <p:cNvSpPr/>
            <p:nvPr/>
          </p:nvSpPr>
          <p:spPr>
            <a:xfrm>
              <a:off x="5040037" y="4509120"/>
              <a:ext cx="1656203" cy="683995"/>
            </a:xfrm>
            <a:prstGeom prst="roundRect">
              <a:avLst/>
            </a:prstGeom>
            <a:solidFill>
              <a:srgbClr val="FFC08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>
                  <a:solidFill>
                    <a:srgbClr val="000000"/>
                  </a:solidFill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Melhorar a gestão da informação e do conhecimento</a:t>
              </a:r>
            </a:p>
          </p:txBody>
        </p:sp>
        <p:sp>
          <p:nvSpPr>
            <p:cNvPr id="104" name="Retângulo de cantos arredondados 19"/>
            <p:cNvSpPr/>
            <p:nvPr/>
          </p:nvSpPr>
          <p:spPr>
            <a:xfrm>
              <a:off x="5004048" y="3140968"/>
              <a:ext cx="3528392" cy="2304256"/>
            </a:xfrm>
            <a:prstGeom prst="roundRect">
              <a:avLst>
                <a:gd name="adj" fmla="val 10884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t"/>
            <a:lstStyle/>
            <a:p>
              <a:endParaRPr lang="pt-BR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971816" y="1916832"/>
              <a:ext cx="1944000" cy="576064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>
                  <a:solidFill>
                    <a:schemeClr val="tx1"/>
                  </a:solidFill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Promover o nivelamento do conhecimento em </a:t>
              </a:r>
              <a:r>
                <a:rPr lang="pt-BR" sz="700" b="1" dirty="0" smtClean="0">
                  <a:solidFill>
                    <a:schemeClr val="tx1"/>
                  </a:solidFill>
                  <a:latin typeface="Century Gothic" pitchFamily="34" charset="0"/>
                  <a:ea typeface="Calibri" pitchFamily="34" charset="0"/>
                  <a:cs typeface="Times New Roman" pitchFamily="18" charset="0"/>
                </a:rPr>
                <a:t>gestão</a:t>
              </a:r>
              <a:endParaRPr lang="en-US" sz="7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040037" y="3487320"/>
              <a:ext cx="1692203" cy="755995"/>
            </a:xfrm>
            <a:prstGeom prst="roundRect">
              <a:avLst/>
            </a:prstGeom>
            <a:solidFill>
              <a:srgbClr val="FFC08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>
                  <a:solidFill>
                    <a:srgbClr val="000000"/>
                  </a:solidFill>
                  <a:latin typeface="Century Gothic"/>
                  <a:ea typeface="Calibri" pitchFamily="34" charset="0"/>
                  <a:cs typeface="Century Gothic"/>
                </a:rPr>
                <a:t>Fortalecer a cultura de Gestão para Resultados nas administrações fiscais</a:t>
              </a: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804229" y="4077072"/>
              <a:ext cx="1656203" cy="683995"/>
            </a:xfrm>
            <a:prstGeom prst="roundRect">
              <a:avLst/>
            </a:prstGeom>
            <a:solidFill>
              <a:srgbClr val="FFC08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algn="ctr"/>
              <a:r>
                <a:rPr lang="pt-BR" sz="700" b="1" dirty="0" smtClean="0">
                  <a:solidFill>
                    <a:srgbClr val="000000"/>
                  </a:solidFill>
                  <a:latin typeface="Century Gothic"/>
                  <a:ea typeface="Calibri" pitchFamily="34" charset="0"/>
                  <a:cs typeface="Century Gothic"/>
                </a:rPr>
                <a:t>Desenvolver competências</a:t>
              </a:r>
              <a:endParaRPr lang="pt-BR" sz="7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endParaRPr>
            </a:p>
          </p:txBody>
        </p:sp>
        <p:sp>
          <p:nvSpPr>
            <p:cNvPr id="27" name="Retângulo de cantos arredondados 37"/>
            <p:cNvSpPr/>
            <p:nvPr/>
          </p:nvSpPr>
          <p:spPr>
            <a:xfrm>
              <a:off x="4788024" y="404664"/>
              <a:ext cx="864000" cy="350398"/>
            </a:xfrm>
            <a:prstGeom prst="roundRect">
              <a:avLst>
                <a:gd name="adj" fmla="val 1867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t"/>
            <a:lstStyle/>
            <a:p>
              <a:pPr marL="0" lvl="3" algn="just"/>
              <a:r>
                <a:rPr lang="pt-BR" sz="1000" b="1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VISA</a:t>
              </a:r>
              <a:r>
                <a:rPr lang="pt-BR" sz="1000" b="1" dirty="0">
                  <a:solidFill>
                    <a:schemeClr val="bg1"/>
                  </a:solidFill>
                  <a:latin typeface="Century Gothic"/>
                  <a:cs typeface="Century Gothic"/>
                </a:rPr>
                <a:t>O</a:t>
              </a:r>
              <a:r>
                <a:rPr lang="pt-BR" sz="1000" b="1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:</a:t>
              </a:r>
              <a:endParaRPr lang="pt-BR" sz="1000" b="1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sp>
          <p:nvSpPr>
            <p:cNvPr id="28" name="Retângulo de cantos arredondados 37"/>
            <p:cNvSpPr/>
            <p:nvPr/>
          </p:nvSpPr>
          <p:spPr>
            <a:xfrm>
              <a:off x="4788024" y="665320"/>
              <a:ext cx="4104456" cy="747456"/>
            </a:xfrm>
            <a:prstGeom prst="roundRect">
              <a:avLst>
                <a:gd name="adj" fmla="val 10884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4" tIns="45712" rIns="91424" bIns="45712" rtlCol="0" anchor="ctr"/>
            <a:lstStyle/>
            <a:p>
              <a:pPr marL="0" lvl="3" algn="just"/>
              <a:endParaRPr lang="pt-BR" sz="8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29" name="Conector reto 64"/>
            <p:cNvCxnSpPr/>
            <p:nvPr/>
          </p:nvCxnSpPr>
          <p:spPr>
            <a:xfrm>
              <a:off x="4896464" y="692664"/>
              <a:ext cx="6120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>
              <a:stCxn id="21" idx="3"/>
              <a:endCxn id="72" idx="1"/>
            </p:cNvCxnSpPr>
            <p:nvPr/>
          </p:nvCxnSpPr>
          <p:spPr>
            <a:xfrm>
              <a:off x="2915816" y="2204864"/>
              <a:ext cx="663521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72" idx="3"/>
              <a:endCxn id="83" idx="1"/>
            </p:cNvCxnSpPr>
            <p:nvPr/>
          </p:nvCxnSpPr>
          <p:spPr>
            <a:xfrm>
              <a:off x="5523337" y="2204864"/>
              <a:ext cx="66352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Up Arrow 6"/>
            <p:cNvSpPr/>
            <p:nvPr/>
          </p:nvSpPr>
          <p:spPr>
            <a:xfrm>
              <a:off x="2280444" y="2734320"/>
              <a:ext cx="504056" cy="360040"/>
            </a:xfrm>
            <a:prstGeom prst="upArrow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8" name="Up Arrow 37"/>
            <p:cNvSpPr/>
            <p:nvPr/>
          </p:nvSpPr>
          <p:spPr>
            <a:xfrm>
              <a:off x="6516216" y="2768228"/>
              <a:ext cx="504056" cy="360040"/>
            </a:xfrm>
            <a:prstGeom prst="upArrow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9" name="Up Arrow 38"/>
            <p:cNvSpPr/>
            <p:nvPr/>
          </p:nvSpPr>
          <p:spPr>
            <a:xfrm rot="16200000">
              <a:off x="4589360" y="4089163"/>
              <a:ext cx="504056" cy="360040"/>
            </a:xfrm>
            <a:prstGeom prst="upArrow">
              <a:avLst/>
            </a:prstGeom>
            <a:solidFill>
              <a:srgbClr val="7F7F7F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8" name="Donut 7"/>
          <p:cNvSpPr/>
          <p:nvPr/>
        </p:nvSpPr>
        <p:spPr>
          <a:xfrm>
            <a:off x="179512" y="404664"/>
            <a:ext cx="8784976" cy="6336704"/>
          </a:xfrm>
          <a:prstGeom prst="donut">
            <a:avLst>
              <a:gd name="adj" fmla="val 9268"/>
            </a:avLst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6113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Sociedade</a:t>
            </a:r>
            <a:endParaRPr lang="en-US" b="1" dirty="0"/>
          </a:p>
        </p:txBody>
      </p:sp>
      <p:sp>
        <p:nvSpPr>
          <p:cNvPr id="35" name="TextBox 34"/>
          <p:cNvSpPr txBox="1"/>
          <p:nvPr/>
        </p:nvSpPr>
        <p:spPr>
          <a:xfrm rot="1862625">
            <a:off x="5973130" y="1408927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CONFAZ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 rot="18837177">
            <a:off x="-327394" y="1961019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SEFAZ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 rot="1680486">
            <a:off x="529610" y="552382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Membros</a:t>
            </a:r>
            <a:r>
              <a:rPr lang="en-US" b="1" dirty="0" smtClean="0"/>
              <a:t> do COGEF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 rot="20028501">
            <a:off x="5302082" y="575534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Servidores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484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357933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Modernizar a gestão fiscal nos Estados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72226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visam modernizar a eficiência da gestão fiscal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estadual</a:t>
            </a:r>
            <a:endParaRPr lang="pt-BR" sz="1000" b="1" dirty="0">
              <a:solidFill>
                <a:srgbClr val="1F497D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11560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11560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na execução do PROFISCO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18685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fiscal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89" name="Retângulo de cantos arredondados 19"/>
          <p:cNvSpPr/>
          <p:nvPr/>
        </p:nvSpPr>
        <p:spPr>
          <a:xfrm>
            <a:off x="570017" y="3127280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2" name="Retângulo de cantos arredondados 37"/>
          <p:cNvSpPr/>
          <p:nvPr/>
        </p:nvSpPr>
        <p:spPr>
          <a:xfrm>
            <a:off x="642024" y="260648"/>
            <a:ext cx="1193671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MISSÃO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3" name="Retângulo de cantos arredondados 37"/>
          <p:cNvSpPr/>
          <p:nvPr/>
        </p:nvSpPr>
        <p:spPr>
          <a:xfrm>
            <a:off x="642025" y="593312"/>
            <a:ext cx="4073991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Promover e articular soluções de cooperação e integração entre as fazendas públicas para a permanente evolução da gestão fiscal.</a:t>
            </a:r>
          </a:p>
        </p:txBody>
      </p:sp>
      <p:sp>
        <p:nvSpPr>
          <p:cNvPr id="97" name="Round Same Side Corner Rectangle 96"/>
          <p:cNvSpPr/>
          <p:nvPr/>
        </p:nvSpPr>
        <p:spPr>
          <a:xfrm rot="16200000">
            <a:off x="-227610" y="1933449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9" name="Round Same Side Corner Rectangle 98"/>
          <p:cNvSpPr/>
          <p:nvPr/>
        </p:nvSpPr>
        <p:spPr>
          <a:xfrm rot="16200000">
            <a:off x="-774514" y="4050841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1" name="Round Same Side Corner Rectangle 100"/>
          <p:cNvSpPr/>
          <p:nvPr/>
        </p:nvSpPr>
        <p:spPr>
          <a:xfrm rot="5400000">
            <a:off x="7579720" y="4093689"/>
            <a:ext cx="2304255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Aprendizagem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72226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102" name="Retângulo de cantos arredondados 19"/>
          <p:cNvSpPr/>
          <p:nvPr/>
        </p:nvSpPr>
        <p:spPr>
          <a:xfrm>
            <a:off x="570017" y="1556792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040037" y="4509120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Melhorar a gestão da informação e do conhecimento</a:t>
            </a:r>
          </a:p>
        </p:txBody>
      </p:sp>
      <p:sp>
        <p:nvSpPr>
          <p:cNvPr id="104" name="Retângulo de cantos arredondados 19"/>
          <p:cNvSpPr/>
          <p:nvPr/>
        </p:nvSpPr>
        <p:spPr>
          <a:xfrm>
            <a:off x="5004048" y="3140968"/>
            <a:ext cx="3528392" cy="230425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1816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40037" y="3487320"/>
            <a:ext cx="1692203" cy="755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Fortalecer a cultura de Gestão para Resultados nas administrações fiscais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04229" y="4077072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Desenvolver competências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7" name="Retângulo de cantos arredondados 37"/>
          <p:cNvSpPr/>
          <p:nvPr/>
        </p:nvSpPr>
        <p:spPr>
          <a:xfrm>
            <a:off x="4788024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VISA</a:t>
            </a:r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8" name="Retângulo de cantos arredondados 37"/>
          <p:cNvSpPr/>
          <p:nvPr/>
        </p:nvSpPr>
        <p:spPr>
          <a:xfrm>
            <a:off x="4788024" y="593312"/>
            <a:ext cx="4104456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As fazendas públicas estaduais como referência em gestão</a:t>
            </a:r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0" lvl="3" algn="ctr"/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Ou </a:t>
            </a:r>
          </a:p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Estados brasileiros e DF com excelência em gestão fiscal.</a:t>
            </a:r>
          </a:p>
        </p:txBody>
      </p:sp>
      <p:cxnSp>
        <p:nvCxnSpPr>
          <p:cNvPr id="4" name="Straight Arrow Connector 3"/>
          <p:cNvCxnSpPr>
            <a:stCxn id="21" idx="3"/>
            <a:endCxn id="72" idx="1"/>
          </p:cNvCxnSpPr>
          <p:nvPr/>
        </p:nvCxnSpPr>
        <p:spPr>
          <a:xfrm>
            <a:off x="2915816" y="2204864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2" idx="3"/>
            <a:endCxn id="83" idx="1"/>
          </p:cNvCxnSpPr>
          <p:nvPr/>
        </p:nvCxnSpPr>
        <p:spPr>
          <a:xfrm>
            <a:off x="5523337" y="2204864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2280444" y="2734320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6516216" y="2768228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16200000">
            <a:off x="4589360" y="4089163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6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tângulo de cantos arredondados 37"/>
          <p:cNvSpPr/>
          <p:nvPr/>
        </p:nvSpPr>
        <p:spPr>
          <a:xfrm>
            <a:off x="642024" y="1556792"/>
            <a:ext cx="2057767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2000" b="1" dirty="0">
                <a:solidFill>
                  <a:schemeClr val="bg1"/>
                </a:solidFill>
                <a:latin typeface="Century Gothic"/>
                <a:cs typeface="Century Gothic"/>
              </a:rPr>
              <a:t>MISSÃO</a:t>
            </a:r>
            <a:r>
              <a:rPr lang="pt-B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3" name="Retângulo de cantos arredondados 37"/>
          <p:cNvSpPr/>
          <p:nvPr/>
        </p:nvSpPr>
        <p:spPr>
          <a:xfrm>
            <a:off x="642025" y="1889456"/>
            <a:ext cx="7746399" cy="122404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Promover e articular soluções de cooperação e integração entre as fazendas públicas para a permanente evolução da gestão fiscal.</a:t>
            </a:r>
          </a:p>
        </p:txBody>
      </p:sp>
      <p:sp>
        <p:nvSpPr>
          <p:cNvPr id="27" name="Retângulo de cantos arredondados 37"/>
          <p:cNvSpPr/>
          <p:nvPr/>
        </p:nvSpPr>
        <p:spPr>
          <a:xfrm>
            <a:off x="539551" y="4104544"/>
            <a:ext cx="2057767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VISA</a:t>
            </a:r>
            <a:r>
              <a:rPr lang="pt-BR" sz="2000" b="1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lang="pt-BR" sz="20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20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8" name="Retângulo de cantos arredondados 37"/>
          <p:cNvSpPr/>
          <p:nvPr/>
        </p:nvSpPr>
        <p:spPr>
          <a:xfrm>
            <a:off x="539552" y="4437208"/>
            <a:ext cx="7804326" cy="122404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As fazendas públicas estaduais como referência em gestão</a:t>
            </a:r>
            <a:r>
              <a:rPr lang="pt-BR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0" lvl="3" algn="ctr"/>
            <a:r>
              <a:rPr lang="pt-BR" dirty="0" smtClean="0">
                <a:solidFill>
                  <a:schemeClr val="bg1"/>
                </a:solidFill>
                <a:latin typeface="Century Gothic"/>
                <a:cs typeface="Century Gothic"/>
              </a:rPr>
              <a:t>Ou </a:t>
            </a:r>
          </a:p>
          <a:p>
            <a:pPr marL="0" lvl="3" algn="just"/>
            <a:r>
              <a:rPr lang="pt-BR" dirty="0">
                <a:solidFill>
                  <a:schemeClr val="bg1"/>
                </a:solidFill>
                <a:latin typeface="Century Gothic"/>
                <a:cs typeface="Century Gothic"/>
              </a:rPr>
              <a:t>Estados brasileiros e DF com excelência em gestão fiscal.</a:t>
            </a:r>
          </a:p>
        </p:txBody>
      </p:sp>
    </p:spTree>
    <p:extLst>
      <p:ext uri="{BB962C8B-B14F-4D97-AF65-F5344CB8AC3E}">
        <p14:creationId xmlns:p14="http://schemas.microsoft.com/office/powerpoint/2010/main" val="64017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357933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Modernizar a gestão fiscal nos Estados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72226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visam modernizar a eficiência da gestão fiscal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estadual</a:t>
            </a:r>
            <a:endParaRPr lang="pt-BR" sz="1000" b="1" dirty="0">
              <a:solidFill>
                <a:srgbClr val="1F497D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11560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11560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na execução do PROFISCO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18685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fiscal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89" name="Retângulo de cantos arredondados 19"/>
          <p:cNvSpPr/>
          <p:nvPr/>
        </p:nvSpPr>
        <p:spPr>
          <a:xfrm>
            <a:off x="570017" y="3127280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2" name="Retângulo de cantos arredondados 37"/>
          <p:cNvSpPr/>
          <p:nvPr/>
        </p:nvSpPr>
        <p:spPr>
          <a:xfrm>
            <a:off x="642025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MISSÃO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3" name="Retângulo de cantos arredondados 37"/>
          <p:cNvSpPr/>
          <p:nvPr/>
        </p:nvSpPr>
        <p:spPr>
          <a:xfrm>
            <a:off x="642025" y="593312"/>
            <a:ext cx="4073991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Promover e articular soluções de cooperação e integração entre as fazendas públicas para a permanente evolução da gestão fiscal.</a:t>
            </a:r>
          </a:p>
        </p:txBody>
      </p:sp>
      <p:sp>
        <p:nvSpPr>
          <p:cNvPr id="97" name="Round Same Side Corner Rectangle 96"/>
          <p:cNvSpPr/>
          <p:nvPr/>
        </p:nvSpPr>
        <p:spPr>
          <a:xfrm rot="16200000">
            <a:off x="-227610" y="1933449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9" name="Round Same Side Corner Rectangle 98"/>
          <p:cNvSpPr/>
          <p:nvPr/>
        </p:nvSpPr>
        <p:spPr>
          <a:xfrm rot="16200000">
            <a:off x="-774514" y="4050841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1" name="Round Same Side Corner Rectangle 100"/>
          <p:cNvSpPr/>
          <p:nvPr/>
        </p:nvSpPr>
        <p:spPr>
          <a:xfrm rot="5400000">
            <a:off x="7579720" y="4093689"/>
            <a:ext cx="2304255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Aprendizagem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72226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102" name="Retângulo de cantos arredondados 19"/>
          <p:cNvSpPr/>
          <p:nvPr/>
        </p:nvSpPr>
        <p:spPr>
          <a:xfrm>
            <a:off x="570017" y="1556792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040037" y="4509120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Melhorar a gestão da informação e do conhecimento</a:t>
            </a:r>
          </a:p>
        </p:txBody>
      </p:sp>
      <p:sp>
        <p:nvSpPr>
          <p:cNvPr id="104" name="Retângulo de cantos arredondados 19"/>
          <p:cNvSpPr/>
          <p:nvPr/>
        </p:nvSpPr>
        <p:spPr>
          <a:xfrm>
            <a:off x="5004048" y="3140968"/>
            <a:ext cx="3528392" cy="230425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1816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40037" y="3487320"/>
            <a:ext cx="1692203" cy="755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Fortalecer a cultura de Gestão para Resultados nas administrações fiscais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04229" y="4077072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Desenvolver competências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7" name="Retângulo de cantos arredondados 37"/>
          <p:cNvSpPr/>
          <p:nvPr/>
        </p:nvSpPr>
        <p:spPr>
          <a:xfrm>
            <a:off x="4788024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VISA</a:t>
            </a:r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8" name="Retângulo de cantos arredondados 37"/>
          <p:cNvSpPr/>
          <p:nvPr/>
        </p:nvSpPr>
        <p:spPr>
          <a:xfrm>
            <a:off x="4788024" y="593312"/>
            <a:ext cx="4104456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As fazendas públicas estaduais como referência em gestão</a:t>
            </a:r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0" lvl="3" algn="ctr"/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Ou </a:t>
            </a:r>
          </a:p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Estados brasileiros e DF com excelência em gestão fiscal.</a:t>
            </a:r>
          </a:p>
        </p:txBody>
      </p:sp>
      <p:cxnSp>
        <p:nvCxnSpPr>
          <p:cNvPr id="4" name="Straight Arrow Connector 3"/>
          <p:cNvCxnSpPr>
            <a:stCxn id="21" idx="3"/>
            <a:endCxn id="72" idx="1"/>
          </p:cNvCxnSpPr>
          <p:nvPr/>
        </p:nvCxnSpPr>
        <p:spPr>
          <a:xfrm>
            <a:off x="2915816" y="2204864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2" idx="3"/>
            <a:endCxn id="83" idx="1"/>
          </p:cNvCxnSpPr>
          <p:nvPr/>
        </p:nvCxnSpPr>
        <p:spPr>
          <a:xfrm>
            <a:off x="5523337" y="2204864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2280444" y="2734320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6516216" y="2768228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16200000">
            <a:off x="4589360" y="4089163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1331640" y="5805264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1 - Soraya</a:t>
            </a:r>
            <a:endParaRPr lang="pt-BR" b="1" dirty="0"/>
          </a:p>
        </p:txBody>
      </p:sp>
      <p:sp>
        <p:nvSpPr>
          <p:cNvPr id="3" name="Cruz 2"/>
          <p:cNvSpPr/>
          <p:nvPr/>
        </p:nvSpPr>
        <p:spPr>
          <a:xfrm rot="18710987">
            <a:off x="2915816" y="3291763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357933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Fomentar a modernização </a:t>
            </a:r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a </a:t>
            </a:r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gestão fiscal nos Estados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72226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visam modernizar a eficiência da gestão fiscal </a:t>
            </a:r>
            <a:r>
              <a:rPr lang="pt-BR" sz="1000" b="1" dirty="0" smtClean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estadual</a:t>
            </a:r>
            <a:endParaRPr lang="pt-BR" sz="1000" b="1" dirty="0">
              <a:solidFill>
                <a:srgbClr val="1F497D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11560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11560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na execução </a:t>
            </a:r>
            <a:r>
              <a:rPr lang="pt-BR" sz="1000" b="1" dirty="0" smtClean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dos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programas de modernização</a:t>
            </a:r>
            <a:endParaRPr lang="pt-BR" sz="1000" b="1" dirty="0">
              <a:solidFill>
                <a:srgbClr val="FF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18685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fiscal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89" name="Retângulo de cantos arredondados 19"/>
          <p:cNvSpPr/>
          <p:nvPr/>
        </p:nvSpPr>
        <p:spPr>
          <a:xfrm>
            <a:off x="570017" y="3127280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2" name="Retângulo de cantos arredondados 37"/>
          <p:cNvSpPr/>
          <p:nvPr/>
        </p:nvSpPr>
        <p:spPr>
          <a:xfrm>
            <a:off x="642025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MISSÃO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3" name="Retângulo de cantos arredondados 37"/>
          <p:cNvSpPr/>
          <p:nvPr/>
        </p:nvSpPr>
        <p:spPr>
          <a:xfrm>
            <a:off x="642025" y="593312"/>
            <a:ext cx="4073991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Promover e articular soluções de cooperação e integração entre as fazendas públicas para a permanente evolução da gestão fiscal.</a:t>
            </a:r>
          </a:p>
        </p:txBody>
      </p:sp>
      <p:sp>
        <p:nvSpPr>
          <p:cNvPr id="97" name="Round Same Side Corner Rectangle 96"/>
          <p:cNvSpPr/>
          <p:nvPr/>
        </p:nvSpPr>
        <p:spPr>
          <a:xfrm rot="16200000">
            <a:off x="-227610" y="1933449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9" name="Round Same Side Corner Rectangle 98"/>
          <p:cNvSpPr/>
          <p:nvPr/>
        </p:nvSpPr>
        <p:spPr>
          <a:xfrm rot="16200000">
            <a:off x="-774514" y="4050841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1" name="Round Same Side Corner Rectangle 100"/>
          <p:cNvSpPr/>
          <p:nvPr/>
        </p:nvSpPr>
        <p:spPr>
          <a:xfrm rot="5400000">
            <a:off x="7579720" y="4093689"/>
            <a:ext cx="2304255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Aprendizagem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72226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102" name="Retângulo de cantos arredondados 19"/>
          <p:cNvSpPr/>
          <p:nvPr/>
        </p:nvSpPr>
        <p:spPr>
          <a:xfrm>
            <a:off x="570017" y="1556792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040037" y="4509120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Melhorar a gestão da informação e do conhecimento</a:t>
            </a:r>
          </a:p>
        </p:txBody>
      </p:sp>
      <p:sp>
        <p:nvSpPr>
          <p:cNvPr id="104" name="Retângulo de cantos arredondados 19"/>
          <p:cNvSpPr/>
          <p:nvPr/>
        </p:nvSpPr>
        <p:spPr>
          <a:xfrm>
            <a:off x="5004048" y="3140968"/>
            <a:ext cx="3528392" cy="230425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1816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40037" y="3487320"/>
            <a:ext cx="1692203" cy="755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Fortalecer a cultura de Gestão para Resultados nas administrações fiscais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04229" y="4077072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Desenvolver competências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7" name="Retângulo de cantos arredondados 37"/>
          <p:cNvSpPr/>
          <p:nvPr/>
        </p:nvSpPr>
        <p:spPr>
          <a:xfrm>
            <a:off x="4788024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VISA</a:t>
            </a:r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8" name="Retângulo de cantos arredondados 37"/>
          <p:cNvSpPr/>
          <p:nvPr/>
        </p:nvSpPr>
        <p:spPr>
          <a:xfrm>
            <a:off x="4788024" y="593312"/>
            <a:ext cx="4104456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As fazendas públicas estaduais como referência em gestão</a:t>
            </a:r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0" lvl="3" algn="ctr"/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Ou </a:t>
            </a:r>
          </a:p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Estados brasileiros e DF com excelência em gestão fiscal.</a:t>
            </a:r>
          </a:p>
        </p:txBody>
      </p:sp>
      <p:cxnSp>
        <p:nvCxnSpPr>
          <p:cNvPr id="4" name="Straight Arrow Connector 3"/>
          <p:cNvCxnSpPr>
            <a:stCxn id="21" idx="3"/>
            <a:endCxn id="72" idx="1"/>
          </p:cNvCxnSpPr>
          <p:nvPr/>
        </p:nvCxnSpPr>
        <p:spPr>
          <a:xfrm>
            <a:off x="2915816" y="2204864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2" idx="3"/>
            <a:endCxn id="83" idx="1"/>
          </p:cNvCxnSpPr>
          <p:nvPr/>
        </p:nvCxnSpPr>
        <p:spPr>
          <a:xfrm>
            <a:off x="5523337" y="2204864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2280444" y="2734320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6516216" y="2768228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16200000">
            <a:off x="4589360" y="4089163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1331640" y="5805264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 2 - Fabiano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410985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ounded Rectangle 71"/>
          <p:cNvSpPr/>
          <p:nvPr/>
        </p:nvSpPr>
        <p:spPr>
          <a:xfrm>
            <a:off x="357933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Modernizar a gestão fiscal nos Estados 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672226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1F497D"/>
                </a:solidFill>
                <a:latin typeface="Century Gothic"/>
                <a:ea typeface="Calibri" pitchFamily="34" charset="0"/>
                <a:cs typeface="Century Gothic"/>
              </a:rPr>
              <a:t>Promover cooperações técnicas que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aumentem a eficiência das gestões fiscais</a:t>
            </a:r>
            <a:endParaRPr lang="pt-BR" sz="1000" b="1" dirty="0">
              <a:solidFill>
                <a:srgbClr val="FF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611560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Desenvolver a rede de monitoramento e avaliação dos estados brasileiros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11560" y="34873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Trabalhar para garantir a efetividade de resultados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nos projetos financiados</a:t>
            </a:r>
            <a:endParaRPr lang="pt-BR" sz="1000" b="1" dirty="0">
              <a:solidFill>
                <a:srgbClr val="FF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6186857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Contribuir para a qualidade </a:t>
            </a:r>
            <a:r>
              <a:rPr lang="pt-BR" sz="1000" b="1" dirty="0" smtClean="0">
                <a:solidFill>
                  <a:srgbClr val="FF0000"/>
                </a:solidFill>
                <a:latin typeface="Century Gothic"/>
                <a:ea typeface="Calibri" pitchFamily="34" charset="0"/>
                <a:cs typeface="Century Gothic"/>
              </a:rPr>
              <a:t>da gestão fazendária</a:t>
            </a:r>
            <a:endParaRPr lang="pt-BR" sz="1000" b="1" dirty="0">
              <a:solidFill>
                <a:srgbClr val="FF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89" name="Retângulo de cantos arredondados 19"/>
          <p:cNvSpPr/>
          <p:nvPr/>
        </p:nvSpPr>
        <p:spPr>
          <a:xfrm>
            <a:off x="570017" y="3127280"/>
            <a:ext cx="4073991" cy="224593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2" name="Retângulo de cantos arredondados 37"/>
          <p:cNvSpPr/>
          <p:nvPr/>
        </p:nvSpPr>
        <p:spPr>
          <a:xfrm>
            <a:off x="642025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MISSÃO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3" name="Retângulo de cantos arredondados 37"/>
          <p:cNvSpPr/>
          <p:nvPr/>
        </p:nvSpPr>
        <p:spPr>
          <a:xfrm>
            <a:off x="642025" y="593312"/>
            <a:ext cx="4073991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Promover e articular soluções de cooperação e integração entre as fazendas públicas para a permanente evolução da gestão fiscal.</a:t>
            </a:r>
          </a:p>
        </p:txBody>
      </p:sp>
      <p:sp>
        <p:nvSpPr>
          <p:cNvPr id="97" name="Round Same Side Corner Rectangle 96"/>
          <p:cNvSpPr/>
          <p:nvPr/>
        </p:nvSpPr>
        <p:spPr>
          <a:xfrm rot="16200000">
            <a:off x="-227610" y="1933449"/>
            <a:ext cx="1152128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Resultados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99" name="Round Same Side Corner Rectangle 98"/>
          <p:cNvSpPr/>
          <p:nvPr/>
        </p:nvSpPr>
        <p:spPr>
          <a:xfrm rot="16200000">
            <a:off x="-774514" y="4050841"/>
            <a:ext cx="2245936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Forma de Atuação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1" name="Round Same Side Corner Rectangle 100"/>
          <p:cNvSpPr/>
          <p:nvPr/>
        </p:nvSpPr>
        <p:spPr>
          <a:xfrm rot="5400000">
            <a:off x="7579720" y="4093689"/>
            <a:ext cx="2304255" cy="398814"/>
          </a:xfrm>
          <a:prstGeom prst="round2Same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b="1" dirty="0" smtClean="0">
                <a:solidFill>
                  <a:schemeClr val="bg1">
                    <a:lumMod val="95000"/>
                  </a:schemeClr>
                </a:solidFill>
                <a:latin typeface="Century Gothic"/>
                <a:cs typeface="Century Gothic"/>
              </a:rPr>
              <a:t>Aprendizagem</a:t>
            </a:r>
            <a:endParaRPr lang="pt-BR" sz="1050" b="1" dirty="0">
              <a:solidFill>
                <a:schemeClr val="bg1">
                  <a:lumMod val="9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672226" y="450912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Promover a cooperação técnica entre as administrações fiscais</a:t>
            </a:r>
          </a:p>
        </p:txBody>
      </p:sp>
      <p:sp>
        <p:nvSpPr>
          <p:cNvPr id="102" name="Retângulo de cantos arredondados 19"/>
          <p:cNvSpPr/>
          <p:nvPr/>
        </p:nvSpPr>
        <p:spPr>
          <a:xfrm>
            <a:off x="570017" y="1556792"/>
            <a:ext cx="8352928" cy="1152128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5040037" y="4509120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Melhorar a gestão da informação e do conhecimento</a:t>
            </a:r>
          </a:p>
        </p:txBody>
      </p:sp>
      <p:sp>
        <p:nvSpPr>
          <p:cNvPr id="104" name="Retângulo de cantos arredondados 19"/>
          <p:cNvSpPr/>
          <p:nvPr/>
        </p:nvSpPr>
        <p:spPr>
          <a:xfrm>
            <a:off x="5004048" y="3140968"/>
            <a:ext cx="3528392" cy="2304256"/>
          </a:xfrm>
          <a:prstGeom prst="roundRect">
            <a:avLst>
              <a:gd name="adj" fmla="val 10884"/>
            </a:avLst>
          </a:prstGeom>
          <a:noFill/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endParaRPr lang="pt-BR" sz="11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1816" y="1916832"/>
            <a:ext cx="1944000" cy="576064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Promover o nivelamento do conhecimento em </a:t>
            </a:r>
            <a:r>
              <a:rPr lang="pt-BR" sz="1000" b="1" dirty="0" smtClean="0">
                <a:solidFill>
                  <a:schemeClr val="tx1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gestão</a:t>
            </a:r>
            <a:endParaRPr lang="en-US" sz="1000" b="1" dirty="0">
              <a:solidFill>
                <a:schemeClr val="tx1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40037" y="3487320"/>
            <a:ext cx="1692203" cy="755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Fortalecer a cultura de Gestão para Resultados nas administrações fiscais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804229" y="4077072"/>
            <a:ext cx="1656203" cy="683995"/>
          </a:xfrm>
          <a:prstGeom prst="roundRect">
            <a:avLst/>
          </a:prstGeom>
          <a:solidFill>
            <a:srgbClr val="FFC0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rgbClr val="000000"/>
                </a:solidFill>
                <a:latin typeface="Century Gothic"/>
                <a:ea typeface="Calibri" pitchFamily="34" charset="0"/>
                <a:cs typeface="Century Gothic"/>
              </a:rPr>
              <a:t>Desenvolver competências</a:t>
            </a:r>
            <a:endParaRPr lang="pt-BR" sz="1000" b="1" dirty="0">
              <a:solidFill>
                <a:srgbClr val="000000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sp>
        <p:nvSpPr>
          <p:cNvPr id="27" name="Retângulo de cantos arredondados 37"/>
          <p:cNvSpPr/>
          <p:nvPr/>
        </p:nvSpPr>
        <p:spPr>
          <a:xfrm>
            <a:off x="4788024" y="260648"/>
            <a:ext cx="864000" cy="350398"/>
          </a:xfrm>
          <a:prstGeom prst="roundRect">
            <a:avLst>
              <a:gd name="adj" fmla="val 1867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t"/>
          <a:lstStyle/>
          <a:p>
            <a:pPr marL="0" lvl="3" algn="just"/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VISA</a:t>
            </a:r>
            <a:r>
              <a:rPr lang="pt-BR" sz="1400" b="1" dirty="0">
                <a:solidFill>
                  <a:schemeClr val="bg1"/>
                </a:solidFill>
                <a:latin typeface="Century Gothic"/>
                <a:cs typeface="Century Gothic"/>
              </a:rPr>
              <a:t>O</a:t>
            </a:r>
            <a:r>
              <a:rPr lang="pt-BR" sz="1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:</a:t>
            </a:r>
            <a:endParaRPr lang="pt-BR" sz="1400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28" name="Retângulo de cantos arredondados 37"/>
          <p:cNvSpPr/>
          <p:nvPr/>
        </p:nvSpPr>
        <p:spPr>
          <a:xfrm>
            <a:off x="4788024" y="593312"/>
            <a:ext cx="4104456" cy="864000"/>
          </a:xfrm>
          <a:prstGeom prst="roundRect">
            <a:avLst>
              <a:gd name="adj" fmla="val 10884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As fazendas públicas estaduais como referência em gestão</a:t>
            </a:r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.</a:t>
            </a:r>
          </a:p>
          <a:p>
            <a:pPr marL="0" lvl="3" algn="ctr"/>
            <a:r>
              <a:rPr lang="pt-BR" sz="1100" dirty="0" smtClean="0">
                <a:solidFill>
                  <a:schemeClr val="bg1"/>
                </a:solidFill>
                <a:latin typeface="Century Gothic"/>
                <a:cs typeface="Century Gothic"/>
              </a:rPr>
              <a:t>Ou </a:t>
            </a:r>
          </a:p>
          <a:p>
            <a:pPr marL="0" lvl="3" algn="just"/>
            <a:r>
              <a:rPr lang="pt-BR" sz="1100" dirty="0">
                <a:solidFill>
                  <a:schemeClr val="bg1"/>
                </a:solidFill>
                <a:latin typeface="Century Gothic"/>
                <a:cs typeface="Century Gothic"/>
              </a:rPr>
              <a:t>Estados brasileiros e DF com excelência em gestão fiscal.</a:t>
            </a:r>
          </a:p>
        </p:txBody>
      </p:sp>
      <p:cxnSp>
        <p:nvCxnSpPr>
          <p:cNvPr id="4" name="Straight Arrow Connector 3"/>
          <p:cNvCxnSpPr>
            <a:stCxn id="21" idx="3"/>
            <a:endCxn id="72" idx="1"/>
          </p:cNvCxnSpPr>
          <p:nvPr/>
        </p:nvCxnSpPr>
        <p:spPr>
          <a:xfrm>
            <a:off x="2915816" y="2204864"/>
            <a:ext cx="66352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72" idx="3"/>
            <a:endCxn id="83" idx="1"/>
          </p:cNvCxnSpPr>
          <p:nvPr/>
        </p:nvCxnSpPr>
        <p:spPr>
          <a:xfrm>
            <a:off x="5523337" y="2204864"/>
            <a:ext cx="66352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>
            <a:off x="2280444" y="2734320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6516216" y="2768228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Up Arrow 38"/>
          <p:cNvSpPr/>
          <p:nvPr/>
        </p:nvSpPr>
        <p:spPr>
          <a:xfrm rot="16200000">
            <a:off x="4538092" y="4089163"/>
            <a:ext cx="504056" cy="360040"/>
          </a:xfrm>
          <a:prstGeom prst="upArrow">
            <a:avLst/>
          </a:prstGeom>
          <a:solidFill>
            <a:srgbClr val="7F7F7F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1331640" y="5805264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Grupo3 - Lincoln</a:t>
            </a:r>
            <a:endParaRPr lang="pt-BR" b="1" dirty="0"/>
          </a:p>
        </p:txBody>
      </p:sp>
      <p:sp>
        <p:nvSpPr>
          <p:cNvPr id="29" name="Cruz 28"/>
          <p:cNvSpPr/>
          <p:nvPr/>
        </p:nvSpPr>
        <p:spPr>
          <a:xfrm rot="18710987">
            <a:off x="3849046" y="1627099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Cruz 29"/>
          <p:cNvSpPr/>
          <p:nvPr/>
        </p:nvSpPr>
        <p:spPr>
          <a:xfrm rot="18710987">
            <a:off x="2879866" y="4320078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Cruz 30"/>
          <p:cNvSpPr/>
          <p:nvPr/>
        </p:nvSpPr>
        <p:spPr>
          <a:xfrm rot="18710987">
            <a:off x="944490" y="4345195"/>
            <a:ext cx="1170130" cy="1062077"/>
          </a:xfrm>
          <a:prstGeom prst="plus">
            <a:avLst>
              <a:gd name="adj" fmla="val 4045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Rounded Rectangle 78"/>
          <p:cNvSpPr/>
          <p:nvPr/>
        </p:nvSpPr>
        <p:spPr>
          <a:xfrm>
            <a:off x="3516116" y="5629930"/>
            <a:ext cx="1835989" cy="719999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r>
              <a:rPr lang="pt-BR" sz="1000" b="1" dirty="0" smtClean="0">
                <a:solidFill>
                  <a:schemeClr val="tx2"/>
                </a:solidFill>
                <a:latin typeface="Century Gothic"/>
                <a:ea typeface="Calibri" pitchFamily="34" charset="0"/>
                <a:cs typeface="Century Gothic"/>
              </a:rPr>
              <a:t>Institucionalizar as Secretariais Fazendárias em soluções de monitoramento e avaliação</a:t>
            </a:r>
            <a:endParaRPr lang="pt-BR" sz="1000" b="1" dirty="0">
              <a:solidFill>
                <a:schemeClr val="tx2"/>
              </a:solidFill>
              <a:latin typeface="Century Gothic"/>
              <a:ea typeface="Calibri" pitchFamily="34" charset="0"/>
              <a:cs typeface="Century Gothic"/>
            </a:endParaRPr>
          </a:p>
        </p:txBody>
      </p:sp>
      <p:cxnSp>
        <p:nvCxnSpPr>
          <p:cNvPr id="5" name="Conector angulado 4"/>
          <p:cNvCxnSpPr>
            <a:endCxn id="79" idx="2"/>
          </p:cNvCxnSpPr>
          <p:nvPr/>
        </p:nvCxnSpPr>
        <p:spPr>
          <a:xfrm rot="10800000">
            <a:off x="1529555" y="5229120"/>
            <a:ext cx="1935376" cy="57614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832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6926</TotalTime>
  <Words>2331</Words>
  <Application>Microsoft Office PowerPoint</Application>
  <PresentationFormat>Apresentação na tela (4:3)</PresentationFormat>
  <Paragraphs>419</Paragraphs>
  <Slides>38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38</vt:i4>
      </vt:variant>
    </vt:vector>
  </HeadingPairs>
  <TitlesOfParts>
    <vt:vector size="40" baseType="lpstr">
      <vt:lpstr>Tema do Office</vt:lpstr>
      <vt:lpstr>1_Tema do Office</vt:lpstr>
      <vt:lpstr>Apresentação do PowerPoint</vt:lpstr>
      <vt:lpstr>Programação da Oficina 3</vt:lpstr>
      <vt:lpstr>Revisitação dos propósitos da COGEF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Propósitos da COGEF</vt:lpstr>
      <vt:lpstr>Propósitos da COGEF</vt:lpstr>
      <vt:lpstr>Propósitos da COGEF</vt:lpstr>
      <vt:lpstr>Propósitos da COGEF</vt:lpstr>
      <vt:lpstr>Exemplos de Visão</vt:lpstr>
      <vt:lpstr>Propósitos da COGEF</vt:lpstr>
      <vt:lpstr>Resultados e Esforços</vt:lpstr>
      <vt:lpstr>Elaboração da Proposta de objetivos estratégicos da COGEF</vt:lpstr>
      <vt:lpstr>Resultados e Esforços</vt:lpstr>
      <vt:lpstr>Resultados e Esforços</vt:lpstr>
      <vt:lpstr>Resultados e Esforços</vt:lpstr>
      <vt:lpstr>Resultados e Esforços</vt:lpstr>
      <vt:lpstr>Construção da Proposta de Iniciativas Estratégicas da COGEF</vt:lpstr>
      <vt:lpstr>Resultados e Esforços</vt:lpstr>
      <vt:lpstr>Resultados e Esforços</vt:lpstr>
      <vt:lpstr>Resultados e Esforços</vt:lpstr>
      <vt:lpstr>Resultados e Esforços</vt:lpstr>
      <vt:lpstr>Modelo de M&amp;A dos resultados e iniciativas da COGEF</vt:lpstr>
      <vt:lpstr>Modelo de M&amp;A dos resultados e iniciativas da COGEF</vt:lpstr>
      <vt:lpstr>Modelo de M&amp;A dos resultados e iniciativas da COGEF</vt:lpstr>
      <vt:lpstr>Modelo de M&amp;A dos resultados e iniciativas da COGEF</vt:lpstr>
      <vt:lpstr>Modelo de M&amp;A da execução dos planos de melhoria dos Estados</vt:lpstr>
      <vt:lpstr>Modelo de M&amp;A da execução dos planos de melhoria dos Estados</vt:lpstr>
      <vt:lpstr>Rede de Governança para Resultados</vt:lpstr>
    </vt:vector>
  </TitlesOfParts>
  <Company>Organisation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Bueno</dc:creator>
  <cp:lastModifiedBy>usuario</cp:lastModifiedBy>
  <cp:revision>468</cp:revision>
  <cp:lastPrinted>2012-05-25T18:11:28Z</cp:lastPrinted>
  <dcterms:created xsi:type="dcterms:W3CDTF">2011-08-11T13:43:44Z</dcterms:created>
  <dcterms:modified xsi:type="dcterms:W3CDTF">2012-05-30T20:27:02Z</dcterms:modified>
</cp:coreProperties>
</file>