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65" r:id="rId2"/>
  </p:sldMasterIdLst>
  <p:notesMasterIdLst>
    <p:notesMasterId r:id="rId12"/>
  </p:notesMasterIdLst>
  <p:handoutMasterIdLst>
    <p:handoutMasterId r:id="rId13"/>
  </p:handoutMasterIdLst>
  <p:sldIdLst>
    <p:sldId id="256" r:id="rId3"/>
    <p:sldId id="283" r:id="rId4"/>
    <p:sldId id="270" r:id="rId5"/>
    <p:sldId id="279" r:id="rId6"/>
    <p:sldId id="284" r:id="rId7"/>
    <p:sldId id="285" r:id="rId8"/>
    <p:sldId id="286" r:id="rId9"/>
    <p:sldId id="287" r:id="rId10"/>
    <p:sldId id="289" r:id="rId11"/>
  </p:sldIdLst>
  <p:sldSz cx="9144000" cy="6858000" type="screen4x3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99FF"/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82" autoAdjust="0"/>
    <p:restoredTop sz="97552" autoAdjust="0"/>
  </p:normalViewPr>
  <p:slideViewPr>
    <p:cSldViewPr>
      <p:cViewPr>
        <p:scale>
          <a:sx n="100" d="100"/>
          <a:sy n="100" d="100"/>
        </p:scale>
        <p:origin x="-1672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en-US" smtClean="0"/>
              <a:pPr/>
              <a:t>06/06/12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05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en-US" smtClean="0"/>
              <a:pPr/>
              <a:t>06/06/12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93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 userDrawn="1"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eaLnBrk="1" hangingPunct="1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3886200"/>
            <a:ext cx="7239000" cy="533400"/>
          </a:xfrm>
          <a:noFill/>
          <a:ln>
            <a:noFill/>
          </a:ln>
        </p:spPr>
        <p:txBody>
          <a:bodyPr vert="horz">
            <a:normAutofit/>
          </a:bodyPr>
          <a:lstStyle>
            <a:lvl1pPr algn="l">
              <a:defRPr sz="2400" b="1" cap="all" spc="150" baseline="0">
                <a:solidFill>
                  <a:schemeClr val="tx1"/>
                </a:solidFill>
              </a:defRPr>
            </a:lvl1pPr>
            <a:extLst/>
          </a:lstStyle>
          <a:p>
            <a:endParaRPr lang="pt-BR" noProof="0" dirty="0"/>
          </a:p>
        </p:txBody>
      </p:sp>
      <p:sp>
        <p:nvSpPr>
          <p:cNvPr id="8" name="Rectangle 10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solidFill>
            <a:srgbClr val="3366FF"/>
          </a:solidFill>
          <a:ln w="57150" cap="rnd" cmpd="sng" algn="ctr">
            <a:solidFill>
              <a:schemeClr val="bg1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06/06/12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pic>
        <p:nvPicPr>
          <p:cNvPr id="11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328" y="5562600"/>
            <a:ext cx="2607272" cy="899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FEC9D3F2-7140-49B9-866C-D21246A5836E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pPr algn="r"/>
            <a:fld id="{CBEC585F-C108-48D6-9331-6628A0FBB73B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7293A964-5F5E-47DC-ABD9-08A6A9FFD04F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pPr algn="r"/>
            <a:fld id="{968C9C2A-D3B8-4543-8A47-F59C20C16D9A}" type="datetime1">
              <a:rPr lang="en-US" smtClean="0"/>
              <a:pPr algn="r"/>
              <a:t>06/06/12</a:t>
            </a:fld>
            <a:endParaRPr lang="en-US" dirty="0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pPr algn="r"/>
            <a:fld id="{29ED4C97-3C5D-482A-99AD-AD992C3024DE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pPr algn="r"/>
            <a:fld id="{3EF8FEE9-63ED-4C1B-8C25-9B47C2DA1E72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lang="en-US" dirty="0" smtClean="0"/>
              <a:t>Company</a:t>
            </a:r>
            <a:r>
              <a:rPr lang="en-US" baseline="0" dirty="0" smtClean="0"/>
              <a:t> Logo</a:t>
            </a:r>
            <a:endParaRPr lang="en-US" dirty="0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>
              <a:defRPr b="1"/>
            </a:lvl1pPr>
            <a:extLst/>
          </a:lstStyle>
          <a:p>
            <a:pPr lvl="0"/>
            <a:r>
              <a:rPr lang="en-US" dirty="0" smtClean="0"/>
              <a:t>Amount</a:t>
            </a:r>
            <a:endParaRPr lang="en-US" dirty="0"/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>
              <a:defRPr sz="800" i="1"/>
            </a:lvl1pPr>
            <a:extLst/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>
              <a:defRPr sz="800"/>
            </a:lvl1pPr>
            <a:extLst/>
          </a:lstStyle>
          <a:p>
            <a:pPr lvl="0"/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>
              <a:defRPr sz="1200"/>
            </a:lvl1pPr>
            <a:extLst/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pPr algn="r"/>
            <a:fld id="{E8BD303E-7304-41BE-B693-A76D7275A3B0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999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479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80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914400"/>
            <a:r>
              <a:rPr lang="x-none" dirty="0" smtClean="0"/>
              <a:t>Click to edit Master title style</a:t>
            </a:r>
            <a:endParaRPr lang="en-US" dirty="0"/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#\</a:t>
            </a:r>
            <a:endParaRPr lang="en-US" dirty="0"/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 dirty="0" smtClean="0"/>
              <a:t>Click to add agenda item</a:t>
            </a:r>
            <a:endParaRPr lang="en-US" dirty="0"/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Page #</a:t>
            </a:r>
            <a:endParaRPr lang="en-US"/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>
              <a:defRPr sz="1100"/>
            </a:lvl1pPr>
            <a:extLst/>
          </a:lstStyle>
          <a:p>
            <a:pPr algn="r"/>
            <a:fld id="{F17F374F-8F2E-42FC-B8C0-8EDFCA32CD96}" type="datetime1">
              <a:rPr lang="en-US" sz="1100" smtClean="0"/>
              <a:pPr algn="r"/>
              <a:t>06/06/12</a:t>
            </a:fld>
            <a:endParaRPr lang="en-US" sz="1100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>
          <a:xfrm>
            <a:off x="5847828" y="6473952"/>
            <a:ext cx="990600" cy="304800"/>
          </a:xfrm>
        </p:spPr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>
          <a:xfrm>
            <a:off x="2048496" y="6477000"/>
            <a:ext cx="3733800" cy="3048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TextBox 2"/>
          <p:cNvSpPr txBox="1"/>
          <p:nvPr userDrawn="1"/>
        </p:nvSpPr>
        <p:spPr>
          <a:xfrm>
            <a:off x="9050936" y="659886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5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202" y="6290035"/>
            <a:ext cx="1511998" cy="52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51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172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815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315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526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824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53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22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normAutofit/>
          </a:bodyPr>
          <a:lstStyle/>
          <a:p>
            <a:pPr lvl="0" algn="ctr" defTabSz="914400" eaLnBrk="1" hangingPunct="1">
              <a:spcBef>
                <a:spcPct val="0"/>
              </a:spcBef>
              <a:buNone/>
            </a:pPr>
            <a:endParaRPr lang="en-US" cap="small" spc="0" baseline="0" dirty="0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  <a:ln>
            <a:noFill/>
          </a:ln>
        </p:spPr>
        <p:txBody>
          <a:bodyPr vert="horz"/>
          <a:lstStyle>
            <a:lvl1pPr algn="l">
              <a:defRPr sz="2000" b="0" cap="all" spc="150" baseline="0">
                <a:solidFill>
                  <a:srgbClr val="000000"/>
                </a:solidFill>
              </a:defRPr>
            </a:lvl1pPr>
            <a:extLst/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06/06/12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2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806" y="6321395"/>
            <a:ext cx="1511998" cy="52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87948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304800"/>
          </a:xfr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>
              <a:defRPr lang="en-US" sz="1800" kern="1200" cap="small" spc="0" baseline="0" dirty="0">
                <a:solidFill>
                  <a:srgbClr val="000000"/>
                </a:solidFill>
              </a:defRPr>
            </a:lvl1pPr>
          </a:lstStyle>
          <a:p>
            <a:pPr lvl="0" algn="ctr" defTabSz="914400">
              <a:spcBef>
                <a:spcPct val="0"/>
              </a:spcBef>
            </a:pPr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762000"/>
            <a:ext cx="3962400" cy="5486400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304800"/>
          </a:xfr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>
              <a:defRPr lang="en-US" sz="1800" kern="1200" cap="small" spc="0" baseline="0" dirty="0">
                <a:solidFill>
                  <a:srgbClr val="000000"/>
                </a:solidFill>
              </a:defRPr>
            </a:lvl1pPr>
          </a:lstStyle>
          <a:p>
            <a:pPr lvl="0" algn="ctr" defTabSz="914400">
              <a:spcBef>
                <a:spcPct val="0"/>
              </a:spcBef>
            </a:pPr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762000"/>
            <a:ext cx="3962400" cy="5486400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A1704A40-8D3B-4404-9986-2B5D36474D63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pic>
        <p:nvPicPr>
          <p:cNvPr id="10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202" y="6290035"/>
            <a:ext cx="1511998" cy="52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4262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normAutofit/>
          </a:bodyPr>
          <a:lstStyle/>
          <a:p>
            <a:pPr lvl="0" algn="ctr" defTabSz="914400" eaLnBrk="1" hangingPunct="1">
              <a:spcBef>
                <a:spcPct val="0"/>
              </a:spcBef>
              <a:buNone/>
            </a:pPr>
            <a:endParaRPr lang="en-US" cap="small" spc="0" baseline="0" dirty="0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  <a:ln>
            <a:noFill/>
          </a:ln>
        </p:spPr>
        <p:txBody>
          <a:bodyPr vert="horz"/>
          <a:lstStyle>
            <a:lvl1pPr algn="l">
              <a:defRPr sz="2000" b="0" cap="all" spc="150" baseline="0">
                <a:solidFill>
                  <a:srgbClr val="000000"/>
                </a:solidFill>
              </a:defRPr>
            </a:lvl1pPr>
            <a:extLst/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fld id="{5A8D346D-A53F-433C-9D37-45A337EA482C}" type="datetime1">
              <a:rPr lang="en-US" smtClean="0"/>
              <a:pPr/>
              <a:t>06/06/12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2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2806" y="6321395"/>
            <a:ext cx="1511998" cy="52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normAutofit/>
          </a:bodyPr>
          <a:lstStyle>
            <a:lvl1pPr>
              <a:defRPr lang="en-US"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914400"/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381000"/>
          </a:xfr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 algn="l">
              <a:defRPr lang="en-US" sz="1800" kern="1200" cap="small" spc="0" baseline="0" dirty="0">
                <a:solidFill>
                  <a:srgbClr val="000000"/>
                </a:solidFill>
              </a:defRPr>
            </a:lvl1pPr>
          </a:lstStyle>
          <a:p>
            <a:pPr lvl="0" algn="ctr" defTabSz="914400">
              <a:spcBef>
                <a:spcPct val="0"/>
              </a:spcBef>
            </a:pPr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pPr algn="r"/>
            <a:fld id="{F7F1F872-C5DE-403B-85F0-1024E6CA1886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pic>
        <p:nvPicPr>
          <p:cNvPr id="10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202" y="6290035"/>
            <a:ext cx="1511998" cy="52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>
            <a:normAutofit/>
          </a:bodyPr>
          <a:lstStyle>
            <a:lvl1pPr>
              <a:defRPr lang="en-US"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914400"/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r"/>
            <a:fld id="{73B9D0E9-7F95-4423-9114-95494EF8154E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pic>
        <p:nvPicPr>
          <p:cNvPr id="7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202" y="6290035"/>
            <a:ext cx="1511998" cy="52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304800"/>
          </a:xfr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>
              <a:defRPr lang="en-US" sz="1800" kern="1200" cap="small" spc="0" baseline="0" dirty="0">
                <a:solidFill>
                  <a:srgbClr val="000000"/>
                </a:solidFill>
              </a:defRPr>
            </a:lvl1pPr>
          </a:lstStyle>
          <a:p>
            <a:pPr lvl="0" algn="ctr" defTabSz="914400">
              <a:spcBef>
                <a:spcPct val="0"/>
              </a:spcBef>
            </a:pPr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762000"/>
            <a:ext cx="3962400" cy="5486400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304800"/>
          </a:xfr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>
              <a:defRPr lang="en-US" sz="1800" kern="1200" cap="small" spc="0" baseline="0" dirty="0">
                <a:solidFill>
                  <a:srgbClr val="000000"/>
                </a:solidFill>
              </a:defRPr>
            </a:lvl1pPr>
          </a:lstStyle>
          <a:p>
            <a:pPr lvl="0" algn="ctr" defTabSz="914400">
              <a:spcBef>
                <a:spcPct val="0"/>
              </a:spcBef>
            </a:pPr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762000"/>
            <a:ext cx="3962400" cy="5486400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pPr algn="r"/>
            <a:fld id="{A1704A40-8D3B-4404-9986-2B5D36474D63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pic>
        <p:nvPicPr>
          <p:cNvPr id="10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202" y="6290035"/>
            <a:ext cx="1511998" cy="52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414528"/>
          </a:xfr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>
              <a:defRPr lang="en-US" sz="1800" kern="1200" cap="small" spc="0" baseline="0">
                <a:solidFill>
                  <a:srgbClr val="000000"/>
                </a:solidFill>
              </a:defRPr>
            </a:lvl1pPr>
          </a:lstStyle>
          <a:p>
            <a:pPr lvl="0" algn="ctr" defTabSz="914400">
              <a:spcBef>
                <a:spcPct val="0"/>
              </a:spcBef>
            </a:pPr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762000"/>
            <a:ext cx="3962400" cy="25542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414528"/>
          </a:xfr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>
              <a:defRPr lang="en-US" sz="1800" kern="1200" cap="small" spc="0" baseline="0">
                <a:solidFill>
                  <a:srgbClr val="000000"/>
                </a:solidFill>
              </a:defRPr>
            </a:lvl1pPr>
          </a:lstStyle>
          <a:p>
            <a:pPr lvl="0" algn="ctr" defTabSz="914400">
              <a:spcBef>
                <a:spcPct val="0"/>
              </a:spcBef>
            </a:pPr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700272"/>
            <a:ext cx="3965448" cy="25542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414528"/>
          </a:xfr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/>
          </a:bodyPr>
          <a:lstStyle>
            <a:lvl1pPr>
              <a:defRPr lang="en-US" sz="1800" kern="1200" cap="small" spc="0" baseline="0" dirty="0">
                <a:solidFill>
                  <a:srgbClr val="000000"/>
                </a:solidFill>
              </a:defRPr>
            </a:lvl1pPr>
          </a:lstStyle>
          <a:p>
            <a:pPr lvl="0" algn="ctr" defTabSz="914400">
              <a:spcBef>
                <a:spcPct val="0"/>
              </a:spcBef>
            </a:pPr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838200"/>
            <a:ext cx="3962400" cy="5410200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DE3B91AD-F2C9-43CB-A84C-1D5C130F2509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pic>
        <p:nvPicPr>
          <p:cNvPr id="12" name="Picture 1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202" y="6290035"/>
            <a:ext cx="1511998" cy="52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 dirty="0"/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 dirty="0" smtClean="0"/>
              <a:t>Click to add heading</a:t>
            </a:r>
            <a:endParaRPr lang="en-US"/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pPr algn="r"/>
            <a:fld id="{27D93220-918A-400D-B3FA-D8B22567DEBB}" type="datetime1">
              <a:rPr lang="en-US" smtClean="0"/>
              <a:pPr algn="r"/>
              <a:t>06/06/12</a:t>
            </a:fld>
            <a:endParaRPr lang="en-US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  <a:solidFill>
            <a:srgbClr val="FFC000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vert" rtlCol="0" anchor="ctr">
            <a:normAutofit/>
          </a:bodyPr>
          <a:lstStyle/>
          <a:p>
            <a:pPr marL="0" lvl="0" algn="ctr" defTabSz="914400"/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>
              <a:defRPr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pPr algn="r"/>
            <a:fld id="{CCD717AA-EA39-47F3-8A0A-15B3575EDB53}" type="datetime1">
              <a:rPr lang="en-US" smtClean="0"/>
              <a:pPr algn="r"/>
              <a:t>06/06/12</a:t>
            </a:fld>
            <a:endParaRPr lang="en-US" sz="1000" dirty="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>
              <a:defRPr sz="1000"/>
            </a:lvl1pPr>
            <a:extLst/>
          </a:lstStyle>
          <a:p>
            <a:pPr algn="r"/>
            <a:fld id="{256D3EEF-DE4E-429D-8EC4-DDC531AFF587}" type="slidenum">
              <a:rPr lang="en-US" sz="1000" smtClean="0"/>
              <a:pPr algn="r"/>
              <a:t>‹#›</a:t>
            </a:fld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>
              <a:defRPr sz="1000">
                <a:solidFill>
                  <a:sysClr val="windowText" lastClr="000000"/>
                </a:solidFill>
              </a:defRPr>
            </a:lvl1pPr>
            <a:extLst/>
          </a:lstStyle>
          <a:p>
            <a:endParaRPr lang="en-US" sz="1000" dirty="0">
              <a:solidFill>
                <a:sysClr val="windowText" lastClr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4" r:id="rId16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lang="en-US" sz="1800" kern="1200" cap="small" spc="0" baseline="0" dirty="0">
          <a:solidFill>
            <a:srgbClr val="000000"/>
          </a:solidFill>
          <a:latin typeface="+mn-lt"/>
          <a:ea typeface="+mn-ea"/>
          <a:cs typeface="+mn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FCD9E-C61C-F14E-ADBC-534F7707A5E8}" type="datetimeFigureOut">
              <a:rPr lang="en-US" smtClean="0"/>
              <a:t>06/06/12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A363F-F0D4-0041-8887-979AD3E91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7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/>
          <a:lstStyle>
            <a:extLst/>
          </a:lstStyle>
          <a:p>
            <a:r>
              <a:rPr lang="pt-BR" smtClean="0"/>
              <a:t>Planejamento da cogef</a:t>
            </a:r>
            <a:endParaRPr lang="pt-B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r>
              <a:rPr lang="en-US" sz="2400" b="1" dirty="0" err="1" smtClean="0"/>
              <a:t>Roteiro</a:t>
            </a:r>
            <a:endParaRPr lang="en-US" sz="2400" b="1" dirty="0"/>
          </a:p>
        </p:txBody>
      </p:sp>
      <p:sp>
        <p:nvSpPr>
          <p:cNvPr id="7" name="Rectangle 5"/>
          <p:cNvSpPr>
            <a:spLocks noGrp="1"/>
          </p:cNvSpPr>
          <p:nvPr>
            <p:ph type="body" sz="quarter" idx="17"/>
          </p:nvPr>
        </p:nvSpPr>
        <p:spPr>
          <a:xfrm>
            <a:off x="310896" y="1295400"/>
            <a:ext cx="7385304" cy="432000"/>
          </a:xfrm>
        </p:spPr>
        <p:txBody>
          <a:bodyPr>
            <a:noAutofit/>
          </a:bodyPr>
          <a:lstStyle>
            <a:extLst/>
          </a:lstStyle>
          <a:p>
            <a:r>
              <a:rPr lang="pt-BR" sz="2400" dirty="0" smtClean="0"/>
              <a:t>Validar a proposta de Missão e Visão da COGEF </a:t>
            </a:r>
            <a:endParaRPr lang="pt-BR" sz="2400" dirty="0"/>
          </a:p>
        </p:txBody>
      </p:sp>
      <p:sp>
        <p:nvSpPr>
          <p:cNvPr id="37" name="Rectangle 5"/>
          <p:cNvSpPr>
            <a:spLocks noGrp="1"/>
          </p:cNvSpPr>
          <p:nvPr>
            <p:ph type="body" sz="quarter" idx="17"/>
          </p:nvPr>
        </p:nvSpPr>
        <p:spPr>
          <a:xfrm>
            <a:off x="310896" y="2362200"/>
            <a:ext cx="7385304" cy="432000"/>
          </a:xfrm>
        </p:spPr>
        <p:txBody>
          <a:bodyPr>
            <a:noAutofit/>
          </a:bodyPr>
          <a:lstStyle>
            <a:extLst/>
          </a:lstStyle>
          <a:p>
            <a:r>
              <a:rPr lang="pt-BR" sz="2400" dirty="0" smtClean="0"/>
              <a:t>Validar a proposta de Mapa Estratégico</a:t>
            </a:r>
            <a:endParaRPr lang="pt-BR" sz="2400" dirty="0"/>
          </a:p>
        </p:txBody>
      </p:sp>
      <p:sp>
        <p:nvSpPr>
          <p:cNvPr id="38" name="Rectangle 5"/>
          <p:cNvSpPr>
            <a:spLocks noGrp="1"/>
          </p:cNvSpPr>
          <p:nvPr>
            <p:ph type="body" sz="quarter" idx="17"/>
          </p:nvPr>
        </p:nvSpPr>
        <p:spPr>
          <a:xfrm>
            <a:off x="310896" y="3429000"/>
            <a:ext cx="7385304" cy="432000"/>
          </a:xfrm>
        </p:spPr>
        <p:txBody>
          <a:bodyPr>
            <a:noAutofit/>
          </a:bodyPr>
          <a:lstStyle>
            <a:extLst/>
          </a:lstStyle>
          <a:p>
            <a:r>
              <a:rPr lang="pt-BR" sz="2400" dirty="0" smtClean="0"/>
              <a:t>Validar o conjunto de Iniciativas Estratégicas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>
            <a:normAutofit/>
          </a:bodyPr>
          <a:lstStyle>
            <a:extLst/>
          </a:lstStyle>
          <a:p>
            <a:r>
              <a:rPr lang="pt-BR" sz="2400" b="1" dirty="0" smtClean="0"/>
              <a:t>Propósito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pt-BR" sz="2000" dirty="0" smtClean="0"/>
              <a:t>   Propósito</a:t>
            </a:r>
            <a:endParaRPr lang="pt-BR" sz="2000" dirty="0"/>
          </a:p>
        </p:txBody>
      </p:sp>
      <p:sp>
        <p:nvSpPr>
          <p:cNvPr id="3" name="Rectangle 3"/>
          <p:cNvSpPr>
            <a:spLocks noGrp="1"/>
          </p:cNvSpPr>
          <p:nvPr>
            <p:ph type="body" sz="quarter" idx="13"/>
          </p:nvPr>
        </p:nvSpPr>
        <p:spPr>
          <a:xfrm>
            <a:off x="304800" y="1447800"/>
            <a:ext cx="3965448" cy="457200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pt-BR" sz="2400" dirty="0" smtClean="0"/>
              <a:t>Missão</a:t>
            </a:r>
            <a:endParaRPr lang="pt-BR" sz="2400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16"/>
          </p:nvPr>
        </p:nvSpPr>
        <p:spPr>
          <a:xfrm>
            <a:off x="4416552" y="1447800"/>
            <a:ext cx="3965448" cy="457200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pt-BR" sz="2400" smtClean="0"/>
              <a:t>Visão</a:t>
            </a:r>
            <a:endParaRPr lang="pt-BR" sz="2400"/>
          </a:p>
        </p:txBody>
      </p:sp>
      <p:sp>
        <p:nvSpPr>
          <p:cNvPr id="17" name="Rectangle 10"/>
          <p:cNvSpPr>
            <a:spLocks noGrp="1"/>
          </p:cNvSpPr>
          <p:nvPr>
            <p:ph sz="quarter" idx="4294967295"/>
          </p:nvPr>
        </p:nvSpPr>
        <p:spPr>
          <a:xfrm>
            <a:off x="304800" y="2590800"/>
            <a:ext cx="3965575" cy="27066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extLst/>
          </a:lstStyle>
          <a:p>
            <a:r>
              <a:rPr lang="pt-BR" sz="2000" b="1" dirty="0" smtClean="0"/>
              <a:t>Promover e articular soluções de cooperação e integração entre as fazendas públicas para a permanente evolução da gestão fiscal.</a:t>
            </a:r>
          </a:p>
          <a:p>
            <a:endParaRPr lang="pt-BR" sz="2000" b="1" dirty="0" smtClean="0"/>
          </a:p>
          <a:p>
            <a:endParaRPr lang="pt-BR" sz="2000" b="1" dirty="0"/>
          </a:p>
        </p:txBody>
      </p:sp>
      <p:sp>
        <p:nvSpPr>
          <p:cNvPr id="18" name="Rectangle 10"/>
          <p:cNvSpPr>
            <a:spLocks noGrp="1"/>
          </p:cNvSpPr>
          <p:nvPr>
            <p:ph sz="quarter" idx="4294967295"/>
          </p:nvPr>
        </p:nvSpPr>
        <p:spPr>
          <a:xfrm>
            <a:off x="4419600" y="2590800"/>
            <a:ext cx="3965575" cy="27066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extLst/>
          </a:lstStyle>
          <a:p>
            <a:pPr marL="0" lvl="3" indent="0"/>
            <a:r>
              <a:rPr lang="pt-BR" sz="2000" b="1" dirty="0" smtClean="0"/>
              <a:t>Estados </a:t>
            </a:r>
            <a:r>
              <a:rPr lang="pt-BR" sz="2000" b="1" dirty="0"/>
              <a:t>brasileiros e DF com excelência em gestão fiscal</a:t>
            </a:r>
            <a:r>
              <a:rPr lang="pt-BR" sz="2000" b="1" dirty="0" smtClean="0"/>
              <a:t>.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>
            <a:normAutofit/>
          </a:bodyPr>
          <a:lstStyle>
            <a:extLst/>
          </a:lstStyle>
          <a:p>
            <a:r>
              <a:rPr lang="pt-BR" sz="2400" b="1" dirty="0" smtClean="0"/>
              <a:t>Mapa estratégico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3083815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371600" y="1600200"/>
            <a:ext cx="5809014" cy="3429000"/>
            <a:chOff x="363186" y="754502"/>
            <a:chExt cx="8620104" cy="5112898"/>
          </a:xfrm>
        </p:grpSpPr>
        <p:sp>
          <p:nvSpPr>
            <p:cNvPr id="49" name="Retângulo de cantos arredondados 37"/>
            <p:cNvSpPr/>
            <p:nvPr/>
          </p:nvSpPr>
          <p:spPr>
            <a:xfrm>
              <a:off x="702369" y="754502"/>
              <a:ext cx="1193671" cy="350398"/>
            </a:xfrm>
            <a:prstGeom prst="roundRect">
              <a:avLst>
                <a:gd name="adj" fmla="val 1867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pPr marL="0" lvl="3" algn="just"/>
              <a:r>
                <a:rPr lang="pt-BR" sz="9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MISSÃO</a:t>
              </a:r>
              <a:r>
                <a:rPr lang="pt-BR" sz="9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:</a:t>
              </a:r>
              <a:endParaRPr lang="pt-BR" sz="900" b="1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50" name="Up Arrow 49"/>
            <p:cNvSpPr/>
            <p:nvPr/>
          </p:nvSpPr>
          <p:spPr>
            <a:xfrm rot="16200000">
              <a:off x="4576192" y="4511339"/>
              <a:ext cx="504056" cy="360040"/>
            </a:xfrm>
            <a:prstGeom prst="upArrow">
              <a:avLst/>
            </a:prstGeom>
            <a:solidFill>
              <a:srgbClr val="7F7F7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3648707" y="2339008"/>
              <a:ext cx="1944000" cy="576064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>
                  <a:solidFill>
                    <a:srgbClr val="000000"/>
                  </a:solidFill>
                  <a:latin typeface="Century Gothic"/>
                  <a:ea typeface="Calibri" pitchFamily="34" charset="0"/>
                  <a:cs typeface="Century Gothic"/>
                </a:rPr>
                <a:t>Fomentar a melhoria contínua da gestão fazendária </a:t>
              </a: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819400" y="3780001"/>
              <a:ext cx="1763989" cy="79199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Promover cooperações técnicas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826811" y="4876800"/>
              <a:ext cx="1763989" cy="79199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Instrumentalizar as Secretariais Fazendárias em soluções de monitoramento e avaliação</a:t>
              </a: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826811" y="3780001"/>
              <a:ext cx="1763989" cy="79199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Trabalhar para garantir a efetividade de resultados na execução de programas</a:t>
              </a: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6470603" y="2339008"/>
              <a:ext cx="1944000" cy="576064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>
                  <a:solidFill>
                    <a:srgbClr val="000000"/>
                  </a:solidFill>
                  <a:latin typeface="Century Gothic"/>
                  <a:ea typeface="Calibri" pitchFamily="34" charset="0"/>
                  <a:cs typeface="Century Gothic"/>
                </a:rPr>
                <a:t>Contribuir para a qualidade fiscal</a:t>
              </a:r>
            </a:p>
          </p:txBody>
        </p:sp>
        <p:sp>
          <p:nvSpPr>
            <p:cNvPr id="56" name="Retângulo de cantos arredondados 19"/>
            <p:cNvSpPr/>
            <p:nvPr/>
          </p:nvSpPr>
          <p:spPr>
            <a:xfrm>
              <a:off x="630363" y="3549456"/>
              <a:ext cx="4017838" cy="2245936"/>
            </a:xfrm>
            <a:prstGeom prst="roundRect">
              <a:avLst>
                <a:gd name="adj" fmla="val 10884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endParaRPr lang="pt-B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57" name="Retângulo de cantos arredondados 37"/>
            <p:cNvSpPr/>
            <p:nvPr/>
          </p:nvSpPr>
          <p:spPr>
            <a:xfrm>
              <a:off x="702370" y="1015488"/>
              <a:ext cx="4073991" cy="864000"/>
            </a:xfrm>
            <a:prstGeom prst="roundRect">
              <a:avLst>
                <a:gd name="adj" fmla="val 108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lvl="3" algn="just"/>
              <a:r>
                <a:rPr lang="pt-BR" sz="7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Promover e articular soluções de cooperação e integração entre as fazendas públicas para a permanente evolução da gestão fiscal.</a:t>
              </a:r>
            </a:p>
          </p:txBody>
        </p:sp>
        <p:sp>
          <p:nvSpPr>
            <p:cNvPr id="58" name="Round Same Side Corner Rectangle 57"/>
            <p:cNvSpPr/>
            <p:nvPr/>
          </p:nvSpPr>
          <p:spPr>
            <a:xfrm rot="16200000">
              <a:off x="-560375" y="4473017"/>
              <a:ext cx="2245936" cy="398814"/>
            </a:xfrm>
            <a:prstGeom prst="round2Same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00" b="1" dirty="0" smtClean="0">
                  <a:solidFill>
                    <a:schemeClr val="bg1">
                      <a:lumMod val="95000"/>
                    </a:schemeClr>
                  </a:solidFill>
                  <a:latin typeface="Century Gothic"/>
                  <a:cs typeface="Century Gothic"/>
                </a:rPr>
                <a:t>Forma de Atuação</a:t>
              </a:r>
              <a:endParaRPr lang="pt-BR" sz="6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732571" y="4876800"/>
              <a:ext cx="1763989" cy="79199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Fortalecer a capacidade de gestão em rede </a:t>
              </a:r>
            </a:p>
          </p:txBody>
        </p:sp>
        <p:sp>
          <p:nvSpPr>
            <p:cNvPr id="60" name="Retângulo de cantos arredondados 19"/>
            <p:cNvSpPr/>
            <p:nvPr/>
          </p:nvSpPr>
          <p:spPr>
            <a:xfrm>
              <a:off x="630362" y="1978968"/>
              <a:ext cx="8352928" cy="1152128"/>
            </a:xfrm>
            <a:prstGeom prst="roundRect">
              <a:avLst>
                <a:gd name="adj" fmla="val 10884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endParaRPr lang="pt-B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endParaRPr>
            </a:p>
            <a:p>
              <a:endParaRPr lang="pt-B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7010400" y="3780001"/>
              <a:ext cx="1404203" cy="683995"/>
            </a:xfrm>
            <a:prstGeom prst="roundRect">
              <a:avLst/>
            </a:prstGeom>
            <a:solidFill>
              <a:srgbClr val="FFC08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>
                  <a:solidFill>
                    <a:srgbClr val="000000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Melhorar a gestão da informação e do conhecimento</a:t>
              </a:r>
            </a:p>
          </p:txBody>
        </p:sp>
        <p:sp>
          <p:nvSpPr>
            <p:cNvPr id="62" name="Retângulo de cantos arredondados 19"/>
            <p:cNvSpPr/>
            <p:nvPr/>
          </p:nvSpPr>
          <p:spPr>
            <a:xfrm>
              <a:off x="5029200" y="3563144"/>
              <a:ext cx="3685470" cy="2304256"/>
            </a:xfrm>
            <a:prstGeom prst="roundRect">
              <a:avLst>
                <a:gd name="adj" fmla="val 10884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endParaRPr lang="pt-BR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826811" y="2339008"/>
              <a:ext cx="1944000" cy="576064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Promover o nivelamento do conhecimento em gestão</a:t>
              </a:r>
              <a:endParaRPr lang="en-US" sz="500" b="1" dirty="0">
                <a:solidFill>
                  <a:schemeClr val="tx1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5165797" y="4267200"/>
              <a:ext cx="1692203" cy="755995"/>
            </a:xfrm>
            <a:prstGeom prst="roundRect">
              <a:avLst/>
            </a:prstGeom>
            <a:solidFill>
              <a:srgbClr val="FFC08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>
                  <a:solidFill>
                    <a:srgbClr val="000000"/>
                  </a:solidFill>
                  <a:latin typeface="Century Gothic"/>
                  <a:ea typeface="Calibri" pitchFamily="34" charset="0"/>
                  <a:cs typeface="Century Gothic"/>
                </a:rPr>
                <a:t>Fortalecer a cultura de Gestão para Resultados nas administrações fiscais</a:t>
              </a: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7010400" y="4876800"/>
              <a:ext cx="1404203" cy="683995"/>
            </a:xfrm>
            <a:prstGeom prst="roundRect">
              <a:avLst/>
            </a:prstGeom>
            <a:solidFill>
              <a:srgbClr val="FFC08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500" b="1" dirty="0" smtClean="0">
                  <a:solidFill>
                    <a:srgbClr val="000000"/>
                  </a:solidFill>
                  <a:latin typeface="Century Gothic"/>
                  <a:ea typeface="Calibri" pitchFamily="34" charset="0"/>
                  <a:cs typeface="Century Gothic"/>
                </a:rPr>
                <a:t>Desenvolver competências</a:t>
              </a:r>
              <a:endParaRPr lang="pt-BR" sz="500" b="1" dirty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endParaRPr>
            </a:p>
          </p:txBody>
        </p:sp>
        <p:sp>
          <p:nvSpPr>
            <p:cNvPr id="66" name="Retângulo de cantos arredondados 37"/>
            <p:cNvSpPr/>
            <p:nvPr/>
          </p:nvSpPr>
          <p:spPr>
            <a:xfrm>
              <a:off x="4848369" y="754502"/>
              <a:ext cx="864000" cy="350398"/>
            </a:xfrm>
            <a:prstGeom prst="roundRect">
              <a:avLst>
                <a:gd name="adj" fmla="val 1867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pPr marL="0" lvl="3" algn="just"/>
              <a:r>
                <a:rPr lang="pt-BR" sz="9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VISÃO:</a:t>
              </a:r>
              <a:endParaRPr lang="pt-BR" sz="900" b="1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67" name="Retângulo de cantos arredondados 37"/>
            <p:cNvSpPr/>
            <p:nvPr/>
          </p:nvSpPr>
          <p:spPr>
            <a:xfrm>
              <a:off x="4848369" y="1015488"/>
              <a:ext cx="4104456" cy="864000"/>
            </a:xfrm>
            <a:prstGeom prst="roundRect">
              <a:avLst>
                <a:gd name="adj" fmla="val 108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lvl="3" algn="ctr"/>
              <a:r>
                <a:rPr lang="pt-BR" sz="7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 </a:t>
              </a:r>
              <a:endParaRPr lang="pt-BR" sz="700" b="1" dirty="0" smtClean="0">
                <a:solidFill>
                  <a:schemeClr val="bg1"/>
                </a:solidFill>
                <a:latin typeface="Century Gothic"/>
                <a:cs typeface="Century Gothic"/>
              </a:endParaRPr>
            </a:p>
            <a:p>
              <a:pPr marL="0" lvl="3" algn="just"/>
              <a:r>
                <a:rPr lang="pt-BR" sz="7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Estados brasileiros e DF com excelência em gestão fiscal.</a:t>
              </a:r>
            </a:p>
          </p:txBody>
        </p:sp>
        <p:cxnSp>
          <p:nvCxnSpPr>
            <p:cNvPr id="68" name="Straight Arrow Connector 67"/>
            <p:cNvCxnSpPr>
              <a:stCxn id="63" idx="3"/>
              <a:endCxn id="51" idx="1"/>
            </p:cNvCxnSpPr>
            <p:nvPr/>
          </p:nvCxnSpPr>
          <p:spPr>
            <a:xfrm>
              <a:off x="2770811" y="2627040"/>
              <a:ext cx="877896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1" idx="3"/>
              <a:endCxn id="55" idx="1"/>
            </p:cNvCxnSpPr>
            <p:nvPr/>
          </p:nvCxnSpPr>
          <p:spPr>
            <a:xfrm>
              <a:off x="5592707" y="2627040"/>
              <a:ext cx="877896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Up Arrow 69"/>
            <p:cNvSpPr/>
            <p:nvPr/>
          </p:nvSpPr>
          <p:spPr>
            <a:xfrm>
              <a:off x="2340789" y="3156496"/>
              <a:ext cx="504056" cy="360040"/>
            </a:xfrm>
            <a:prstGeom prst="upArrow">
              <a:avLst/>
            </a:prstGeom>
            <a:solidFill>
              <a:srgbClr val="7F7F7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1" name="Up Arrow 70"/>
            <p:cNvSpPr/>
            <p:nvPr/>
          </p:nvSpPr>
          <p:spPr>
            <a:xfrm>
              <a:off x="6576561" y="3156496"/>
              <a:ext cx="504056" cy="360040"/>
            </a:xfrm>
            <a:prstGeom prst="upArrow">
              <a:avLst/>
            </a:prstGeom>
            <a:solidFill>
              <a:srgbClr val="7F7F7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72" name="Round Same Side Corner Rectangle 71"/>
            <p:cNvSpPr/>
            <p:nvPr/>
          </p:nvSpPr>
          <p:spPr>
            <a:xfrm rot="16200000">
              <a:off x="-13471" y="2355625"/>
              <a:ext cx="1152128" cy="398814"/>
            </a:xfrm>
            <a:prstGeom prst="round2Same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00" b="1" dirty="0" smtClean="0">
                  <a:solidFill>
                    <a:schemeClr val="bg1">
                      <a:lumMod val="95000"/>
                    </a:schemeClr>
                  </a:solidFill>
                  <a:latin typeface="Century Gothic"/>
                  <a:cs typeface="Century Gothic"/>
                </a:rPr>
                <a:t>Resultados</a:t>
              </a:r>
              <a:endParaRPr lang="pt-BR" sz="6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73" name="Round Same Side Corner Rectangle 72"/>
            <p:cNvSpPr/>
            <p:nvPr/>
          </p:nvSpPr>
          <p:spPr>
            <a:xfrm rot="5400000">
              <a:off x="7627365" y="4515865"/>
              <a:ext cx="2304255" cy="398814"/>
            </a:xfrm>
            <a:prstGeom prst="round2Same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600" b="1" dirty="0" smtClean="0">
                  <a:solidFill>
                    <a:schemeClr val="bg1">
                      <a:lumMod val="95000"/>
                    </a:schemeClr>
                  </a:solidFill>
                  <a:latin typeface="Century Gothic"/>
                  <a:cs typeface="Century Gothic"/>
                </a:rPr>
                <a:t>Aprendizagem</a:t>
              </a:r>
              <a:endParaRPr lang="pt-BR" sz="60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endParaRPr>
            </a:p>
          </p:txBody>
        </p:sp>
      </p:grpSp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pt-BR" sz="2000" dirty="0" smtClean="0"/>
              <a:t>Mapa Estratégico</a:t>
            </a:r>
            <a:endParaRPr lang="pt-BR" sz="2000" dirty="0"/>
          </a:p>
        </p:txBody>
      </p:sp>
      <p:sp>
        <p:nvSpPr>
          <p:cNvPr id="74" name="Donut 73"/>
          <p:cNvSpPr/>
          <p:nvPr/>
        </p:nvSpPr>
        <p:spPr>
          <a:xfrm>
            <a:off x="54224" y="260648"/>
            <a:ext cx="8403976" cy="6140152"/>
          </a:xfrm>
          <a:prstGeom prst="donut">
            <a:avLst>
              <a:gd name="adj" fmla="val 9268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895600" y="38100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Sociedade</a:t>
            </a:r>
            <a:endParaRPr lang="en-US" b="1" dirty="0"/>
          </a:p>
        </p:txBody>
      </p:sp>
      <p:sp>
        <p:nvSpPr>
          <p:cNvPr id="76" name="TextBox 75"/>
          <p:cNvSpPr txBox="1"/>
          <p:nvPr/>
        </p:nvSpPr>
        <p:spPr>
          <a:xfrm rot="1862625">
            <a:off x="5146763" y="944831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CONFAZ</a:t>
            </a:r>
            <a:endParaRPr lang="en-US" b="1" dirty="0"/>
          </a:p>
        </p:txBody>
      </p:sp>
      <p:sp>
        <p:nvSpPr>
          <p:cNvPr id="77" name="TextBox 76"/>
          <p:cNvSpPr txBox="1"/>
          <p:nvPr/>
        </p:nvSpPr>
        <p:spPr>
          <a:xfrm rot="19665887">
            <a:off x="638521" y="815913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SEFAZ</a:t>
            </a:r>
            <a:endParaRPr lang="en-US" b="1" dirty="0"/>
          </a:p>
        </p:txBody>
      </p:sp>
      <p:sp>
        <p:nvSpPr>
          <p:cNvPr id="78" name="TextBox 77"/>
          <p:cNvSpPr txBox="1"/>
          <p:nvPr/>
        </p:nvSpPr>
        <p:spPr>
          <a:xfrm rot="2406433">
            <a:off x="200199" y="507091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Membros</a:t>
            </a:r>
            <a:r>
              <a:rPr lang="en-US" b="1" dirty="0" smtClean="0"/>
              <a:t> do COGEF</a:t>
            </a:r>
            <a:endParaRPr lang="en-US" b="1" dirty="0"/>
          </a:p>
        </p:txBody>
      </p:sp>
      <p:sp>
        <p:nvSpPr>
          <p:cNvPr id="79" name="TextBox 78"/>
          <p:cNvSpPr txBox="1"/>
          <p:nvPr/>
        </p:nvSpPr>
        <p:spPr>
          <a:xfrm rot="19583025">
            <a:off x="5564090" y="503363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Servidores</a:t>
            </a:r>
            <a:endParaRPr lang="en-US" b="1" dirty="0"/>
          </a:p>
        </p:txBody>
      </p:sp>
      <p:sp>
        <p:nvSpPr>
          <p:cNvPr id="35" name="TextBox 78"/>
          <p:cNvSpPr txBox="1"/>
          <p:nvPr/>
        </p:nvSpPr>
        <p:spPr>
          <a:xfrm>
            <a:off x="3063280" y="5754469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Organismos</a:t>
            </a:r>
            <a:r>
              <a:rPr lang="en-US" b="1" dirty="0" smtClean="0"/>
              <a:t> </a:t>
            </a:r>
            <a:r>
              <a:rPr lang="en-US" b="1" dirty="0" err="1" smtClean="0"/>
              <a:t>internacionais</a:t>
            </a:r>
            <a:r>
              <a:rPr lang="en-US" b="1" dirty="0" smtClean="0"/>
              <a:t> e </a:t>
            </a:r>
            <a:r>
              <a:rPr lang="en-US" b="1" dirty="0" err="1" smtClean="0"/>
              <a:t>financeiros</a:t>
            </a:r>
            <a:endParaRPr lang="en-US" b="1" dirty="0"/>
          </a:p>
        </p:txBody>
      </p:sp>
      <p:sp>
        <p:nvSpPr>
          <p:cNvPr id="36" name="TextBox 78"/>
          <p:cNvSpPr txBox="1"/>
          <p:nvPr/>
        </p:nvSpPr>
        <p:spPr>
          <a:xfrm rot="16516978">
            <a:off x="6572524" y="324108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Ministério</a:t>
            </a:r>
            <a:r>
              <a:rPr lang="en-US" b="1" dirty="0" smtClean="0"/>
              <a:t> da </a:t>
            </a:r>
            <a:r>
              <a:rPr lang="en-US" b="1" dirty="0" err="1" smtClean="0"/>
              <a:t>Fazenda</a:t>
            </a:r>
            <a:endParaRPr lang="en-US" b="1" dirty="0"/>
          </a:p>
        </p:txBody>
      </p:sp>
      <p:sp>
        <p:nvSpPr>
          <p:cNvPr id="37" name="TextBox 76"/>
          <p:cNvSpPr txBox="1"/>
          <p:nvPr/>
        </p:nvSpPr>
        <p:spPr>
          <a:xfrm rot="5400000">
            <a:off x="-738097" y="3024097"/>
            <a:ext cx="2274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/>
              <a:t>Outras</a:t>
            </a:r>
            <a:r>
              <a:rPr lang="en-US" b="1" dirty="0" smtClean="0"/>
              <a:t> </a:t>
            </a:r>
            <a:r>
              <a:rPr lang="en-US" b="1" dirty="0" err="1" smtClean="0"/>
              <a:t>entidades</a:t>
            </a:r>
            <a:r>
              <a:rPr lang="en-US" b="1" dirty="0" smtClean="0"/>
              <a:t> </a:t>
            </a:r>
            <a:r>
              <a:rPr lang="en-US" b="1" dirty="0" err="1" smtClean="0"/>
              <a:t>parceiras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98965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363186" y="754502"/>
            <a:ext cx="8620104" cy="5112898"/>
            <a:chOff x="363186" y="754502"/>
            <a:chExt cx="8620104" cy="5112898"/>
          </a:xfrm>
        </p:grpSpPr>
        <p:sp>
          <p:nvSpPr>
            <p:cNvPr id="9" name="Retângulo de cantos arredondados 37"/>
            <p:cNvSpPr/>
            <p:nvPr/>
          </p:nvSpPr>
          <p:spPr>
            <a:xfrm>
              <a:off x="702369" y="754502"/>
              <a:ext cx="1193671" cy="350398"/>
            </a:xfrm>
            <a:prstGeom prst="roundRect">
              <a:avLst>
                <a:gd name="adj" fmla="val 1867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pPr marL="0" lvl="3" algn="just"/>
              <a:r>
                <a:rPr lang="pt-BR" sz="14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MISSÃO</a:t>
              </a:r>
              <a:r>
                <a:rPr lang="pt-BR" sz="14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:</a:t>
              </a:r>
              <a:endParaRPr lang="pt-BR" sz="1400" b="1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27" name="Up Arrow 26"/>
            <p:cNvSpPr/>
            <p:nvPr/>
          </p:nvSpPr>
          <p:spPr>
            <a:xfrm rot="16200000">
              <a:off x="4576192" y="4511339"/>
              <a:ext cx="504056" cy="360040"/>
            </a:xfrm>
            <a:prstGeom prst="upArrow">
              <a:avLst/>
            </a:prstGeom>
            <a:solidFill>
              <a:srgbClr val="7F7F7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ounded Rectangle 2"/>
            <p:cNvSpPr/>
            <p:nvPr/>
          </p:nvSpPr>
          <p:spPr>
            <a:xfrm>
              <a:off x="3648707" y="2339008"/>
              <a:ext cx="1944000" cy="576064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>
                  <a:solidFill>
                    <a:srgbClr val="000000"/>
                  </a:solidFill>
                  <a:latin typeface="Century Gothic"/>
                  <a:ea typeface="Calibri" pitchFamily="34" charset="0"/>
                  <a:cs typeface="Century Gothic"/>
                </a:rPr>
                <a:t>Fomentar a melhoria contínua da gestão fazendária </a:t>
              </a:r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2819400" y="3780001"/>
              <a:ext cx="1763989" cy="79199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Promover cooperações técnicas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826811" y="4876800"/>
              <a:ext cx="1763989" cy="79199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Instrumentalizar as Secretariais Fazendárias em soluções de monitoramento e avaliação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826811" y="3780001"/>
              <a:ext cx="1763989" cy="79199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Trabalhar para garantir a efetividade de resultados na execução de programas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470603" y="2339008"/>
              <a:ext cx="1944000" cy="576064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>
                  <a:solidFill>
                    <a:srgbClr val="000000"/>
                  </a:solidFill>
                  <a:latin typeface="Century Gothic"/>
                  <a:ea typeface="Calibri" pitchFamily="34" charset="0"/>
                  <a:cs typeface="Century Gothic"/>
                </a:rPr>
                <a:t>Contribuir para a qualidade fiscal</a:t>
              </a:r>
            </a:p>
          </p:txBody>
        </p:sp>
        <p:sp>
          <p:nvSpPr>
            <p:cNvPr id="8" name="Retângulo de cantos arredondados 19"/>
            <p:cNvSpPr/>
            <p:nvPr/>
          </p:nvSpPr>
          <p:spPr>
            <a:xfrm>
              <a:off x="630363" y="3549456"/>
              <a:ext cx="4017838" cy="2245936"/>
            </a:xfrm>
            <a:prstGeom prst="roundRect">
              <a:avLst>
                <a:gd name="adj" fmla="val 10884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endPara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0" name="Retângulo de cantos arredondados 37"/>
            <p:cNvSpPr/>
            <p:nvPr/>
          </p:nvSpPr>
          <p:spPr>
            <a:xfrm>
              <a:off x="702370" y="1015488"/>
              <a:ext cx="4073991" cy="864000"/>
            </a:xfrm>
            <a:prstGeom prst="roundRect">
              <a:avLst>
                <a:gd name="adj" fmla="val 108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lvl="3" algn="just"/>
              <a:r>
                <a:rPr lang="pt-BR" sz="11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Promover e articular soluções de cooperação e integração entre as fazendas públicas para a permanente evolução da gestão fiscal.</a:t>
              </a:r>
            </a:p>
          </p:txBody>
        </p:sp>
        <p:sp>
          <p:nvSpPr>
            <p:cNvPr id="12" name="Round Same Side Corner Rectangle 11"/>
            <p:cNvSpPr/>
            <p:nvPr/>
          </p:nvSpPr>
          <p:spPr>
            <a:xfrm rot="16200000">
              <a:off x="-560375" y="4473017"/>
              <a:ext cx="2245936" cy="398814"/>
            </a:xfrm>
            <a:prstGeom prst="round2Same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050" b="1" dirty="0" smtClean="0">
                  <a:solidFill>
                    <a:schemeClr val="bg1">
                      <a:lumMod val="95000"/>
                    </a:schemeClr>
                  </a:solidFill>
                  <a:latin typeface="Century Gothic"/>
                  <a:cs typeface="Century Gothic"/>
                </a:rPr>
                <a:t>Forma de Atuação</a:t>
              </a:r>
              <a:endParaRPr lang="pt-BR" sz="105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732571" y="4876800"/>
              <a:ext cx="1763989" cy="79199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Fortalecer a capacidade de gestão em rede </a:t>
              </a:r>
            </a:p>
          </p:txBody>
        </p:sp>
        <p:sp>
          <p:nvSpPr>
            <p:cNvPr id="15" name="Retângulo de cantos arredondados 19"/>
            <p:cNvSpPr/>
            <p:nvPr/>
          </p:nvSpPr>
          <p:spPr>
            <a:xfrm>
              <a:off x="630362" y="1978968"/>
              <a:ext cx="8352928" cy="1152128"/>
            </a:xfrm>
            <a:prstGeom prst="roundRect">
              <a:avLst>
                <a:gd name="adj" fmla="val 10884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endPara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endParaRPr>
            </a:p>
            <a:p>
              <a:endPara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010400" y="3780001"/>
              <a:ext cx="1404203" cy="683995"/>
            </a:xfrm>
            <a:prstGeom prst="roundRect">
              <a:avLst/>
            </a:prstGeom>
            <a:solidFill>
              <a:srgbClr val="FFC08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>
                  <a:solidFill>
                    <a:srgbClr val="000000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Melhorar a gestão da informação e do conhecimento</a:t>
              </a:r>
            </a:p>
          </p:txBody>
        </p:sp>
        <p:sp>
          <p:nvSpPr>
            <p:cNvPr id="17" name="Retângulo de cantos arredondados 19"/>
            <p:cNvSpPr/>
            <p:nvPr/>
          </p:nvSpPr>
          <p:spPr>
            <a:xfrm>
              <a:off x="5029200" y="3563144"/>
              <a:ext cx="3685470" cy="2304256"/>
            </a:xfrm>
            <a:prstGeom prst="roundRect">
              <a:avLst>
                <a:gd name="adj" fmla="val 10884"/>
              </a:avLst>
            </a:prstGeom>
            <a:noFill/>
            <a:ln>
              <a:solidFill>
                <a:schemeClr val="bg1">
                  <a:lumMod val="6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endParaRPr lang="pt-B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26811" y="2339008"/>
              <a:ext cx="1944000" cy="576064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>
                  <a:solidFill>
                    <a:schemeClr val="tx1"/>
                  </a:solidFill>
                  <a:latin typeface="Century Gothic" pitchFamily="34" charset="0"/>
                  <a:ea typeface="Calibri" pitchFamily="34" charset="0"/>
                  <a:cs typeface="Times New Roman" pitchFamily="18" charset="0"/>
                </a:rPr>
                <a:t>Promover o nivelamento do conhecimento em gestão</a:t>
              </a:r>
              <a:endParaRPr lang="en-US" sz="1000" b="1" dirty="0">
                <a:solidFill>
                  <a:schemeClr val="tx1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5165797" y="4267200"/>
              <a:ext cx="1692203" cy="755995"/>
            </a:xfrm>
            <a:prstGeom prst="roundRect">
              <a:avLst/>
            </a:prstGeom>
            <a:solidFill>
              <a:srgbClr val="FFC08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>
                  <a:solidFill>
                    <a:srgbClr val="000000"/>
                  </a:solidFill>
                  <a:latin typeface="Century Gothic"/>
                  <a:ea typeface="Calibri" pitchFamily="34" charset="0"/>
                  <a:cs typeface="Century Gothic"/>
                </a:rPr>
                <a:t>Fortalecer a cultura de Gestão para Resultados nas administrações fiscais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7010400" y="4876800"/>
              <a:ext cx="1404203" cy="683995"/>
            </a:xfrm>
            <a:prstGeom prst="roundRect">
              <a:avLst/>
            </a:prstGeom>
            <a:solidFill>
              <a:srgbClr val="FFC08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algn="ctr"/>
              <a:r>
                <a:rPr lang="pt-BR" sz="1000" b="1" dirty="0" smtClean="0">
                  <a:solidFill>
                    <a:srgbClr val="000000"/>
                  </a:solidFill>
                  <a:latin typeface="Century Gothic"/>
                  <a:ea typeface="Calibri" pitchFamily="34" charset="0"/>
                  <a:cs typeface="Century Gothic"/>
                </a:rPr>
                <a:t>Desenvolver competências</a:t>
              </a:r>
              <a:endParaRPr lang="pt-BR" sz="1000" b="1" dirty="0">
                <a:solidFill>
                  <a:srgbClr val="000000"/>
                </a:solidFill>
                <a:latin typeface="Century Gothic"/>
                <a:ea typeface="Calibri" pitchFamily="34" charset="0"/>
                <a:cs typeface="Century Gothic"/>
              </a:endParaRPr>
            </a:p>
          </p:txBody>
        </p:sp>
        <p:sp>
          <p:nvSpPr>
            <p:cNvPr id="21" name="Retângulo de cantos arredondados 37"/>
            <p:cNvSpPr/>
            <p:nvPr/>
          </p:nvSpPr>
          <p:spPr>
            <a:xfrm>
              <a:off x="4848369" y="754502"/>
              <a:ext cx="864000" cy="350398"/>
            </a:xfrm>
            <a:prstGeom prst="roundRect">
              <a:avLst>
                <a:gd name="adj" fmla="val 1867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t"/>
            <a:lstStyle/>
            <a:p>
              <a:pPr marL="0" lvl="3" algn="just"/>
              <a:r>
                <a:rPr lang="pt-BR" sz="14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VISÃO:</a:t>
              </a:r>
              <a:endParaRPr lang="pt-BR" sz="1400" b="1" dirty="0">
                <a:solidFill>
                  <a:schemeClr val="bg1"/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22" name="Retângulo de cantos arredondados 37"/>
            <p:cNvSpPr/>
            <p:nvPr/>
          </p:nvSpPr>
          <p:spPr>
            <a:xfrm>
              <a:off x="4848369" y="1015488"/>
              <a:ext cx="4104456" cy="864000"/>
            </a:xfrm>
            <a:prstGeom prst="roundRect">
              <a:avLst>
                <a:gd name="adj" fmla="val 10884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24" tIns="45712" rIns="91424" bIns="45712" rtlCol="0" anchor="ctr"/>
            <a:lstStyle/>
            <a:p>
              <a:pPr marL="0" lvl="3" algn="just"/>
              <a:r>
                <a:rPr lang="pt-BR" sz="1100" b="1" dirty="0" smtClean="0">
                  <a:solidFill>
                    <a:schemeClr val="bg1"/>
                  </a:solidFill>
                  <a:latin typeface="Century Gothic"/>
                  <a:cs typeface="Century Gothic"/>
                </a:rPr>
                <a:t>Estados </a:t>
              </a:r>
              <a:r>
                <a:rPr lang="pt-BR" sz="1100" b="1" dirty="0">
                  <a:solidFill>
                    <a:schemeClr val="bg1"/>
                  </a:solidFill>
                  <a:latin typeface="Century Gothic"/>
                  <a:cs typeface="Century Gothic"/>
                </a:rPr>
                <a:t>brasileiros e DF com excelência em gestão fiscal.</a:t>
              </a:r>
            </a:p>
          </p:txBody>
        </p:sp>
        <p:cxnSp>
          <p:nvCxnSpPr>
            <p:cNvPr id="23" name="Straight Arrow Connector 22"/>
            <p:cNvCxnSpPr>
              <a:stCxn id="18" idx="3"/>
              <a:endCxn id="3" idx="1"/>
            </p:cNvCxnSpPr>
            <p:nvPr/>
          </p:nvCxnSpPr>
          <p:spPr>
            <a:xfrm>
              <a:off x="2770811" y="2627040"/>
              <a:ext cx="877896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3" idx="3"/>
              <a:endCxn id="7" idx="1"/>
            </p:cNvCxnSpPr>
            <p:nvPr/>
          </p:nvCxnSpPr>
          <p:spPr>
            <a:xfrm>
              <a:off x="5592707" y="2627040"/>
              <a:ext cx="877896" cy="0"/>
            </a:xfrm>
            <a:prstGeom prst="straightConnector1">
              <a:avLst/>
            </a:prstGeom>
            <a:ln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Up Arrow 24"/>
            <p:cNvSpPr/>
            <p:nvPr/>
          </p:nvSpPr>
          <p:spPr>
            <a:xfrm>
              <a:off x="2340789" y="3156496"/>
              <a:ext cx="504056" cy="360040"/>
            </a:xfrm>
            <a:prstGeom prst="upArrow">
              <a:avLst/>
            </a:prstGeom>
            <a:solidFill>
              <a:srgbClr val="7F7F7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Up Arrow 25"/>
            <p:cNvSpPr/>
            <p:nvPr/>
          </p:nvSpPr>
          <p:spPr>
            <a:xfrm>
              <a:off x="6576561" y="3156496"/>
              <a:ext cx="504056" cy="360040"/>
            </a:xfrm>
            <a:prstGeom prst="upArrow">
              <a:avLst/>
            </a:prstGeom>
            <a:solidFill>
              <a:srgbClr val="7F7F7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 Same Side Corner Rectangle 10"/>
            <p:cNvSpPr/>
            <p:nvPr/>
          </p:nvSpPr>
          <p:spPr>
            <a:xfrm rot="16200000">
              <a:off x="-13471" y="2355625"/>
              <a:ext cx="1152128" cy="398814"/>
            </a:xfrm>
            <a:prstGeom prst="round2Same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050" b="1" dirty="0" smtClean="0">
                  <a:solidFill>
                    <a:schemeClr val="bg1">
                      <a:lumMod val="95000"/>
                    </a:schemeClr>
                  </a:solidFill>
                  <a:latin typeface="Century Gothic"/>
                  <a:cs typeface="Century Gothic"/>
                </a:rPr>
                <a:t>Resultados</a:t>
              </a:r>
              <a:endParaRPr lang="pt-BR" sz="105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endParaRPr>
            </a:p>
          </p:txBody>
        </p:sp>
        <p:sp>
          <p:nvSpPr>
            <p:cNvPr id="13" name="Round Same Side Corner Rectangle 12"/>
            <p:cNvSpPr/>
            <p:nvPr/>
          </p:nvSpPr>
          <p:spPr>
            <a:xfrm rot="5400000">
              <a:off x="7627365" y="4515865"/>
              <a:ext cx="2304255" cy="398814"/>
            </a:xfrm>
            <a:prstGeom prst="round2Same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050" b="1" dirty="0" smtClean="0">
                  <a:solidFill>
                    <a:schemeClr val="bg1">
                      <a:lumMod val="95000"/>
                    </a:schemeClr>
                  </a:solidFill>
                  <a:latin typeface="Century Gothic"/>
                  <a:cs typeface="Century Gothic"/>
                </a:rPr>
                <a:t>Aprendizagem</a:t>
              </a:r>
              <a:endParaRPr lang="pt-BR" sz="1050" b="1" dirty="0">
                <a:solidFill>
                  <a:schemeClr val="bg1">
                    <a:lumMod val="95000"/>
                  </a:schemeClr>
                </a:solidFill>
                <a:latin typeface="Century Gothic"/>
                <a:cs typeface="Century Gothic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201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>
            <a:normAutofit/>
          </a:bodyPr>
          <a:lstStyle>
            <a:extLst/>
          </a:lstStyle>
          <a:p>
            <a:r>
              <a:rPr lang="pt-BR" sz="2400" b="1" dirty="0" smtClean="0"/>
              <a:t>Iniciativas Estratégicas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647681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pt-BR" sz="2000" dirty="0" smtClean="0"/>
              <a:t>   Iniciativas Estratégicas</a:t>
            </a:r>
            <a:endParaRPr lang="pt-BR" sz="2000" dirty="0"/>
          </a:p>
        </p:txBody>
      </p:sp>
      <p:graphicFrame>
        <p:nvGraphicFramePr>
          <p:cNvPr id="9" name="Table 13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3502960280"/>
              </p:ext>
            </p:extLst>
          </p:nvPr>
        </p:nvGraphicFramePr>
        <p:xfrm>
          <a:off x="380998" y="279401"/>
          <a:ext cx="8077202" cy="5740399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304802"/>
                <a:gridCol w="7772400"/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pt-BR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extLst/>
                    </a:lstStyle>
                    <a:p>
                      <a:pPr algn="ctr"/>
                      <a:r>
                        <a:rPr lang="pt-BR" sz="1800" noProof="0" dirty="0" smtClean="0"/>
                        <a:t>Iniciativas Estratégicas</a:t>
                      </a:r>
                      <a:endParaRPr lang="pt-BR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Estimulação da produção intelectual de artigos sobre gestão fiscal (prêmio de melhores publicações no âmbito da COGEF)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71092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Estimulação do uso da Rede CATIR-COGEF e de outras ferramentas Web 2.0 como ferramenta de disseminação de informações e conhecimento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Estabelecimento de critérios para avaliação da maturidade da gestão fiscal nas UF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IPSAS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Sefaz Nacional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Qualidade do gasto 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BID-CT-Prodev</a:t>
                      </a: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Prospecção de novas parcerias</a:t>
                      </a: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GWU</a:t>
                      </a: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IEF/CLAD</a:t>
                      </a: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CIAT</a:t>
                      </a: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ARP</a:t>
                      </a: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Levantamento sobre quais Estados possuem sistemas ou ferramentas de M&amp;A e promover um Benchmark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Promoção e disponibilização de capacitações em gestão (workshop, grupos de estudo, cursos, seminários, congressos etc.)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Promoção de soluções para o compartilhamento de conhecimentos (banco de melhores práticas disponível na rede COGEF)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Apoio a projetos pilotos de implantação dos planos de ação de GpR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Reformulação do site da COGEF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Definição de estratégias de animação para que as informações do sites estejam sempre atualziadas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Mapeamento das competências essenciais das unidades fazendárias</a:t>
                      </a:r>
                      <a:endParaRPr lang="pt-BR" sz="14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  <a:tr h="1545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Construção do portfolio de capacitação baseado nas competências essenciais</a:t>
                      </a:r>
                      <a:endParaRPr lang="pt-BR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629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itch Book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Pitch Book.potx</Template>
  <TotalTime>0</TotalTime>
  <Words>513</Words>
  <Application>Microsoft Macintosh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Pitch Book</vt:lpstr>
      <vt:lpstr>Custom Design</vt:lpstr>
      <vt:lpstr>Planejamento da cogef</vt:lpstr>
      <vt:lpstr>Roteiro</vt:lpstr>
      <vt:lpstr>Propósito</vt:lpstr>
      <vt:lpstr>   Propósito</vt:lpstr>
      <vt:lpstr>Mapa estratégico</vt:lpstr>
      <vt:lpstr>Mapa Estratégico</vt:lpstr>
      <vt:lpstr>PowerPoint Presentation</vt:lpstr>
      <vt:lpstr>Iniciativas Estratégicas</vt:lpstr>
      <vt:lpstr>   Iniciativas Estratégicas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2010-04-19T20:44:32Z</dcterms:created>
  <dcterms:modified xsi:type="dcterms:W3CDTF">2012-06-06T18:17:52Z</dcterms:modified>
</cp:coreProperties>
</file>