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346" r:id="rId3"/>
    <p:sldId id="345" r:id="rId4"/>
    <p:sldId id="306" r:id="rId5"/>
    <p:sldId id="318" r:id="rId6"/>
    <p:sldId id="336" r:id="rId7"/>
    <p:sldId id="333" r:id="rId8"/>
    <p:sldId id="347" r:id="rId9"/>
    <p:sldId id="335" r:id="rId10"/>
    <p:sldId id="334" r:id="rId11"/>
    <p:sldId id="317" r:id="rId12"/>
    <p:sldId id="340" r:id="rId13"/>
    <p:sldId id="341" r:id="rId14"/>
    <p:sldId id="299" r:id="rId15"/>
    <p:sldId id="329" r:id="rId16"/>
    <p:sldId id="342" r:id="rId17"/>
    <p:sldId id="330" r:id="rId18"/>
    <p:sldId id="328" r:id="rId19"/>
    <p:sldId id="331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913"/>
    <a:srgbClr val="E1A90D"/>
    <a:srgbClr val="EC700A"/>
    <a:srgbClr val="DB8507"/>
    <a:srgbClr val="054BB3"/>
    <a:srgbClr val="104E86"/>
    <a:srgbClr val="0C5C0E"/>
    <a:srgbClr val="DE04D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00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D5569-C150-4159-8222-3546C3951E02}" type="doc">
      <dgm:prSet loTypeId="urn:microsoft.com/office/officeart/2005/8/layout/vProcess5" loCatId="process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11B326BF-F443-49EA-97B8-3FB9265E7A7C}">
      <dgm:prSet phldrT="[Texto]" custT="1"/>
      <dgm:spPr/>
      <dgm:t>
        <a:bodyPr/>
        <a:lstStyle/>
        <a:p>
          <a:r>
            <a:rPr lang="pt-BR" sz="2000" b="1" dirty="0" smtClean="0"/>
            <a:t>Projetos Prioritários</a:t>
          </a:r>
        </a:p>
        <a:p>
          <a:r>
            <a:rPr lang="pt-BR" sz="1800" b="0" dirty="0" smtClean="0"/>
            <a:t>(Boa carteira de projetos)</a:t>
          </a:r>
          <a:endParaRPr lang="pt-BR" sz="1800" b="0" dirty="0"/>
        </a:p>
      </dgm:t>
    </dgm:pt>
    <dgm:pt modelId="{750CAF12-4836-46D2-85DD-BE738C6EA8DE}" type="parTrans" cxnId="{FD9A6954-8729-4CAA-8529-A61F9A60CE39}">
      <dgm:prSet/>
      <dgm:spPr/>
      <dgm:t>
        <a:bodyPr/>
        <a:lstStyle/>
        <a:p>
          <a:endParaRPr lang="pt-BR" sz="2000"/>
        </a:p>
      </dgm:t>
    </dgm:pt>
    <dgm:pt modelId="{AF4335BC-CA82-4938-AE9D-01C068C62A9F}" type="sibTrans" cxnId="{FD9A6954-8729-4CAA-8529-A61F9A60CE39}">
      <dgm:prSet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sz="2400"/>
        </a:p>
      </dgm:t>
    </dgm:pt>
    <dgm:pt modelId="{FFDC66B9-342D-41E9-946D-EFD9BF3F858E}">
      <dgm:prSet phldrT="[Texto]" custT="1"/>
      <dgm:spPr/>
      <dgm:t>
        <a:bodyPr/>
        <a:lstStyle/>
        <a:p>
          <a:r>
            <a:rPr lang="pt-BR" sz="2000" b="1" dirty="0" smtClean="0"/>
            <a:t>Fonte de Recursos</a:t>
          </a:r>
        </a:p>
        <a:p>
          <a:r>
            <a:rPr lang="pt-BR" sz="1800" b="0" dirty="0" smtClean="0"/>
            <a:t>(Financiamento da carteira)</a:t>
          </a:r>
          <a:endParaRPr lang="pt-BR" sz="1800" b="0" dirty="0"/>
        </a:p>
      </dgm:t>
    </dgm:pt>
    <dgm:pt modelId="{FA620569-E82C-47FE-AF64-14AD93319D8B}" type="parTrans" cxnId="{5994DEFD-1F7B-44FA-895A-D34857C1EEFD}">
      <dgm:prSet/>
      <dgm:spPr/>
      <dgm:t>
        <a:bodyPr/>
        <a:lstStyle/>
        <a:p>
          <a:endParaRPr lang="pt-BR" sz="2000"/>
        </a:p>
      </dgm:t>
    </dgm:pt>
    <dgm:pt modelId="{7AC37637-B5E0-4BFA-8C1A-FF1DD684B17A}" type="sibTrans" cxnId="{5994DEFD-1F7B-44FA-895A-D34857C1EEFD}">
      <dgm:prSet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sz="2400"/>
        </a:p>
      </dgm:t>
    </dgm:pt>
    <dgm:pt modelId="{20261D9B-A4ED-4EF9-892E-B9775209DD8B}">
      <dgm:prSet phldrT="[Texto]" custT="1"/>
      <dgm:spPr>
        <a:gradFill rotWithShape="0">
          <a:gsLst>
            <a:gs pos="42000">
              <a:schemeClr val="accent1">
                <a:shade val="80000"/>
                <a:hueOff val="153123"/>
                <a:satOff val="-2196"/>
                <a:lumOff val="12807"/>
                <a:alphaOff val="0"/>
                <a:shade val="51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pt-BR" sz="2000" b="1" dirty="0" smtClean="0"/>
            <a:t>Desburocratização</a:t>
          </a:r>
          <a:endParaRPr lang="pt-BR" sz="2000" b="1" dirty="0"/>
        </a:p>
      </dgm:t>
    </dgm:pt>
    <dgm:pt modelId="{128D8C3F-8406-410B-9C5F-124509DB0BA4}" type="parTrans" cxnId="{B03C926A-96F0-4F03-A1A6-A69B2E41D0C1}">
      <dgm:prSet/>
      <dgm:spPr/>
      <dgm:t>
        <a:bodyPr/>
        <a:lstStyle/>
        <a:p>
          <a:endParaRPr lang="pt-BR" sz="2000"/>
        </a:p>
      </dgm:t>
    </dgm:pt>
    <dgm:pt modelId="{4A103F42-865B-4B03-B3E3-F984046341B7}" type="sibTrans" cxnId="{B03C926A-96F0-4F03-A1A6-A69B2E41D0C1}">
      <dgm:prSet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sz="2400"/>
        </a:p>
      </dgm:t>
    </dgm:pt>
    <dgm:pt modelId="{C3A4BDD1-2470-4231-8EC2-9E3F7856569B}">
      <dgm:prSet custT="1"/>
      <dgm:spPr>
        <a:gradFill flip="none" rotWithShape="0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  <a:gs pos="100000">
              <a:scrgbClr r="0" g="0" b="0">
                <a:shade val="94000"/>
                <a:satMod val="135000"/>
              </a:scrgbClr>
            </a:gs>
          </a:gsLst>
          <a:lin ang="5400000" scaled="1"/>
          <a:tileRect/>
        </a:gradFill>
      </dgm:spPr>
      <dgm:t>
        <a:bodyPr/>
        <a:lstStyle/>
        <a:p>
          <a:r>
            <a:rPr lang="pt-BR" sz="2000" b="1" dirty="0" smtClean="0"/>
            <a:t>Monitoramento intensivo</a:t>
          </a:r>
        </a:p>
        <a:p>
          <a:r>
            <a:rPr lang="pt-BR" sz="1800" b="0" dirty="0" smtClean="0"/>
            <a:t>(Efetividade, monitoramento e gerenciamento da carteira de projetos)</a:t>
          </a:r>
          <a:endParaRPr lang="pt-BR" sz="1800" b="0" dirty="0"/>
        </a:p>
      </dgm:t>
    </dgm:pt>
    <dgm:pt modelId="{2B397027-303B-474C-90AC-F54543876467}" type="parTrans" cxnId="{41DDE387-93B0-43C9-87AA-31EF650EAAFF}">
      <dgm:prSet/>
      <dgm:spPr/>
      <dgm:t>
        <a:bodyPr/>
        <a:lstStyle/>
        <a:p>
          <a:endParaRPr lang="pt-BR" sz="2000"/>
        </a:p>
      </dgm:t>
    </dgm:pt>
    <dgm:pt modelId="{5A83D561-A631-44BB-B94D-C1790620265D}" type="sibTrans" cxnId="{41DDE387-93B0-43C9-87AA-31EF650EAAFF}">
      <dgm:prSet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sz="2400"/>
        </a:p>
      </dgm:t>
    </dgm:pt>
    <dgm:pt modelId="{3B69B42D-EDF2-4541-8C34-DB2BEC6109FF}" type="pres">
      <dgm:prSet presAssocID="{284D5569-C150-4159-8222-3546C3951E0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7563D09-D992-4AB1-89E8-87128645171C}" type="pres">
      <dgm:prSet presAssocID="{284D5569-C150-4159-8222-3546C3951E02}" presName="dummyMaxCanvas" presStyleCnt="0">
        <dgm:presLayoutVars/>
      </dgm:prSet>
      <dgm:spPr/>
      <dgm:t>
        <a:bodyPr/>
        <a:lstStyle/>
        <a:p>
          <a:endParaRPr lang="pt-BR"/>
        </a:p>
      </dgm:t>
    </dgm:pt>
    <dgm:pt modelId="{91CA9280-E2C7-4F72-B665-E8AD0E6FCAB0}" type="pres">
      <dgm:prSet presAssocID="{284D5569-C150-4159-8222-3546C3951E0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4B9DAA-D93A-4C7F-845A-FAC36A25B8FD}" type="pres">
      <dgm:prSet presAssocID="{284D5569-C150-4159-8222-3546C3951E0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C669C5-D117-4A3D-8583-80B08FB41260}" type="pres">
      <dgm:prSet presAssocID="{284D5569-C150-4159-8222-3546C3951E0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456D702-06CC-4CDF-87E1-A36DCD06717F}" type="pres">
      <dgm:prSet presAssocID="{284D5569-C150-4159-8222-3546C3951E0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2D230A-97A3-45D8-BF22-370E8D4B3AA4}" type="pres">
      <dgm:prSet presAssocID="{284D5569-C150-4159-8222-3546C3951E0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9A4E0C-298E-459C-9EC2-3261EEA505F5}" type="pres">
      <dgm:prSet presAssocID="{284D5569-C150-4159-8222-3546C3951E0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EF044A-9AD3-4F7D-BD40-5C783912F93B}" type="pres">
      <dgm:prSet presAssocID="{284D5569-C150-4159-8222-3546C3951E0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CC87433-2C98-4C92-A59E-4D2D97E67B00}" type="pres">
      <dgm:prSet presAssocID="{284D5569-C150-4159-8222-3546C3951E0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9A5A156-A0AC-4197-8C0A-819A044806D4}" type="pres">
      <dgm:prSet presAssocID="{284D5569-C150-4159-8222-3546C3951E0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5FC39A-BF3D-4BE0-B5EB-E923CEFD301E}" type="pres">
      <dgm:prSet presAssocID="{284D5569-C150-4159-8222-3546C3951E0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B7EB63D-3824-4983-8FBD-4B13FA4F2F9A}" type="pres">
      <dgm:prSet presAssocID="{284D5569-C150-4159-8222-3546C3951E0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ADE5597-09A5-43AD-9872-EBA11C904466}" type="presOf" srcId="{20261D9B-A4ED-4EF9-892E-B9775209DD8B}" destId="{4FC669C5-D117-4A3D-8583-80B08FB41260}" srcOrd="0" destOrd="0" presId="urn:microsoft.com/office/officeart/2005/8/layout/vProcess5"/>
    <dgm:cxn modelId="{FD9A6954-8729-4CAA-8529-A61F9A60CE39}" srcId="{284D5569-C150-4159-8222-3546C3951E02}" destId="{11B326BF-F443-49EA-97B8-3FB9265E7A7C}" srcOrd="0" destOrd="0" parTransId="{750CAF12-4836-46D2-85DD-BE738C6EA8DE}" sibTransId="{AF4335BC-CA82-4938-AE9D-01C068C62A9F}"/>
    <dgm:cxn modelId="{5994DEFD-1F7B-44FA-895A-D34857C1EEFD}" srcId="{284D5569-C150-4159-8222-3546C3951E02}" destId="{FFDC66B9-342D-41E9-946D-EFD9BF3F858E}" srcOrd="1" destOrd="0" parTransId="{FA620569-E82C-47FE-AF64-14AD93319D8B}" sibTransId="{7AC37637-B5E0-4BFA-8C1A-FF1DD684B17A}"/>
    <dgm:cxn modelId="{AB3B0ACB-304C-476E-825B-4EFEC118D835}" type="presOf" srcId="{C3A4BDD1-2470-4231-8EC2-9E3F7856569B}" destId="{4456D702-06CC-4CDF-87E1-A36DCD06717F}" srcOrd="0" destOrd="0" presId="urn:microsoft.com/office/officeart/2005/8/layout/vProcess5"/>
    <dgm:cxn modelId="{41DDE387-93B0-43C9-87AA-31EF650EAAFF}" srcId="{284D5569-C150-4159-8222-3546C3951E02}" destId="{C3A4BDD1-2470-4231-8EC2-9E3F7856569B}" srcOrd="3" destOrd="0" parTransId="{2B397027-303B-474C-90AC-F54543876467}" sibTransId="{5A83D561-A631-44BB-B94D-C1790620265D}"/>
    <dgm:cxn modelId="{E7A5A9D8-07EC-47FA-8DCF-22B5E82597D6}" type="presOf" srcId="{284D5569-C150-4159-8222-3546C3951E02}" destId="{3B69B42D-EDF2-4541-8C34-DB2BEC6109FF}" srcOrd="0" destOrd="0" presId="urn:microsoft.com/office/officeart/2005/8/layout/vProcess5"/>
    <dgm:cxn modelId="{B03C926A-96F0-4F03-A1A6-A69B2E41D0C1}" srcId="{284D5569-C150-4159-8222-3546C3951E02}" destId="{20261D9B-A4ED-4EF9-892E-B9775209DD8B}" srcOrd="2" destOrd="0" parTransId="{128D8C3F-8406-410B-9C5F-124509DB0BA4}" sibTransId="{4A103F42-865B-4B03-B3E3-F984046341B7}"/>
    <dgm:cxn modelId="{5C191414-F590-47E1-B01B-EBF3ECC9492D}" type="presOf" srcId="{7AC37637-B5E0-4BFA-8C1A-FF1DD684B17A}" destId="{809A4E0C-298E-459C-9EC2-3261EEA505F5}" srcOrd="0" destOrd="0" presId="urn:microsoft.com/office/officeart/2005/8/layout/vProcess5"/>
    <dgm:cxn modelId="{9749921D-7324-4341-AA43-76FA1DFE2AF1}" type="presOf" srcId="{AF4335BC-CA82-4938-AE9D-01C068C62A9F}" destId="{FE2D230A-97A3-45D8-BF22-370E8D4B3AA4}" srcOrd="0" destOrd="0" presId="urn:microsoft.com/office/officeart/2005/8/layout/vProcess5"/>
    <dgm:cxn modelId="{62F3E757-8DC3-43CB-A791-22C432FBF079}" type="presOf" srcId="{FFDC66B9-342D-41E9-946D-EFD9BF3F858E}" destId="{B9A5A156-A0AC-4197-8C0A-819A044806D4}" srcOrd="1" destOrd="0" presId="urn:microsoft.com/office/officeart/2005/8/layout/vProcess5"/>
    <dgm:cxn modelId="{5974D59E-D53C-44B6-9DE3-FDFABBD11E34}" type="presOf" srcId="{4A103F42-865B-4B03-B3E3-F984046341B7}" destId="{59EF044A-9AD3-4F7D-BD40-5C783912F93B}" srcOrd="0" destOrd="0" presId="urn:microsoft.com/office/officeart/2005/8/layout/vProcess5"/>
    <dgm:cxn modelId="{42E66155-77B6-43E7-9162-99D8B9A75009}" type="presOf" srcId="{11B326BF-F443-49EA-97B8-3FB9265E7A7C}" destId="{91CA9280-E2C7-4F72-B665-E8AD0E6FCAB0}" srcOrd="0" destOrd="0" presId="urn:microsoft.com/office/officeart/2005/8/layout/vProcess5"/>
    <dgm:cxn modelId="{D9C102E8-01FD-4A90-B227-417186F94D60}" type="presOf" srcId="{11B326BF-F443-49EA-97B8-3FB9265E7A7C}" destId="{BCC87433-2C98-4C92-A59E-4D2D97E67B00}" srcOrd="1" destOrd="0" presId="urn:microsoft.com/office/officeart/2005/8/layout/vProcess5"/>
    <dgm:cxn modelId="{D7FD44FC-42A8-4719-940B-577215C1810C}" type="presOf" srcId="{FFDC66B9-342D-41E9-946D-EFD9BF3F858E}" destId="{624B9DAA-D93A-4C7F-845A-FAC36A25B8FD}" srcOrd="0" destOrd="0" presId="urn:microsoft.com/office/officeart/2005/8/layout/vProcess5"/>
    <dgm:cxn modelId="{1AF629E7-E7B7-4BF3-83C3-A7EB6DE9B5DA}" type="presOf" srcId="{C3A4BDD1-2470-4231-8EC2-9E3F7856569B}" destId="{7B7EB63D-3824-4983-8FBD-4B13FA4F2F9A}" srcOrd="1" destOrd="0" presId="urn:microsoft.com/office/officeart/2005/8/layout/vProcess5"/>
    <dgm:cxn modelId="{DDB1567B-2E5A-4911-85B6-6E8238EE196F}" type="presOf" srcId="{20261D9B-A4ED-4EF9-892E-B9775209DD8B}" destId="{415FC39A-BF3D-4BE0-B5EB-E923CEFD301E}" srcOrd="1" destOrd="0" presId="urn:microsoft.com/office/officeart/2005/8/layout/vProcess5"/>
    <dgm:cxn modelId="{B065BBCB-0D68-4E8C-9282-B83BC1B5EF95}" type="presParOf" srcId="{3B69B42D-EDF2-4541-8C34-DB2BEC6109FF}" destId="{97563D09-D992-4AB1-89E8-87128645171C}" srcOrd="0" destOrd="0" presId="urn:microsoft.com/office/officeart/2005/8/layout/vProcess5"/>
    <dgm:cxn modelId="{7319A1B4-4470-48D2-A16D-0CA592F479E1}" type="presParOf" srcId="{3B69B42D-EDF2-4541-8C34-DB2BEC6109FF}" destId="{91CA9280-E2C7-4F72-B665-E8AD0E6FCAB0}" srcOrd="1" destOrd="0" presId="urn:microsoft.com/office/officeart/2005/8/layout/vProcess5"/>
    <dgm:cxn modelId="{567022A3-69D4-4D37-A21B-ABEBF526C90C}" type="presParOf" srcId="{3B69B42D-EDF2-4541-8C34-DB2BEC6109FF}" destId="{624B9DAA-D93A-4C7F-845A-FAC36A25B8FD}" srcOrd="2" destOrd="0" presId="urn:microsoft.com/office/officeart/2005/8/layout/vProcess5"/>
    <dgm:cxn modelId="{5F8AEA06-577A-485A-BA2F-D0B65D210614}" type="presParOf" srcId="{3B69B42D-EDF2-4541-8C34-DB2BEC6109FF}" destId="{4FC669C5-D117-4A3D-8583-80B08FB41260}" srcOrd="3" destOrd="0" presId="urn:microsoft.com/office/officeart/2005/8/layout/vProcess5"/>
    <dgm:cxn modelId="{27D45CAE-FDF0-475D-8462-F86E7FF92D61}" type="presParOf" srcId="{3B69B42D-EDF2-4541-8C34-DB2BEC6109FF}" destId="{4456D702-06CC-4CDF-87E1-A36DCD06717F}" srcOrd="4" destOrd="0" presId="urn:microsoft.com/office/officeart/2005/8/layout/vProcess5"/>
    <dgm:cxn modelId="{D8534F16-8E36-49E1-9E60-1216D8CCC7CB}" type="presParOf" srcId="{3B69B42D-EDF2-4541-8C34-DB2BEC6109FF}" destId="{FE2D230A-97A3-45D8-BF22-370E8D4B3AA4}" srcOrd="5" destOrd="0" presId="urn:microsoft.com/office/officeart/2005/8/layout/vProcess5"/>
    <dgm:cxn modelId="{7025CFC1-81A7-469C-8A9B-E613DDBD02AA}" type="presParOf" srcId="{3B69B42D-EDF2-4541-8C34-DB2BEC6109FF}" destId="{809A4E0C-298E-459C-9EC2-3261EEA505F5}" srcOrd="6" destOrd="0" presId="urn:microsoft.com/office/officeart/2005/8/layout/vProcess5"/>
    <dgm:cxn modelId="{21D109F4-E1E6-4406-9B11-F339C73546C9}" type="presParOf" srcId="{3B69B42D-EDF2-4541-8C34-DB2BEC6109FF}" destId="{59EF044A-9AD3-4F7D-BD40-5C783912F93B}" srcOrd="7" destOrd="0" presId="urn:microsoft.com/office/officeart/2005/8/layout/vProcess5"/>
    <dgm:cxn modelId="{BC360FA5-F2E6-4E62-9808-0C037DF42E32}" type="presParOf" srcId="{3B69B42D-EDF2-4541-8C34-DB2BEC6109FF}" destId="{BCC87433-2C98-4C92-A59E-4D2D97E67B00}" srcOrd="8" destOrd="0" presId="urn:microsoft.com/office/officeart/2005/8/layout/vProcess5"/>
    <dgm:cxn modelId="{B3CA3D46-534C-4E73-B6DC-DE214A81A252}" type="presParOf" srcId="{3B69B42D-EDF2-4541-8C34-DB2BEC6109FF}" destId="{B9A5A156-A0AC-4197-8C0A-819A044806D4}" srcOrd="9" destOrd="0" presId="urn:microsoft.com/office/officeart/2005/8/layout/vProcess5"/>
    <dgm:cxn modelId="{C7033887-827C-4424-ABCD-8CD5C8549E6C}" type="presParOf" srcId="{3B69B42D-EDF2-4541-8C34-DB2BEC6109FF}" destId="{415FC39A-BF3D-4BE0-B5EB-E923CEFD301E}" srcOrd="10" destOrd="0" presId="urn:microsoft.com/office/officeart/2005/8/layout/vProcess5"/>
    <dgm:cxn modelId="{E25DDD07-581B-4F6F-88CA-84E77AB1D462}" type="presParOf" srcId="{3B69B42D-EDF2-4541-8C34-DB2BEC6109FF}" destId="{7B7EB63D-3824-4983-8FBD-4B13FA4F2F9A}" srcOrd="11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ACD473-FC5B-4908-BB0B-E98D39533A9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3051526-64D6-4C85-813A-DEB9A5297D14}">
      <dgm:prSet phldrT="[Texto]" custT="1"/>
      <dgm:spPr>
        <a:gradFill rotWithShape="0">
          <a:gsLst>
            <a:gs pos="41000">
              <a:srgbClr val="DB8507"/>
            </a:gs>
            <a:gs pos="100000">
              <a:schemeClr val="accent6">
                <a:lumMod val="50000"/>
              </a:schemeClr>
            </a:gs>
          </a:gsLst>
          <a:lin ang="10800000" scaled="1"/>
        </a:gra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2800" b="1" dirty="0" smtClean="0"/>
            <a:t>Objetivo:</a:t>
          </a:r>
          <a:endParaRPr lang="pt-BR" sz="2800" b="1" dirty="0"/>
        </a:p>
      </dgm:t>
    </dgm:pt>
    <dgm:pt modelId="{40E48845-9BCA-4EE5-8506-83ADA66C5287}" type="parTrans" cxnId="{52F25294-54E1-43F1-94F5-21DB83692160}">
      <dgm:prSet/>
      <dgm:spPr/>
      <dgm:t>
        <a:bodyPr/>
        <a:lstStyle/>
        <a:p>
          <a:endParaRPr lang="pt-BR"/>
        </a:p>
      </dgm:t>
    </dgm:pt>
    <dgm:pt modelId="{0561CA0A-A83B-4FCD-B6B2-D9F30BCDCDB6}" type="sibTrans" cxnId="{52F25294-54E1-43F1-94F5-21DB83692160}">
      <dgm:prSet/>
      <dgm:spPr/>
      <dgm:t>
        <a:bodyPr/>
        <a:lstStyle/>
        <a:p>
          <a:endParaRPr lang="pt-BR"/>
        </a:p>
      </dgm:t>
    </dgm:pt>
    <dgm:pt modelId="{FB3ED3A1-8B27-4548-8FE3-19B8F68E17B3}">
      <dgm:prSet custT="1"/>
      <dgm:spPr>
        <a:solidFill>
          <a:schemeClr val="bg1">
            <a:lumMod val="95000"/>
          </a:schemeClr>
        </a:solidFill>
        <a:ln>
          <a:solidFill>
            <a:schemeClr val="bg1">
              <a:lumMod val="95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just"/>
          <a:r>
            <a: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rPr>
            <a:t>O Modelo visa a integração e articulação das iniciativas, estruturas e atores governamentais para garantir a implementação da estratégia governamental.</a:t>
          </a:r>
          <a:endParaRPr lang="pt-BR" sz="1800" b="0" dirty="0">
            <a:solidFill>
              <a:schemeClr val="tx1"/>
            </a:solidFill>
            <a:latin typeface="+mn-lt"/>
          </a:endParaRPr>
        </a:p>
      </dgm:t>
    </dgm:pt>
    <dgm:pt modelId="{864CDD91-4524-4DE9-8CFA-3D4209F7461D}" type="parTrans" cxnId="{5E58181E-100B-4C60-85CD-66C85CA6B449}">
      <dgm:prSet/>
      <dgm:spPr/>
      <dgm:t>
        <a:bodyPr/>
        <a:lstStyle/>
        <a:p>
          <a:endParaRPr lang="pt-BR"/>
        </a:p>
      </dgm:t>
    </dgm:pt>
    <dgm:pt modelId="{DD920CA3-25DD-40CE-9B10-9313EBBBB8CA}" type="sibTrans" cxnId="{5E58181E-100B-4C60-85CD-66C85CA6B449}">
      <dgm:prSet/>
      <dgm:spPr/>
      <dgm:t>
        <a:bodyPr/>
        <a:lstStyle/>
        <a:p>
          <a:endParaRPr lang="pt-BR"/>
        </a:p>
      </dgm:t>
    </dgm:pt>
    <dgm:pt modelId="{CEEFE886-56F0-4A9A-AD97-59E8AD87895A}" type="pres">
      <dgm:prSet presAssocID="{15ACD473-FC5B-4908-BB0B-E98D39533A9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290B7F4-3E5F-43BB-AF79-7CDBAE5BF963}" type="pres">
      <dgm:prSet presAssocID="{B3051526-64D6-4C85-813A-DEB9A5297D14}" presName="parentLin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85A1ECD-E35B-4FDC-A0D6-D34914464C2C}" type="pres">
      <dgm:prSet presAssocID="{B3051526-64D6-4C85-813A-DEB9A5297D14}" presName="parentLeftMargin" presStyleLbl="node1" presStyleIdx="0" presStyleCnt="1"/>
      <dgm:spPr/>
      <dgm:t>
        <a:bodyPr/>
        <a:lstStyle/>
        <a:p>
          <a:endParaRPr lang="pt-BR"/>
        </a:p>
      </dgm:t>
    </dgm:pt>
    <dgm:pt modelId="{2D7B55E8-C388-4A31-A729-E2ADDC042DA5}" type="pres">
      <dgm:prSet presAssocID="{B3051526-64D6-4C85-813A-DEB9A5297D14}" presName="parentText" presStyleLbl="node1" presStyleIdx="0" presStyleCnt="1" custLinFactNeighborY="121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49B6A5-437C-454D-880B-C221E90D72DF}" type="pres">
      <dgm:prSet presAssocID="{B3051526-64D6-4C85-813A-DEB9A5297D14}" presName="negative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810985B-2D3E-4D16-87C5-76DAB8B08CF2}" type="pres">
      <dgm:prSet presAssocID="{B3051526-64D6-4C85-813A-DEB9A5297D14}" presName="childText" presStyleLbl="conFgAcc1" presStyleIdx="0" presStyleCnt="1" custLinFactNeighborY="1774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2F25294-54E1-43F1-94F5-21DB83692160}" srcId="{15ACD473-FC5B-4908-BB0B-E98D39533A9B}" destId="{B3051526-64D6-4C85-813A-DEB9A5297D14}" srcOrd="0" destOrd="0" parTransId="{40E48845-9BCA-4EE5-8506-83ADA66C5287}" sibTransId="{0561CA0A-A83B-4FCD-B6B2-D9F30BCDCDB6}"/>
    <dgm:cxn modelId="{472E15BB-8D06-4A92-BE17-75622C285A93}" type="presOf" srcId="{FB3ED3A1-8B27-4548-8FE3-19B8F68E17B3}" destId="{1810985B-2D3E-4D16-87C5-76DAB8B08CF2}" srcOrd="0" destOrd="0" presId="urn:microsoft.com/office/officeart/2005/8/layout/list1"/>
    <dgm:cxn modelId="{5E58181E-100B-4C60-85CD-66C85CA6B449}" srcId="{B3051526-64D6-4C85-813A-DEB9A5297D14}" destId="{FB3ED3A1-8B27-4548-8FE3-19B8F68E17B3}" srcOrd="0" destOrd="0" parTransId="{864CDD91-4524-4DE9-8CFA-3D4209F7461D}" sibTransId="{DD920CA3-25DD-40CE-9B10-9313EBBBB8CA}"/>
    <dgm:cxn modelId="{BF24B311-B62E-47C1-A551-66E2AEE892A6}" type="presOf" srcId="{15ACD473-FC5B-4908-BB0B-E98D39533A9B}" destId="{CEEFE886-56F0-4A9A-AD97-59E8AD87895A}" srcOrd="0" destOrd="0" presId="urn:microsoft.com/office/officeart/2005/8/layout/list1"/>
    <dgm:cxn modelId="{5A638F38-1C45-4F46-8196-381C35426FFC}" type="presOf" srcId="{B3051526-64D6-4C85-813A-DEB9A5297D14}" destId="{885A1ECD-E35B-4FDC-A0D6-D34914464C2C}" srcOrd="0" destOrd="0" presId="urn:microsoft.com/office/officeart/2005/8/layout/list1"/>
    <dgm:cxn modelId="{081515AD-8F3A-4F8D-9EE2-2E3E1739E0D9}" type="presOf" srcId="{B3051526-64D6-4C85-813A-DEB9A5297D14}" destId="{2D7B55E8-C388-4A31-A729-E2ADDC042DA5}" srcOrd="1" destOrd="0" presId="urn:microsoft.com/office/officeart/2005/8/layout/list1"/>
    <dgm:cxn modelId="{1B094541-D307-4C93-BB59-6255B398D71A}" type="presParOf" srcId="{CEEFE886-56F0-4A9A-AD97-59E8AD87895A}" destId="{8290B7F4-3E5F-43BB-AF79-7CDBAE5BF963}" srcOrd="0" destOrd="0" presId="urn:microsoft.com/office/officeart/2005/8/layout/list1"/>
    <dgm:cxn modelId="{BB120624-8281-44A4-BAC1-67B0AB9D89E4}" type="presParOf" srcId="{8290B7F4-3E5F-43BB-AF79-7CDBAE5BF963}" destId="{885A1ECD-E35B-4FDC-A0D6-D34914464C2C}" srcOrd="0" destOrd="0" presId="urn:microsoft.com/office/officeart/2005/8/layout/list1"/>
    <dgm:cxn modelId="{76267CDF-62A0-4184-943E-5A130875FD8D}" type="presParOf" srcId="{8290B7F4-3E5F-43BB-AF79-7CDBAE5BF963}" destId="{2D7B55E8-C388-4A31-A729-E2ADDC042DA5}" srcOrd="1" destOrd="0" presId="urn:microsoft.com/office/officeart/2005/8/layout/list1"/>
    <dgm:cxn modelId="{B56E4B81-4059-4B5B-9628-77CDD3E0B63B}" type="presParOf" srcId="{CEEFE886-56F0-4A9A-AD97-59E8AD87895A}" destId="{3E49B6A5-437C-454D-880B-C221E90D72DF}" srcOrd="1" destOrd="0" presId="urn:microsoft.com/office/officeart/2005/8/layout/list1"/>
    <dgm:cxn modelId="{869A549D-2132-4275-B022-35E3B1C3475B}" type="presParOf" srcId="{CEEFE886-56F0-4A9A-AD97-59E8AD87895A}" destId="{1810985B-2D3E-4D16-87C5-76DAB8B08CF2}" srcOrd="2" destOrd="0" presId="urn:microsoft.com/office/officeart/2005/8/layout/list1"/>
  </dgm:cxnLst>
  <dgm:bg>
    <a:noFill/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0908EE-3936-41CA-B306-77E116223A31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E95A521-078A-450C-89F9-35D9EA403FD8}">
      <dgm:prSet phldrT="[Texto]" custT="1"/>
      <dgm:spPr>
        <a:gradFill rotWithShape="0">
          <a:gsLst>
            <a:gs pos="41000">
              <a:schemeClr val="accent1">
                <a:lumMod val="75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pt-BR" sz="2000" b="1" dirty="0" smtClean="0"/>
            <a:t>Acordo de Resultados</a:t>
          </a:r>
          <a:endParaRPr lang="pt-BR" sz="2000" b="1" dirty="0"/>
        </a:p>
      </dgm:t>
    </dgm:pt>
    <dgm:pt modelId="{9ED1E491-27AC-459C-ACBA-439F94E6A5E9}" type="parTrans" cxnId="{3A970383-76D3-4CD7-9B26-BDB43DEDAA71}">
      <dgm:prSet/>
      <dgm:spPr/>
      <dgm:t>
        <a:bodyPr/>
        <a:lstStyle/>
        <a:p>
          <a:endParaRPr lang="pt-BR"/>
        </a:p>
      </dgm:t>
    </dgm:pt>
    <dgm:pt modelId="{55AC8E44-5266-49CB-A1BF-B5C2B22FD586}" type="sibTrans" cxnId="{3A970383-76D3-4CD7-9B26-BDB43DEDAA71}">
      <dgm:prSet/>
      <dgm:spPr>
        <a:gradFill rotWithShape="0">
          <a:gsLst>
            <a:gs pos="41000">
              <a:schemeClr val="accent6">
                <a:lumMod val="5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0800000" scaled="1"/>
        </a:gradFill>
      </dgm:spPr>
      <dgm:t>
        <a:bodyPr/>
        <a:lstStyle/>
        <a:p>
          <a:endParaRPr lang="pt-BR"/>
        </a:p>
      </dgm:t>
    </dgm:pt>
    <dgm:pt modelId="{90C3FCCB-1477-447E-B13D-60E805CD2AAC}">
      <dgm:prSet phldrT="[Texto]" custT="1"/>
      <dgm:spPr>
        <a:gradFill rotWithShape="0">
          <a:gsLst>
            <a:gs pos="41000">
              <a:schemeClr val="accent1">
                <a:lumMod val="75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pt-BR" sz="1300" b="1" dirty="0" smtClean="0"/>
            <a:t>Central de Resultados</a:t>
          </a:r>
          <a:endParaRPr lang="pt-BR" sz="1300" b="1" dirty="0"/>
        </a:p>
      </dgm:t>
    </dgm:pt>
    <dgm:pt modelId="{24B6591E-E0E8-4299-8A54-4BF92923D2DD}" type="parTrans" cxnId="{8D64182F-D2A8-4276-A63D-7CDFF4EB29D5}">
      <dgm:prSet/>
      <dgm:spPr/>
      <dgm:t>
        <a:bodyPr/>
        <a:lstStyle/>
        <a:p>
          <a:endParaRPr lang="pt-BR"/>
        </a:p>
      </dgm:t>
    </dgm:pt>
    <dgm:pt modelId="{3718799F-4F79-475C-B705-AA54785ED7E5}" type="sibTrans" cxnId="{8D64182F-D2A8-4276-A63D-7CDFF4EB29D5}">
      <dgm:prSet/>
      <dgm:spPr>
        <a:gradFill rotWithShape="0">
          <a:gsLst>
            <a:gs pos="41000">
              <a:schemeClr val="accent6">
                <a:lumMod val="5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0800000" scaled="1"/>
        </a:gradFill>
      </dgm:spPr>
      <dgm:t>
        <a:bodyPr/>
        <a:lstStyle/>
        <a:p>
          <a:endParaRPr lang="pt-BR"/>
        </a:p>
      </dgm:t>
    </dgm:pt>
    <dgm:pt modelId="{14859E9D-5E22-4D55-89E1-CFD5F34F9C1D}">
      <dgm:prSet phldrT="[Texto]"/>
      <dgm:spPr>
        <a:gradFill flip="none" rotWithShape="1">
          <a:gsLst>
            <a:gs pos="41000">
              <a:schemeClr val="accent1">
                <a:lumMod val="75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pt-BR" b="1" dirty="0" smtClean="0"/>
            <a:t>Governador e Dirigentes</a:t>
          </a:r>
          <a:endParaRPr lang="pt-BR" b="1" dirty="0"/>
        </a:p>
      </dgm:t>
    </dgm:pt>
    <dgm:pt modelId="{5A719E88-0CED-43C0-9765-268A01FAAAB1}" type="parTrans" cxnId="{314317B1-9C1F-4120-B52F-63B44596194E}">
      <dgm:prSet/>
      <dgm:spPr/>
      <dgm:t>
        <a:bodyPr/>
        <a:lstStyle/>
        <a:p>
          <a:endParaRPr lang="pt-BR"/>
        </a:p>
      </dgm:t>
    </dgm:pt>
    <dgm:pt modelId="{DC60754C-284F-43DE-80A5-3745935DBAAD}" type="sibTrans" cxnId="{314317B1-9C1F-4120-B52F-63B44596194E}">
      <dgm:prSet/>
      <dgm:spPr>
        <a:gradFill flip="none" rotWithShape="1">
          <a:gsLst>
            <a:gs pos="41000">
              <a:schemeClr val="accent6">
                <a:lumMod val="5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0800000" scaled="1"/>
          <a:tileRect/>
        </a:gradFill>
      </dgm:spPr>
      <dgm:t>
        <a:bodyPr/>
        <a:lstStyle/>
        <a:p>
          <a:endParaRPr lang="pt-BR"/>
        </a:p>
      </dgm:t>
    </dgm:pt>
    <dgm:pt modelId="{A2473F6F-F37E-4E9F-98E5-186BF2F614C4}">
      <dgm:prSet phldrT="[Texto]" phldr="1"/>
      <dgm:spPr/>
      <dgm:t>
        <a:bodyPr/>
        <a:lstStyle/>
        <a:p>
          <a:endParaRPr lang="pt-BR" dirty="0"/>
        </a:p>
      </dgm:t>
    </dgm:pt>
    <dgm:pt modelId="{520DAF98-01FE-4C7F-92F4-974DF2B5E7B6}" type="parTrans" cxnId="{D4D2A611-FF6F-4A6A-BCDA-D8B93970BE73}">
      <dgm:prSet/>
      <dgm:spPr/>
      <dgm:t>
        <a:bodyPr/>
        <a:lstStyle/>
        <a:p>
          <a:endParaRPr lang="pt-BR"/>
        </a:p>
      </dgm:t>
    </dgm:pt>
    <dgm:pt modelId="{0C1D416F-8118-4DB6-AFE9-F687208CF129}" type="sibTrans" cxnId="{D4D2A611-FF6F-4A6A-BCDA-D8B93970BE73}">
      <dgm:prSet/>
      <dgm:spPr/>
      <dgm:t>
        <a:bodyPr/>
        <a:lstStyle/>
        <a:p>
          <a:endParaRPr lang="pt-BR"/>
        </a:p>
      </dgm:t>
    </dgm:pt>
    <dgm:pt modelId="{0DDD5B89-EE84-440D-A638-0A557DBCFBF8}">
      <dgm:prSet phldrT="[Texto]" phldr="1"/>
      <dgm:spPr/>
      <dgm:t>
        <a:bodyPr/>
        <a:lstStyle/>
        <a:p>
          <a:endParaRPr lang="pt-BR" dirty="0"/>
        </a:p>
      </dgm:t>
    </dgm:pt>
    <dgm:pt modelId="{ABFD20AD-18BF-42BB-8362-9B42079C356D}" type="parTrans" cxnId="{8474EEE8-EA9F-4903-8FB0-737A0BB0300E}">
      <dgm:prSet/>
      <dgm:spPr/>
      <dgm:t>
        <a:bodyPr/>
        <a:lstStyle/>
        <a:p>
          <a:endParaRPr lang="pt-BR"/>
        </a:p>
      </dgm:t>
    </dgm:pt>
    <dgm:pt modelId="{7F2939E3-1E39-4DA0-85EC-19AF86ABB575}" type="sibTrans" cxnId="{8474EEE8-EA9F-4903-8FB0-737A0BB0300E}">
      <dgm:prSet/>
      <dgm:spPr/>
      <dgm:t>
        <a:bodyPr/>
        <a:lstStyle/>
        <a:p>
          <a:endParaRPr lang="pt-BR"/>
        </a:p>
      </dgm:t>
    </dgm:pt>
    <dgm:pt modelId="{EEB187B5-FA82-4B4B-8681-B99A009D90A6}">
      <dgm:prSet phldrT="[Texto]" phldr="1"/>
      <dgm:spPr/>
      <dgm:t>
        <a:bodyPr/>
        <a:lstStyle/>
        <a:p>
          <a:endParaRPr lang="pt-BR" dirty="0"/>
        </a:p>
      </dgm:t>
    </dgm:pt>
    <dgm:pt modelId="{FFAAB61E-9006-4697-9CC7-335492A653B2}" type="parTrans" cxnId="{FA013736-57A2-476B-BC82-700228343175}">
      <dgm:prSet/>
      <dgm:spPr/>
      <dgm:t>
        <a:bodyPr/>
        <a:lstStyle/>
        <a:p>
          <a:endParaRPr lang="pt-BR"/>
        </a:p>
      </dgm:t>
    </dgm:pt>
    <dgm:pt modelId="{58557BF2-3939-4388-88D9-11F8D7CAD455}" type="sibTrans" cxnId="{FA013736-57A2-476B-BC82-700228343175}">
      <dgm:prSet/>
      <dgm:spPr/>
      <dgm:t>
        <a:bodyPr/>
        <a:lstStyle/>
        <a:p>
          <a:endParaRPr lang="pt-BR"/>
        </a:p>
      </dgm:t>
    </dgm:pt>
    <dgm:pt modelId="{8302EB89-B332-4068-8EC1-7B2BAEBC1CCA}">
      <dgm:prSet phldrT="[Texto]"/>
      <dgm:spPr>
        <a:gradFill rotWithShape="0">
          <a:gsLst>
            <a:gs pos="41000">
              <a:schemeClr val="accent1">
                <a:lumMod val="75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endParaRPr lang="pt-BR"/>
        </a:p>
      </dgm:t>
    </dgm:pt>
    <dgm:pt modelId="{52F885F0-DE32-406E-8A25-8C4C64087602}" type="parTrans" cxnId="{27A8FF53-48FF-47BF-942D-76770BFA764B}">
      <dgm:prSet/>
      <dgm:spPr/>
      <dgm:t>
        <a:bodyPr/>
        <a:lstStyle/>
        <a:p>
          <a:endParaRPr lang="pt-BR"/>
        </a:p>
      </dgm:t>
    </dgm:pt>
    <dgm:pt modelId="{C6200A92-27DE-4282-8976-4D18B8DE0573}" type="sibTrans" cxnId="{27A8FF53-48FF-47BF-942D-76770BFA764B}">
      <dgm:prSet/>
      <dgm:spPr/>
      <dgm:t>
        <a:bodyPr/>
        <a:lstStyle/>
        <a:p>
          <a:endParaRPr lang="pt-BR"/>
        </a:p>
      </dgm:t>
    </dgm:pt>
    <dgm:pt modelId="{08A7A713-1BEB-40A6-AD2B-A707DC38247D}" type="pres">
      <dgm:prSet presAssocID="{DB0908EE-3936-41CA-B306-77E116223A31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E20AD66-3D19-4957-9ED1-3972B2A981C7}" type="pres">
      <dgm:prSet presAssocID="{CE95A521-078A-450C-89F9-35D9EA403FD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E52685-8F84-47C0-9523-4C904054E88D}" type="pres">
      <dgm:prSet presAssocID="{CE95A521-078A-450C-89F9-35D9EA403FD8}" presName="gear1srcNode" presStyleLbl="node1" presStyleIdx="0" presStyleCnt="3"/>
      <dgm:spPr/>
      <dgm:t>
        <a:bodyPr/>
        <a:lstStyle/>
        <a:p>
          <a:endParaRPr lang="pt-BR"/>
        </a:p>
      </dgm:t>
    </dgm:pt>
    <dgm:pt modelId="{ADAC367E-4032-4B76-8318-98A1C4C5DEF6}" type="pres">
      <dgm:prSet presAssocID="{CE95A521-078A-450C-89F9-35D9EA403FD8}" presName="gear1dstNode" presStyleLbl="node1" presStyleIdx="0" presStyleCnt="3"/>
      <dgm:spPr/>
      <dgm:t>
        <a:bodyPr/>
        <a:lstStyle/>
        <a:p>
          <a:endParaRPr lang="pt-BR"/>
        </a:p>
      </dgm:t>
    </dgm:pt>
    <dgm:pt modelId="{81CD1888-931E-481C-BD91-40B7EC6E44C5}" type="pres">
      <dgm:prSet presAssocID="{90C3FCCB-1477-447E-B13D-60E805CD2AA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89542D-EEBC-4193-A5BF-7A3BDD6B33D4}" type="pres">
      <dgm:prSet presAssocID="{90C3FCCB-1477-447E-B13D-60E805CD2AAC}" presName="gear2srcNode" presStyleLbl="node1" presStyleIdx="1" presStyleCnt="3"/>
      <dgm:spPr/>
      <dgm:t>
        <a:bodyPr/>
        <a:lstStyle/>
        <a:p>
          <a:endParaRPr lang="pt-BR"/>
        </a:p>
      </dgm:t>
    </dgm:pt>
    <dgm:pt modelId="{06A57F96-DF5D-490C-A314-112177D7D715}" type="pres">
      <dgm:prSet presAssocID="{90C3FCCB-1477-447E-B13D-60E805CD2AAC}" presName="gear2dstNode" presStyleLbl="node1" presStyleIdx="1" presStyleCnt="3"/>
      <dgm:spPr/>
      <dgm:t>
        <a:bodyPr/>
        <a:lstStyle/>
        <a:p>
          <a:endParaRPr lang="pt-BR"/>
        </a:p>
      </dgm:t>
    </dgm:pt>
    <dgm:pt modelId="{41B5D96A-5AC6-45A8-9E29-622B06302650}" type="pres">
      <dgm:prSet presAssocID="{14859E9D-5E22-4D55-89E1-CFD5F34F9C1D}" presName="gear3" presStyleLbl="node1" presStyleIdx="2" presStyleCnt="3" custScaleX="106425" custScaleY="104996"/>
      <dgm:spPr/>
      <dgm:t>
        <a:bodyPr/>
        <a:lstStyle/>
        <a:p>
          <a:endParaRPr lang="pt-BR"/>
        </a:p>
      </dgm:t>
    </dgm:pt>
    <dgm:pt modelId="{F5FB8757-1A2B-4D70-83EB-972B24A02BF2}" type="pres">
      <dgm:prSet presAssocID="{14859E9D-5E22-4D55-89E1-CFD5F34F9C1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60C078-4BA4-49A6-857A-E4A0CD974E9A}" type="pres">
      <dgm:prSet presAssocID="{14859E9D-5E22-4D55-89E1-CFD5F34F9C1D}" presName="gear3srcNode" presStyleLbl="node1" presStyleIdx="2" presStyleCnt="3"/>
      <dgm:spPr/>
      <dgm:t>
        <a:bodyPr/>
        <a:lstStyle/>
        <a:p>
          <a:endParaRPr lang="pt-BR"/>
        </a:p>
      </dgm:t>
    </dgm:pt>
    <dgm:pt modelId="{A5673692-7287-46C8-81EA-432DF385DF9C}" type="pres">
      <dgm:prSet presAssocID="{14859E9D-5E22-4D55-89E1-CFD5F34F9C1D}" presName="gear3dstNode" presStyleLbl="node1" presStyleIdx="2" presStyleCnt="3"/>
      <dgm:spPr/>
      <dgm:t>
        <a:bodyPr/>
        <a:lstStyle/>
        <a:p>
          <a:endParaRPr lang="pt-BR"/>
        </a:p>
      </dgm:t>
    </dgm:pt>
    <dgm:pt modelId="{693CA49C-49DD-4AC6-8575-8E9C115BD894}" type="pres">
      <dgm:prSet presAssocID="{55AC8E44-5266-49CB-A1BF-B5C2B22FD586}" presName="connector1" presStyleLbl="sibTrans2D1" presStyleIdx="0" presStyleCnt="3"/>
      <dgm:spPr/>
      <dgm:t>
        <a:bodyPr/>
        <a:lstStyle/>
        <a:p>
          <a:endParaRPr lang="pt-BR"/>
        </a:p>
      </dgm:t>
    </dgm:pt>
    <dgm:pt modelId="{6E960DE6-14CA-42C9-B056-62FE96660449}" type="pres">
      <dgm:prSet presAssocID="{3718799F-4F79-475C-B705-AA54785ED7E5}" presName="connector2" presStyleLbl="sibTrans2D1" presStyleIdx="1" presStyleCnt="3"/>
      <dgm:spPr/>
      <dgm:t>
        <a:bodyPr/>
        <a:lstStyle/>
        <a:p>
          <a:endParaRPr lang="pt-BR"/>
        </a:p>
      </dgm:t>
    </dgm:pt>
    <dgm:pt modelId="{AF3295A9-8091-442F-9DC1-2B4B5D5EEB9D}" type="pres">
      <dgm:prSet presAssocID="{DC60754C-284F-43DE-80A5-3745935DBAAD}" presName="connector3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81FD7B43-192A-411C-A335-52F5FE7BBAC4}" type="presOf" srcId="{55AC8E44-5266-49CB-A1BF-B5C2B22FD586}" destId="{693CA49C-49DD-4AC6-8575-8E9C115BD894}" srcOrd="0" destOrd="0" presId="urn:microsoft.com/office/officeart/2005/8/layout/gear1"/>
    <dgm:cxn modelId="{43F1613E-6D25-401B-9D58-4089F1DEB615}" type="presOf" srcId="{90C3FCCB-1477-447E-B13D-60E805CD2AAC}" destId="{81CD1888-931E-481C-BD91-40B7EC6E44C5}" srcOrd="0" destOrd="0" presId="urn:microsoft.com/office/officeart/2005/8/layout/gear1"/>
    <dgm:cxn modelId="{B1F090E4-B96D-486B-9A7B-D2B5811CE098}" type="presOf" srcId="{CE95A521-078A-450C-89F9-35D9EA403FD8}" destId="{7E20AD66-3D19-4957-9ED1-3972B2A981C7}" srcOrd="0" destOrd="0" presId="urn:microsoft.com/office/officeart/2005/8/layout/gear1"/>
    <dgm:cxn modelId="{8474EEE8-EA9F-4903-8FB0-737A0BB0300E}" srcId="{DB0908EE-3936-41CA-B306-77E116223A31}" destId="{0DDD5B89-EE84-440D-A638-0A557DBCFBF8}" srcOrd="4" destOrd="0" parTransId="{ABFD20AD-18BF-42BB-8362-9B42079C356D}" sibTransId="{7F2939E3-1E39-4DA0-85EC-19AF86ABB575}"/>
    <dgm:cxn modelId="{A94F9010-0B54-4A3D-89B0-02C6085DFEBA}" type="presOf" srcId="{14859E9D-5E22-4D55-89E1-CFD5F34F9C1D}" destId="{BF60C078-4BA4-49A6-857A-E4A0CD974E9A}" srcOrd="2" destOrd="0" presId="urn:microsoft.com/office/officeart/2005/8/layout/gear1"/>
    <dgm:cxn modelId="{7E296A2F-4ADA-40D4-8650-C7F7391803BA}" type="presOf" srcId="{90C3FCCB-1477-447E-B13D-60E805CD2AAC}" destId="{C989542D-EEBC-4193-A5BF-7A3BDD6B33D4}" srcOrd="1" destOrd="0" presId="urn:microsoft.com/office/officeart/2005/8/layout/gear1"/>
    <dgm:cxn modelId="{BBBA1E85-6C76-4FDE-9E11-F88B7CD008E0}" type="presOf" srcId="{90C3FCCB-1477-447E-B13D-60E805CD2AAC}" destId="{06A57F96-DF5D-490C-A314-112177D7D715}" srcOrd="2" destOrd="0" presId="urn:microsoft.com/office/officeart/2005/8/layout/gear1"/>
    <dgm:cxn modelId="{F1D79A83-6B9C-4A91-BA51-4EA8D2FD84F4}" type="presOf" srcId="{DB0908EE-3936-41CA-B306-77E116223A31}" destId="{08A7A713-1BEB-40A6-AD2B-A707DC38247D}" srcOrd="0" destOrd="0" presId="urn:microsoft.com/office/officeart/2005/8/layout/gear1"/>
    <dgm:cxn modelId="{27A8FF53-48FF-47BF-942D-76770BFA764B}" srcId="{DB0908EE-3936-41CA-B306-77E116223A31}" destId="{8302EB89-B332-4068-8EC1-7B2BAEBC1CCA}" srcOrd="6" destOrd="0" parTransId="{52F885F0-DE32-406E-8A25-8C4C64087602}" sibTransId="{C6200A92-27DE-4282-8976-4D18B8DE0573}"/>
    <dgm:cxn modelId="{ABEE1764-4A16-4099-9788-153504C78E8C}" type="presOf" srcId="{CE95A521-078A-450C-89F9-35D9EA403FD8}" destId="{ADAC367E-4032-4B76-8318-98A1C4C5DEF6}" srcOrd="2" destOrd="0" presId="urn:microsoft.com/office/officeart/2005/8/layout/gear1"/>
    <dgm:cxn modelId="{E1343D77-CE12-438E-9498-8B8D571BCC37}" type="presOf" srcId="{3718799F-4F79-475C-B705-AA54785ED7E5}" destId="{6E960DE6-14CA-42C9-B056-62FE96660449}" srcOrd="0" destOrd="0" presId="urn:microsoft.com/office/officeart/2005/8/layout/gear1"/>
    <dgm:cxn modelId="{314317B1-9C1F-4120-B52F-63B44596194E}" srcId="{DB0908EE-3936-41CA-B306-77E116223A31}" destId="{14859E9D-5E22-4D55-89E1-CFD5F34F9C1D}" srcOrd="2" destOrd="0" parTransId="{5A719E88-0CED-43C0-9765-268A01FAAAB1}" sibTransId="{DC60754C-284F-43DE-80A5-3745935DBAAD}"/>
    <dgm:cxn modelId="{72098756-29B8-4526-85F7-ED4198867F10}" type="presOf" srcId="{CE95A521-078A-450C-89F9-35D9EA403FD8}" destId="{48E52685-8F84-47C0-9523-4C904054E88D}" srcOrd="1" destOrd="0" presId="urn:microsoft.com/office/officeart/2005/8/layout/gear1"/>
    <dgm:cxn modelId="{B937CB45-09AC-46B3-99AB-304C0E151C64}" type="presOf" srcId="{14859E9D-5E22-4D55-89E1-CFD5F34F9C1D}" destId="{41B5D96A-5AC6-45A8-9E29-622B06302650}" srcOrd="0" destOrd="0" presId="urn:microsoft.com/office/officeart/2005/8/layout/gear1"/>
    <dgm:cxn modelId="{43F37278-0810-43BA-81ED-47866AC0ADA3}" type="presOf" srcId="{14859E9D-5E22-4D55-89E1-CFD5F34F9C1D}" destId="{A5673692-7287-46C8-81EA-432DF385DF9C}" srcOrd="3" destOrd="0" presId="urn:microsoft.com/office/officeart/2005/8/layout/gear1"/>
    <dgm:cxn modelId="{DFD369B6-8EA6-4E5F-B0F1-43A656023FE3}" type="presOf" srcId="{14859E9D-5E22-4D55-89E1-CFD5F34F9C1D}" destId="{F5FB8757-1A2B-4D70-83EB-972B24A02BF2}" srcOrd="1" destOrd="0" presId="urn:microsoft.com/office/officeart/2005/8/layout/gear1"/>
    <dgm:cxn modelId="{FA013736-57A2-476B-BC82-700228343175}" srcId="{DB0908EE-3936-41CA-B306-77E116223A31}" destId="{EEB187B5-FA82-4B4B-8681-B99A009D90A6}" srcOrd="5" destOrd="0" parTransId="{FFAAB61E-9006-4697-9CC7-335492A653B2}" sibTransId="{58557BF2-3939-4388-88D9-11F8D7CAD455}"/>
    <dgm:cxn modelId="{D4D2A611-FF6F-4A6A-BCDA-D8B93970BE73}" srcId="{DB0908EE-3936-41CA-B306-77E116223A31}" destId="{A2473F6F-F37E-4E9F-98E5-186BF2F614C4}" srcOrd="3" destOrd="0" parTransId="{520DAF98-01FE-4C7F-92F4-974DF2B5E7B6}" sibTransId="{0C1D416F-8118-4DB6-AFE9-F687208CF129}"/>
    <dgm:cxn modelId="{3A970383-76D3-4CD7-9B26-BDB43DEDAA71}" srcId="{DB0908EE-3936-41CA-B306-77E116223A31}" destId="{CE95A521-078A-450C-89F9-35D9EA403FD8}" srcOrd="0" destOrd="0" parTransId="{9ED1E491-27AC-459C-ACBA-439F94E6A5E9}" sibTransId="{55AC8E44-5266-49CB-A1BF-B5C2B22FD586}"/>
    <dgm:cxn modelId="{B85F85A0-D1C9-48D7-B9A4-E6950484A1F6}" type="presOf" srcId="{DC60754C-284F-43DE-80A5-3745935DBAAD}" destId="{AF3295A9-8091-442F-9DC1-2B4B5D5EEB9D}" srcOrd="0" destOrd="0" presId="urn:microsoft.com/office/officeart/2005/8/layout/gear1"/>
    <dgm:cxn modelId="{8D64182F-D2A8-4276-A63D-7CDFF4EB29D5}" srcId="{DB0908EE-3936-41CA-B306-77E116223A31}" destId="{90C3FCCB-1477-447E-B13D-60E805CD2AAC}" srcOrd="1" destOrd="0" parTransId="{24B6591E-E0E8-4299-8A54-4BF92923D2DD}" sibTransId="{3718799F-4F79-475C-B705-AA54785ED7E5}"/>
    <dgm:cxn modelId="{35ADD0E5-9959-45A5-9421-ABAC36782D72}" type="presParOf" srcId="{08A7A713-1BEB-40A6-AD2B-A707DC38247D}" destId="{7E20AD66-3D19-4957-9ED1-3972B2A981C7}" srcOrd="0" destOrd="0" presId="urn:microsoft.com/office/officeart/2005/8/layout/gear1"/>
    <dgm:cxn modelId="{2122FE2C-825B-40EF-B6D1-C1661A231C57}" type="presParOf" srcId="{08A7A713-1BEB-40A6-AD2B-A707DC38247D}" destId="{48E52685-8F84-47C0-9523-4C904054E88D}" srcOrd="1" destOrd="0" presId="urn:microsoft.com/office/officeart/2005/8/layout/gear1"/>
    <dgm:cxn modelId="{55F1E766-4D20-490A-8CCF-FC93B8D1DE48}" type="presParOf" srcId="{08A7A713-1BEB-40A6-AD2B-A707DC38247D}" destId="{ADAC367E-4032-4B76-8318-98A1C4C5DEF6}" srcOrd="2" destOrd="0" presId="urn:microsoft.com/office/officeart/2005/8/layout/gear1"/>
    <dgm:cxn modelId="{E91A31F7-9785-4536-AD51-57ACFAFE2BF3}" type="presParOf" srcId="{08A7A713-1BEB-40A6-AD2B-A707DC38247D}" destId="{81CD1888-931E-481C-BD91-40B7EC6E44C5}" srcOrd="3" destOrd="0" presId="urn:microsoft.com/office/officeart/2005/8/layout/gear1"/>
    <dgm:cxn modelId="{613929C1-CA60-40F8-AF57-A189FBAE9232}" type="presParOf" srcId="{08A7A713-1BEB-40A6-AD2B-A707DC38247D}" destId="{C989542D-EEBC-4193-A5BF-7A3BDD6B33D4}" srcOrd="4" destOrd="0" presId="urn:microsoft.com/office/officeart/2005/8/layout/gear1"/>
    <dgm:cxn modelId="{FB53E020-9BB5-4A05-809A-30C20E08A095}" type="presParOf" srcId="{08A7A713-1BEB-40A6-AD2B-A707DC38247D}" destId="{06A57F96-DF5D-490C-A314-112177D7D715}" srcOrd="5" destOrd="0" presId="urn:microsoft.com/office/officeart/2005/8/layout/gear1"/>
    <dgm:cxn modelId="{ECC1494C-F393-4025-B163-BEDBC786A0F9}" type="presParOf" srcId="{08A7A713-1BEB-40A6-AD2B-A707DC38247D}" destId="{41B5D96A-5AC6-45A8-9E29-622B06302650}" srcOrd="6" destOrd="0" presId="urn:microsoft.com/office/officeart/2005/8/layout/gear1"/>
    <dgm:cxn modelId="{8CB7F238-C25D-4A8D-A51A-3434A3D8485A}" type="presParOf" srcId="{08A7A713-1BEB-40A6-AD2B-A707DC38247D}" destId="{F5FB8757-1A2B-4D70-83EB-972B24A02BF2}" srcOrd="7" destOrd="0" presId="urn:microsoft.com/office/officeart/2005/8/layout/gear1"/>
    <dgm:cxn modelId="{4CC9839D-A384-4328-914F-7528DB301FCF}" type="presParOf" srcId="{08A7A713-1BEB-40A6-AD2B-A707DC38247D}" destId="{BF60C078-4BA4-49A6-857A-E4A0CD974E9A}" srcOrd="8" destOrd="0" presId="urn:microsoft.com/office/officeart/2005/8/layout/gear1"/>
    <dgm:cxn modelId="{20BF0987-D9E9-4D96-A629-F18332EDC017}" type="presParOf" srcId="{08A7A713-1BEB-40A6-AD2B-A707DC38247D}" destId="{A5673692-7287-46C8-81EA-432DF385DF9C}" srcOrd="9" destOrd="0" presId="urn:microsoft.com/office/officeart/2005/8/layout/gear1"/>
    <dgm:cxn modelId="{77808F06-7061-442E-84C6-5CDA0F91CF4D}" type="presParOf" srcId="{08A7A713-1BEB-40A6-AD2B-A707DC38247D}" destId="{693CA49C-49DD-4AC6-8575-8E9C115BD894}" srcOrd="10" destOrd="0" presId="urn:microsoft.com/office/officeart/2005/8/layout/gear1"/>
    <dgm:cxn modelId="{816DA489-EDF4-4265-87F3-DD046F7AC3D9}" type="presParOf" srcId="{08A7A713-1BEB-40A6-AD2B-A707DC38247D}" destId="{6E960DE6-14CA-42C9-B056-62FE96660449}" srcOrd="11" destOrd="0" presId="urn:microsoft.com/office/officeart/2005/8/layout/gear1"/>
    <dgm:cxn modelId="{56FC5F88-30C3-4698-9689-EC98955F1F18}" type="presParOf" srcId="{08A7A713-1BEB-40A6-AD2B-A707DC38247D}" destId="{AF3295A9-8091-442F-9DC1-2B4B5D5EEB9D}" srcOrd="12" destOrd="0" presId="urn:microsoft.com/office/officeart/2005/8/layout/gear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ACD473-FC5B-4908-BB0B-E98D39533A9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B3ED3A1-8B27-4548-8FE3-19B8F68E17B3}">
      <dgm:prSet custT="1"/>
      <dgm:spPr>
        <a:solidFill>
          <a:schemeClr val="bg1">
            <a:lumMod val="95000"/>
          </a:schemeClr>
        </a:solidFill>
        <a:ln>
          <a:solidFill>
            <a:schemeClr val="bg1">
              <a:lumMod val="95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just"/>
          <a:r>
            <a: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rPr>
            <a:t>A gestão dos acordos será coordenada pela Superintendência de Gestão de Resultados da </a:t>
          </a:r>
          <a:r>
            <a:rPr kumimoji="0" lang="pt-BR" sz="1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rPr>
            <a:t>Segplan</a:t>
          </a:r>
          <a:r>
            <a: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rPr>
            <a:t> com o apoio das Coordenações Setoriais instaladas em cada órgão ou entidade.</a:t>
          </a:r>
          <a:endParaRPr lang="pt-BR" sz="1600" b="0" dirty="0">
            <a:solidFill>
              <a:schemeClr val="tx1"/>
            </a:solidFill>
            <a:latin typeface="+mn-lt"/>
          </a:endParaRPr>
        </a:p>
      </dgm:t>
    </dgm:pt>
    <dgm:pt modelId="{864CDD91-4524-4DE9-8CFA-3D4209F7461D}" type="parTrans" cxnId="{5E58181E-100B-4C60-85CD-66C85CA6B449}">
      <dgm:prSet/>
      <dgm:spPr/>
      <dgm:t>
        <a:bodyPr/>
        <a:lstStyle/>
        <a:p>
          <a:endParaRPr lang="pt-BR"/>
        </a:p>
      </dgm:t>
    </dgm:pt>
    <dgm:pt modelId="{DD920CA3-25DD-40CE-9B10-9313EBBBB8CA}" type="sibTrans" cxnId="{5E58181E-100B-4C60-85CD-66C85CA6B449}">
      <dgm:prSet/>
      <dgm:spPr/>
      <dgm:t>
        <a:bodyPr/>
        <a:lstStyle/>
        <a:p>
          <a:endParaRPr lang="pt-BR"/>
        </a:p>
      </dgm:t>
    </dgm:pt>
    <dgm:pt modelId="{B3051526-64D6-4C85-813A-DEB9A5297D14}">
      <dgm:prSet phldrT="[Texto]" custT="1"/>
      <dgm:spPr>
        <a:gradFill rotWithShape="0">
          <a:gsLst>
            <a:gs pos="41000">
              <a:srgbClr val="DB8507"/>
            </a:gs>
            <a:gs pos="100000">
              <a:schemeClr val="accent6">
                <a:lumMod val="50000"/>
              </a:schemeClr>
            </a:gs>
          </a:gsLst>
          <a:lin ang="10800000" scaled="1"/>
        </a:gra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2800" b="1" dirty="0" smtClean="0">
              <a:latin typeface="+mn-lt"/>
              <a:ea typeface="Times New Roman"/>
              <a:cs typeface="Mangal"/>
            </a:rPr>
            <a:t>Gestão dos Acordos</a:t>
          </a:r>
          <a:r>
            <a:rPr lang="pt-BR" sz="2800" b="1" dirty="0" smtClean="0"/>
            <a:t>:</a:t>
          </a:r>
          <a:endParaRPr lang="pt-BR" sz="2800" b="1" dirty="0"/>
        </a:p>
      </dgm:t>
    </dgm:pt>
    <dgm:pt modelId="{0561CA0A-A83B-4FCD-B6B2-D9F30BCDCDB6}" type="sibTrans" cxnId="{52F25294-54E1-43F1-94F5-21DB83692160}">
      <dgm:prSet/>
      <dgm:spPr/>
      <dgm:t>
        <a:bodyPr/>
        <a:lstStyle/>
        <a:p>
          <a:endParaRPr lang="pt-BR"/>
        </a:p>
      </dgm:t>
    </dgm:pt>
    <dgm:pt modelId="{40E48845-9BCA-4EE5-8506-83ADA66C5287}" type="parTrans" cxnId="{52F25294-54E1-43F1-94F5-21DB83692160}">
      <dgm:prSet/>
      <dgm:spPr/>
      <dgm:t>
        <a:bodyPr/>
        <a:lstStyle/>
        <a:p>
          <a:endParaRPr lang="pt-BR"/>
        </a:p>
      </dgm:t>
    </dgm:pt>
    <dgm:pt modelId="{CEEFE886-56F0-4A9A-AD97-59E8AD87895A}" type="pres">
      <dgm:prSet presAssocID="{15ACD473-FC5B-4908-BB0B-E98D39533A9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290B7F4-3E5F-43BB-AF79-7CDBAE5BF963}" type="pres">
      <dgm:prSet presAssocID="{B3051526-64D6-4C85-813A-DEB9A5297D14}" presName="parentLin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85A1ECD-E35B-4FDC-A0D6-D34914464C2C}" type="pres">
      <dgm:prSet presAssocID="{B3051526-64D6-4C85-813A-DEB9A5297D14}" presName="parentLeftMargin" presStyleLbl="node1" presStyleIdx="0" presStyleCnt="1"/>
      <dgm:spPr/>
      <dgm:t>
        <a:bodyPr/>
        <a:lstStyle/>
        <a:p>
          <a:endParaRPr lang="pt-BR"/>
        </a:p>
      </dgm:t>
    </dgm:pt>
    <dgm:pt modelId="{2D7B55E8-C388-4A31-A729-E2ADDC042DA5}" type="pres">
      <dgm:prSet presAssocID="{B3051526-64D6-4C85-813A-DEB9A5297D14}" presName="parentText" presStyleLbl="node1" presStyleIdx="0" presStyleCnt="1" custScaleY="82554" custLinFactNeighborY="121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49B6A5-437C-454D-880B-C221E90D72DF}" type="pres">
      <dgm:prSet presAssocID="{B3051526-64D6-4C85-813A-DEB9A5297D14}" presName="negative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810985B-2D3E-4D16-87C5-76DAB8B08CF2}" type="pres">
      <dgm:prSet presAssocID="{B3051526-64D6-4C85-813A-DEB9A5297D14}" presName="childText" presStyleLbl="conFgAcc1" presStyleIdx="0" presStyleCnt="1" custLinFactNeighborX="-1709" custLinFactNeighborY="998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2F25294-54E1-43F1-94F5-21DB83692160}" srcId="{15ACD473-FC5B-4908-BB0B-E98D39533A9B}" destId="{B3051526-64D6-4C85-813A-DEB9A5297D14}" srcOrd="0" destOrd="0" parTransId="{40E48845-9BCA-4EE5-8506-83ADA66C5287}" sibTransId="{0561CA0A-A83B-4FCD-B6B2-D9F30BCDCDB6}"/>
    <dgm:cxn modelId="{5E58181E-100B-4C60-85CD-66C85CA6B449}" srcId="{B3051526-64D6-4C85-813A-DEB9A5297D14}" destId="{FB3ED3A1-8B27-4548-8FE3-19B8F68E17B3}" srcOrd="0" destOrd="0" parTransId="{864CDD91-4524-4DE9-8CFA-3D4209F7461D}" sibTransId="{DD920CA3-25DD-40CE-9B10-9313EBBBB8CA}"/>
    <dgm:cxn modelId="{29A2ABDD-EB84-42BC-B639-CAFD573BBC4A}" type="presOf" srcId="{FB3ED3A1-8B27-4548-8FE3-19B8F68E17B3}" destId="{1810985B-2D3E-4D16-87C5-76DAB8B08CF2}" srcOrd="0" destOrd="0" presId="urn:microsoft.com/office/officeart/2005/8/layout/list1"/>
    <dgm:cxn modelId="{8D032C01-358E-4F9F-9D78-16453B751111}" type="presOf" srcId="{15ACD473-FC5B-4908-BB0B-E98D39533A9B}" destId="{CEEFE886-56F0-4A9A-AD97-59E8AD87895A}" srcOrd="0" destOrd="0" presId="urn:microsoft.com/office/officeart/2005/8/layout/list1"/>
    <dgm:cxn modelId="{71F2050D-80A9-4FC1-91B8-8E88924EE680}" type="presOf" srcId="{B3051526-64D6-4C85-813A-DEB9A5297D14}" destId="{2D7B55E8-C388-4A31-A729-E2ADDC042DA5}" srcOrd="1" destOrd="0" presId="urn:microsoft.com/office/officeart/2005/8/layout/list1"/>
    <dgm:cxn modelId="{058575DD-A847-4B36-B079-A54110D6FCFF}" type="presOf" srcId="{B3051526-64D6-4C85-813A-DEB9A5297D14}" destId="{885A1ECD-E35B-4FDC-A0D6-D34914464C2C}" srcOrd="0" destOrd="0" presId="urn:microsoft.com/office/officeart/2005/8/layout/list1"/>
    <dgm:cxn modelId="{BDC78ADC-66A8-4ABC-828B-05D89853311A}" type="presParOf" srcId="{CEEFE886-56F0-4A9A-AD97-59E8AD87895A}" destId="{8290B7F4-3E5F-43BB-AF79-7CDBAE5BF963}" srcOrd="0" destOrd="0" presId="urn:microsoft.com/office/officeart/2005/8/layout/list1"/>
    <dgm:cxn modelId="{11D3DF55-F2B9-437B-8DB5-1C2593118B37}" type="presParOf" srcId="{8290B7F4-3E5F-43BB-AF79-7CDBAE5BF963}" destId="{885A1ECD-E35B-4FDC-A0D6-D34914464C2C}" srcOrd="0" destOrd="0" presId="urn:microsoft.com/office/officeart/2005/8/layout/list1"/>
    <dgm:cxn modelId="{18A172A2-5BB6-4499-8836-9FF6B6B61C06}" type="presParOf" srcId="{8290B7F4-3E5F-43BB-AF79-7CDBAE5BF963}" destId="{2D7B55E8-C388-4A31-A729-E2ADDC042DA5}" srcOrd="1" destOrd="0" presId="urn:microsoft.com/office/officeart/2005/8/layout/list1"/>
    <dgm:cxn modelId="{08A2593F-5A09-467F-BAF4-A59503756FA7}" type="presParOf" srcId="{CEEFE886-56F0-4A9A-AD97-59E8AD87895A}" destId="{3E49B6A5-437C-454D-880B-C221E90D72DF}" srcOrd="1" destOrd="0" presId="urn:microsoft.com/office/officeart/2005/8/layout/list1"/>
    <dgm:cxn modelId="{82E95FA6-1C66-4C74-8FEE-BFA8242EA397}" type="presParOf" srcId="{CEEFE886-56F0-4A9A-AD97-59E8AD87895A}" destId="{1810985B-2D3E-4D16-87C5-76DAB8B08CF2}" srcOrd="2" destOrd="0" presId="urn:microsoft.com/office/officeart/2005/8/layout/list1"/>
  </dgm:cxnLst>
  <dgm:bg>
    <a:noFill/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0991E9-8F70-4728-95D0-A18C7D7C4507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690C83-9C97-46E1-8310-32AEFE0F2393}">
      <dgm:prSet/>
      <dgm:spPr>
        <a:gradFill rotWithShape="0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pt-BR" b="1" dirty="0" smtClean="0"/>
            <a:t>Monitoramento</a:t>
          </a:r>
          <a:endParaRPr lang="pt-BR" b="1" dirty="0"/>
        </a:p>
      </dgm:t>
    </dgm:pt>
    <dgm:pt modelId="{1C9BB0A4-091A-42CA-A8EB-4A4D70ABFE56}" type="parTrans" cxnId="{0654B183-AA69-464F-AD05-C7EB291BBEFF}">
      <dgm:prSet/>
      <dgm:spPr/>
      <dgm:t>
        <a:bodyPr/>
        <a:lstStyle/>
        <a:p>
          <a:endParaRPr lang="pt-BR"/>
        </a:p>
      </dgm:t>
    </dgm:pt>
    <dgm:pt modelId="{94D1355C-D964-4334-8D3F-353AADF02D92}" type="sibTrans" cxnId="{0654B183-AA69-464F-AD05-C7EB291BBEFF}">
      <dgm:prSet/>
      <dgm:sp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accent6">
                <a:lumMod val="75000"/>
              </a:schemeClr>
            </a:gs>
          </a:gsLst>
          <a:lin ang="0" scaled="1"/>
          <a:tileRect/>
        </a:gradFill>
      </dgm:spPr>
      <dgm:t>
        <a:bodyPr/>
        <a:lstStyle/>
        <a:p>
          <a:endParaRPr lang="pt-BR"/>
        </a:p>
      </dgm:t>
    </dgm:pt>
    <dgm:pt modelId="{28045923-3606-490D-9D14-C0F8EF1182A4}">
      <dgm:prSet/>
      <dgm:spPr>
        <a:gradFill rotWithShape="0">
          <a:gsLst>
            <a:gs pos="0">
              <a:schemeClr val="accent6">
                <a:lumMod val="75000"/>
              </a:schemeClr>
            </a:gs>
            <a:gs pos="100000">
              <a:schemeClr val="accent6">
                <a:lumMod val="50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pt-BR" b="1" dirty="0" smtClean="0"/>
            <a:t>Avaliação</a:t>
          </a:r>
          <a:endParaRPr lang="pt-BR" b="1" dirty="0"/>
        </a:p>
      </dgm:t>
    </dgm:pt>
    <dgm:pt modelId="{9F9BE8A9-BF16-4EC7-A79D-EDB99F2D15F7}" type="parTrans" cxnId="{6BA7C00A-6078-4290-A0A2-628343B2FE8E}">
      <dgm:prSet/>
      <dgm:spPr/>
      <dgm:t>
        <a:bodyPr/>
        <a:lstStyle/>
        <a:p>
          <a:endParaRPr lang="pt-BR"/>
        </a:p>
      </dgm:t>
    </dgm:pt>
    <dgm:pt modelId="{2A881D17-973F-4224-8AB7-162B826A60AD}" type="sibTrans" cxnId="{6BA7C00A-6078-4290-A0A2-628343B2FE8E}">
      <dgm:prSet/>
      <dgm:spPr/>
      <dgm:t>
        <a:bodyPr/>
        <a:lstStyle/>
        <a:p>
          <a:endParaRPr lang="pt-BR"/>
        </a:p>
      </dgm:t>
    </dgm:pt>
    <dgm:pt modelId="{DDE59428-27C4-4940-AF8E-857231689B8E}" type="pres">
      <dgm:prSet presAssocID="{760991E9-8F70-4728-95D0-A18C7D7C45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0217626-A9B8-4957-A703-AB9DAD2F8CE1}" type="pres">
      <dgm:prSet presAssocID="{760991E9-8F70-4728-95D0-A18C7D7C4507}" presName="tSp" presStyleCnt="0"/>
      <dgm:spPr/>
    </dgm:pt>
    <dgm:pt modelId="{9757B27F-6749-41CB-A90C-5803E4C4058C}" type="pres">
      <dgm:prSet presAssocID="{760991E9-8F70-4728-95D0-A18C7D7C4507}" presName="bSp" presStyleCnt="0"/>
      <dgm:spPr/>
    </dgm:pt>
    <dgm:pt modelId="{98365DCA-6A85-4E22-BC84-8F8D82A08203}" type="pres">
      <dgm:prSet presAssocID="{760991E9-8F70-4728-95D0-A18C7D7C4507}" presName="process" presStyleCnt="0"/>
      <dgm:spPr/>
    </dgm:pt>
    <dgm:pt modelId="{376EF16C-8FE2-4F1B-9EAC-D4EA32953E3A}" type="pres">
      <dgm:prSet presAssocID="{AD690C83-9C97-46E1-8310-32AEFE0F2393}" presName="composite1" presStyleCnt="0"/>
      <dgm:spPr/>
    </dgm:pt>
    <dgm:pt modelId="{D53E758E-EABD-4AFD-96AF-B71DFAF14582}" type="pres">
      <dgm:prSet presAssocID="{AD690C83-9C97-46E1-8310-32AEFE0F2393}" presName="dummyNode1" presStyleLbl="node1" presStyleIdx="0" presStyleCnt="2"/>
      <dgm:spPr/>
    </dgm:pt>
    <dgm:pt modelId="{C448B01C-BB3E-4085-A191-865045E81943}" type="pres">
      <dgm:prSet presAssocID="{AD690C83-9C97-46E1-8310-32AEFE0F2393}" presName="childNode1" presStyleLbl="bgAcc1" presStyleIdx="0" presStyleCnt="2" custScaleX="133765" custScaleY="12800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A6FF7E-6355-423C-B89D-2B73B6FBF9B7}" type="pres">
      <dgm:prSet presAssocID="{AD690C83-9C97-46E1-8310-32AEFE0F2393}" presName="childNode1tx" presStyleLbl="bgAcc1" presStyleIdx="0" presStyleCnt="2">
        <dgm:presLayoutVars>
          <dgm:bulletEnabled val="1"/>
        </dgm:presLayoutVars>
      </dgm:prSet>
      <dgm:spPr/>
    </dgm:pt>
    <dgm:pt modelId="{0ED01B31-79B9-4CA8-ADCE-DBB41D506B3C}" type="pres">
      <dgm:prSet presAssocID="{AD690C83-9C97-46E1-8310-32AEFE0F2393}" presName="parentNode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2B0011C-0C87-4858-A2F5-B52B0B510642}" type="pres">
      <dgm:prSet presAssocID="{AD690C83-9C97-46E1-8310-32AEFE0F2393}" presName="connSite1" presStyleCnt="0"/>
      <dgm:spPr/>
    </dgm:pt>
    <dgm:pt modelId="{E4A59B27-95B4-4105-8791-4751B0F6583A}" type="pres">
      <dgm:prSet presAssocID="{94D1355C-D964-4334-8D3F-353AADF02D92}" presName="Name9" presStyleLbl="sibTrans2D1" presStyleIdx="0" presStyleCnt="1"/>
      <dgm:spPr/>
      <dgm:t>
        <a:bodyPr/>
        <a:lstStyle/>
        <a:p>
          <a:endParaRPr lang="pt-BR"/>
        </a:p>
      </dgm:t>
    </dgm:pt>
    <dgm:pt modelId="{1AC1636F-A15A-4FB4-AFEC-0B1ED32F88DB}" type="pres">
      <dgm:prSet presAssocID="{28045923-3606-490D-9D14-C0F8EF1182A4}" presName="composite2" presStyleCnt="0"/>
      <dgm:spPr/>
    </dgm:pt>
    <dgm:pt modelId="{22D23FC9-80B5-42E6-9509-BC924F5E2379}" type="pres">
      <dgm:prSet presAssocID="{28045923-3606-490D-9D14-C0F8EF1182A4}" presName="dummyNode2" presStyleLbl="node1" presStyleIdx="0" presStyleCnt="2"/>
      <dgm:spPr/>
    </dgm:pt>
    <dgm:pt modelId="{7CD39969-497A-4B57-BDBE-37588F88F88A}" type="pres">
      <dgm:prSet presAssocID="{28045923-3606-490D-9D14-C0F8EF1182A4}" presName="childNode2" presStyleLbl="bgAcc1" presStyleIdx="1" presStyleCnt="2" custScaleX="133765" custScaleY="128007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AAF1D86F-45F8-4E39-B3AE-E17C600805CE}" type="pres">
      <dgm:prSet presAssocID="{28045923-3606-490D-9D14-C0F8EF1182A4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6585C4-74E8-4D08-84EF-3141E0253401}" type="pres">
      <dgm:prSet presAssocID="{28045923-3606-490D-9D14-C0F8EF1182A4}" presName="parentNode2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53A2231-6F18-442B-9F36-6C6FCB062C8F}" type="pres">
      <dgm:prSet presAssocID="{28045923-3606-490D-9D14-C0F8EF1182A4}" presName="connSite2" presStyleCnt="0"/>
      <dgm:spPr/>
    </dgm:pt>
  </dgm:ptLst>
  <dgm:cxnLst>
    <dgm:cxn modelId="{66F6AD0E-F5BC-47AA-BBC3-014B46CFB3DF}" type="presOf" srcId="{28045923-3606-490D-9D14-C0F8EF1182A4}" destId="{596585C4-74E8-4D08-84EF-3141E0253401}" srcOrd="0" destOrd="0" presId="urn:microsoft.com/office/officeart/2005/8/layout/hProcess4"/>
    <dgm:cxn modelId="{6BA7C00A-6078-4290-A0A2-628343B2FE8E}" srcId="{760991E9-8F70-4728-95D0-A18C7D7C4507}" destId="{28045923-3606-490D-9D14-C0F8EF1182A4}" srcOrd="1" destOrd="0" parTransId="{9F9BE8A9-BF16-4EC7-A79D-EDB99F2D15F7}" sibTransId="{2A881D17-973F-4224-8AB7-162B826A60AD}"/>
    <dgm:cxn modelId="{CA45464D-96B0-4753-AB55-0F06677D714E}" type="presOf" srcId="{760991E9-8F70-4728-95D0-A18C7D7C4507}" destId="{DDE59428-27C4-4940-AF8E-857231689B8E}" srcOrd="0" destOrd="0" presId="urn:microsoft.com/office/officeart/2005/8/layout/hProcess4"/>
    <dgm:cxn modelId="{0654B183-AA69-464F-AD05-C7EB291BBEFF}" srcId="{760991E9-8F70-4728-95D0-A18C7D7C4507}" destId="{AD690C83-9C97-46E1-8310-32AEFE0F2393}" srcOrd="0" destOrd="0" parTransId="{1C9BB0A4-091A-42CA-A8EB-4A4D70ABFE56}" sibTransId="{94D1355C-D964-4334-8D3F-353AADF02D92}"/>
    <dgm:cxn modelId="{194A4636-957F-410A-B6EF-FB93E27C7459}" type="presOf" srcId="{94D1355C-D964-4334-8D3F-353AADF02D92}" destId="{E4A59B27-95B4-4105-8791-4751B0F6583A}" srcOrd="0" destOrd="0" presId="urn:microsoft.com/office/officeart/2005/8/layout/hProcess4"/>
    <dgm:cxn modelId="{EBB73481-03C9-4575-B7A0-A27FD9AC5279}" type="presOf" srcId="{AD690C83-9C97-46E1-8310-32AEFE0F2393}" destId="{0ED01B31-79B9-4CA8-ADCE-DBB41D506B3C}" srcOrd="0" destOrd="0" presId="urn:microsoft.com/office/officeart/2005/8/layout/hProcess4"/>
    <dgm:cxn modelId="{2EA82704-3F20-4F77-A822-B9A71EE1B702}" type="presParOf" srcId="{DDE59428-27C4-4940-AF8E-857231689B8E}" destId="{50217626-A9B8-4957-A703-AB9DAD2F8CE1}" srcOrd="0" destOrd="0" presId="urn:microsoft.com/office/officeart/2005/8/layout/hProcess4"/>
    <dgm:cxn modelId="{D8D80E77-7F0C-47AB-A3AE-837FE0332A00}" type="presParOf" srcId="{DDE59428-27C4-4940-AF8E-857231689B8E}" destId="{9757B27F-6749-41CB-A90C-5803E4C4058C}" srcOrd="1" destOrd="0" presId="urn:microsoft.com/office/officeart/2005/8/layout/hProcess4"/>
    <dgm:cxn modelId="{909E00ED-BD50-45EB-9121-1CE9DD589296}" type="presParOf" srcId="{DDE59428-27C4-4940-AF8E-857231689B8E}" destId="{98365DCA-6A85-4E22-BC84-8F8D82A08203}" srcOrd="2" destOrd="0" presId="urn:microsoft.com/office/officeart/2005/8/layout/hProcess4"/>
    <dgm:cxn modelId="{8679237F-8793-4585-922E-5B6A3965F058}" type="presParOf" srcId="{98365DCA-6A85-4E22-BC84-8F8D82A08203}" destId="{376EF16C-8FE2-4F1B-9EAC-D4EA32953E3A}" srcOrd="0" destOrd="0" presId="urn:microsoft.com/office/officeart/2005/8/layout/hProcess4"/>
    <dgm:cxn modelId="{5F258E6D-46EE-4239-81E2-68D1723E2C15}" type="presParOf" srcId="{376EF16C-8FE2-4F1B-9EAC-D4EA32953E3A}" destId="{D53E758E-EABD-4AFD-96AF-B71DFAF14582}" srcOrd="0" destOrd="0" presId="urn:microsoft.com/office/officeart/2005/8/layout/hProcess4"/>
    <dgm:cxn modelId="{98DCED72-1C6D-40A4-90A1-3E118F5AACAE}" type="presParOf" srcId="{376EF16C-8FE2-4F1B-9EAC-D4EA32953E3A}" destId="{C448B01C-BB3E-4085-A191-865045E81943}" srcOrd="1" destOrd="0" presId="urn:microsoft.com/office/officeart/2005/8/layout/hProcess4"/>
    <dgm:cxn modelId="{45E12C9C-A4A6-4DF9-A1A1-6C82AA31442B}" type="presParOf" srcId="{376EF16C-8FE2-4F1B-9EAC-D4EA32953E3A}" destId="{DEA6FF7E-6355-423C-B89D-2B73B6FBF9B7}" srcOrd="2" destOrd="0" presId="urn:microsoft.com/office/officeart/2005/8/layout/hProcess4"/>
    <dgm:cxn modelId="{D97B5608-4531-4E98-8BEA-12951BE70314}" type="presParOf" srcId="{376EF16C-8FE2-4F1B-9EAC-D4EA32953E3A}" destId="{0ED01B31-79B9-4CA8-ADCE-DBB41D506B3C}" srcOrd="3" destOrd="0" presId="urn:microsoft.com/office/officeart/2005/8/layout/hProcess4"/>
    <dgm:cxn modelId="{F0C9AC8E-56ED-43DE-A333-2A84C7742B18}" type="presParOf" srcId="{376EF16C-8FE2-4F1B-9EAC-D4EA32953E3A}" destId="{C2B0011C-0C87-4858-A2F5-B52B0B510642}" srcOrd="4" destOrd="0" presId="urn:microsoft.com/office/officeart/2005/8/layout/hProcess4"/>
    <dgm:cxn modelId="{00A348AA-4FD5-456B-BD60-813C416ADF99}" type="presParOf" srcId="{98365DCA-6A85-4E22-BC84-8F8D82A08203}" destId="{E4A59B27-95B4-4105-8791-4751B0F6583A}" srcOrd="1" destOrd="0" presId="urn:microsoft.com/office/officeart/2005/8/layout/hProcess4"/>
    <dgm:cxn modelId="{354BBB99-9671-433F-8336-C9D2B41654DD}" type="presParOf" srcId="{98365DCA-6A85-4E22-BC84-8F8D82A08203}" destId="{1AC1636F-A15A-4FB4-AFEC-0B1ED32F88DB}" srcOrd="2" destOrd="0" presId="urn:microsoft.com/office/officeart/2005/8/layout/hProcess4"/>
    <dgm:cxn modelId="{67008FAB-8C40-40D0-8E02-77B7767BB51E}" type="presParOf" srcId="{1AC1636F-A15A-4FB4-AFEC-0B1ED32F88DB}" destId="{22D23FC9-80B5-42E6-9509-BC924F5E2379}" srcOrd="0" destOrd="0" presId="urn:microsoft.com/office/officeart/2005/8/layout/hProcess4"/>
    <dgm:cxn modelId="{636EBC50-D7B3-4987-9153-F2A6F209E1F7}" type="presParOf" srcId="{1AC1636F-A15A-4FB4-AFEC-0B1ED32F88DB}" destId="{7CD39969-497A-4B57-BDBE-37588F88F88A}" srcOrd="1" destOrd="0" presId="urn:microsoft.com/office/officeart/2005/8/layout/hProcess4"/>
    <dgm:cxn modelId="{2E42A80E-567E-4E46-8436-F92459F90553}" type="presParOf" srcId="{1AC1636F-A15A-4FB4-AFEC-0B1ED32F88DB}" destId="{AAF1D86F-45F8-4E39-B3AE-E17C600805CE}" srcOrd="2" destOrd="0" presId="urn:microsoft.com/office/officeart/2005/8/layout/hProcess4"/>
    <dgm:cxn modelId="{50FAC3F9-9D6A-401F-81B8-6A1F14873BBF}" type="presParOf" srcId="{1AC1636F-A15A-4FB4-AFEC-0B1ED32F88DB}" destId="{596585C4-74E8-4D08-84EF-3141E0253401}" srcOrd="3" destOrd="0" presId="urn:microsoft.com/office/officeart/2005/8/layout/hProcess4"/>
    <dgm:cxn modelId="{53D9E434-0029-4FAA-93FF-7DF1EF3D379F}" type="presParOf" srcId="{1AC1636F-A15A-4FB4-AFEC-0B1ED32F88DB}" destId="{A53A2231-6F18-442B-9F36-6C6FCB062C8F}" srcOrd="4" destOrd="0" presId="urn:microsoft.com/office/officeart/2005/8/layout/hProcess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D594114-5B0F-4AB8-B1B4-E1561B603589}" type="doc">
      <dgm:prSet loTypeId="urn:microsoft.com/office/officeart/2005/8/layout/process2" loCatId="process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61DD0326-1F66-4648-AD49-5AE207FCB1DA}">
      <dgm:prSet custT="1"/>
      <dgm:spPr/>
      <dgm:t>
        <a:bodyPr/>
        <a:lstStyle/>
        <a:p>
          <a:pPr rtl="0"/>
          <a:r>
            <a:rPr lang="pt-BR" sz="2000" b="1" dirty="0" smtClean="0"/>
            <a:t>Definição de Prioridades</a:t>
          </a:r>
          <a:endParaRPr lang="pt-BR" sz="2000" b="1" dirty="0"/>
        </a:p>
      </dgm:t>
    </dgm:pt>
    <dgm:pt modelId="{D7CD12CC-DC5F-413E-A64A-103AC8639F64}" type="parTrans" cxnId="{CC262E0F-5213-44A0-BB5A-864D82DE9FAA}">
      <dgm:prSet/>
      <dgm:spPr/>
      <dgm:t>
        <a:bodyPr/>
        <a:lstStyle/>
        <a:p>
          <a:endParaRPr lang="pt-BR" sz="2000" b="1"/>
        </a:p>
      </dgm:t>
    </dgm:pt>
    <dgm:pt modelId="{2E30D9A8-24F2-494F-9312-4A6E6FBB426C}" type="sibTrans" cxnId="{CC262E0F-5213-44A0-BB5A-864D82DE9FAA}">
      <dgm:prSet custT="1"/>
      <dgm:spPr/>
      <dgm:t>
        <a:bodyPr/>
        <a:lstStyle/>
        <a:p>
          <a:endParaRPr lang="pt-BR" sz="2000" b="1"/>
        </a:p>
      </dgm:t>
    </dgm:pt>
    <dgm:pt modelId="{8F3C77F2-09E9-4D29-BCB0-49E032193226}">
      <dgm:prSet custT="1"/>
      <dgm:spPr/>
      <dgm:t>
        <a:bodyPr/>
        <a:lstStyle/>
        <a:p>
          <a:pPr rtl="0"/>
          <a:r>
            <a:rPr lang="pt-BR" sz="2000" b="1" dirty="0" smtClean="0"/>
            <a:t>Monitoramento &amp; Avaliação</a:t>
          </a:r>
          <a:endParaRPr lang="pt-BR" sz="2000" b="1" dirty="0"/>
        </a:p>
      </dgm:t>
    </dgm:pt>
    <dgm:pt modelId="{33421119-FECD-4C89-8A49-0ECE6755E8A1}" type="parTrans" cxnId="{D7867355-BC33-48F9-A4E5-A9943D43672D}">
      <dgm:prSet/>
      <dgm:spPr/>
      <dgm:t>
        <a:bodyPr/>
        <a:lstStyle/>
        <a:p>
          <a:endParaRPr lang="pt-BR" sz="2000" b="1"/>
        </a:p>
      </dgm:t>
    </dgm:pt>
    <dgm:pt modelId="{B5417EDF-92A5-4332-9BA2-79F5EA0E1007}" type="sibTrans" cxnId="{D7867355-BC33-48F9-A4E5-A9943D43672D}">
      <dgm:prSet custT="1"/>
      <dgm:spPr/>
      <dgm:t>
        <a:bodyPr/>
        <a:lstStyle/>
        <a:p>
          <a:endParaRPr lang="pt-BR" sz="2000" b="1"/>
        </a:p>
      </dgm:t>
    </dgm:pt>
    <dgm:pt modelId="{B5B4BB04-5AE6-4DD8-A53E-B823FA0D505D}">
      <dgm:prSet custT="1"/>
      <dgm:spPr/>
      <dgm:t>
        <a:bodyPr/>
        <a:lstStyle/>
        <a:p>
          <a:pPr rtl="0"/>
          <a:r>
            <a:rPr lang="pt-BR" sz="2000" b="1" dirty="0" smtClean="0"/>
            <a:t>Inteligência Analítica</a:t>
          </a:r>
          <a:endParaRPr lang="pt-BR" sz="2000" b="1" dirty="0"/>
        </a:p>
      </dgm:t>
    </dgm:pt>
    <dgm:pt modelId="{560FC749-FD00-46E7-95E6-4F2EE4088BEA}" type="parTrans" cxnId="{2F895AEF-3D64-497D-94A4-D7E2AC5C1A41}">
      <dgm:prSet/>
      <dgm:spPr/>
      <dgm:t>
        <a:bodyPr/>
        <a:lstStyle/>
        <a:p>
          <a:endParaRPr lang="pt-BR" sz="2000" b="1"/>
        </a:p>
      </dgm:t>
    </dgm:pt>
    <dgm:pt modelId="{CE05C40E-631F-4D48-8935-D46E508FC401}" type="sibTrans" cxnId="{2F895AEF-3D64-497D-94A4-D7E2AC5C1A41}">
      <dgm:prSet custT="1"/>
      <dgm:spPr/>
      <dgm:t>
        <a:bodyPr/>
        <a:lstStyle/>
        <a:p>
          <a:endParaRPr lang="pt-BR" sz="2000" b="1"/>
        </a:p>
      </dgm:t>
    </dgm:pt>
    <dgm:pt modelId="{9F9958E0-3E61-41C4-AED9-773F9B1E2A44}">
      <dgm:prSet custT="1"/>
      <dgm:spPr/>
      <dgm:t>
        <a:bodyPr/>
        <a:lstStyle/>
        <a:p>
          <a:pPr rtl="0"/>
          <a:r>
            <a:rPr lang="pt-BR" sz="2000" b="1" dirty="0" smtClean="0"/>
            <a:t>Disseminação de Informações</a:t>
          </a:r>
          <a:endParaRPr lang="pt-BR" sz="2000" b="1" dirty="0"/>
        </a:p>
      </dgm:t>
    </dgm:pt>
    <dgm:pt modelId="{8FC59956-52B5-4B73-9A0C-A599656164CE}" type="parTrans" cxnId="{57745577-ADE9-4177-B898-7CC6353F5499}">
      <dgm:prSet/>
      <dgm:spPr/>
      <dgm:t>
        <a:bodyPr/>
        <a:lstStyle/>
        <a:p>
          <a:endParaRPr lang="pt-BR" sz="2000" b="1"/>
        </a:p>
      </dgm:t>
    </dgm:pt>
    <dgm:pt modelId="{63E148A5-7DC1-4570-AB95-1F98A2F410A6}" type="sibTrans" cxnId="{57745577-ADE9-4177-B898-7CC6353F5499}">
      <dgm:prSet custT="1"/>
      <dgm:spPr/>
      <dgm:t>
        <a:bodyPr/>
        <a:lstStyle/>
        <a:p>
          <a:endParaRPr lang="pt-BR" sz="2000" b="1"/>
        </a:p>
      </dgm:t>
    </dgm:pt>
    <dgm:pt modelId="{6EA44FE0-CD70-4758-86AF-6519DF1722DE}">
      <dgm:prSet custT="1"/>
      <dgm:spPr/>
      <dgm:t>
        <a:bodyPr/>
        <a:lstStyle/>
        <a:p>
          <a:pPr rtl="0"/>
          <a:r>
            <a:rPr lang="pt-BR" sz="2000" b="1" dirty="0" smtClean="0"/>
            <a:t>Suporte à tomada de decisão</a:t>
          </a:r>
          <a:endParaRPr lang="pt-BR" sz="2000" b="1" dirty="0"/>
        </a:p>
      </dgm:t>
    </dgm:pt>
    <dgm:pt modelId="{8EB6186E-6050-4DBB-B503-AC83010F0ADF}" type="parTrans" cxnId="{79789D54-4477-4F74-A475-8E1121072F4F}">
      <dgm:prSet/>
      <dgm:spPr/>
      <dgm:t>
        <a:bodyPr/>
        <a:lstStyle/>
        <a:p>
          <a:endParaRPr lang="pt-BR" sz="2000" b="1"/>
        </a:p>
      </dgm:t>
    </dgm:pt>
    <dgm:pt modelId="{72464084-3EDB-42F3-B62B-375009F08059}" type="sibTrans" cxnId="{79789D54-4477-4F74-A475-8E1121072F4F}">
      <dgm:prSet/>
      <dgm:spPr/>
      <dgm:t>
        <a:bodyPr/>
        <a:lstStyle/>
        <a:p>
          <a:endParaRPr lang="pt-BR" sz="2000" b="1"/>
        </a:p>
      </dgm:t>
    </dgm:pt>
    <dgm:pt modelId="{43D7D8B0-FD67-4C9A-AE5E-34996DFE54DA}" type="pres">
      <dgm:prSet presAssocID="{CD594114-5B0F-4AB8-B1B4-E1561B603589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10933BD-B12F-426F-BE4C-C86CD59510B0}" type="pres">
      <dgm:prSet presAssocID="{61DD0326-1F66-4648-AD49-5AE207FCB1DA}" presName="node" presStyleLbl="node1" presStyleIdx="0" presStyleCnt="5" custScaleX="2330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23304F7-0AB1-40E7-8EE0-A572C0D6A540}" type="pres">
      <dgm:prSet presAssocID="{2E30D9A8-24F2-494F-9312-4A6E6FBB426C}" presName="sibTrans" presStyleLbl="sibTrans2D1" presStyleIdx="0" presStyleCnt="4"/>
      <dgm:spPr/>
      <dgm:t>
        <a:bodyPr/>
        <a:lstStyle/>
        <a:p>
          <a:endParaRPr lang="pt-BR"/>
        </a:p>
      </dgm:t>
    </dgm:pt>
    <dgm:pt modelId="{AC3D43A8-39DE-4334-8637-B598111C2633}" type="pres">
      <dgm:prSet presAssocID="{2E30D9A8-24F2-494F-9312-4A6E6FBB426C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0BF3E711-ED0C-4441-B19E-2D13C5991C34}" type="pres">
      <dgm:prSet presAssocID="{8F3C77F2-09E9-4D29-BCB0-49E032193226}" presName="node" presStyleLbl="node1" presStyleIdx="1" presStyleCnt="5" custScaleX="2330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60EECE-01EC-4E55-8AE5-AED30525FB3E}" type="pres">
      <dgm:prSet presAssocID="{B5417EDF-92A5-4332-9BA2-79F5EA0E1007}" presName="sibTrans" presStyleLbl="sibTrans2D1" presStyleIdx="1" presStyleCnt="4"/>
      <dgm:spPr/>
      <dgm:t>
        <a:bodyPr/>
        <a:lstStyle/>
        <a:p>
          <a:endParaRPr lang="pt-BR"/>
        </a:p>
      </dgm:t>
    </dgm:pt>
    <dgm:pt modelId="{BF18069C-DBD8-423D-89AC-342D699B52BA}" type="pres">
      <dgm:prSet presAssocID="{B5417EDF-92A5-4332-9BA2-79F5EA0E1007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286CE0C7-919E-462A-8B26-BFFAD69D4CD4}" type="pres">
      <dgm:prSet presAssocID="{B5B4BB04-5AE6-4DD8-A53E-B823FA0D505D}" presName="node" presStyleLbl="node1" presStyleIdx="2" presStyleCnt="5" custScaleX="2330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614068-9862-443E-8940-9EBC300B96F5}" type="pres">
      <dgm:prSet presAssocID="{CE05C40E-631F-4D48-8935-D46E508FC401}" presName="sibTrans" presStyleLbl="sibTrans2D1" presStyleIdx="2" presStyleCnt="4"/>
      <dgm:spPr/>
      <dgm:t>
        <a:bodyPr/>
        <a:lstStyle/>
        <a:p>
          <a:endParaRPr lang="pt-BR"/>
        </a:p>
      </dgm:t>
    </dgm:pt>
    <dgm:pt modelId="{5E467AFF-9B65-43F8-A354-3455BACFF184}" type="pres">
      <dgm:prSet presAssocID="{CE05C40E-631F-4D48-8935-D46E508FC401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A43C0A2D-310A-4149-9923-3469CB8A06C9}" type="pres">
      <dgm:prSet presAssocID="{9F9958E0-3E61-41C4-AED9-773F9B1E2A44}" presName="node" presStyleLbl="node1" presStyleIdx="3" presStyleCnt="5" custScaleX="2330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DC79AB-B8DA-49D6-902F-E84F066EC28F}" type="pres">
      <dgm:prSet presAssocID="{63E148A5-7DC1-4570-AB95-1F98A2F410A6}" presName="sibTrans" presStyleLbl="sibTrans2D1" presStyleIdx="3" presStyleCnt="4"/>
      <dgm:spPr/>
      <dgm:t>
        <a:bodyPr/>
        <a:lstStyle/>
        <a:p>
          <a:endParaRPr lang="pt-BR"/>
        </a:p>
      </dgm:t>
    </dgm:pt>
    <dgm:pt modelId="{310150B1-FAF0-4F69-96F0-EA830B8734C6}" type="pres">
      <dgm:prSet presAssocID="{63E148A5-7DC1-4570-AB95-1F98A2F410A6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B1FF16A8-7C3A-469C-B043-745D478BE6AE}" type="pres">
      <dgm:prSet presAssocID="{6EA44FE0-CD70-4758-86AF-6519DF1722DE}" presName="node" presStyleLbl="node1" presStyleIdx="4" presStyleCnt="5" custScaleX="2330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5F1494A-9603-42E4-8D6E-8C843FEA05FB}" type="presOf" srcId="{B5417EDF-92A5-4332-9BA2-79F5EA0E1007}" destId="{FF60EECE-01EC-4E55-8AE5-AED30525FB3E}" srcOrd="0" destOrd="0" presId="urn:microsoft.com/office/officeart/2005/8/layout/process2"/>
    <dgm:cxn modelId="{4315B8F0-B700-41E1-95CD-D3DC6D6B6DBD}" type="presOf" srcId="{B5417EDF-92A5-4332-9BA2-79F5EA0E1007}" destId="{BF18069C-DBD8-423D-89AC-342D699B52BA}" srcOrd="1" destOrd="0" presId="urn:microsoft.com/office/officeart/2005/8/layout/process2"/>
    <dgm:cxn modelId="{3F81488E-6C52-408E-9EC9-9A233A647B65}" type="presOf" srcId="{6EA44FE0-CD70-4758-86AF-6519DF1722DE}" destId="{B1FF16A8-7C3A-469C-B043-745D478BE6AE}" srcOrd="0" destOrd="0" presId="urn:microsoft.com/office/officeart/2005/8/layout/process2"/>
    <dgm:cxn modelId="{79789D54-4477-4F74-A475-8E1121072F4F}" srcId="{CD594114-5B0F-4AB8-B1B4-E1561B603589}" destId="{6EA44FE0-CD70-4758-86AF-6519DF1722DE}" srcOrd="4" destOrd="0" parTransId="{8EB6186E-6050-4DBB-B503-AC83010F0ADF}" sibTransId="{72464084-3EDB-42F3-B62B-375009F08059}"/>
    <dgm:cxn modelId="{2F895AEF-3D64-497D-94A4-D7E2AC5C1A41}" srcId="{CD594114-5B0F-4AB8-B1B4-E1561B603589}" destId="{B5B4BB04-5AE6-4DD8-A53E-B823FA0D505D}" srcOrd="2" destOrd="0" parTransId="{560FC749-FD00-46E7-95E6-4F2EE4088BEA}" sibTransId="{CE05C40E-631F-4D48-8935-D46E508FC401}"/>
    <dgm:cxn modelId="{50B400CF-6471-4668-9DAC-A8BF51E642FB}" type="presOf" srcId="{B5B4BB04-5AE6-4DD8-A53E-B823FA0D505D}" destId="{286CE0C7-919E-462A-8B26-BFFAD69D4CD4}" srcOrd="0" destOrd="0" presId="urn:microsoft.com/office/officeart/2005/8/layout/process2"/>
    <dgm:cxn modelId="{EF9D0E97-CB90-4608-A4BD-5FD759257FC0}" type="presOf" srcId="{CE05C40E-631F-4D48-8935-D46E508FC401}" destId="{5E467AFF-9B65-43F8-A354-3455BACFF184}" srcOrd="1" destOrd="0" presId="urn:microsoft.com/office/officeart/2005/8/layout/process2"/>
    <dgm:cxn modelId="{8226A855-A8CD-4358-992A-7F23521B1AC1}" type="presOf" srcId="{63E148A5-7DC1-4570-AB95-1F98A2F410A6}" destId="{310150B1-FAF0-4F69-96F0-EA830B8734C6}" srcOrd="1" destOrd="0" presId="urn:microsoft.com/office/officeart/2005/8/layout/process2"/>
    <dgm:cxn modelId="{57745577-ADE9-4177-B898-7CC6353F5499}" srcId="{CD594114-5B0F-4AB8-B1B4-E1561B603589}" destId="{9F9958E0-3E61-41C4-AED9-773F9B1E2A44}" srcOrd="3" destOrd="0" parTransId="{8FC59956-52B5-4B73-9A0C-A599656164CE}" sibTransId="{63E148A5-7DC1-4570-AB95-1F98A2F410A6}"/>
    <dgm:cxn modelId="{384B7C3E-FED2-443C-9681-32E0B3EB9CCA}" type="presOf" srcId="{CD594114-5B0F-4AB8-B1B4-E1561B603589}" destId="{43D7D8B0-FD67-4C9A-AE5E-34996DFE54DA}" srcOrd="0" destOrd="0" presId="urn:microsoft.com/office/officeart/2005/8/layout/process2"/>
    <dgm:cxn modelId="{908B55C0-02AB-4EA8-8240-89406F84E274}" type="presOf" srcId="{9F9958E0-3E61-41C4-AED9-773F9B1E2A44}" destId="{A43C0A2D-310A-4149-9923-3469CB8A06C9}" srcOrd="0" destOrd="0" presId="urn:microsoft.com/office/officeart/2005/8/layout/process2"/>
    <dgm:cxn modelId="{C14802D7-ADC8-4849-A271-08771FCC643E}" type="presOf" srcId="{2E30D9A8-24F2-494F-9312-4A6E6FBB426C}" destId="{AC3D43A8-39DE-4334-8637-B598111C2633}" srcOrd="1" destOrd="0" presId="urn:microsoft.com/office/officeart/2005/8/layout/process2"/>
    <dgm:cxn modelId="{075FDB9C-4552-4B12-A836-1689397DE4C2}" type="presOf" srcId="{8F3C77F2-09E9-4D29-BCB0-49E032193226}" destId="{0BF3E711-ED0C-4441-B19E-2D13C5991C34}" srcOrd="0" destOrd="0" presId="urn:microsoft.com/office/officeart/2005/8/layout/process2"/>
    <dgm:cxn modelId="{2EE2A2D1-0BC1-4B15-8A7A-6651C174609B}" type="presOf" srcId="{63E148A5-7DC1-4570-AB95-1F98A2F410A6}" destId="{FEDC79AB-B8DA-49D6-902F-E84F066EC28F}" srcOrd="0" destOrd="0" presId="urn:microsoft.com/office/officeart/2005/8/layout/process2"/>
    <dgm:cxn modelId="{D2217268-D96A-4C4E-B963-2DF44A3A2F5E}" type="presOf" srcId="{61DD0326-1F66-4648-AD49-5AE207FCB1DA}" destId="{310933BD-B12F-426F-BE4C-C86CD59510B0}" srcOrd="0" destOrd="0" presId="urn:microsoft.com/office/officeart/2005/8/layout/process2"/>
    <dgm:cxn modelId="{74E28F13-8A99-46E8-9A98-DFE7A74D4F90}" type="presOf" srcId="{2E30D9A8-24F2-494F-9312-4A6E6FBB426C}" destId="{923304F7-0AB1-40E7-8EE0-A572C0D6A540}" srcOrd="0" destOrd="0" presId="urn:microsoft.com/office/officeart/2005/8/layout/process2"/>
    <dgm:cxn modelId="{D7A1F232-1A0E-4A95-8BB6-084C208217EC}" type="presOf" srcId="{CE05C40E-631F-4D48-8935-D46E508FC401}" destId="{E4614068-9862-443E-8940-9EBC300B96F5}" srcOrd="0" destOrd="0" presId="urn:microsoft.com/office/officeart/2005/8/layout/process2"/>
    <dgm:cxn modelId="{D7867355-BC33-48F9-A4E5-A9943D43672D}" srcId="{CD594114-5B0F-4AB8-B1B4-E1561B603589}" destId="{8F3C77F2-09E9-4D29-BCB0-49E032193226}" srcOrd="1" destOrd="0" parTransId="{33421119-FECD-4C89-8A49-0ECE6755E8A1}" sibTransId="{B5417EDF-92A5-4332-9BA2-79F5EA0E1007}"/>
    <dgm:cxn modelId="{CC262E0F-5213-44A0-BB5A-864D82DE9FAA}" srcId="{CD594114-5B0F-4AB8-B1B4-E1561B603589}" destId="{61DD0326-1F66-4648-AD49-5AE207FCB1DA}" srcOrd="0" destOrd="0" parTransId="{D7CD12CC-DC5F-413E-A64A-103AC8639F64}" sibTransId="{2E30D9A8-24F2-494F-9312-4A6E6FBB426C}"/>
    <dgm:cxn modelId="{E06841A5-DE32-4232-8119-0D5D892B60A9}" type="presParOf" srcId="{43D7D8B0-FD67-4C9A-AE5E-34996DFE54DA}" destId="{310933BD-B12F-426F-BE4C-C86CD59510B0}" srcOrd="0" destOrd="0" presId="urn:microsoft.com/office/officeart/2005/8/layout/process2"/>
    <dgm:cxn modelId="{A11B5865-AEDA-414D-AC8F-AAC89CF62042}" type="presParOf" srcId="{43D7D8B0-FD67-4C9A-AE5E-34996DFE54DA}" destId="{923304F7-0AB1-40E7-8EE0-A572C0D6A540}" srcOrd="1" destOrd="0" presId="urn:microsoft.com/office/officeart/2005/8/layout/process2"/>
    <dgm:cxn modelId="{5F013F35-4CFA-4640-890F-26BDFB03E869}" type="presParOf" srcId="{923304F7-0AB1-40E7-8EE0-A572C0D6A540}" destId="{AC3D43A8-39DE-4334-8637-B598111C2633}" srcOrd="0" destOrd="0" presId="urn:microsoft.com/office/officeart/2005/8/layout/process2"/>
    <dgm:cxn modelId="{1C8258F4-162E-434D-8A9F-DE6EF45BE896}" type="presParOf" srcId="{43D7D8B0-FD67-4C9A-AE5E-34996DFE54DA}" destId="{0BF3E711-ED0C-4441-B19E-2D13C5991C34}" srcOrd="2" destOrd="0" presId="urn:microsoft.com/office/officeart/2005/8/layout/process2"/>
    <dgm:cxn modelId="{D38070EE-85D2-4413-B9F0-8219A9201FF7}" type="presParOf" srcId="{43D7D8B0-FD67-4C9A-AE5E-34996DFE54DA}" destId="{FF60EECE-01EC-4E55-8AE5-AED30525FB3E}" srcOrd="3" destOrd="0" presId="urn:microsoft.com/office/officeart/2005/8/layout/process2"/>
    <dgm:cxn modelId="{83310E42-BDF4-49E1-8792-D464921DC131}" type="presParOf" srcId="{FF60EECE-01EC-4E55-8AE5-AED30525FB3E}" destId="{BF18069C-DBD8-423D-89AC-342D699B52BA}" srcOrd="0" destOrd="0" presId="urn:microsoft.com/office/officeart/2005/8/layout/process2"/>
    <dgm:cxn modelId="{3AE3605F-31FD-42E2-9DFF-6038DA0E7190}" type="presParOf" srcId="{43D7D8B0-FD67-4C9A-AE5E-34996DFE54DA}" destId="{286CE0C7-919E-462A-8B26-BFFAD69D4CD4}" srcOrd="4" destOrd="0" presId="urn:microsoft.com/office/officeart/2005/8/layout/process2"/>
    <dgm:cxn modelId="{30D8E935-2550-46FE-BF6A-378B7D84E49D}" type="presParOf" srcId="{43D7D8B0-FD67-4C9A-AE5E-34996DFE54DA}" destId="{E4614068-9862-443E-8940-9EBC300B96F5}" srcOrd="5" destOrd="0" presId="urn:microsoft.com/office/officeart/2005/8/layout/process2"/>
    <dgm:cxn modelId="{4038A9E7-0676-434D-9361-C07E6CA3F9F9}" type="presParOf" srcId="{E4614068-9862-443E-8940-9EBC300B96F5}" destId="{5E467AFF-9B65-43F8-A354-3455BACFF184}" srcOrd="0" destOrd="0" presId="urn:microsoft.com/office/officeart/2005/8/layout/process2"/>
    <dgm:cxn modelId="{1B8D1054-9CC2-4868-848B-EF4BBFAEAD4B}" type="presParOf" srcId="{43D7D8B0-FD67-4C9A-AE5E-34996DFE54DA}" destId="{A43C0A2D-310A-4149-9923-3469CB8A06C9}" srcOrd="6" destOrd="0" presId="urn:microsoft.com/office/officeart/2005/8/layout/process2"/>
    <dgm:cxn modelId="{607A2DF4-BA3D-4BF1-8F96-F37C044D5311}" type="presParOf" srcId="{43D7D8B0-FD67-4C9A-AE5E-34996DFE54DA}" destId="{FEDC79AB-B8DA-49D6-902F-E84F066EC28F}" srcOrd="7" destOrd="0" presId="urn:microsoft.com/office/officeart/2005/8/layout/process2"/>
    <dgm:cxn modelId="{913D4E8A-F0D0-4558-B961-D426E55EA867}" type="presParOf" srcId="{FEDC79AB-B8DA-49D6-902F-E84F066EC28F}" destId="{310150B1-FAF0-4F69-96F0-EA830B8734C6}" srcOrd="0" destOrd="0" presId="urn:microsoft.com/office/officeart/2005/8/layout/process2"/>
    <dgm:cxn modelId="{87FACAF2-EA37-46ED-9F74-07B2FC6551B2}" type="presParOf" srcId="{43D7D8B0-FD67-4C9A-AE5E-34996DFE54DA}" destId="{B1FF16A8-7C3A-469C-B043-745D478BE6AE}" srcOrd="8" destOrd="0" presId="urn:microsoft.com/office/officeart/2005/8/layout/process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07159C-4D97-4DED-AC6A-807771D36488}" type="doc">
      <dgm:prSet loTypeId="urn:microsoft.com/office/officeart/2005/8/layout/chevron1" loCatId="process" qsTypeId="urn:microsoft.com/office/officeart/2005/8/quickstyle/3d1" qsCatId="3D" csTypeId="urn:microsoft.com/office/officeart/2005/8/colors/accent6_2" csCatId="accent6" phldr="1"/>
      <dgm:spPr/>
    </dgm:pt>
    <dgm:pt modelId="{9D53327E-32FA-4F86-8269-7BC9C22F518E}">
      <dgm:prSet phldrT="[Texto]" custT="1"/>
      <dgm:spPr/>
      <dgm:t>
        <a:bodyPr/>
        <a:lstStyle/>
        <a:p>
          <a:r>
            <a:rPr lang="pt-BR" sz="1200" b="1" dirty="0" smtClean="0"/>
            <a:t>DADO</a:t>
          </a:r>
          <a:endParaRPr lang="pt-BR" sz="1200" b="1" dirty="0"/>
        </a:p>
      </dgm:t>
    </dgm:pt>
    <dgm:pt modelId="{74B9300A-9EFD-4E57-853A-3612DD097692}" type="parTrans" cxnId="{C5BC222A-C652-47E3-B973-B1D8EF114CE6}">
      <dgm:prSet/>
      <dgm:spPr/>
      <dgm:t>
        <a:bodyPr/>
        <a:lstStyle/>
        <a:p>
          <a:endParaRPr lang="pt-BR" sz="1200" b="1"/>
        </a:p>
      </dgm:t>
    </dgm:pt>
    <dgm:pt modelId="{E688EAB7-5AFB-41D4-8408-9E9E68C1715C}" type="sibTrans" cxnId="{C5BC222A-C652-47E3-B973-B1D8EF114CE6}">
      <dgm:prSet/>
      <dgm:spPr/>
      <dgm:t>
        <a:bodyPr/>
        <a:lstStyle/>
        <a:p>
          <a:endParaRPr lang="pt-BR" sz="1200" b="1"/>
        </a:p>
      </dgm:t>
    </dgm:pt>
    <dgm:pt modelId="{BB6EF373-0DDF-41CC-8F6D-206DEC2E9884}">
      <dgm:prSet phldrT="[Texto]" custT="1"/>
      <dgm:spPr/>
      <dgm:t>
        <a:bodyPr/>
        <a:lstStyle/>
        <a:p>
          <a:r>
            <a:rPr lang="pt-BR" sz="1200" b="1" dirty="0" smtClean="0"/>
            <a:t>INFORMAÇÃO</a:t>
          </a:r>
          <a:endParaRPr lang="pt-BR" sz="1200" b="1" dirty="0"/>
        </a:p>
      </dgm:t>
    </dgm:pt>
    <dgm:pt modelId="{409E1982-CA2D-4402-9249-A039F59859C2}" type="parTrans" cxnId="{06FA27C8-BA18-4AD8-86DD-535BA4D1AEBD}">
      <dgm:prSet/>
      <dgm:spPr/>
      <dgm:t>
        <a:bodyPr/>
        <a:lstStyle/>
        <a:p>
          <a:endParaRPr lang="pt-BR" sz="1200" b="1"/>
        </a:p>
      </dgm:t>
    </dgm:pt>
    <dgm:pt modelId="{72F003FE-45B8-498A-BD4B-C49ADD11ADD3}" type="sibTrans" cxnId="{06FA27C8-BA18-4AD8-86DD-535BA4D1AEBD}">
      <dgm:prSet/>
      <dgm:spPr/>
      <dgm:t>
        <a:bodyPr/>
        <a:lstStyle/>
        <a:p>
          <a:endParaRPr lang="pt-BR" sz="1200" b="1"/>
        </a:p>
      </dgm:t>
    </dgm:pt>
    <dgm:pt modelId="{9C89488B-0165-4C1C-8596-ED0DEAB25DA6}">
      <dgm:prSet phldrT="[Texto]" custT="1"/>
      <dgm:spPr/>
      <dgm:t>
        <a:bodyPr/>
        <a:lstStyle/>
        <a:p>
          <a:r>
            <a:rPr lang="pt-BR" sz="1200" b="1" dirty="0" smtClean="0"/>
            <a:t>INTELIGÊNCIA</a:t>
          </a:r>
          <a:endParaRPr lang="pt-BR" sz="1200" b="1" dirty="0"/>
        </a:p>
      </dgm:t>
    </dgm:pt>
    <dgm:pt modelId="{5278766F-7497-4DC4-9B30-5E36F5F6212D}" type="parTrans" cxnId="{9E9DE6A2-D508-456F-8301-AA5EF7289824}">
      <dgm:prSet/>
      <dgm:spPr/>
      <dgm:t>
        <a:bodyPr/>
        <a:lstStyle/>
        <a:p>
          <a:endParaRPr lang="pt-BR" sz="1200" b="1"/>
        </a:p>
      </dgm:t>
    </dgm:pt>
    <dgm:pt modelId="{88BACA54-9CE5-407E-B53B-F029812CC177}" type="sibTrans" cxnId="{9E9DE6A2-D508-456F-8301-AA5EF7289824}">
      <dgm:prSet/>
      <dgm:spPr/>
      <dgm:t>
        <a:bodyPr/>
        <a:lstStyle/>
        <a:p>
          <a:endParaRPr lang="pt-BR" sz="1200" b="1"/>
        </a:p>
      </dgm:t>
    </dgm:pt>
    <dgm:pt modelId="{20CEA31E-7F99-47E9-9A8D-0CDC69D4EB33}">
      <dgm:prSet phldrT="[Texto]" custT="1"/>
      <dgm:spPr/>
      <dgm:t>
        <a:bodyPr/>
        <a:lstStyle/>
        <a:p>
          <a:r>
            <a:rPr lang="pt-BR" sz="1200" b="1" dirty="0" smtClean="0"/>
            <a:t>CONHECIMENTO</a:t>
          </a:r>
          <a:endParaRPr lang="pt-BR" sz="1200" b="1" dirty="0"/>
        </a:p>
      </dgm:t>
    </dgm:pt>
    <dgm:pt modelId="{C50399FD-2EC1-4B52-B6F9-F074CBCF5066}" type="parTrans" cxnId="{6816123A-FF6A-4417-A542-D7E202093FC2}">
      <dgm:prSet/>
      <dgm:spPr/>
      <dgm:t>
        <a:bodyPr/>
        <a:lstStyle/>
        <a:p>
          <a:endParaRPr lang="pt-BR" sz="1200" b="1"/>
        </a:p>
      </dgm:t>
    </dgm:pt>
    <dgm:pt modelId="{1E82E098-D0E4-4256-AC41-A4CD7C483FB7}" type="sibTrans" cxnId="{6816123A-FF6A-4417-A542-D7E202093FC2}">
      <dgm:prSet/>
      <dgm:spPr/>
      <dgm:t>
        <a:bodyPr/>
        <a:lstStyle/>
        <a:p>
          <a:endParaRPr lang="pt-BR" sz="1200" b="1"/>
        </a:p>
      </dgm:t>
    </dgm:pt>
    <dgm:pt modelId="{C302DF17-2781-40CA-A96C-4C965E444032}" type="pres">
      <dgm:prSet presAssocID="{6407159C-4D97-4DED-AC6A-807771D36488}" presName="Name0" presStyleCnt="0">
        <dgm:presLayoutVars>
          <dgm:dir/>
          <dgm:animLvl val="lvl"/>
          <dgm:resizeHandles val="exact"/>
        </dgm:presLayoutVars>
      </dgm:prSet>
      <dgm:spPr/>
    </dgm:pt>
    <dgm:pt modelId="{457133BA-0A60-4D1A-83FD-F6247CE3C3FC}" type="pres">
      <dgm:prSet presAssocID="{9D53327E-32FA-4F86-8269-7BC9C22F518E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1D258D3-B2A9-481F-8B19-BE33A9AD0325}" type="pres">
      <dgm:prSet presAssocID="{E688EAB7-5AFB-41D4-8408-9E9E68C1715C}" presName="parTxOnlySpace" presStyleCnt="0"/>
      <dgm:spPr/>
    </dgm:pt>
    <dgm:pt modelId="{BBF4A5E4-A4EC-4939-A3AF-C8A4E4E073BB}" type="pres">
      <dgm:prSet presAssocID="{BB6EF373-0DDF-41CC-8F6D-206DEC2E9884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4AE45C-3979-4D24-90EB-B67E17222C77}" type="pres">
      <dgm:prSet presAssocID="{72F003FE-45B8-498A-BD4B-C49ADD11ADD3}" presName="parTxOnlySpace" presStyleCnt="0"/>
      <dgm:spPr/>
    </dgm:pt>
    <dgm:pt modelId="{2676F387-1029-4504-98D8-185EA2DFB7F1}" type="pres">
      <dgm:prSet presAssocID="{20CEA31E-7F99-47E9-9A8D-0CDC69D4EB33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80A1D2-DB8E-4DB9-A838-B0AA249DA80E}" type="pres">
      <dgm:prSet presAssocID="{1E82E098-D0E4-4256-AC41-A4CD7C483FB7}" presName="parTxOnlySpace" presStyleCnt="0"/>
      <dgm:spPr/>
    </dgm:pt>
    <dgm:pt modelId="{8D6344DF-941F-4F0F-8CDE-50817363A3CB}" type="pres">
      <dgm:prSet presAssocID="{9C89488B-0165-4C1C-8596-ED0DEAB25DA6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5BC222A-C652-47E3-B973-B1D8EF114CE6}" srcId="{6407159C-4D97-4DED-AC6A-807771D36488}" destId="{9D53327E-32FA-4F86-8269-7BC9C22F518E}" srcOrd="0" destOrd="0" parTransId="{74B9300A-9EFD-4E57-853A-3612DD097692}" sibTransId="{E688EAB7-5AFB-41D4-8408-9E9E68C1715C}"/>
    <dgm:cxn modelId="{3D6D0C1E-0BF3-42F4-8FF1-34D93100E3E5}" type="presOf" srcId="{9C89488B-0165-4C1C-8596-ED0DEAB25DA6}" destId="{8D6344DF-941F-4F0F-8CDE-50817363A3CB}" srcOrd="0" destOrd="0" presId="urn:microsoft.com/office/officeart/2005/8/layout/chevron1"/>
    <dgm:cxn modelId="{2B46E6AF-7AF9-4D37-99FE-6F301DAF8D92}" type="presOf" srcId="{20CEA31E-7F99-47E9-9A8D-0CDC69D4EB33}" destId="{2676F387-1029-4504-98D8-185EA2DFB7F1}" srcOrd="0" destOrd="0" presId="urn:microsoft.com/office/officeart/2005/8/layout/chevron1"/>
    <dgm:cxn modelId="{8FE52840-4E81-4DA2-B8DC-452483B363C3}" type="presOf" srcId="{6407159C-4D97-4DED-AC6A-807771D36488}" destId="{C302DF17-2781-40CA-A96C-4C965E444032}" srcOrd="0" destOrd="0" presId="urn:microsoft.com/office/officeart/2005/8/layout/chevron1"/>
    <dgm:cxn modelId="{6816123A-FF6A-4417-A542-D7E202093FC2}" srcId="{6407159C-4D97-4DED-AC6A-807771D36488}" destId="{20CEA31E-7F99-47E9-9A8D-0CDC69D4EB33}" srcOrd="2" destOrd="0" parTransId="{C50399FD-2EC1-4B52-B6F9-F074CBCF5066}" sibTransId="{1E82E098-D0E4-4256-AC41-A4CD7C483FB7}"/>
    <dgm:cxn modelId="{D1E9E96C-A5D1-47F7-A3E1-4AFFA8FFA274}" type="presOf" srcId="{9D53327E-32FA-4F86-8269-7BC9C22F518E}" destId="{457133BA-0A60-4D1A-83FD-F6247CE3C3FC}" srcOrd="0" destOrd="0" presId="urn:microsoft.com/office/officeart/2005/8/layout/chevron1"/>
    <dgm:cxn modelId="{06FA27C8-BA18-4AD8-86DD-535BA4D1AEBD}" srcId="{6407159C-4D97-4DED-AC6A-807771D36488}" destId="{BB6EF373-0DDF-41CC-8F6D-206DEC2E9884}" srcOrd="1" destOrd="0" parTransId="{409E1982-CA2D-4402-9249-A039F59859C2}" sibTransId="{72F003FE-45B8-498A-BD4B-C49ADD11ADD3}"/>
    <dgm:cxn modelId="{C6A555E0-E820-47B2-8F34-80D35EA5DAD0}" type="presOf" srcId="{BB6EF373-0DDF-41CC-8F6D-206DEC2E9884}" destId="{BBF4A5E4-A4EC-4939-A3AF-C8A4E4E073BB}" srcOrd="0" destOrd="0" presId="urn:microsoft.com/office/officeart/2005/8/layout/chevron1"/>
    <dgm:cxn modelId="{9E9DE6A2-D508-456F-8301-AA5EF7289824}" srcId="{6407159C-4D97-4DED-AC6A-807771D36488}" destId="{9C89488B-0165-4C1C-8596-ED0DEAB25DA6}" srcOrd="3" destOrd="0" parTransId="{5278766F-7497-4DC4-9B30-5E36F5F6212D}" sibTransId="{88BACA54-9CE5-407E-B53B-F029812CC177}"/>
    <dgm:cxn modelId="{E923176B-FA84-4FA1-84C2-CBF72E60D27C}" type="presParOf" srcId="{C302DF17-2781-40CA-A96C-4C965E444032}" destId="{457133BA-0A60-4D1A-83FD-F6247CE3C3FC}" srcOrd="0" destOrd="0" presId="urn:microsoft.com/office/officeart/2005/8/layout/chevron1"/>
    <dgm:cxn modelId="{043C8406-856A-4D40-A6CF-D2CDDEEFA603}" type="presParOf" srcId="{C302DF17-2781-40CA-A96C-4C965E444032}" destId="{31D258D3-B2A9-481F-8B19-BE33A9AD0325}" srcOrd="1" destOrd="0" presId="urn:microsoft.com/office/officeart/2005/8/layout/chevron1"/>
    <dgm:cxn modelId="{B466AA8D-F414-4200-A597-73E7EAC3B077}" type="presParOf" srcId="{C302DF17-2781-40CA-A96C-4C965E444032}" destId="{BBF4A5E4-A4EC-4939-A3AF-C8A4E4E073BB}" srcOrd="2" destOrd="0" presId="urn:microsoft.com/office/officeart/2005/8/layout/chevron1"/>
    <dgm:cxn modelId="{7B87369A-70EB-411A-8446-2566FEC580F4}" type="presParOf" srcId="{C302DF17-2781-40CA-A96C-4C965E444032}" destId="{004AE45C-3979-4D24-90EB-B67E17222C77}" srcOrd="3" destOrd="0" presId="urn:microsoft.com/office/officeart/2005/8/layout/chevron1"/>
    <dgm:cxn modelId="{6025B832-B4FB-40CF-899A-8594A1486D50}" type="presParOf" srcId="{C302DF17-2781-40CA-A96C-4C965E444032}" destId="{2676F387-1029-4504-98D8-185EA2DFB7F1}" srcOrd="4" destOrd="0" presId="urn:microsoft.com/office/officeart/2005/8/layout/chevron1"/>
    <dgm:cxn modelId="{88170E3F-9B38-4F29-BF1D-A8DD1B1C043C}" type="presParOf" srcId="{C302DF17-2781-40CA-A96C-4C965E444032}" destId="{7E80A1D2-DB8E-4DB9-A838-B0AA249DA80E}" srcOrd="5" destOrd="0" presId="urn:microsoft.com/office/officeart/2005/8/layout/chevron1"/>
    <dgm:cxn modelId="{12A59D1E-37B2-4867-8C81-FFB04D0B0157}" type="presParOf" srcId="{C302DF17-2781-40CA-A96C-4C965E444032}" destId="{8D6344DF-941F-4F0F-8CDE-50817363A3CB}" srcOrd="6" destOrd="0" presId="urn:microsoft.com/office/officeart/2005/8/layout/chevron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CF11B3-DFCF-4765-AD30-2BF28BBEF230}" type="doc">
      <dgm:prSet loTypeId="urn:microsoft.com/office/officeart/2005/8/layout/vProcess5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E07C38C4-37D9-4668-8602-FE7518274795}">
      <dgm:prSet/>
      <dgm:spPr/>
      <dgm:t>
        <a:bodyPr/>
        <a:lstStyle/>
        <a:p>
          <a:pPr rtl="0"/>
          <a:r>
            <a:rPr lang="pt-BR" b="1" dirty="0" smtClean="0"/>
            <a:t>Monitoramento dos Acordos Parciais de Captação de Recursos e Incremento de Receitas Próprias - 39 órgãos</a:t>
          </a:r>
          <a:endParaRPr lang="pt-BR" b="1" dirty="0"/>
        </a:p>
      </dgm:t>
    </dgm:pt>
    <dgm:pt modelId="{411E6196-C276-4D5C-A4DC-261C8BC36A0E}" type="parTrans" cxnId="{54FD900F-1DBC-4800-8FD6-BFBC9F5A30AD}">
      <dgm:prSet/>
      <dgm:spPr/>
      <dgm:t>
        <a:bodyPr/>
        <a:lstStyle/>
        <a:p>
          <a:endParaRPr lang="pt-BR" b="1"/>
        </a:p>
      </dgm:t>
    </dgm:pt>
    <dgm:pt modelId="{DF4A00E0-9DCF-492B-B5A5-79C2EEF0347D}" type="sibTrans" cxnId="{54FD900F-1DBC-4800-8FD6-BFBC9F5A30AD}">
      <dgm:prSet/>
      <dgm:spPr>
        <a:solidFill>
          <a:srgbClr val="F57913">
            <a:alpha val="90000"/>
          </a:srgbClr>
        </a:solidFill>
      </dgm:spPr>
      <dgm:t>
        <a:bodyPr/>
        <a:lstStyle/>
        <a:p>
          <a:endParaRPr lang="pt-BR" b="1"/>
        </a:p>
      </dgm:t>
    </dgm:pt>
    <dgm:pt modelId="{1308647C-4A8F-483F-8DB2-33F817F1045B}">
      <dgm:prSet/>
      <dgm:spPr/>
      <dgm:t>
        <a:bodyPr/>
        <a:lstStyle/>
        <a:p>
          <a:pPr rtl="0"/>
          <a:r>
            <a:rPr lang="pt-BR" b="1" dirty="0" smtClean="0"/>
            <a:t>Elaboração dos Acordos Parciais de Redução de Despesas e Qualificação do Gasto - 40 órgãos</a:t>
          </a:r>
          <a:endParaRPr lang="pt-BR" b="1" dirty="0"/>
        </a:p>
      </dgm:t>
    </dgm:pt>
    <dgm:pt modelId="{A28CFABE-4E4F-4799-B5CC-A5251730D731}" type="parTrans" cxnId="{F3F40731-E8FF-4994-9C5D-C151F35E4C68}">
      <dgm:prSet/>
      <dgm:spPr/>
      <dgm:t>
        <a:bodyPr/>
        <a:lstStyle/>
        <a:p>
          <a:endParaRPr lang="pt-BR" b="1"/>
        </a:p>
      </dgm:t>
    </dgm:pt>
    <dgm:pt modelId="{FF3C5CD1-1E99-47C9-9C72-F6B3C85AB74F}" type="sibTrans" cxnId="{F3F40731-E8FF-4994-9C5D-C151F35E4C68}">
      <dgm:prSet/>
      <dgm:spPr>
        <a:solidFill>
          <a:srgbClr val="F57913">
            <a:alpha val="90000"/>
          </a:srgbClr>
        </a:solidFill>
      </dgm:spPr>
      <dgm:t>
        <a:bodyPr/>
        <a:lstStyle/>
        <a:p>
          <a:endParaRPr lang="pt-BR" b="1"/>
        </a:p>
      </dgm:t>
    </dgm:pt>
    <dgm:pt modelId="{33CD6226-26B6-4FB0-ADE5-2984DBF56A7A}">
      <dgm:prSet/>
      <dgm:spPr/>
      <dgm:t>
        <a:bodyPr/>
        <a:lstStyle/>
        <a:p>
          <a:pPr rtl="0"/>
          <a:r>
            <a:rPr lang="pt-BR" b="1" dirty="0" smtClean="0"/>
            <a:t>Elaboração de Acordos Integrais - 17 órgãos</a:t>
          </a:r>
          <a:endParaRPr lang="pt-BR" b="1" dirty="0"/>
        </a:p>
      </dgm:t>
    </dgm:pt>
    <dgm:pt modelId="{5C68EF10-CAFB-4F10-864E-64EA817C82B7}" type="parTrans" cxnId="{3F658D62-38E5-4557-94C3-540322791E9C}">
      <dgm:prSet/>
      <dgm:spPr/>
      <dgm:t>
        <a:bodyPr/>
        <a:lstStyle/>
        <a:p>
          <a:endParaRPr lang="pt-BR" b="1"/>
        </a:p>
      </dgm:t>
    </dgm:pt>
    <dgm:pt modelId="{546A2DBB-CC27-490B-98F3-C9DF7525F679}" type="sibTrans" cxnId="{3F658D62-38E5-4557-94C3-540322791E9C}">
      <dgm:prSet/>
      <dgm:spPr/>
      <dgm:t>
        <a:bodyPr/>
        <a:lstStyle/>
        <a:p>
          <a:endParaRPr lang="pt-BR" b="1"/>
        </a:p>
      </dgm:t>
    </dgm:pt>
    <dgm:pt modelId="{160629FC-EE09-442F-9932-0E865588BB67}" type="pres">
      <dgm:prSet presAssocID="{B1CF11B3-DFCF-4765-AD30-2BF28BBEF23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DF3FD2C-558E-4F43-8934-C0A396720B9B}" type="pres">
      <dgm:prSet presAssocID="{B1CF11B3-DFCF-4765-AD30-2BF28BBEF230}" presName="dummyMaxCanvas" presStyleCnt="0">
        <dgm:presLayoutVars/>
      </dgm:prSet>
      <dgm:spPr/>
    </dgm:pt>
    <dgm:pt modelId="{9B292392-920A-4146-8A7F-DAB5D0F9E27F}" type="pres">
      <dgm:prSet presAssocID="{B1CF11B3-DFCF-4765-AD30-2BF28BBEF230}" presName="ThreeNodes_1" presStyleLbl="node1" presStyleIdx="0" presStyleCnt="3" custScaleX="10255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F1498E0-8031-42B2-BDFD-687B88536565}" type="pres">
      <dgm:prSet presAssocID="{B1CF11B3-DFCF-4765-AD30-2BF28BBEF23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9A7E4E3-EA1D-4460-B2BB-2EE182B1333D}" type="pres">
      <dgm:prSet presAssocID="{B1CF11B3-DFCF-4765-AD30-2BF28BBEF23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AEA49F-7BAC-491C-9AE0-45F11A4EF402}" type="pres">
      <dgm:prSet presAssocID="{B1CF11B3-DFCF-4765-AD30-2BF28BBEF230}" presName="ThreeConn_1-2" presStyleLbl="fgAccFollowNode1" presStyleIdx="0" presStyleCnt="2" custScaleY="9200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7D6B534-1D02-48A8-96C0-CEB28ED2B5C0}" type="pres">
      <dgm:prSet presAssocID="{B1CF11B3-DFCF-4765-AD30-2BF28BBEF23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A22994-D8B9-4462-9C29-58D3156760DD}" type="pres">
      <dgm:prSet presAssocID="{B1CF11B3-DFCF-4765-AD30-2BF28BBEF23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645B7F-065C-4D3D-AE36-58C4B575FE0E}" type="pres">
      <dgm:prSet presAssocID="{B1CF11B3-DFCF-4765-AD30-2BF28BBEF23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4D8DBB-EE38-460E-B356-036611B09354}" type="pres">
      <dgm:prSet presAssocID="{B1CF11B3-DFCF-4765-AD30-2BF28BBEF23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4FD900F-1DBC-4800-8FD6-BFBC9F5A30AD}" srcId="{B1CF11B3-DFCF-4765-AD30-2BF28BBEF230}" destId="{E07C38C4-37D9-4668-8602-FE7518274795}" srcOrd="0" destOrd="0" parTransId="{411E6196-C276-4D5C-A4DC-261C8BC36A0E}" sibTransId="{DF4A00E0-9DCF-492B-B5A5-79C2EEF0347D}"/>
    <dgm:cxn modelId="{3F658D62-38E5-4557-94C3-540322791E9C}" srcId="{B1CF11B3-DFCF-4765-AD30-2BF28BBEF230}" destId="{33CD6226-26B6-4FB0-ADE5-2984DBF56A7A}" srcOrd="2" destOrd="0" parTransId="{5C68EF10-CAFB-4F10-864E-64EA817C82B7}" sibTransId="{546A2DBB-CC27-490B-98F3-C9DF7525F679}"/>
    <dgm:cxn modelId="{F64CA295-ABEA-45B0-B263-8E86C2E4291E}" type="presOf" srcId="{1308647C-4A8F-483F-8DB2-33F817F1045B}" destId="{2F1498E0-8031-42B2-BDFD-687B88536565}" srcOrd="0" destOrd="0" presId="urn:microsoft.com/office/officeart/2005/8/layout/vProcess5"/>
    <dgm:cxn modelId="{436C97AE-96F2-4893-92E2-76297CBF725F}" type="presOf" srcId="{33CD6226-26B6-4FB0-ADE5-2984DBF56A7A}" destId="{F9A7E4E3-EA1D-4460-B2BB-2EE182B1333D}" srcOrd="0" destOrd="0" presId="urn:microsoft.com/office/officeart/2005/8/layout/vProcess5"/>
    <dgm:cxn modelId="{21FBD57E-87B9-48CB-9B0B-70FEA2F0C075}" type="presOf" srcId="{E07C38C4-37D9-4668-8602-FE7518274795}" destId="{DFA22994-D8B9-4462-9C29-58D3156760DD}" srcOrd="1" destOrd="0" presId="urn:microsoft.com/office/officeart/2005/8/layout/vProcess5"/>
    <dgm:cxn modelId="{3B0DFE85-7469-4049-8A12-400006340525}" type="presOf" srcId="{B1CF11B3-DFCF-4765-AD30-2BF28BBEF230}" destId="{160629FC-EE09-442F-9932-0E865588BB67}" srcOrd="0" destOrd="0" presId="urn:microsoft.com/office/officeart/2005/8/layout/vProcess5"/>
    <dgm:cxn modelId="{DB35E456-DE70-4702-A4D6-B79566CC624A}" type="presOf" srcId="{1308647C-4A8F-483F-8DB2-33F817F1045B}" destId="{21645B7F-065C-4D3D-AE36-58C4B575FE0E}" srcOrd="1" destOrd="0" presId="urn:microsoft.com/office/officeart/2005/8/layout/vProcess5"/>
    <dgm:cxn modelId="{9A340524-BBA3-4E06-A430-34715DC623B6}" type="presOf" srcId="{E07C38C4-37D9-4668-8602-FE7518274795}" destId="{9B292392-920A-4146-8A7F-DAB5D0F9E27F}" srcOrd="0" destOrd="0" presId="urn:microsoft.com/office/officeart/2005/8/layout/vProcess5"/>
    <dgm:cxn modelId="{9592F875-26B8-4C80-83F2-565680470E95}" type="presOf" srcId="{FF3C5CD1-1E99-47C9-9C72-F6B3C85AB74F}" destId="{B7D6B534-1D02-48A8-96C0-CEB28ED2B5C0}" srcOrd="0" destOrd="0" presId="urn:microsoft.com/office/officeart/2005/8/layout/vProcess5"/>
    <dgm:cxn modelId="{13CDC71D-324E-4073-817D-507AACF20596}" type="presOf" srcId="{33CD6226-26B6-4FB0-ADE5-2984DBF56A7A}" destId="{8E4D8DBB-EE38-460E-B356-036611B09354}" srcOrd="1" destOrd="0" presId="urn:microsoft.com/office/officeart/2005/8/layout/vProcess5"/>
    <dgm:cxn modelId="{F3F40731-E8FF-4994-9C5D-C151F35E4C68}" srcId="{B1CF11B3-DFCF-4765-AD30-2BF28BBEF230}" destId="{1308647C-4A8F-483F-8DB2-33F817F1045B}" srcOrd="1" destOrd="0" parTransId="{A28CFABE-4E4F-4799-B5CC-A5251730D731}" sibTransId="{FF3C5CD1-1E99-47C9-9C72-F6B3C85AB74F}"/>
    <dgm:cxn modelId="{8C74AEC1-9232-4F1F-97F0-E7E7C4231D54}" type="presOf" srcId="{DF4A00E0-9DCF-492B-B5A5-79C2EEF0347D}" destId="{3EAEA49F-7BAC-491C-9AE0-45F11A4EF402}" srcOrd="0" destOrd="0" presId="urn:microsoft.com/office/officeart/2005/8/layout/vProcess5"/>
    <dgm:cxn modelId="{90EC7B19-2546-46CB-8E97-1D7252439CFA}" type="presParOf" srcId="{160629FC-EE09-442F-9932-0E865588BB67}" destId="{4DF3FD2C-558E-4F43-8934-C0A396720B9B}" srcOrd="0" destOrd="0" presId="urn:microsoft.com/office/officeart/2005/8/layout/vProcess5"/>
    <dgm:cxn modelId="{F719389F-8B50-44C8-9F69-F54ED11F3FCD}" type="presParOf" srcId="{160629FC-EE09-442F-9932-0E865588BB67}" destId="{9B292392-920A-4146-8A7F-DAB5D0F9E27F}" srcOrd="1" destOrd="0" presId="urn:microsoft.com/office/officeart/2005/8/layout/vProcess5"/>
    <dgm:cxn modelId="{6AA2165A-EBB8-4758-B37B-81B1B871E115}" type="presParOf" srcId="{160629FC-EE09-442F-9932-0E865588BB67}" destId="{2F1498E0-8031-42B2-BDFD-687B88536565}" srcOrd="2" destOrd="0" presId="urn:microsoft.com/office/officeart/2005/8/layout/vProcess5"/>
    <dgm:cxn modelId="{6E130837-0823-4900-891E-4053E08B67A2}" type="presParOf" srcId="{160629FC-EE09-442F-9932-0E865588BB67}" destId="{F9A7E4E3-EA1D-4460-B2BB-2EE182B1333D}" srcOrd="3" destOrd="0" presId="urn:microsoft.com/office/officeart/2005/8/layout/vProcess5"/>
    <dgm:cxn modelId="{FDA3A389-B9E4-4F17-A74B-9DDA6A5AB6F0}" type="presParOf" srcId="{160629FC-EE09-442F-9932-0E865588BB67}" destId="{3EAEA49F-7BAC-491C-9AE0-45F11A4EF402}" srcOrd="4" destOrd="0" presId="urn:microsoft.com/office/officeart/2005/8/layout/vProcess5"/>
    <dgm:cxn modelId="{CC3BAA9E-6664-4029-B152-F8359A930D6F}" type="presParOf" srcId="{160629FC-EE09-442F-9932-0E865588BB67}" destId="{B7D6B534-1D02-48A8-96C0-CEB28ED2B5C0}" srcOrd="5" destOrd="0" presId="urn:microsoft.com/office/officeart/2005/8/layout/vProcess5"/>
    <dgm:cxn modelId="{29E438E8-8FBE-4D08-8086-51037D1CB9E0}" type="presParOf" srcId="{160629FC-EE09-442F-9932-0E865588BB67}" destId="{DFA22994-D8B9-4462-9C29-58D3156760DD}" srcOrd="6" destOrd="0" presId="urn:microsoft.com/office/officeart/2005/8/layout/vProcess5"/>
    <dgm:cxn modelId="{A9A227F1-4177-49C8-B9E0-4D3C85B9DFE2}" type="presParOf" srcId="{160629FC-EE09-442F-9932-0E865588BB67}" destId="{21645B7F-065C-4D3D-AE36-58C4B575FE0E}" srcOrd="7" destOrd="0" presId="urn:microsoft.com/office/officeart/2005/8/layout/vProcess5"/>
    <dgm:cxn modelId="{0245A730-EE5D-493C-BB0F-EB4A3CE43119}" type="presParOf" srcId="{160629FC-EE09-442F-9932-0E865588BB67}" destId="{8E4D8DBB-EE38-460E-B356-036611B09354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D9E8AB-B56E-47E1-9691-98F9CC6F34C9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599055-7E6C-4D2E-B8AE-88253AC9C9B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F083A5-A8CF-4F27-B0AB-4CF57AC3F24B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6FA2D8-EFB3-47D4-9DA8-BCBE9B5BCAF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03BFA4-EED5-4DF3-AA72-DFB5481B17EA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61009F-0FFC-4185-B477-58143B2FCCD8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96D3FD-8FEE-4847-B02F-D0625556FA21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5DAE9-6CC3-4CBD-AA4A-79B1AC316C33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D3297-B97C-4257-96B9-968B6D01C42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E158-907E-433A-9D43-C63A9622AA61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27357-1FF4-43F4-AEC9-6AC2807B0F8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F5F3F-4DC9-491A-96CB-9736E100CEA6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E7516-A09E-4561-891C-CBA6E2500DF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9" descr="logo gestao resultados jpeg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42875"/>
            <a:ext cx="1214438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ttp://www.segplan.intra.goias.gov.br/NEWNET/logos/segplan_governo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214313"/>
            <a:ext cx="23495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ítulo 23"/>
          <p:cNvSpPr>
            <a:spLocks noGrp="1"/>
          </p:cNvSpPr>
          <p:nvPr>
            <p:ph type="title"/>
          </p:nvPr>
        </p:nvSpPr>
        <p:spPr>
          <a:xfrm>
            <a:off x="714348" y="71414"/>
            <a:ext cx="5786478" cy="714380"/>
          </a:xfrm>
        </p:spPr>
        <p:txBody>
          <a:bodyPr>
            <a:normAutofit/>
          </a:bodyPr>
          <a:lstStyle>
            <a:lvl1pPr algn="ctr">
              <a:defRPr sz="30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362A2-B7AF-4751-BB6A-76F4E220994D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860C2-A393-4747-98E7-A8D94F188A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A8B30-AFC1-4EF9-B0A9-65173B785201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7721A-9580-47B9-9D89-CF1F208464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10E6A-0DC4-4CE5-98AD-B4679EE1F02F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D694E-F5AA-4E17-AFD5-5203DE9696F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A9FE0-AA95-47CF-9981-B2CB8CB35BA3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9CA9-A730-4179-B1A6-B7157084DA1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923BF-102D-4DB9-AE38-796D06147CAC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5711B-7023-40FA-913F-AA8CB809913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E0512-FC19-46C6-9B15-44D6BAC95380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F4671-DCE6-4B8F-8E60-8432C6B5931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dirty="0" smtClean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360A5-BBEC-457A-B7B3-FFB9A7BB8139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F8147-643B-4981-8998-DF098F5C333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61DF3A-8FEA-429C-992E-DE3532878590}" type="datetimeFigureOut">
              <a:rPr lang="pt-BR"/>
              <a:pPr>
                <a:defRPr/>
              </a:pPr>
              <a:t>29/08/2012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7123A2-2506-4EE9-B4F1-0582EC66866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63" r:id="rId2"/>
    <p:sldLayoutId id="2147484154" r:id="rId3"/>
    <p:sldLayoutId id="2147484155" r:id="rId4"/>
    <p:sldLayoutId id="2147484156" r:id="rId5"/>
    <p:sldLayoutId id="2147484157" r:id="rId6"/>
    <p:sldLayoutId id="2147484158" r:id="rId7"/>
    <p:sldLayoutId id="2147484159" r:id="rId8"/>
    <p:sldLayoutId id="2147484160" r:id="rId9"/>
    <p:sldLayoutId id="2147484161" r:id="rId10"/>
    <p:sldLayoutId id="21474841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10" Type="http://schemas.openxmlformats.org/officeDocument/2006/relationships/image" Target="../media/image12.png"/><Relationship Id="rId4" Type="http://schemas.openxmlformats.org/officeDocument/2006/relationships/diagramData" Target="../diagrams/data7.xml"/><Relationship Id="rId9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rod.cds.com.br/analytic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Data" Target="../diagrams/data2.xml"/><Relationship Id="rId7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diagramColors" Target="../diagrams/colors3.xml"/><Relationship Id="rId4" Type="http://schemas.openxmlformats.org/officeDocument/2006/relationships/diagramLayout" Target="../diagrams/layout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 descr="m9iu48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0"/>
            <a:ext cx="9144000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ixaDeTexto 2"/>
          <p:cNvSpPr txBox="1">
            <a:spLocks noChangeArrowheads="1"/>
          </p:cNvSpPr>
          <p:nvPr/>
        </p:nvSpPr>
        <p:spPr bwMode="auto">
          <a:xfrm>
            <a:off x="214313" y="1071563"/>
            <a:ext cx="5000629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4400" b="1" dirty="0" smtClean="0">
                <a:solidFill>
                  <a:srgbClr val="F57B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Gestão para Resultados – O Caso do Estado de Goiás  </a:t>
            </a:r>
            <a:endParaRPr lang="pt-BR" sz="4400" b="1" dirty="0">
              <a:solidFill>
                <a:srgbClr val="F57B1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7157" y="1500175"/>
          <a:ext cx="8429685" cy="4071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474"/>
                <a:gridCol w="1626782"/>
                <a:gridCol w="1626782"/>
                <a:gridCol w="1700755"/>
                <a:gridCol w="1478892"/>
              </a:tblGrid>
              <a:tr h="8463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DESEMPENHO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5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Helvetica-Bold"/>
                          <a:cs typeface="Mangal"/>
                        </a:rPr>
                        <a:t>Excelente</a:t>
                      </a: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5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Helvetica-Bold"/>
                          <a:cs typeface="Mangal"/>
                        </a:rPr>
                        <a:t>Bom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5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Helvetica-Bold"/>
                          <a:cs typeface="Mangal"/>
                        </a:rPr>
                        <a:t>Razoável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5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Helvetica-Bold"/>
                          <a:cs typeface="Mangal"/>
                        </a:rPr>
                        <a:t>Ruim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690311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NOTA DO ACORDO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kern="5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Mangal"/>
                        </a:rPr>
                        <a:t>De 9 a 10</a:t>
                      </a:r>
                      <a:endParaRPr lang="pt-B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kern="50" dirty="0" smtClean="0">
                          <a:solidFill>
                            <a:schemeClr val="tx1"/>
                          </a:solidFill>
                          <a:latin typeface="Arial"/>
                          <a:ea typeface="Helvetica-Bold"/>
                          <a:cs typeface="Mangal"/>
                        </a:rPr>
                        <a:t>De 7 a 8,9</a:t>
                      </a:r>
                      <a:endParaRPr lang="pt-B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kern="5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Mangal"/>
                        </a:rPr>
                        <a:t>De</a:t>
                      </a:r>
                      <a:r>
                        <a:rPr lang="pt-BR" sz="1600" b="0" kern="50" baseline="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Mangal"/>
                        </a:rPr>
                        <a:t> </a:t>
                      </a:r>
                      <a:r>
                        <a:rPr lang="pt-BR" sz="1600" b="0" kern="5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Mangal"/>
                        </a:rPr>
                        <a:t>5</a:t>
                      </a:r>
                      <a:r>
                        <a:rPr lang="pt-BR" sz="1600" b="0" kern="50" baseline="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Mangal"/>
                        </a:rPr>
                        <a:t> a 6,9</a:t>
                      </a:r>
                      <a:endParaRPr lang="pt-B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kern="5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Mangal"/>
                        </a:rPr>
                        <a:t>De 0</a:t>
                      </a:r>
                      <a:r>
                        <a:rPr lang="pt-BR" sz="1600" b="0" kern="50" baseline="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Mangal"/>
                        </a:rPr>
                        <a:t> a 4,9</a:t>
                      </a:r>
                      <a:endParaRPr lang="pt-BR" sz="1600" b="0" dirty="0"/>
                    </a:p>
                  </a:txBody>
                  <a:tcPr anchor="ctr"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CONSEQUÊNCIAS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Bonificações</a:t>
                      </a:r>
                      <a:endParaRPr lang="pt-BR" sz="16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Penalidades</a:t>
                      </a:r>
                      <a:endParaRPr lang="pt-BR" sz="16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905187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EXEMPLOS</a:t>
                      </a:r>
                      <a:endParaRPr lang="pt-B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Reconhecimento Público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Concessão de autonomias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Pagamento de bonificações</a:t>
                      </a:r>
                      <a:endParaRPr lang="pt-BR" sz="16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Wingdings" pitchFamily="2" charset="2"/>
                        <a:buChar char="ü"/>
                      </a:pPr>
                      <a:r>
                        <a:rPr lang="pt-BR" sz="1600" b="0" dirty="0" smtClean="0"/>
                        <a:t> Advertência Pública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pt-BR" sz="1600" b="0" baseline="0" dirty="0" smtClean="0"/>
                        <a:t> Perdas das autonomias </a:t>
                      </a:r>
                      <a:endParaRPr lang="pt-BR" sz="16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pt-BR" sz="1600" b="0" dirty="0" smtClean="0"/>
                        <a:t> Não pagamento</a:t>
                      </a:r>
                      <a:r>
                        <a:rPr lang="pt-BR" sz="1600" b="0" baseline="0" dirty="0" smtClean="0"/>
                        <a:t> das bonificações </a:t>
                      </a:r>
                      <a:endParaRPr lang="pt-BR" sz="16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 bwMode="auto">
          <a:xfrm>
            <a:off x="928662" y="214291"/>
            <a:ext cx="6072213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Avaliação</a:t>
            </a:r>
            <a:r>
              <a:rPr lang="pt-BR" sz="2400" b="1" baseline="0" dirty="0" smtClean="0">
                <a:latin typeface="+mj-lt"/>
                <a:ea typeface="+mj-ea"/>
                <a:cs typeface="+mj-cs"/>
              </a:rPr>
              <a:t>:</a:t>
            </a:r>
            <a:r>
              <a:rPr lang="pt-BR" sz="2400" b="1" dirty="0" smtClean="0">
                <a:latin typeface="+mj-lt"/>
                <a:ea typeface="+mj-ea"/>
                <a:cs typeface="+mj-cs"/>
              </a:rPr>
              <a:t> Desempenho e </a:t>
            </a:r>
            <a:r>
              <a:rPr lang="pt-BR" sz="2400" b="1" dirty="0" err="1" smtClean="0">
                <a:latin typeface="+mj-lt"/>
                <a:ea typeface="+mj-ea"/>
                <a:cs typeface="+mj-cs"/>
              </a:rPr>
              <a:t>Consequências</a:t>
            </a:r>
            <a:endParaRPr kumimoji="0" lang="pt-B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142844" y="1000108"/>
            <a:ext cx="6500858" cy="5786454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165100" prst="coolSlant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itchFamily="34" charset="0"/>
              <a:cs typeface="+mn-cs"/>
            </a:endParaRPr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357157" y="3214686"/>
            <a:ext cx="2714645" cy="785818"/>
          </a:xfrm>
          <a:prstGeom prst="rect">
            <a:avLst/>
          </a:prstGeom>
          <a:gradFill flip="none" rotWithShape="1">
            <a:gsLst>
              <a:gs pos="65000">
                <a:srgbClr val="B56903"/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latin typeface="Calibri" pitchFamily="34" charset="0"/>
              <a:cs typeface="+mn-cs"/>
            </a:endParaRPr>
          </a:p>
        </p:txBody>
      </p:sp>
      <p:sp>
        <p:nvSpPr>
          <p:cNvPr id="5" name="AutoShape 66"/>
          <p:cNvSpPr>
            <a:spLocks noChangeArrowheads="1"/>
          </p:cNvSpPr>
          <p:nvPr/>
        </p:nvSpPr>
        <p:spPr bwMode="auto">
          <a:xfrm>
            <a:off x="285720" y="3214686"/>
            <a:ext cx="2643206" cy="78581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96732E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Redução de Despesa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e Qualificação do Gasto </a:t>
            </a:r>
          </a:p>
        </p:txBody>
      </p:sp>
      <p:sp>
        <p:nvSpPr>
          <p:cNvPr id="6" name="Rectangle 76"/>
          <p:cNvSpPr>
            <a:spLocks noChangeArrowheads="1"/>
          </p:cNvSpPr>
          <p:nvPr/>
        </p:nvSpPr>
        <p:spPr bwMode="auto">
          <a:xfrm>
            <a:off x="357157" y="2285992"/>
            <a:ext cx="2714644" cy="785818"/>
          </a:xfrm>
          <a:prstGeom prst="rect">
            <a:avLst/>
          </a:prstGeom>
          <a:gradFill flip="none" rotWithShape="1">
            <a:gsLst>
              <a:gs pos="65000">
                <a:srgbClr val="2D4E75"/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latin typeface="Calibri" pitchFamily="34" charset="0"/>
              <a:cs typeface="+mn-cs"/>
            </a:endParaRPr>
          </a:p>
        </p:txBody>
      </p:sp>
      <p:sp>
        <p:nvSpPr>
          <p:cNvPr id="7" name="Rectangle 76"/>
          <p:cNvSpPr>
            <a:spLocks noChangeArrowheads="1"/>
          </p:cNvSpPr>
          <p:nvPr/>
        </p:nvSpPr>
        <p:spPr bwMode="auto">
          <a:xfrm>
            <a:off x="357157" y="4143380"/>
            <a:ext cx="2714645" cy="785818"/>
          </a:xfrm>
          <a:prstGeom prst="rect">
            <a:avLst/>
          </a:prstGeom>
          <a:gradFill flip="none" rotWithShape="1">
            <a:gsLst>
              <a:gs pos="65000">
                <a:srgbClr val="960000"/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latin typeface="Calibri" pitchFamily="34" charset="0"/>
              <a:cs typeface="+mn-cs"/>
            </a:endParaRPr>
          </a:p>
        </p:txBody>
      </p:sp>
      <p:sp>
        <p:nvSpPr>
          <p:cNvPr id="8" name="Rectangle 76"/>
          <p:cNvSpPr>
            <a:spLocks noChangeArrowheads="1"/>
          </p:cNvSpPr>
          <p:nvPr/>
        </p:nvSpPr>
        <p:spPr bwMode="auto">
          <a:xfrm>
            <a:off x="357157" y="5072074"/>
            <a:ext cx="2714644" cy="785818"/>
          </a:xfrm>
          <a:prstGeom prst="rect">
            <a:avLst/>
          </a:prstGeom>
          <a:gradFill flip="none" rotWithShape="1">
            <a:gsLst>
              <a:gs pos="65000">
                <a:srgbClr val="A3119C"/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latin typeface="Calibri" pitchFamily="34" charset="0"/>
              <a:cs typeface="+mn-cs"/>
            </a:endParaRPr>
          </a:p>
        </p:txBody>
      </p:sp>
      <p:sp>
        <p:nvSpPr>
          <p:cNvPr id="9" name="AutoShape 63"/>
          <p:cNvSpPr>
            <a:spLocks noChangeArrowheads="1"/>
          </p:cNvSpPr>
          <p:nvPr/>
        </p:nvSpPr>
        <p:spPr bwMode="auto">
          <a:xfrm>
            <a:off x="285720" y="5000637"/>
            <a:ext cx="2643206" cy="78581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986195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Programas e Projetos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Prioritários</a:t>
            </a:r>
          </a:p>
        </p:txBody>
      </p:sp>
      <p:sp>
        <p:nvSpPr>
          <p:cNvPr id="10" name="AutoShape 24"/>
          <p:cNvSpPr>
            <a:spLocks noChangeArrowheads="1"/>
          </p:cNvSpPr>
          <p:nvPr/>
        </p:nvSpPr>
        <p:spPr bwMode="auto">
          <a:xfrm>
            <a:off x="285720" y="4143380"/>
            <a:ext cx="2643206" cy="78581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951A2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Melhoria da Gestão 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do Atendimento ao Cidadão</a:t>
            </a:r>
          </a:p>
        </p:txBody>
      </p:sp>
      <p:sp>
        <p:nvSpPr>
          <p:cNvPr id="11" name="AutoShape 65"/>
          <p:cNvSpPr>
            <a:spLocks noChangeArrowheads="1"/>
          </p:cNvSpPr>
          <p:nvPr/>
        </p:nvSpPr>
        <p:spPr bwMode="auto">
          <a:xfrm>
            <a:off x="285721" y="2285992"/>
            <a:ext cx="2428892" cy="78581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Captação de Recursos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Incremento de Receitas</a:t>
            </a:r>
          </a:p>
        </p:txBody>
      </p:sp>
      <p:sp>
        <p:nvSpPr>
          <p:cNvPr id="12" name="Rectangle 76"/>
          <p:cNvSpPr>
            <a:spLocks noChangeArrowheads="1"/>
          </p:cNvSpPr>
          <p:nvPr/>
        </p:nvSpPr>
        <p:spPr bwMode="auto">
          <a:xfrm>
            <a:off x="357157" y="5929330"/>
            <a:ext cx="2714645" cy="785818"/>
          </a:xfrm>
          <a:prstGeom prst="rect">
            <a:avLst/>
          </a:prstGeom>
          <a:gradFill flip="none" rotWithShape="1">
            <a:gsLst>
              <a:gs pos="65000">
                <a:schemeClr val="accent3">
                  <a:lumMod val="50000"/>
                </a:schemeClr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latin typeface="Calibri" pitchFamily="34" charset="0"/>
              <a:cs typeface="+mn-cs"/>
            </a:endParaRPr>
          </a:p>
        </p:txBody>
      </p:sp>
      <p:sp>
        <p:nvSpPr>
          <p:cNvPr id="13" name="AutoShape 64"/>
          <p:cNvSpPr>
            <a:spLocks noChangeArrowheads="1"/>
          </p:cNvSpPr>
          <p:nvPr/>
        </p:nvSpPr>
        <p:spPr bwMode="auto">
          <a:xfrm>
            <a:off x="285720" y="5857892"/>
            <a:ext cx="2643206" cy="78581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669267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Resultados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Finalísticos</a:t>
            </a:r>
          </a:p>
        </p:txBody>
      </p:sp>
      <p:sp>
        <p:nvSpPr>
          <p:cNvPr id="14" name="AutoShape 91"/>
          <p:cNvSpPr>
            <a:spLocks noChangeArrowheads="1"/>
          </p:cNvSpPr>
          <p:nvPr/>
        </p:nvSpPr>
        <p:spPr bwMode="auto">
          <a:xfrm rot="5400000">
            <a:off x="5036336" y="2678897"/>
            <a:ext cx="5715016" cy="23574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pt-BR" dirty="0">
              <a:latin typeface="Calibri" pitchFamily="34" charset="0"/>
            </a:endParaRPr>
          </a:p>
        </p:txBody>
      </p:sp>
      <p:pic>
        <p:nvPicPr>
          <p:cNvPr id="15" name="Picture 1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4071938"/>
            <a:ext cx="9286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6" name="Text Box 92"/>
          <p:cNvSpPr txBox="1">
            <a:spLocks noChangeArrowheads="1"/>
          </p:cNvSpPr>
          <p:nvPr/>
        </p:nvSpPr>
        <p:spPr bwMode="auto">
          <a:xfrm>
            <a:off x="6572264" y="3071810"/>
            <a:ext cx="2071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b="1" dirty="0" smtClean="0">
                <a:latin typeface="+mn-lt"/>
                <a:cs typeface="+mn-cs"/>
              </a:rPr>
              <a:t>Central de Resultados</a:t>
            </a:r>
            <a:endParaRPr lang="pt-BR" sz="2400" b="1" dirty="0">
              <a:latin typeface="+mn-lt"/>
              <a:cs typeface="+mn-cs"/>
            </a:endParaRPr>
          </a:p>
        </p:txBody>
      </p:sp>
      <p:sp>
        <p:nvSpPr>
          <p:cNvPr id="18472" name="Rectangle 13"/>
          <p:cNvSpPr>
            <a:spLocks noChangeArrowheads="1"/>
          </p:cNvSpPr>
          <p:nvPr/>
        </p:nvSpPr>
        <p:spPr bwMode="auto">
          <a:xfrm>
            <a:off x="3295650" y="2286000"/>
            <a:ext cx="1439863" cy="20177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8473" name="Rectangle 13"/>
          <p:cNvSpPr>
            <a:spLocks noChangeArrowheads="1"/>
          </p:cNvSpPr>
          <p:nvPr/>
        </p:nvSpPr>
        <p:spPr bwMode="auto">
          <a:xfrm>
            <a:off x="4879975" y="2286000"/>
            <a:ext cx="1439863" cy="20177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8474" name="Rectangle 13"/>
          <p:cNvSpPr>
            <a:spLocks noChangeArrowheads="1"/>
          </p:cNvSpPr>
          <p:nvPr/>
        </p:nvSpPr>
        <p:spPr bwMode="auto">
          <a:xfrm>
            <a:off x="3295650" y="4576763"/>
            <a:ext cx="1439863" cy="20923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8475" name="Rectangle 13"/>
          <p:cNvSpPr>
            <a:spLocks noChangeArrowheads="1"/>
          </p:cNvSpPr>
          <p:nvPr/>
        </p:nvSpPr>
        <p:spPr bwMode="auto">
          <a:xfrm>
            <a:off x="4918075" y="4576763"/>
            <a:ext cx="1439863" cy="20923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1" name="AutoShape 39"/>
          <p:cNvSpPr>
            <a:spLocks noChangeArrowheads="1"/>
          </p:cNvSpPr>
          <p:nvPr/>
        </p:nvSpPr>
        <p:spPr bwMode="auto">
          <a:xfrm>
            <a:off x="3071802" y="1120762"/>
            <a:ext cx="3500448" cy="45085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77000">
                <a:schemeClr val="bg1">
                  <a:lumMod val="6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chemeClr val="tx1"/>
                </a:solidFill>
              </a:rPr>
              <a:t>Diretriz Governamental / </a:t>
            </a:r>
            <a:r>
              <a:rPr lang="pt-BR" b="1" dirty="0" smtClean="0">
                <a:solidFill>
                  <a:schemeClr val="tx1"/>
                </a:solidFill>
              </a:rPr>
              <a:t>PPA/ PAI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8479" name="CaixaDeTexto 68"/>
          <p:cNvSpPr txBox="1">
            <a:spLocks noChangeArrowheads="1"/>
          </p:cNvSpPr>
          <p:nvPr/>
        </p:nvSpPr>
        <p:spPr bwMode="auto">
          <a:xfrm>
            <a:off x="71438" y="1804988"/>
            <a:ext cx="2714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>
                <a:latin typeface="Calibri" pitchFamily="34" charset="0"/>
              </a:rPr>
              <a:t>OBJETOS DE PACTUAÇÃO</a:t>
            </a:r>
          </a:p>
        </p:txBody>
      </p:sp>
      <p:sp>
        <p:nvSpPr>
          <p:cNvPr id="18480" name="CaixaDeTexto 69"/>
          <p:cNvSpPr txBox="1">
            <a:spLocks noChangeArrowheads="1"/>
          </p:cNvSpPr>
          <p:nvPr/>
        </p:nvSpPr>
        <p:spPr bwMode="auto">
          <a:xfrm>
            <a:off x="3357563" y="1876425"/>
            <a:ext cx="3000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>
                <a:latin typeface="Calibri" pitchFamily="34" charset="0"/>
              </a:rPr>
              <a:t>ACORDOS DE RESULTADOS</a:t>
            </a:r>
          </a:p>
        </p:txBody>
      </p:sp>
      <p:sp>
        <p:nvSpPr>
          <p:cNvPr id="24" name="AutoShape 41"/>
          <p:cNvSpPr>
            <a:spLocks noChangeArrowheads="1"/>
          </p:cNvSpPr>
          <p:nvPr/>
        </p:nvSpPr>
        <p:spPr bwMode="auto">
          <a:xfrm rot="5400000">
            <a:off x="4682332" y="1389856"/>
            <a:ext cx="357188" cy="720725"/>
          </a:xfrm>
          <a:prstGeom prst="rightArrow">
            <a:avLst>
              <a:gd name="adj1" fmla="val 50000"/>
              <a:gd name="adj2" fmla="val 25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79000">
                <a:schemeClr val="bg1">
                  <a:lumMod val="6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>
              <a:latin typeface="Calibri" pitchFamily="34" charset="0"/>
            </a:endParaRPr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5715008" y="5302517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51A2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>
              <a:latin typeface="Calibri" pitchFamily="34" charset="0"/>
              <a:cs typeface="+mn-cs"/>
            </a:endParaRPr>
          </a:p>
        </p:txBody>
      </p:sp>
      <p:sp>
        <p:nvSpPr>
          <p:cNvPr id="26" name="AutoShape 63"/>
          <p:cNvSpPr>
            <a:spLocks noChangeArrowheads="1"/>
          </p:cNvSpPr>
          <p:nvPr/>
        </p:nvSpPr>
        <p:spPr bwMode="auto">
          <a:xfrm>
            <a:off x="4049070" y="3104068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A3119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86195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Calibri" pitchFamily="34" charset="0"/>
              <a:cs typeface="+mn-cs"/>
            </a:endParaRPr>
          </a:p>
        </p:txBody>
      </p:sp>
      <p:sp>
        <p:nvSpPr>
          <p:cNvPr id="27" name="AutoShape 64"/>
          <p:cNvSpPr>
            <a:spLocks noChangeArrowheads="1"/>
          </p:cNvSpPr>
          <p:nvPr/>
        </p:nvSpPr>
        <p:spPr bwMode="auto">
          <a:xfrm>
            <a:off x="3500430" y="4961456"/>
            <a:ext cx="380054" cy="269623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9267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Calibri" pitchFamily="34" charset="0"/>
              <a:cs typeface="+mn-cs"/>
            </a:endParaRPr>
          </a:p>
        </p:txBody>
      </p:sp>
      <p:sp>
        <p:nvSpPr>
          <p:cNvPr id="28" name="AutoShape 65"/>
          <p:cNvSpPr>
            <a:spLocks noChangeArrowheads="1"/>
          </p:cNvSpPr>
          <p:nvPr/>
        </p:nvSpPr>
        <p:spPr bwMode="auto">
          <a:xfrm>
            <a:off x="3500430" y="5802583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2D4E75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>
              <a:latin typeface="Calibri" pitchFamily="34" charset="0"/>
              <a:cs typeface="+mn-cs"/>
            </a:endParaRPr>
          </a:p>
        </p:txBody>
      </p:sp>
      <p:sp>
        <p:nvSpPr>
          <p:cNvPr id="29" name="AutoShape 66"/>
          <p:cNvSpPr>
            <a:spLocks noChangeArrowheads="1"/>
          </p:cNvSpPr>
          <p:nvPr/>
        </p:nvSpPr>
        <p:spPr bwMode="auto">
          <a:xfrm>
            <a:off x="3428992" y="2730749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B56903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6732E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>
              <a:latin typeface="Calibri" pitchFamily="34" charset="0"/>
              <a:cs typeface="+mn-cs"/>
            </a:endParaRPr>
          </a:p>
        </p:txBody>
      </p:sp>
      <p:sp>
        <p:nvSpPr>
          <p:cNvPr id="30" name="AutoShape 65"/>
          <p:cNvSpPr>
            <a:spLocks noChangeArrowheads="1"/>
          </p:cNvSpPr>
          <p:nvPr/>
        </p:nvSpPr>
        <p:spPr bwMode="auto">
          <a:xfrm>
            <a:off x="3428992" y="3588005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2D4E75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>
              <a:latin typeface="Calibri" pitchFamily="34" charset="0"/>
              <a:cs typeface="+mn-cs"/>
            </a:endParaRPr>
          </a:p>
        </p:txBody>
      </p:sp>
      <p:sp>
        <p:nvSpPr>
          <p:cNvPr id="31" name="AutoShape 65"/>
          <p:cNvSpPr>
            <a:spLocks noChangeArrowheads="1"/>
          </p:cNvSpPr>
          <p:nvPr/>
        </p:nvSpPr>
        <p:spPr bwMode="auto">
          <a:xfrm>
            <a:off x="5000628" y="3588005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2D4E75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>
              <a:latin typeface="Calibri" pitchFamily="34" charset="0"/>
              <a:cs typeface="+mn-cs"/>
            </a:endParaRPr>
          </a:p>
        </p:txBody>
      </p:sp>
      <p:sp>
        <p:nvSpPr>
          <p:cNvPr id="32" name="AutoShape 65"/>
          <p:cNvSpPr>
            <a:spLocks noChangeArrowheads="1"/>
          </p:cNvSpPr>
          <p:nvPr/>
        </p:nvSpPr>
        <p:spPr bwMode="auto">
          <a:xfrm>
            <a:off x="5143504" y="4945327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2D4E75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>
              <a:latin typeface="Calibri" pitchFamily="34" charset="0"/>
              <a:cs typeface="+mn-cs"/>
            </a:endParaRPr>
          </a:p>
        </p:txBody>
      </p:sp>
      <p:sp>
        <p:nvSpPr>
          <p:cNvPr id="18506" name="CaixaDeTexto 96"/>
          <p:cNvSpPr txBox="1">
            <a:spLocks noChangeArrowheads="1"/>
          </p:cNvSpPr>
          <p:nvPr/>
        </p:nvSpPr>
        <p:spPr bwMode="auto">
          <a:xfrm>
            <a:off x="3500438" y="2301875"/>
            <a:ext cx="121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200" b="1">
                <a:latin typeface="Calibri" pitchFamily="34" charset="0"/>
              </a:rPr>
              <a:t>AR EDUCAÇÃO</a:t>
            </a:r>
          </a:p>
        </p:txBody>
      </p:sp>
      <p:sp>
        <p:nvSpPr>
          <p:cNvPr id="18507" name="CaixaDeTexto 97"/>
          <p:cNvSpPr txBox="1">
            <a:spLocks noChangeArrowheads="1"/>
          </p:cNvSpPr>
          <p:nvPr/>
        </p:nvSpPr>
        <p:spPr bwMode="auto">
          <a:xfrm>
            <a:off x="5000625" y="2301875"/>
            <a:ext cx="12144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200" b="1">
                <a:latin typeface="Calibri" pitchFamily="34" charset="0"/>
              </a:rPr>
              <a:t>AR SAÚDE</a:t>
            </a:r>
          </a:p>
        </p:txBody>
      </p:sp>
      <p:sp>
        <p:nvSpPr>
          <p:cNvPr id="18508" name="CaixaDeTexto 98"/>
          <p:cNvSpPr txBox="1">
            <a:spLocks noChangeArrowheads="1"/>
          </p:cNvSpPr>
          <p:nvPr/>
        </p:nvSpPr>
        <p:spPr bwMode="auto">
          <a:xfrm>
            <a:off x="5000625" y="4587875"/>
            <a:ext cx="12144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200" b="1">
                <a:latin typeface="Calibri" pitchFamily="34" charset="0"/>
              </a:rPr>
              <a:t>AR CIDADANIA</a:t>
            </a:r>
          </a:p>
        </p:txBody>
      </p:sp>
      <p:sp>
        <p:nvSpPr>
          <p:cNvPr id="18509" name="CaixaDeTexto 99"/>
          <p:cNvSpPr txBox="1">
            <a:spLocks noChangeArrowheads="1"/>
          </p:cNvSpPr>
          <p:nvPr/>
        </p:nvSpPr>
        <p:spPr bwMode="auto">
          <a:xfrm>
            <a:off x="3357563" y="4587875"/>
            <a:ext cx="121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200" b="1">
                <a:latin typeface="Calibri" pitchFamily="34" charset="0"/>
              </a:rPr>
              <a:t>AR SEGURANÇA</a:t>
            </a:r>
          </a:p>
        </p:txBody>
      </p:sp>
      <p:sp>
        <p:nvSpPr>
          <p:cNvPr id="37" name="AutoShape 66"/>
          <p:cNvSpPr>
            <a:spLocks noChangeArrowheads="1"/>
          </p:cNvSpPr>
          <p:nvPr/>
        </p:nvSpPr>
        <p:spPr bwMode="auto">
          <a:xfrm>
            <a:off x="5049202" y="2730749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B56903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6732E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>
              <a:latin typeface="Calibri" pitchFamily="34" charset="0"/>
              <a:cs typeface="+mn-cs"/>
            </a:endParaRPr>
          </a:p>
        </p:txBody>
      </p:sp>
      <p:sp>
        <p:nvSpPr>
          <p:cNvPr id="38" name="AutoShape 66"/>
          <p:cNvSpPr>
            <a:spLocks noChangeArrowheads="1"/>
          </p:cNvSpPr>
          <p:nvPr/>
        </p:nvSpPr>
        <p:spPr bwMode="auto">
          <a:xfrm>
            <a:off x="4071934" y="5302517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B56903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6732E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>
              <a:latin typeface="Calibri" pitchFamily="34" charset="0"/>
              <a:cs typeface="+mn-cs"/>
            </a:endParaRPr>
          </a:p>
        </p:txBody>
      </p:sp>
      <p:sp>
        <p:nvSpPr>
          <p:cNvPr id="39" name="AutoShape 63"/>
          <p:cNvSpPr>
            <a:spLocks noChangeArrowheads="1"/>
          </p:cNvSpPr>
          <p:nvPr/>
        </p:nvSpPr>
        <p:spPr bwMode="auto">
          <a:xfrm>
            <a:off x="5549268" y="3087939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A3119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86195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Calibri" pitchFamily="34" charset="0"/>
              <a:cs typeface="+mn-cs"/>
            </a:endParaRPr>
          </a:p>
        </p:txBody>
      </p:sp>
      <p:sp>
        <p:nvSpPr>
          <p:cNvPr id="40" name="AutoShape 64"/>
          <p:cNvSpPr>
            <a:spLocks noChangeArrowheads="1"/>
          </p:cNvSpPr>
          <p:nvPr/>
        </p:nvSpPr>
        <p:spPr bwMode="auto">
          <a:xfrm>
            <a:off x="4071934" y="3961324"/>
            <a:ext cx="380054" cy="269623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9267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Calibri" pitchFamily="34" charset="0"/>
              <a:cs typeface="+mn-cs"/>
            </a:endParaRPr>
          </a:p>
        </p:txBody>
      </p:sp>
      <p:sp>
        <p:nvSpPr>
          <p:cNvPr id="41" name="AutoShape 64"/>
          <p:cNvSpPr>
            <a:spLocks noChangeArrowheads="1"/>
          </p:cNvSpPr>
          <p:nvPr/>
        </p:nvSpPr>
        <p:spPr bwMode="auto">
          <a:xfrm>
            <a:off x="5715008" y="3961324"/>
            <a:ext cx="380054" cy="269623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9267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Calibri" pitchFamily="34" charset="0"/>
              <a:cs typeface="+mn-cs"/>
            </a:endParaRPr>
          </a:p>
        </p:txBody>
      </p:sp>
      <p:sp>
        <p:nvSpPr>
          <p:cNvPr id="42" name="AutoShape 63"/>
          <p:cNvSpPr>
            <a:spLocks noChangeArrowheads="1"/>
          </p:cNvSpPr>
          <p:nvPr/>
        </p:nvSpPr>
        <p:spPr bwMode="auto">
          <a:xfrm>
            <a:off x="4143372" y="6159773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A3119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86195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Calibri" pitchFamily="34" charset="0"/>
              <a:cs typeface="+mn-cs"/>
            </a:endParaRPr>
          </a:p>
        </p:txBody>
      </p:sp>
      <p:sp>
        <p:nvSpPr>
          <p:cNvPr id="43" name="AutoShape 63"/>
          <p:cNvSpPr>
            <a:spLocks noChangeArrowheads="1"/>
          </p:cNvSpPr>
          <p:nvPr/>
        </p:nvSpPr>
        <p:spPr bwMode="auto">
          <a:xfrm>
            <a:off x="5143504" y="5731145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A3119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86195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Calibri" pitchFamily="34" charset="0"/>
              <a:cs typeface="+mn-cs"/>
            </a:endParaRPr>
          </a:p>
        </p:txBody>
      </p:sp>
      <p:sp>
        <p:nvSpPr>
          <p:cNvPr id="44" name="AutoShape 64"/>
          <p:cNvSpPr>
            <a:spLocks noChangeArrowheads="1"/>
          </p:cNvSpPr>
          <p:nvPr/>
        </p:nvSpPr>
        <p:spPr bwMode="auto">
          <a:xfrm>
            <a:off x="5715008" y="6088335"/>
            <a:ext cx="380054" cy="269623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9267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Calibri" pitchFamily="34" charset="0"/>
              <a:cs typeface="+mn-cs"/>
            </a:endParaRPr>
          </a:p>
        </p:txBody>
      </p:sp>
      <p:sp>
        <p:nvSpPr>
          <p:cNvPr id="45" name="Título 8"/>
          <p:cNvSpPr txBox="1">
            <a:spLocks/>
          </p:cNvSpPr>
          <p:nvPr/>
        </p:nvSpPr>
        <p:spPr>
          <a:xfrm>
            <a:off x="704869" y="142857"/>
            <a:ext cx="6510337" cy="64293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500" b="1" dirty="0" smtClean="0">
                <a:latin typeface="+mj-lt"/>
                <a:ea typeface="+mj-ea"/>
                <a:cs typeface="+mj-cs"/>
              </a:rPr>
              <a:t>Monitoramento e Avaliação da Estratégia </a:t>
            </a:r>
          </a:p>
          <a:p>
            <a:pPr algn="ctr" eaLnBrk="0" hangingPunct="0">
              <a:defRPr/>
            </a:pPr>
            <a:endParaRPr lang="pt-BR" sz="25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8"/>
          <p:cNvSpPr txBox="1">
            <a:spLocks/>
          </p:cNvSpPr>
          <p:nvPr/>
        </p:nvSpPr>
        <p:spPr>
          <a:xfrm>
            <a:off x="633413" y="142857"/>
            <a:ext cx="6510337" cy="64293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latin typeface="+mj-lt"/>
                <a:ea typeface="+mj-ea"/>
                <a:cs typeface="+mj-cs"/>
              </a:rPr>
              <a:t>Central de Resultados</a:t>
            </a:r>
          </a:p>
        </p:txBody>
      </p:sp>
      <p:pic>
        <p:nvPicPr>
          <p:cNvPr id="46" name="Picture 10" descr="minority-rep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0"/>
            <a:ext cx="4246562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7" name="Diagrama 46"/>
          <p:cNvGraphicFramePr/>
          <p:nvPr/>
        </p:nvGraphicFramePr>
        <p:xfrm>
          <a:off x="4572000" y="1428736"/>
          <a:ext cx="4071966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8"/>
          <p:cNvSpPr txBox="1">
            <a:spLocks/>
          </p:cNvSpPr>
          <p:nvPr/>
        </p:nvSpPr>
        <p:spPr>
          <a:xfrm>
            <a:off x="633413" y="214295"/>
            <a:ext cx="6510337" cy="64293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600" b="1" dirty="0" smtClean="0">
                <a:latin typeface="+mj-lt"/>
                <a:ea typeface="+mj-ea"/>
                <a:cs typeface="+mj-cs"/>
              </a:rPr>
              <a:t>Processo e Tecnologia de Inteligência</a:t>
            </a:r>
            <a:endParaRPr lang="pt-BR" sz="26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143250" y="5045075"/>
            <a:ext cx="2071688" cy="1169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Custo X Benefício</a:t>
            </a:r>
          </a:p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Efetividade</a:t>
            </a:r>
          </a:p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Pertinência</a:t>
            </a:r>
          </a:p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Valor agregado</a:t>
            </a:r>
          </a:p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Tecnologia da Informação</a:t>
            </a:r>
          </a:p>
        </p:txBody>
      </p:sp>
      <p:pic>
        <p:nvPicPr>
          <p:cNvPr id="7" name="Picture 42" descr="BI-p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562225"/>
            <a:ext cx="2000250" cy="2625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upo 33"/>
          <p:cNvGrpSpPr>
            <a:grpSpLocks/>
          </p:cNvGrpSpPr>
          <p:nvPr/>
        </p:nvGrpSpPr>
        <p:grpSpPr bwMode="auto">
          <a:xfrm>
            <a:off x="2500313" y="2687638"/>
            <a:ext cx="2214562" cy="2428866"/>
            <a:chOff x="3375027" y="2625725"/>
            <a:chExt cx="1554163" cy="1470025"/>
          </a:xfrm>
        </p:grpSpPr>
        <p:pic>
          <p:nvPicPr>
            <p:cNvPr id="27" name="Picture 76" descr="BI-p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75027" y="2625725"/>
              <a:ext cx="1554163" cy="147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3446465" y="3573463"/>
              <a:ext cx="1439862" cy="167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200" b="1" i="1"/>
                <a:t>DATAWAREHOUSE</a:t>
              </a:r>
            </a:p>
          </p:txBody>
        </p:sp>
      </p:grpSp>
      <p:grpSp>
        <p:nvGrpSpPr>
          <p:cNvPr id="9" name="Grupo 32"/>
          <p:cNvGrpSpPr>
            <a:grpSpLocks/>
          </p:cNvGrpSpPr>
          <p:nvPr/>
        </p:nvGrpSpPr>
        <p:grpSpPr bwMode="auto">
          <a:xfrm>
            <a:off x="5143500" y="2830512"/>
            <a:ext cx="1000125" cy="2000243"/>
            <a:chOff x="5761056" y="2580186"/>
            <a:chExt cx="287338" cy="1541797"/>
          </a:xfrm>
        </p:grpSpPr>
        <p:sp>
          <p:nvSpPr>
            <p:cNvPr id="25" name="Rectangle 49"/>
            <p:cNvSpPr>
              <a:spLocks noChangeArrowheads="1"/>
            </p:cNvSpPr>
            <p:nvPr/>
          </p:nvSpPr>
          <p:spPr bwMode="auto">
            <a:xfrm>
              <a:off x="5761056" y="2580186"/>
              <a:ext cx="287338" cy="154179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" name="Text Box 71"/>
            <p:cNvSpPr txBox="1">
              <a:spLocks noChangeArrowheads="1"/>
            </p:cNvSpPr>
            <p:nvPr/>
          </p:nvSpPr>
          <p:spPr bwMode="auto">
            <a:xfrm rot="16200000">
              <a:off x="5588233" y="3193246"/>
              <a:ext cx="641194" cy="254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vert" anchor="ctr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pt-BR" sz="1200" b="1" dirty="0">
                <a:latin typeface="Arial" charset="0"/>
                <a:cs typeface="Arial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pt-BR" sz="1200" b="1" dirty="0">
                  <a:latin typeface="Arial" charset="0"/>
                  <a:cs typeface="Arial" charset="0"/>
                </a:rPr>
                <a:t>Painéis/ Relatórios</a:t>
              </a:r>
            </a:p>
          </p:txBody>
        </p:sp>
      </p:grpSp>
      <p:sp>
        <p:nvSpPr>
          <p:cNvPr id="10" name="CaixaDeTexto 9"/>
          <p:cNvSpPr txBox="1"/>
          <p:nvPr/>
        </p:nvSpPr>
        <p:spPr bwMode="auto">
          <a:xfrm>
            <a:off x="846138" y="5259388"/>
            <a:ext cx="142875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+mn-cs"/>
              </a:rPr>
              <a:t>Organização</a:t>
            </a:r>
          </a:p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+mn-cs"/>
              </a:rPr>
              <a:t>Coleta</a:t>
            </a:r>
          </a:p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+mn-cs"/>
              </a:rPr>
              <a:t>Processamento</a:t>
            </a:r>
          </a:p>
          <a:p>
            <a:pPr>
              <a:defRPr/>
            </a:pPr>
            <a:endParaRPr lang="pt-BR" sz="14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1" name="Conector de seta reta 10"/>
          <p:cNvCxnSpPr/>
          <p:nvPr/>
        </p:nvCxnSpPr>
        <p:spPr bwMode="auto">
          <a:xfrm>
            <a:off x="560388" y="5876925"/>
            <a:ext cx="214312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 bwMode="auto">
          <a:xfrm rot="5400000">
            <a:off x="237331" y="5555457"/>
            <a:ext cx="644525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 bwMode="auto">
          <a:xfrm>
            <a:off x="2928938" y="5616575"/>
            <a:ext cx="214312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 bwMode="auto">
          <a:xfrm rot="5400000">
            <a:off x="2606675" y="5294313"/>
            <a:ext cx="642937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 bwMode="auto">
          <a:xfrm>
            <a:off x="5500688" y="5330825"/>
            <a:ext cx="1500187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Entrega do BI (BI </a:t>
            </a:r>
            <a:r>
              <a:rPr lang="pt-BR" sz="1400" b="1" i="1" dirty="0" err="1">
                <a:solidFill>
                  <a:schemeClr val="bg1"/>
                </a:solidFill>
                <a:latin typeface="+mn-lt"/>
                <a:cs typeface="Arial" charset="0"/>
              </a:rPr>
              <a:t>delivery</a:t>
            </a: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)</a:t>
            </a:r>
          </a:p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Contextualização</a:t>
            </a:r>
          </a:p>
        </p:txBody>
      </p:sp>
      <p:cxnSp>
        <p:nvCxnSpPr>
          <p:cNvPr id="16" name="Conector de seta reta 15"/>
          <p:cNvCxnSpPr/>
          <p:nvPr/>
        </p:nvCxnSpPr>
        <p:spPr bwMode="auto">
          <a:xfrm>
            <a:off x="5359400" y="5545138"/>
            <a:ext cx="214313" cy="15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 bwMode="auto">
          <a:xfrm rot="5400000">
            <a:off x="5037138" y="5222875"/>
            <a:ext cx="642938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 bwMode="auto">
          <a:xfrm>
            <a:off x="7572375" y="5384800"/>
            <a:ext cx="92868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Arial" charset="0"/>
              </a:rPr>
              <a:t>Análises</a:t>
            </a:r>
          </a:p>
        </p:txBody>
      </p:sp>
      <p:cxnSp>
        <p:nvCxnSpPr>
          <p:cNvPr id="19" name="Conector de seta reta 18"/>
          <p:cNvCxnSpPr/>
          <p:nvPr/>
        </p:nvCxnSpPr>
        <p:spPr bwMode="auto">
          <a:xfrm>
            <a:off x="7358063" y="5549900"/>
            <a:ext cx="214312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 bwMode="auto">
          <a:xfrm rot="5400000">
            <a:off x="7035800" y="5227638"/>
            <a:ext cx="642937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49"/>
          <p:cNvSpPr>
            <a:spLocks noChangeArrowheads="1"/>
          </p:cNvSpPr>
          <p:nvPr/>
        </p:nvSpPr>
        <p:spPr bwMode="auto">
          <a:xfrm>
            <a:off x="6858027" y="2857496"/>
            <a:ext cx="1571625" cy="200024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29" name="Espaço Reservado para Conteúdo 5"/>
          <p:cNvGraphicFramePr>
            <a:graphicFrameLocks/>
          </p:cNvGraphicFramePr>
          <p:nvPr/>
        </p:nvGraphicFramePr>
        <p:xfrm>
          <a:off x="357158" y="714356"/>
          <a:ext cx="8372476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1" name="Picture 49" descr="dashboards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29438" y="2901949"/>
            <a:ext cx="1447800" cy="69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9" descr="mobile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29438" y="3687759"/>
            <a:ext cx="719137" cy="598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81" descr="trendi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43813" y="4044945"/>
            <a:ext cx="661987" cy="73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-561975" y="1660525"/>
            <a:ext cx="3071813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SIOFI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AFT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SCP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SARE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SPR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SIS. CONVENIOS - G. FED.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 INTEGRAÇÃO DADOS – STN</a:t>
            </a:r>
            <a:endParaRPr lang="pt-BR" sz="1000" u="sng" dirty="0">
              <a:solidFill>
                <a:schemeClr val="bg1"/>
              </a:solidFill>
            </a:endParaRPr>
          </a:p>
        </p:txBody>
      </p:sp>
      <p:grpSp>
        <p:nvGrpSpPr>
          <p:cNvPr id="19459" name="Group 25"/>
          <p:cNvGrpSpPr>
            <a:grpSpLocks/>
          </p:cNvGrpSpPr>
          <p:nvPr/>
        </p:nvGrpSpPr>
        <p:grpSpPr bwMode="auto">
          <a:xfrm>
            <a:off x="260350" y="2371725"/>
            <a:ext cx="2087563" cy="431800"/>
            <a:chOff x="68" y="1525"/>
            <a:chExt cx="1315" cy="272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68" y="1797"/>
              <a:ext cx="1315" cy="0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56" name="Line 24"/>
            <p:cNvSpPr>
              <a:spLocks noChangeShapeType="1"/>
            </p:cNvSpPr>
            <p:nvPr/>
          </p:nvSpPr>
          <p:spPr bwMode="auto">
            <a:xfrm flipV="1">
              <a:off x="1383" y="1525"/>
              <a:ext cx="0" cy="272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-857250" y="4357688"/>
            <a:ext cx="214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COMPRASNET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SIGMAT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CADFOR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SEPNET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6786563" y="4379913"/>
            <a:ext cx="22336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2" algn="r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RHNET</a:t>
            </a:r>
          </a:p>
          <a:p>
            <a:pPr lvl="2" algn="r">
              <a:defRPr/>
            </a:pPr>
            <a:endParaRPr lang="pt-BR" sz="1000" b="1" dirty="0"/>
          </a:p>
          <a:p>
            <a:pPr lvl="2" algn="r">
              <a:buFontTx/>
              <a:buChar char="•"/>
              <a:defRPr/>
            </a:pPr>
            <a:endParaRPr lang="pt-BR" sz="1000" b="1" dirty="0"/>
          </a:p>
        </p:txBody>
      </p:sp>
      <p:sp>
        <p:nvSpPr>
          <p:cNvPr id="6156" name="AutoShape 11"/>
          <p:cNvSpPr>
            <a:spLocks noChangeArrowheads="1"/>
          </p:cNvSpPr>
          <p:nvPr/>
        </p:nvSpPr>
        <p:spPr bwMode="auto">
          <a:xfrm>
            <a:off x="3265488" y="3000375"/>
            <a:ext cx="2520950" cy="1439863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2F4D71"/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pt-BR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pt-BR" b="1" dirty="0" err="1">
                <a:solidFill>
                  <a:schemeClr val="bg1"/>
                </a:solidFill>
              </a:rPr>
              <a:t>Datawarehouse</a:t>
            </a:r>
            <a:endParaRPr lang="pt-BR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</a:rPr>
              <a:t> Central de Resultados</a:t>
            </a:r>
          </a:p>
          <a:p>
            <a:pPr algn="ctr">
              <a:defRPr/>
            </a:pP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6878" name="AutoShape 14"/>
          <p:cNvSpPr>
            <a:spLocks noChangeArrowheads="1"/>
          </p:cNvSpPr>
          <p:nvPr/>
        </p:nvSpPr>
        <p:spPr bwMode="auto">
          <a:xfrm>
            <a:off x="250825" y="3213100"/>
            <a:ext cx="1798638" cy="1081088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b="1" dirty="0"/>
              <a:t>Logística e</a:t>
            </a:r>
          </a:p>
          <a:p>
            <a:pPr algn="ctr">
              <a:defRPr/>
            </a:pPr>
            <a:r>
              <a:rPr lang="pt-BR" b="1" dirty="0"/>
              <a:t>Suprimentos</a:t>
            </a:r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2071688" y="5286375"/>
            <a:ext cx="1798637" cy="115252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sz="1700" b="1" dirty="0"/>
              <a:t>Base de Dados </a:t>
            </a:r>
          </a:p>
          <a:p>
            <a:pPr algn="ctr">
              <a:defRPr/>
            </a:pPr>
            <a:r>
              <a:rPr lang="pt-BR" sz="1700" b="1" dirty="0"/>
              <a:t>“Órgão”</a:t>
            </a:r>
          </a:p>
        </p:txBody>
      </p:sp>
      <p:sp>
        <p:nvSpPr>
          <p:cNvPr id="3" name="AutoShape 17"/>
          <p:cNvSpPr>
            <a:spLocks noChangeArrowheads="1"/>
          </p:cNvSpPr>
          <p:nvPr/>
        </p:nvSpPr>
        <p:spPr bwMode="auto">
          <a:xfrm>
            <a:off x="5500688" y="1143000"/>
            <a:ext cx="1882775" cy="1071563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b="1" dirty="0"/>
              <a:t>Planejamento/</a:t>
            </a:r>
          </a:p>
          <a:p>
            <a:pPr algn="ctr">
              <a:defRPr/>
            </a:pPr>
            <a:r>
              <a:rPr lang="pt-BR" b="1" dirty="0"/>
              <a:t>Orçamento</a:t>
            </a:r>
          </a:p>
        </p:txBody>
      </p:sp>
      <p:sp>
        <p:nvSpPr>
          <p:cNvPr id="19466" name="Line 132"/>
          <p:cNvSpPr>
            <a:spLocks noChangeShapeType="1"/>
          </p:cNvSpPr>
          <p:nvPr/>
        </p:nvSpPr>
        <p:spPr bwMode="auto">
          <a:xfrm rot="18228903" flipV="1">
            <a:off x="3119438" y="4832350"/>
            <a:ext cx="660400" cy="47625"/>
          </a:xfrm>
          <a:prstGeom prst="line">
            <a:avLst/>
          </a:prstGeom>
          <a:noFill/>
          <a:ln w="57150">
            <a:solidFill>
              <a:srgbClr val="999999"/>
            </a:solidFill>
            <a:prstDash val="sysDot"/>
            <a:round/>
            <a:headEnd/>
            <a:tailEnd type="triangle" w="med" len="med"/>
          </a:ln>
          <a:effectLst>
            <a:prstShdw prst="shdw17" dist="17961" dir="2700000">
              <a:srgbClr val="5C5C5C"/>
            </a:prstShdw>
          </a:effectLst>
        </p:spPr>
        <p:txBody>
          <a:bodyPr/>
          <a:lstStyle/>
          <a:p>
            <a:endParaRPr lang="pt-BR"/>
          </a:p>
        </p:txBody>
      </p:sp>
      <p:sp>
        <p:nvSpPr>
          <p:cNvPr id="19467" name="Line 133"/>
          <p:cNvSpPr>
            <a:spLocks noChangeShapeType="1"/>
          </p:cNvSpPr>
          <p:nvPr/>
        </p:nvSpPr>
        <p:spPr bwMode="auto">
          <a:xfrm rot="408490" flipV="1">
            <a:off x="2124075" y="3716338"/>
            <a:ext cx="1054100" cy="109537"/>
          </a:xfrm>
          <a:prstGeom prst="line">
            <a:avLst/>
          </a:prstGeom>
          <a:noFill/>
          <a:ln w="57150">
            <a:solidFill>
              <a:srgbClr val="999999"/>
            </a:solidFill>
            <a:prstDash val="sysDot"/>
            <a:round/>
            <a:headEnd/>
            <a:tailEnd type="triangle" w="med" len="med"/>
          </a:ln>
          <a:effectLst>
            <a:prstShdw prst="shdw17" dist="17961" dir="2700000">
              <a:srgbClr val="5C5C5C"/>
            </a:prstShdw>
          </a:effectLst>
        </p:spPr>
        <p:txBody>
          <a:bodyPr/>
          <a:lstStyle/>
          <a:p>
            <a:endParaRPr lang="pt-BR"/>
          </a:p>
        </p:txBody>
      </p:sp>
      <p:sp>
        <p:nvSpPr>
          <p:cNvPr id="19468" name="Line 134"/>
          <p:cNvSpPr>
            <a:spLocks noChangeShapeType="1"/>
          </p:cNvSpPr>
          <p:nvPr/>
        </p:nvSpPr>
        <p:spPr bwMode="auto">
          <a:xfrm rot="15388982" flipV="1">
            <a:off x="5465763" y="4573588"/>
            <a:ext cx="936625" cy="720725"/>
          </a:xfrm>
          <a:prstGeom prst="line">
            <a:avLst/>
          </a:prstGeom>
          <a:noFill/>
          <a:ln w="57150">
            <a:solidFill>
              <a:srgbClr val="999999"/>
            </a:solidFill>
            <a:prstDash val="sysDot"/>
            <a:round/>
            <a:headEnd/>
            <a:tailEnd type="triangle" w="med" len="med"/>
          </a:ln>
          <a:effectLst>
            <a:prstShdw prst="shdw17" dist="17961" dir="2700000">
              <a:srgbClr val="5C5C5C"/>
            </a:prstShdw>
          </a:effectLst>
        </p:spPr>
        <p:txBody>
          <a:bodyPr/>
          <a:lstStyle/>
          <a:p>
            <a:endParaRPr lang="pt-BR"/>
          </a:p>
        </p:txBody>
      </p:sp>
      <p:sp>
        <p:nvSpPr>
          <p:cNvPr id="19469" name="Line 137"/>
          <p:cNvSpPr>
            <a:spLocks noChangeShapeType="1"/>
          </p:cNvSpPr>
          <p:nvPr/>
        </p:nvSpPr>
        <p:spPr bwMode="auto">
          <a:xfrm rot="9646449" flipV="1">
            <a:off x="5222875" y="2511425"/>
            <a:ext cx="1008063" cy="215900"/>
          </a:xfrm>
          <a:prstGeom prst="line">
            <a:avLst/>
          </a:prstGeom>
          <a:noFill/>
          <a:ln w="57150">
            <a:solidFill>
              <a:srgbClr val="999999"/>
            </a:solidFill>
            <a:prstDash val="sysDot"/>
            <a:round/>
            <a:headEnd/>
            <a:tailEnd type="triangle" w="med" len="med"/>
          </a:ln>
          <a:effectLst>
            <a:prstShdw prst="shdw17" dist="17961" dir="2700000">
              <a:srgbClr val="5C5C5C"/>
            </a:prstShdw>
          </a:effectLst>
        </p:spPr>
        <p:txBody>
          <a:bodyPr/>
          <a:lstStyle/>
          <a:p>
            <a:endParaRPr lang="pt-BR"/>
          </a:p>
        </p:txBody>
      </p:sp>
      <p:sp>
        <p:nvSpPr>
          <p:cNvPr id="19470" name="Line 140"/>
          <p:cNvSpPr>
            <a:spLocks noChangeShapeType="1"/>
          </p:cNvSpPr>
          <p:nvPr/>
        </p:nvSpPr>
        <p:spPr bwMode="auto">
          <a:xfrm rot="10800000" flipH="1" flipV="1">
            <a:off x="2852738" y="2224088"/>
            <a:ext cx="576262" cy="719137"/>
          </a:xfrm>
          <a:prstGeom prst="line">
            <a:avLst/>
          </a:prstGeom>
          <a:noFill/>
          <a:ln w="57150">
            <a:solidFill>
              <a:srgbClr val="999999"/>
            </a:solidFill>
            <a:prstDash val="sysDot"/>
            <a:round/>
            <a:headEnd/>
            <a:tailEnd type="triangle" w="med" len="med"/>
          </a:ln>
          <a:effectLst>
            <a:prstShdw prst="shdw17" dist="17961" dir="2700000">
              <a:srgbClr val="5C5C5C"/>
            </a:prstShdw>
          </a:effectLst>
        </p:spPr>
        <p:txBody>
          <a:bodyPr/>
          <a:lstStyle/>
          <a:p>
            <a:endParaRPr lang="pt-BR"/>
          </a:p>
        </p:txBody>
      </p:sp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1428750" y="1143000"/>
            <a:ext cx="1928813" cy="1011238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b="1" dirty="0"/>
              <a:t>Finanças </a:t>
            </a:r>
          </a:p>
          <a:p>
            <a:pPr algn="ctr">
              <a:defRPr/>
            </a:pPr>
            <a:r>
              <a:rPr lang="pt-BR" b="1" dirty="0"/>
              <a:t>Públicas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6213475" y="1803400"/>
            <a:ext cx="22336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2" algn="r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SIPLAM</a:t>
            </a:r>
          </a:p>
          <a:p>
            <a:pPr lvl="2" algn="r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SEONET</a:t>
            </a:r>
          </a:p>
          <a:p>
            <a:pPr lvl="2" algn="r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SYSCORE</a:t>
            </a:r>
          </a:p>
          <a:p>
            <a:pPr lvl="2" algn="r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PROJ. ESTRUTURANTES</a:t>
            </a:r>
          </a:p>
          <a:p>
            <a:pPr lvl="2" algn="r">
              <a:buFontTx/>
              <a:buChar char="•"/>
              <a:defRPr/>
            </a:pPr>
            <a:endParaRPr lang="pt-BR" sz="1000" b="1" dirty="0"/>
          </a:p>
        </p:txBody>
      </p:sp>
      <p:grpSp>
        <p:nvGrpSpPr>
          <p:cNvPr id="19473" name="Group 34"/>
          <p:cNvGrpSpPr>
            <a:grpSpLocks/>
          </p:cNvGrpSpPr>
          <p:nvPr/>
        </p:nvGrpSpPr>
        <p:grpSpPr bwMode="auto">
          <a:xfrm>
            <a:off x="6735763" y="2368550"/>
            <a:ext cx="1835150" cy="358775"/>
            <a:chOff x="4604" y="1616"/>
            <a:chExt cx="1156" cy="226"/>
          </a:xfrm>
        </p:grpSpPr>
        <p:sp>
          <p:nvSpPr>
            <p:cNvPr id="44060" name="Line 28"/>
            <p:cNvSpPr>
              <a:spLocks noChangeShapeType="1"/>
            </p:cNvSpPr>
            <p:nvPr/>
          </p:nvSpPr>
          <p:spPr bwMode="auto">
            <a:xfrm>
              <a:off x="4604" y="1842"/>
              <a:ext cx="1156" cy="0"/>
            </a:xfrm>
            <a:prstGeom prst="line">
              <a:avLst/>
            </a:prstGeom>
            <a:noFill/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61" name="Line 29"/>
            <p:cNvSpPr>
              <a:spLocks noChangeShapeType="1"/>
            </p:cNvSpPr>
            <p:nvPr/>
          </p:nvSpPr>
          <p:spPr bwMode="auto">
            <a:xfrm flipH="1">
              <a:off x="4604" y="1616"/>
              <a:ext cx="0" cy="226"/>
            </a:xfrm>
            <a:prstGeom prst="line">
              <a:avLst/>
            </a:prstGeom>
            <a:noFill/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grpSp>
        <p:nvGrpSpPr>
          <p:cNvPr id="19474" name="Group 31"/>
          <p:cNvGrpSpPr>
            <a:grpSpLocks/>
          </p:cNvGrpSpPr>
          <p:nvPr/>
        </p:nvGrpSpPr>
        <p:grpSpPr bwMode="auto">
          <a:xfrm>
            <a:off x="142875" y="4365625"/>
            <a:ext cx="2000250" cy="777875"/>
            <a:chOff x="68" y="1525"/>
            <a:chExt cx="1315" cy="272"/>
          </a:xfrm>
        </p:grpSpPr>
        <p:sp>
          <p:nvSpPr>
            <p:cNvPr id="44064" name="Line 32"/>
            <p:cNvSpPr>
              <a:spLocks noChangeShapeType="1"/>
            </p:cNvSpPr>
            <p:nvPr/>
          </p:nvSpPr>
          <p:spPr bwMode="auto">
            <a:xfrm>
              <a:off x="68" y="1797"/>
              <a:ext cx="1315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65" name="Line 33"/>
            <p:cNvSpPr>
              <a:spLocks noChangeShapeType="1"/>
            </p:cNvSpPr>
            <p:nvPr/>
          </p:nvSpPr>
          <p:spPr bwMode="auto">
            <a:xfrm flipV="1">
              <a:off x="1383" y="1525"/>
              <a:ext cx="0" cy="27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grpSp>
        <p:nvGrpSpPr>
          <p:cNvPr id="19475" name="Group 36"/>
          <p:cNvGrpSpPr>
            <a:grpSpLocks/>
          </p:cNvGrpSpPr>
          <p:nvPr/>
        </p:nvGrpSpPr>
        <p:grpSpPr bwMode="auto">
          <a:xfrm>
            <a:off x="8264525" y="4424363"/>
            <a:ext cx="682625" cy="287337"/>
            <a:chOff x="4604" y="1616"/>
            <a:chExt cx="1156" cy="226"/>
          </a:xfrm>
        </p:grpSpPr>
        <p:sp>
          <p:nvSpPr>
            <p:cNvPr id="44069" name="Line 37"/>
            <p:cNvSpPr>
              <a:spLocks noChangeShapeType="1"/>
            </p:cNvSpPr>
            <p:nvPr/>
          </p:nvSpPr>
          <p:spPr bwMode="auto">
            <a:xfrm>
              <a:off x="4604" y="1842"/>
              <a:ext cx="115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70" name="Line 38"/>
            <p:cNvSpPr>
              <a:spLocks noChangeShapeType="1"/>
            </p:cNvSpPr>
            <p:nvPr/>
          </p:nvSpPr>
          <p:spPr bwMode="auto">
            <a:xfrm flipH="1">
              <a:off x="4604" y="1616"/>
              <a:ext cx="0" cy="22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4071" name="Text Box 39"/>
          <p:cNvSpPr txBox="1">
            <a:spLocks noChangeArrowheads="1"/>
          </p:cNvSpPr>
          <p:nvPr/>
        </p:nvSpPr>
        <p:spPr bwMode="auto">
          <a:xfrm>
            <a:off x="3089275" y="5468938"/>
            <a:ext cx="2714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 CHAMADAS DO CBM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 OCORRÊNCIAS DA PM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 LICENCIAMENTO AMBIENTAL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 ATENDIMENTO PROCON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 OUTROS</a:t>
            </a:r>
          </a:p>
        </p:txBody>
      </p:sp>
      <p:grpSp>
        <p:nvGrpSpPr>
          <p:cNvPr id="19477" name="Group 40"/>
          <p:cNvGrpSpPr>
            <a:grpSpLocks/>
          </p:cNvGrpSpPr>
          <p:nvPr/>
        </p:nvGrpSpPr>
        <p:grpSpPr bwMode="auto">
          <a:xfrm>
            <a:off x="3654425" y="5718175"/>
            <a:ext cx="2160588" cy="720725"/>
            <a:chOff x="68" y="1525"/>
            <a:chExt cx="1315" cy="272"/>
          </a:xfrm>
        </p:grpSpPr>
        <p:sp>
          <p:nvSpPr>
            <p:cNvPr id="44073" name="Line 41"/>
            <p:cNvSpPr>
              <a:spLocks noChangeShapeType="1"/>
            </p:cNvSpPr>
            <p:nvPr/>
          </p:nvSpPr>
          <p:spPr bwMode="auto">
            <a:xfrm>
              <a:off x="68" y="1797"/>
              <a:ext cx="1315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74" name="Line 42"/>
            <p:cNvSpPr>
              <a:spLocks noChangeShapeType="1"/>
            </p:cNvSpPr>
            <p:nvPr/>
          </p:nvSpPr>
          <p:spPr bwMode="auto">
            <a:xfrm flipV="1">
              <a:off x="1383" y="1525"/>
              <a:ext cx="0" cy="27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4075" name="Text Box 43"/>
          <p:cNvSpPr txBox="1">
            <a:spLocks noChangeArrowheads="1"/>
          </p:cNvSpPr>
          <p:nvPr/>
        </p:nvSpPr>
        <p:spPr bwMode="auto">
          <a:xfrm>
            <a:off x="6910388" y="5853113"/>
            <a:ext cx="20193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2" algn="r">
              <a:buFontTx/>
              <a:buChar char="•"/>
              <a:defRPr/>
            </a:pPr>
            <a:r>
              <a:rPr lang="pt-BR" sz="1000" b="1" dirty="0"/>
              <a:t> </a:t>
            </a:r>
            <a:r>
              <a:rPr lang="pt-BR" sz="1000" b="1" dirty="0" smtClean="0"/>
              <a:t>IMB</a:t>
            </a:r>
            <a:endParaRPr lang="pt-BR" sz="1000" b="1" dirty="0"/>
          </a:p>
          <a:p>
            <a:pPr lvl="2" algn="r">
              <a:buFontTx/>
              <a:buChar char="•"/>
              <a:defRPr/>
            </a:pPr>
            <a:r>
              <a:rPr lang="pt-BR" sz="1000" b="1" dirty="0"/>
              <a:t> IBGE</a:t>
            </a:r>
          </a:p>
          <a:p>
            <a:pPr lvl="2" algn="r">
              <a:buFontTx/>
              <a:buChar char="•"/>
              <a:defRPr/>
            </a:pPr>
            <a:r>
              <a:rPr lang="pt-BR" sz="1000" b="1" dirty="0"/>
              <a:t>IPEA</a:t>
            </a:r>
          </a:p>
          <a:p>
            <a:pPr lvl="2" algn="r">
              <a:buFontTx/>
              <a:buChar char="•"/>
              <a:defRPr/>
            </a:pPr>
            <a:r>
              <a:rPr lang="pt-BR" sz="1000" b="1" dirty="0"/>
              <a:t> MINISTÉRIOS</a:t>
            </a:r>
          </a:p>
          <a:p>
            <a:pPr lvl="2" algn="r">
              <a:buFontTx/>
              <a:buChar char="•"/>
              <a:defRPr/>
            </a:pPr>
            <a:r>
              <a:rPr lang="pt-BR" sz="1000" b="1" dirty="0"/>
              <a:t> OUTROS</a:t>
            </a:r>
          </a:p>
        </p:txBody>
      </p:sp>
      <p:grpSp>
        <p:nvGrpSpPr>
          <p:cNvPr id="19479" name="Group 44"/>
          <p:cNvGrpSpPr>
            <a:grpSpLocks/>
          </p:cNvGrpSpPr>
          <p:nvPr/>
        </p:nvGrpSpPr>
        <p:grpSpPr bwMode="auto">
          <a:xfrm>
            <a:off x="7858125" y="6427788"/>
            <a:ext cx="1042988" cy="287337"/>
            <a:chOff x="4604" y="1616"/>
            <a:chExt cx="1156" cy="226"/>
          </a:xfrm>
        </p:grpSpPr>
        <p:sp>
          <p:nvSpPr>
            <p:cNvPr id="44077" name="Line 45"/>
            <p:cNvSpPr>
              <a:spLocks noChangeShapeType="1"/>
            </p:cNvSpPr>
            <p:nvPr/>
          </p:nvSpPr>
          <p:spPr bwMode="auto">
            <a:xfrm>
              <a:off x="4604" y="1842"/>
              <a:ext cx="1156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78" name="Line 46"/>
            <p:cNvSpPr>
              <a:spLocks noChangeShapeType="1"/>
            </p:cNvSpPr>
            <p:nvPr/>
          </p:nvSpPr>
          <p:spPr bwMode="auto">
            <a:xfrm flipH="1">
              <a:off x="4604" y="1616"/>
              <a:ext cx="0" cy="226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3" name="Título 1"/>
          <p:cNvSpPr txBox="1">
            <a:spLocks/>
          </p:cNvSpPr>
          <p:nvPr/>
        </p:nvSpPr>
        <p:spPr>
          <a:xfrm>
            <a:off x="714375" y="71438"/>
            <a:ext cx="5786438" cy="71437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pt-BR" sz="42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19481" name="Imagem 8" descr="segplan_govern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214313"/>
            <a:ext cx="24574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ítulo 8"/>
          <p:cNvSpPr txBox="1">
            <a:spLocks/>
          </p:cNvSpPr>
          <p:nvPr/>
        </p:nvSpPr>
        <p:spPr>
          <a:xfrm>
            <a:off x="990603" y="214314"/>
            <a:ext cx="5724537" cy="57148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600" b="1" dirty="0" smtClean="0">
                <a:latin typeface="+mj-lt"/>
                <a:ea typeface="+mj-ea"/>
                <a:cs typeface="+mj-cs"/>
              </a:rPr>
              <a:t>Principais Bases </a:t>
            </a:r>
            <a:r>
              <a:rPr lang="pt-BR" sz="2600" b="1" dirty="0">
                <a:latin typeface="+mj-lt"/>
                <a:ea typeface="+mj-ea"/>
                <a:cs typeface="+mj-cs"/>
              </a:rPr>
              <a:t>de </a:t>
            </a:r>
            <a:r>
              <a:rPr lang="pt-BR" sz="2600" b="1" dirty="0" smtClean="0">
                <a:latin typeface="+mj-lt"/>
                <a:ea typeface="+mj-ea"/>
                <a:cs typeface="+mj-cs"/>
              </a:rPr>
              <a:t>Dados</a:t>
            </a:r>
            <a:endParaRPr lang="pt-BR" sz="2600" b="1" dirty="0">
              <a:latin typeface="+mj-lt"/>
              <a:ea typeface="+mj-ea"/>
              <a:cs typeface="+mj-cs"/>
            </a:endParaRPr>
          </a:p>
        </p:txBody>
      </p: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214313" y="4357688"/>
            <a:ext cx="20002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GED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CONTRATOS</a:t>
            </a:r>
          </a:p>
          <a:p>
            <a:pPr lvl="2">
              <a:buFontTx/>
              <a:buChar char="•"/>
              <a:defRPr/>
            </a:pPr>
            <a:r>
              <a:rPr lang="pt-BR" sz="1000" b="1" dirty="0">
                <a:solidFill>
                  <a:schemeClr val="bg1"/>
                </a:solidFill>
              </a:rPr>
              <a:t>GESFROTA</a:t>
            </a:r>
          </a:p>
        </p:txBody>
      </p:sp>
      <p:sp>
        <p:nvSpPr>
          <p:cNvPr id="47" name="AutoShape 14"/>
          <p:cNvSpPr>
            <a:spLocks noChangeArrowheads="1"/>
          </p:cNvSpPr>
          <p:nvPr/>
        </p:nvSpPr>
        <p:spPr bwMode="auto">
          <a:xfrm>
            <a:off x="7143750" y="3205163"/>
            <a:ext cx="1798638" cy="1081087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b="1" dirty="0"/>
              <a:t>Gestão de</a:t>
            </a:r>
          </a:p>
          <a:p>
            <a:pPr algn="ctr">
              <a:defRPr/>
            </a:pPr>
            <a:r>
              <a:rPr lang="pt-BR" b="1" dirty="0"/>
              <a:t>Pessoas</a:t>
            </a:r>
          </a:p>
        </p:txBody>
      </p:sp>
      <p:sp>
        <p:nvSpPr>
          <p:cNvPr id="19485" name="Line 133"/>
          <p:cNvSpPr>
            <a:spLocks noChangeShapeType="1"/>
          </p:cNvSpPr>
          <p:nvPr/>
        </p:nvSpPr>
        <p:spPr bwMode="auto">
          <a:xfrm rot="408490" flipH="1">
            <a:off x="5848350" y="3725863"/>
            <a:ext cx="1006475" cy="103187"/>
          </a:xfrm>
          <a:prstGeom prst="line">
            <a:avLst/>
          </a:prstGeom>
          <a:noFill/>
          <a:ln w="57150">
            <a:solidFill>
              <a:srgbClr val="999999"/>
            </a:solidFill>
            <a:prstDash val="sysDot"/>
            <a:round/>
            <a:headEnd/>
            <a:tailEnd type="triangle" w="med" len="med"/>
          </a:ln>
          <a:effectLst>
            <a:prstShdw prst="shdw17" dist="17961" dir="2700000">
              <a:srgbClr val="5C5C5C"/>
            </a:prstShdw>
          </a:effectLst>
        </p:spPr>
        <p:txBody>
          <a:bodyPr/>
          <a:lstStyle/>
          <a:p>
            <a:endParaRPr lang="pt-BR"/>
          </a:p>
        </p:txBody>
      </p:sp>
      <p:pic>
        <p:nvPicPr>
          <p:cNvPr id="19486" name="Imagem 9" descr="logo gestao resultados jpeg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75"/>
            <a:ext cx="1214438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AutoShape 17"/>
          <p:cNvSpPr>
            <a:spLocks noChangeArrowheads="1"/>
          </p:cNvSpPr>
          <p:nvPr/>
        </p:nvSpPr>
        <p:spPr bwMode="auto">
          <a:xfrm>
            <a:off x="6475413" y="5072063"/>
            <a:ext cx="1882775" cy="107156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b="1" dirty="0"/>
              <a:t>Estatísticas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214438" y="142852"/>
            <a:ext cx="5786437" cy="714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600" b="1" dirty="0" smtClean="0">
                <a:latin typeface="+mn-lt"/>
              </a:rPr>
              <a:t>Atividades em Andamento</a:t>
            </a:r>
          </a:p>
        </p:txBody>
      </p:sp>
      <p:graphicFrame>
        <p:nvGraphicFramePr>
          <p:cNvPr id="6" name="Diagrama 5"/>
          <p:cNvGraphicFramePr/>
          <p:nvPr/>
        </p:nvGraphicFramePr>
        <p:xfrm>
          <a:off x="500034" y="1500174"/>
          <a:ext cx="8215370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71472" y="1071546"/>
            <a:ext cx="78581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000" b="1" i="1" dirty="0">
                <a:solidFill>
                  <a:schemeClr val="bg2"/>
                </a:solidFill>
                <a:latin typeface="+mn-lt"/>
                <a:cs typeface="Arial" charset="0"/>
              </a:rPr>
              <a:t>Objetivo:</a:t>
            </a:r>
            <a:r>
              <a:rPr lang="pt-BR" sz="1600" b="1" i="1" dirty="0">
                <a:solidFill>
                  <a:schemeClr val="bg2"/>
                </a:solidFill>
                <a:latin typeface="+mn-lt"/>
                <a:cs typeface="Arial" charset="0"/>
              </a:rPr>
              <a:t> </a:t>
            </a:r>
            <a:r>
              <a:rPr lang="pt-BR" b="1" i="1" dirty="0">
                <a:solidFill>
                  <a:schemeClr val="bg2"/>
                </a:solidFill>
                <a:latin typeface="+mn-lt"/>
                <a:cs typeface="Arial" charset="0"/>
              </a:rPr>
              <a:t>Buscar fontes alternativas de receitas, incrementar as existentes, bem como procurar captar recursos, através de projetos consistentes e bem </a:t>
            </a:r>
            <a:r>
              <a:rPr lang="pt-BR" b="1" i="1" dirty="0" smtClean="0">
                <a:solidFill>
                  <a:schemeClr val="bg2"/>
                </a:solidFill>
                <a:latin typeface="+mn-lt"/>
                <a:cs typeface="Arial" charset="0"/>
              </a:rPr>
              <a:t>elaborados.</a:t>
            </a:r>
            <a:endParaRPr lang="pt-BR" b="1" i="1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71472" y="2071678"/>
          <a:ext cx="8072494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987"/>
                <a:gridCol w="3934507"/>
              </a:tblGrid>
              <a:tr h="376897"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OPORTUNIDADES</a:t>
                      </a:r>
                      <a:endParaRPr lang="pt-BR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266441">
                <a:tc>
                  <a:txBody>
                    <a:bodyPr/>
                    <a:lstStyle/>
                    <a:p>
                      <a:pPr marL="514350" indent="-51435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pt-BR" sz="1800" b="1" dirty="0" smtClean="0">
                          <a:latin typeface="+mn-lt"/>
                        </a:rPr>
                        <a:t>Captação</a:t>
                      </a:r>
                      <a:r>
                        <a:rPr lang="pt-BR" sz="1800" b="1" baseline="0" dirty="0" smtClean="0">
                          <a:latin typeface="+mn-lt"/>
                        </a:rPr>
                        <a:t> de Recursos:</a:t>
                      </a:r>
                    </a:p>
                    <a:p>
                      <a:pPr marL="265113" lvl="1" indent="-176213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baseline="0" dirty="0" smtClean="0">
                          <a:latin typeface="+mn-lt"/>
                        </a:rPr>
                        <a:t>Junto ao </a:t>
                      </a:r>
                      <a:r>
                        <a:rPr lang="pt-BR" sz="1600" b="1" baseline="0" dirty="0" smtClean="0">
                          <a:latin typeface="+mn-lt"/>
                        </a:rPr>
                        <a:t>Governo Federal </a:t>
                      </a:r>
                      <a:r>
                        <a:rPr lang="pt-BR" sz="1100" baseline="0" dirty="0" smtClean="0">
                          <a:latin typeface="+mn-lt"/>
                        </a:rPr>
                        <a:t>(Orçamento Geral da União, BNDES, BB, CEF, Fundos, outros);</a:t>
                      </a:r>
                    </a:p>
                    <a:p>
                      <a:pPr marL="265113" lvl="1" indent="-176213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baseline="0" dirty="0" smtClean="0">
                          <a:latin typeface="+mn-lt"/>
                        </a:rPr>
                        <a:t>Nas </a:t>
                      </a:r>
                      <a:r>
                        <a:rPr lang="pt-BR" sz="1600" b="1" baseline="0" dirty="0" smtClean="0">
                          <a:latin typeface="+mn-lt"/>
                        </a:rPr>
                        <a:t>Organizações Multilaterais </a:t>
                      </a:r>
                      <a:r>
                        <a:rPr lang="pt-BR" sz="1100" baseline="0" dirty="0" smtClean="0">
                          <a:latin typeface="+mn-lt"/>
                        </a:rPr>
                        <a:t>(BID, BIRD, Agências Internacionais, </a:t>
                      </a:r>
                      <a:r>
                        <a:rPr lang="pt-BR" sz="1100" baseline="0" dirty="0" err="1" smtClean="0">
                          <a:latin typeface="+mn-lt"/>
                        </a:rPr>
                        <a:t>etc</a:t>
                      </a:r>
                      <a:r>
                        <a:rPr lang="pt-BR" sz="1100" baseline="0" dirty="0" smtClean="0">
                          <a:latin typeface="+mn-lt"/>
                        </a:rPr>
                        <a:t>);</a:t>
                      </a:r>
                    </a:p>
                    <a:p>
                      <a:pPr marL="265113" lvl="1" indent="-176213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Organizações Não-Governamentais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(ONGs, Fundações Públicas e Privadas); </a:t>
                      </a:r>
                      <a:endParaRPr lang="pt-BR" sz="1100" baseline="0" dirty="0" smtClean="0">
                        <a:latin typeface="+mn-lt"/>
                      </a:endParaRPr>
                    </a:p>
                    <a:p>
                      <a:pPr marL="265113" lvl="1" indent="-176213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b="1" baseline="0" dirty="0" smtClean="0">
                          <a:latin typeface="+mn-lt"/>
                        </a:rPr>
                        <a:t>Operações de Crédito </a:t>
                      </a:r>
                      <a:r>
                        <a:rPr lang="pt-BR" sz="1600" baseline="0" dirty="0" smtClean="0">
                          <a:latin typeface="+mn-lt"/>
                        </a:rPr>
                        <a:t>no sistema financeiro;</a:t>
                      </a:r>
                    </a:p>
                    <a:p>
                      <a:pPr marL="265113" lvl="1" indent="-176213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b="1" baseline="0" dirty="0" smtClean="0">
                          <a:latin typeface="+mn-lt"/>
                        </a:rPr>
                        <a:t>Iniciativa privada </a:t>
                      </a:r>
                      <a:r>
                        <a:rPr lang="pt-BR" sz="1100" baseline="0" dirty="0" smtClean="0">
                          <a:latin typeface="+mn-lt"/>
                        </a:rPr>
                        <a:t>(consórcios e parcerias).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Incremento de Receitas Próprias:</a:t>
                      </a:r>
                    </a:p>
                    <a:p>
                      <a:pPr marL="265113" lvl="1" indent="-176213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Impostos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(incremento de arrecadação)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65113" lvl="1" indent="-176213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Taxas e emolumentos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65113" lvl="1" indent="-176213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Multas;</a:t>
                      </a:r>
                    </a:p>
                    <a:p>
                      <a:pPr marL="265113" lvl="1" indent="-176213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Compensação financeira;</a:t>
                      </a:r>
                    </a:p>
                    <a:p>
                      <a:pPr marL="265113" lvl="1" indent="-176213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Recuperação de créditos;</a:t>
                      </a:r>
                    </a:p>
                    <a:p>
                      <a:pPr marL="265113" lvl="1" indent="-176213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Vendas de ativos;</a:t>
                      </a:r>
                    </a:p>
                    <a:p>
                      <a:pPr marL="265113" lvl="1" indent="-176213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Outros.</a:t>
                      </a:r>
                    </a:p>
                    <a:p>
                      <a:pPr marL="971550" lvl="1" indent="-514350" algn="l" defTabSz="914400" rtl="0" eaLnBrk="1" latinLnBrk="0" hangingPunct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pt-B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214438" y="142852"/>
            <a:ext cx="5786437" cy="714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500" b="1" dirty="0" smtClean="0"/>
              <a:t>Caso: Acordo de Captação de Recursos e Incremento de Receitas Próprias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7290" y="71414"/>
            <a:ext cx="5000660" cy="714380"/>
          </a:xfrm>
        </p:spPr>
        <p:txBody>
          <a:bodyPr>
            <a:normAutofit/>
          </a:bodyPr>
          <a:lstStyle/>
          <a:p>
            <a:r>
              <a:rPr lang="pt-BR" sz="2600" b="1" dirty="0" smtClean="0">
                <a:cs typeface="Arial" pitchFamily="34" charset="0"/>
              </a:rPr>
              <a:t>Ex.: Acordo – SEFAZ</a:t>
            </a:r>
            <a:endParaRPr lang="pt-BR" sz="26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8625" y="1214422"/>
          <a:ext cx="8358217" cy="435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17"/>
              </a:tblGrid>
              <a:tr h="253839">
                <a:tc>
                  <a:txBody>
                    <a:bodyPr/>
                    <a:lstStyle/>
                    <a:p>
                      <a:pPr marL="342900" indent="-342900" algn="l" fontAlgn="auto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defRPr/>
                      </a:pPr>
                      <a:r>
                        <a:rPr lang="pt-BR" sz="2200" b="1" kern="0" dirty="0" smtClean="0">
                          <a:latin typeface="+mn-lt"/>
                          <a:ea typeface="Times New Roman"/>
                          <a:cs typeface="Mangal"/>
                        </a:rPr>
                        <a:t>INDICADORES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930721">
                <a:tc>
                  <a:txBody>
                    <a:bodyPr/>
                    <a:lstStyle/>
                    <a:p>
                      <a:pPr marL="180975" marR="0" lvl="0" indent="-18097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pt-BR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66700" marR="0" lvl="0" indent="-18097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Incremento de Receita Tributária – Meta(1): 8,86%  - Corresponde a um incremento de aprox. R$ 940 milhões.</a:t>
                      </a:r>
                    </a:p>
                    <a:p>
                      <a:pPr marL="266700" marR="0" lvl="0" indent="-18097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Captação de Recursos – Meta</a:t>
                      </a:r>
                      <a:r>
                        <a:rPr kumimoji="0" lang="pt-BR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: R$ 1,34 bilhões.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00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sz="2200" b="1" kern="0" dirty="0" smtClean="0">
                          <a:solidFill>
                            <a:schemeClr val="lt1"/>
                          </a:solidFill>
                          <a:latin typeface="+mn-lt"/>
                          <a:ea typeface="Times New Roman"/>
                          <a:cs typeface="Mangal"/>
                        </a:rPr>
                        <a:t>MARCO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532098">
                <a:tc>
                  <a:txBody>
                    <a:bodyPr/>
                    <a:lstStyle/>
                    <a:p>
                      <a:pPr marL="266700" marR="0" lvl="0" indent="-18097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pt-BR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Otimização do PAT – Processo Administrativo de Tributação</a:t>
                      </a:r>
                    </a:p>
                    <a:p>
                      <a:pPr marL="723900" marR="0" lvl="1" indent="-18097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Melhoria do processo com vistas à redução do tempo de tramitação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928688" y="71438"/>
            <a:ext cx="6357937" cy="714375"/>
          </a:xfrm>
        </p:spPr>
        <p:txBody>
          <a:bodyPr>
            <a:normAutofit/>
          </a:bodyPr>
          <a:lstStyle/>
          <a:p>
            <a:r>
              <a:rPr lang="pt-BR" sz="2600" b="1" dirty="0" smtClean="0"/>
              <a:t>Central de Resultados - </a:t>
            </a:r>
            <a:r>
              <a:rPr lang="pt-BR" sz="2600" b="1" dirty="0" err="1" smtClean="0"/>
              <a:t>Paineis</a:t>
            </a:r>
            <a:endParaRPr lang="pt-BR" sz="2600" b="1" dirty="0" smtClean="0"/>
          </a:p>
        </p:txBody>
      </p:sp>
      <p:pic>
        <p:nvPicPr>
          <p:cNvPr id="27" name="Imagem 26" descr="Sem título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57233"/>
            <a:ext cx="9144000" cy="6000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4643470" cy="714380"/>
          </a:xfrm>
        </p:spPr>
        <p:txBody>
          <a:bodyPr>
            <a:normAutofit/>
          </a:bodyPr>
          <a:lstStyle/>
          <a:p>
            <a:r>
              <a:rPr lang="pt-BR" sz="2600" b="1" dirty="0" smtClean="0"/>
              <a:t>Contato</a:t>
            </a:r>
            <a:endParaRPr lang="pt-BR" sz="26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428625" y="1785938"/>
          <a:ext cx="8358217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17"/>
              </a:tblGrid>
              <a:tr h="152193">
                <a:tc>
                  <a:txBody>
                    <a:bodyPr/>
                    <a:lstStyle/>
                    <a:p>
                      <a:pPr marL="342900" indent="-342900" algn="ctr" fontAlgn="auto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defRPr/>
                      </a:pPr>
                      <a:r>
                        <a:rPr lang="pt-BR" sz="2200" b="1" kern="0" baseline="0" dirty="0" smtClean="0">
                          <a:latin typeface="+mn-lt"/>
                          <a:ea typeface="Times New Roman"/>
                          <a:cs typeface="Mangal"/>
                        </a:rPr>
                        <a:t>T</a:t>
                      </a:r>
                      <a:r>
                        <a:rPr lang="pt-BR" sz="2200" b="1" kern="0" dirty="0" smtClean="0">
                          <a:latin typeface="+mn-lt"/>
                          <a:ea typeface="Times New Roman"/>
                          <a:cs typeface="Mangal"/>
                        </a:rPr>
                        <a:t>elefone e </a:t>
                      </a:r>
                      <a:r>
                        <a:rPr lang="pt-BR" sz="2200" b="1" i="1" kern="0" dirty="0" smtClean="0">
                          <a:latin typeface="+mn-lt"/>
                          <a:ea typeface="Times New Roman"/>
                          <a:cs typeface="Mangal"/>
                        </a:rPr>
                        <a:t>e-mail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848055">
                <a:tc>
                  <a:txBody>
                    <a:bodyPr/>
                    <a:lstStyle/>
                    <a:p>
                      <a:pPr algn="ctr"/>
                      <a:endParaRPr lang="pt-B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B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RIVAEL</a:t>
                      </a:r>
                      <a:r>
                        <a:rPr lang="pt-B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AGUIAR PEREIRA</a:t>
                      </a:r>
                      <a:endParaRPr lang="pt-B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Superintendente de Gestão para Resultados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Secretaria de Estado de Gestão e Planejamento</a:t>
                      </a:r>
                    </a:p>
                    <a:p>
                      <a:pPr algn="ctr"/>
                      <a:endParaRPr lang="pt-B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Fone: 3201-5729</a:t>
                      </a:r>
                    </a:p>
                    <a:p>
                      <a:pPr algn="ct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Email: </a:t>
                      </a:r>
                      <a:r>
                        <a:rPr lang="pt-BR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sgr@segplan.go.gov.br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endParaRPr lang="pt-BR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8"/>
          <p:cNvSpPr>
            <a:spLocks noGrp="1"/>
          </p:cNvSpPr>
          <p:nvPr>
            <p:ph type="title"/>
          </p:nvPr>
        </p:nvSpPr>
        <p:spPr>
          <a:xfrm>
            <a:off x="1071578" y="71438"/>
            <a:ext cx="5786438" cy="714375"/>
          </a:xfrm>
        </p:spPr>
        <p:txBody>
          <a:bodyPr>
            <a:normAutofit/>
          </a:bodyPr>
          <a:lstStyle/>
          <a:p>
            <a:r>
              <a:rPr lang="pt-BR" sz="2600" b="1" dirty="0" smtClean="0"/>
              <a:t>Cenário X Estratégia de Atuação</a:t>
            </a: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642938" y="1500188"/>
            <a:ext cx="7858125" cy="3857625"/>
            <a:chOff x="642910" y="1500174"/>
            <a:chExt cx="7858180" cy="3857652"/>
          </a:xfrm>
        </p:grpSpPr>
        <p:sp>
          <p:nvSpPr>
            <p:cNvPr id="25" name="Retângulo de cantos arredondados 24"/>
            <p:cNvSpPr/>
            <p:nvPr/>
          </p:nvSpPr>
          <p:spPr bwMode="auto">
            <a:xfrm>
              <a:off x="642910" y="4714884"/>
              <a:ext cx="3571900" cy="642942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rgbClr val="FBF5F3"/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balanced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Excesso de Demandas</a:t>
              </a:r>
            </a:p>
          </p:txBody>
        </p:sp>
        <p:sp>
          <p:nvSpPr>
            <p:cNvPr id="26" name="Retângulo de cantos arredondados 25"/>
            <p:cNvSpPr/>
            <p:nvPr/>
          </p:nvSpPr>
          <p:spPr bwMode="auto">
            <a:xfrm>
              <a:off x="5000628" y="4714884"/>
              <a:ext cx="3500462" cy="642942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rgbClr val="FBF5F3"/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balanced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Escassez de Recursos</a:t>
              </a:r>
            </a:p>
          </p:txBody>
        </p:sp>
        <p:sp>
          <p:nvSpPr>
            <p:cNvPr id="27" name="Retângulo de cantos arredondados 26"/>
            <p:cNvSpPr/>
            <p:nvPr/>
          </p:nvSpPr>
          <p:spPr bwMode="auto">
            <a:xfrm>
              <a:off x="1643042" y="3786190"/>
              <a:ext cx="2571768" cy="642942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9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rgbClr val="FBF5F3"/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balanced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Ações Focadas</a:t>
              </a:r>
            </a:p>
          </p:txBody>
        </p:sp>
        <p:sp>
          <p:nvSpPr>
            <p:cNvPr id="28" name="Retângulo de cantos arredondados 27"/>
            <p:cNvSpPr/>
            <p:nvPr/>
          </p:nvSpPr>
          <p:spPr bwMode="auto">
            <a:xfrm>
              <a:off x="5000628" y="3786190"/>
              <a:ext cx="2571768" cy="642942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9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rgbClr val="FBF5F3"/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balanced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1600" b="1" dirty="0" err="1">
                  <a:solidFill>
                    <a:schemeClr val="tx1"/>
                  </a:solidFill>
                </a:rPr>
                <a:t>Pactuação</a:t>
              </a:r>
              <a:r>
                <a:rPr lang="pt-BR" sz="1600" b="1" dirty="0">
                  <a:solidFill>
                    <a:schemeClr val="tx1"/>
                  </a:solidFill>
                </a:rPr>
                <a:t> de </a:t>
              </a:r>
              <a:r>
                <a:rPr lang="pt-BR" sz="1600" b="1" dirty="0" smtClean="0">
                  <a:solidFill>
                    <a:schemeClr val="tx1"/>
                  </a:solidFill>
                </a:rPr>
                <a:t>Metas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tângulo de cantos arredondados 28"/>
            <p:cNvSpPr/>
            <p:nvPr/>
          </p:nvSpPr>
          <p:spPr bwMode="auto">
            <a:xfrm>
              <a:off x="2214546" y="2857496"/>
              <a:ext cx="2000264" cy="642942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rgbClr val="FBF5F3"/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balanced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PAI – Selo de Prioridade</a:t>
              </a:r>
            </a:p>
          </p:txBody>
        </p:sp>
        <p:sp>
          <p:nvSpPr>
            <p:cNvPr id="30" name="Retângulo de cantos arredondados 29"/>
            <p:cNvSpPr/>
            <p:nvPr/>
          </p:nvSpPr>
          <p:spPr bwMode="auto">
            <a:xfrm>
              <a:off x="5000628" y="2857496"/>
              <a:ext cx="2000264" cy="642942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rgbClr val="FBF5F3"/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balanced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5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Gestão para Resultados</a:t>
              </a:r>
              <a:endParaRPr lang="pt-BR" sz="15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4" name="Retângulo de cantos arredondados 33"/>
            <p:cNvSpPr/>
            <p:nvPr/>
          </p:nvSpPr>
          <p:spPr bwMode="auto">
            <a:xfrm>
              <a:off x="3357554" y="1500174"/>
              <a:ext cx="2571768" cy="1000132"/>
            </a:xfrm>
            <a:prstGeom prst="roundRect">
              <a:avLst/>
            </a:prstGeom>
            <a:gradFill flip="none" rotWithShape="1">
              <a:gsLst>
                <a:gs pos="10000">
                  <a:schemeClr val="accent1">
                    <a:lumMod val="50000"/>
                  </a:schemeClr>
                </a:gs>
                <a:gs pos="90000">
                  <a:schemeClr val="accent6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Ampliação e melhoria dos serviços prestados à população</a:t>
              </a:r>
              <a:endParaRPr lang="pt-B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Seta para cima 13"/>
            <p:cNvSpPr/>
            <p:nvPr/>
          </p:nvSpPr>
          <p:spPr bwMode="auto">
            <a:xfrm>
              <a:off x="4286248" y="2643182"/>
              <a:ext cx="642942" cy="2714644"/>
            </a:xfrm>
            <a:prstGeom prst="upArrow">
              <a:avLst/>
            </a:prstGeom>
            <a:gradFill>
              <a:gsLst>
                <a:gs pos="21000">
                  <a:schemeClr val="accent1">
                    <a:lumMod val="75000"/>
                  </a:schemeClr>
                </a:gs>
                <a:gs pos="100000">
                  <a:schemeClr val="accent6">
                    <a:lumMod val="75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16200000" scaled="1"/>
            </a:gra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508000" y="122238"/>
            <a:ext cx="6192838" cy="714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600" b="1" dirty="0" smtClean="0"/>
              <a:t>PAI - Plano de Ação Integrada de Desenvolvimento</a:t>
            </a:r>
          </a:p>
        </p:txBody>
      </p:sp>
      <p:graphicFrame>
        <p:nvGraphicFramePr>
          <p:cNvPr id="92" name="Diagrama 91"/>
          <p:cNvGraphicFramePr/>
          <p:nvPr/>
        </p:nvGraphicFramePr>
        <p:xfrm>
          <a:off x="2357422" y="1500174"/>
          <a:ext cx="6572296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8" name="Imagem 4" descr="selo prioritário 4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50" y="1481138"/>
            <a:ext cx="1571606" cy="157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1071539" y="142852"/>
            <a:ext cx="5643602" cy="714380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>O Modelo de Gestão para Resultados</a:t>
            </a:r>
          </a:p>
        </p:txBody>
      </p:sp>
      <p:graphicFrame>
        <p:nvGraphicFramePr>
          <p:cNvPr id="7" name="Diagrama 6"/>
          <p:cNvGraphicFramePr/>
          <p:nvPr/>
        </p:nvGraphicFramePr>
        <p:xfrm>
          <a:off x="428596" y="1000108"/>
          <a:ext cx="8143932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a 7"/>
          <p:cNvGraphicFramePr/>
          <p:nvPr/>
        </p:nvGraphicFramePr>
        <p:xfrm>
          <a:off x="1214414" y="2428868"/>
          <a:ext cx="614366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6643688" y="3322638"/>
            <a:ext cx="2357437" cy="267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A5C"/>
            </a:prstShdw>
          </a:effectLst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pt-BR" sz="1200" b="1" dirty="0">
                <a:solidFill>
                  <a:srgbClr val="0D077B"/>
                </a:solidFill>
              </a:rPr>
              <a:t>Lei 17.257/11 – Art. 11, Parágrafo único:</a:t>
            </a:r>
          </a:p>
          <a:p>
            <a:pPr algn="just" eaLnBrk="0" hangingPunct="0">
              <a:defRPr/>
            </a:pPr>
            <a:endParaRPr lang="pt-BR" sz="1200" b="1" dirty="0">
              <a:solidFill>
                <a:srgbClr val="0D077B"/>
              </a:solidFill>
            </a:endParaRPr>
          </a:p>
          <a:p>
            <a:pPr algn="just" eaLnBrk="0" hangingPunct="0">
              <a:defRPr/>
            </a:pPr>
            <a:r>
              <a:rPr lang="pt-BR" sz="1200" b="1" i="1" dirty="0">
                <a:solidFill>
                  <a:srgbClr val="0D077B"/>
                </a:solidFill>
              </a:rPr>
              <a:t>“A Secretaria de Gestão e Planejamento fica autorizada a celebrar contrato de gestão ou acordos de resultados com os órgãos e as entidades da administração direta, autárquica e </a:t>
            </a:r>
            <a:r>
              <a:rPr lang="pt-BR" sz="1200" b="1" i="1" dirty="0" err="1">
                <a:solidFill>
                  <a:srgbClr val="0D077B"/>
                </a:solidFill>
              </a:rPr>
              <a:t>fundacional</a:t>
            </a:r>
            <a:r>
              <a:rPr lang="pt-BR" sz="1200" b="1" i="1" dirty="0">
                <a:solidFill>
                  <a:srgbClr val="0D077B"/>
                </a:solidFill>
              </a:rPr>
              <a:t> do Poder Executivo, estabelecendo metas e critérios de avaliação de desempenho.”</a:t>
            </a: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6643688" y="2497138"/>
            <a:ext cx="2357437" cy="64611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50334"/>
            </a:prst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200" b="1" dirty="0">
                <a:solidFill>
                  <a:schemeClr val="bg1"/>
                </a:solidFill>
              </a:rPr>
              <a:t>Em Goiás foi delegada a SEGPLAN a competência de celebrar os Acordos.</a:t>
            </a:r>
          </a:p>
        </p:txBody>
      </p:sp>
      <p:sp>
        <p:nvSpPr>
          <p:cNvPr id="32" name="AutoShape 33"/>
          <p:cNvSpPr>
            <a:spLocks noChangeArrowheads="1"/>
          </p:cNvSpPr>
          <p:nvPr/>
        </p:nvSpPr>
        <p:spPr bwMode="auto">
          <a:xfrm>
            <a:off x="5214938" y="2571751"/>
            <a:ext cx="1285888" cy="500059"/>
          </a:xfrm>
          <a:prstGeom prst="notchedRightArrow">
            <a:avLst>
              <a:gd name="adj1" fmla="val 50000"/>
              <a:gd name="adj2" fmla="val 25061"/>
            </a:avLst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pt-BR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7" name="Título 1"/>
          <p:cNvSpPr>
            <a:spLocks noGrp="1"/>
          </p:cNvSpPr>
          <p:nvPr>
            <p:ph type="title"/>
          </p:nvPr>
        </p:nvSpPr>
        <p:spPr>
          <a:xfrm>
            <a:off x="1214438" y="71438"/>
            <a:ext cx="5786437" cy="7143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3200" b="1" dirty="0" smtClean="0"/>
              <a:t>Atores Envolvidos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42910" y="3643314"/>
            <a:ext cx="1143007" cy="8064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200" b="1" dirty="0">
                <a:solidFill>
                  <a:schemeClr val="bg1"/>
                </a:solidFill>
              </a:rPr>
              <a:t>PGE</a:t>
            </a:r>
          </a:p>
          <a:p>
            <a:pPr algn="ctr">
              <a:defRPr/>
            </a:pPr>
            <a:r>
              <a:rPr lang="pt-BR" sz="1000" b="1" dirty="0">
                <a:solidFill>
                  <a:schemeClr val="bg1"/>
                </a:solidFill>
              </a:rPr>
              <a:t>(Acordada)</a:t>
            </a: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3357554" y="2428868"/>
            <a:ext cx="1655757" cy="642942"/>
          </a:xfrm>
          <a:prstGeom prst="rect">
            <a:avLst/>
          </a:prstGeom>
          <a:gradFill flip="none" rotWithShape="1">
            <a:gsLst>
              <a:gs pos="100000">
                <a:schemeClr val="accent6">
                  <a:lumMod val="50000"/>
                </a:schemeClr>
              </a:gs>
              <a:gs pos="18000">
                <a:schemeClr val="accent6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200" b="1" dirty="0">
                <a:solidFill>
                  <a:schemeClr val="bg1"/>
                </a:solidFill>
              </a:rPr>
              <a:t>SEGPLAN</a:t>
            </a:r>
          </a:p>
          <a:p>
            <a:pPr algn="ctr">
              <a:defRPr/>
            </a:pPr>
            <a:r>
              <a:rPr lang="pt-BR" sz="900" b="1" dirty="0">
                <a:solidFill>
                  <a:schemeClr val="bg1"/>
                </a:solidFill>
                <a:latin typeface="Arial" charset="0"/>
                <a:cs typeface="Arial" charset="0"/>
              </a:rPr>
              <a:t>(Acordante ou Interveniente)</a:t>
            </a:r>
          </a:p>
        </p:txBody>
      </p:sp>
      <p:sp>
        <p:nvSpPr>
          <p:cNvPr id="33" name="AutoShape 9"/>
          <p:cNvSpPr>
            <a:spLocks noChangeArrowheads="1"/>
          </p:cNvSpPr>
          <p:nvPr/>
        </p:nvSpPr>
        <p:spPr bwMode="auto">
          <a:xfrm>
            <a:off x="1520813" y="1214438"/>
            <a:ext cx="2230434" cy="785815"/>
          </a:xfrm>
          <a:prstGeom prst="roundRect">
            <a:avLst>
              <a:gd name="adj" fmla="val 16667"/>
            </a:avLst>
          </a:prstGeom>
          <a:gradFill>
            <a:gsLst>
              <a:gs pos="100000">
                <a:schemeClr val="accent1">
                  <a:lumMod val="75000"/>
                </a:schemeClr>
              </a:gs>
              <a:gs pos="18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  <a:ln w="28575">
            <a:noFill/>
            <a:round/>
            <a:headEnd/>
            <a:tailEnd/>
          </a:ln>
          <a:effectLst>
            <a:prstShdw prst="shdw17" dist="17961" dir="2700000">
              <a:srgbClr val="00003D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pt-BR" sz="1600" b="1"/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1865313" y="1357313"/>
            <a:ext cx="1584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>GOVERNADOR</a:t>
            </a:r>
          </a:p>
          <a:p>
            <a:pPr algn="ctr">
              <a:defRPr/>
            </a:pPr>
            <a:r>
              <a:rPr lang="pt-BR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>(Acordante)</a:t>
            </a: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3500431" y="3643314"/>
            <a:ext cx="1143007" cy="8064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200" b="1" dirty="0">
                <a:solidFill>
                  <a:schemeClr val="bg1"/>
                </a:solidFill>
              </a:rPr>
              <a:t>SEMARH</a:t>
            </a:r>
          </a:p>
          <a:p>
            <a:pPr algn="ctr">
              <a:defRPr/>
            </a:pPr>
            <a:r>
              <a:rPr lang="pt-BR" sz="1000" b="1" dirty="0">
                <a:solidFill>
                  <a:schemeClr val="bg1"/>
                </a:solidFill>
              </a:rPr>
              <a:t>(Acordada)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2071670" y="3643314"/>
            <a:ext cx="1143007" cy="8064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200" b="1" dirty="0">
                <a:solidFill>
                  <a:schemeClr val="bg1"/>
                </a:solidFill>
              </a:rPr>
              <a:t>AGR</a:t>
            </a:r>
          </a:p>
          <a:p>
            <a:pPr algn="ctr">
              <a:defRPr/>
            </a:pPr>
            <a:r>
              <a:rPr lang="pt-BR" sz="1000" b="1" dirty="0">
                <a:solidFill>
                  <a:schemeClr val="bg1"/>
                </a:solidFill>
              </a:rPr>
              <a:t>(Acordada)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285720" y="2428868"/>
            <a:ext cx="1655757" cy="642942"/>
          </a:xfrm>
          <a:prstGeom prst="rect">
            <a:avLst/>
          </a:prstGeom>
          <a:gradFill flip="none" rotWithShape="1">
            <a:gsLst>
              <a:gs pos="100000">
                <a:schemeClr val="accent6">
                  <a:lumMod val="50000"/>
                </a:schemeClr>
              </a:gs>
              <a:gs pos="18000">
                <a:schemeClr val="accent6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200" b="1" dirty="0">
                <a:solidFill>
                  <a:schemeClr val="bg1"/>
                </a:solidFill>
              </a:rPr>
              <a:t>SEFAZ</a:t>
            </a:r>
          </a:p>
          <a:p>
            <a:pPr algn="ctr">
              <a:defRPr/>
            </a:pPr>
            <a:r>
              <a:rPr lang="pt-BR" sz="900" b="1" dirty="0">
                <a:solidFill>
                  <a:schemeClr val="bg1"/>
                </a:solidFill>
                <a:latin typeface="Arial" charset="0"/>
                <a:cs typeface="Arial" charset="0"/>
              </a:rPr>
              <a:t>(Interveniente)</a:t>
            </a:r>
          </a:p>
        </p:txBody>
      </p:sp>
      <p:cxnSp>
        <p:nvCxnSpPr>
          <p:cNvPr id="36" name="Conector reto 35"/>
          <p:cNvCxnSpPr/>
          <p:nvPr/>
        </p:nvCxnSpPr>
        <p:spPr>
          <a:xfrm rot="16200000" flipH="1">
            <a:off x="1821656" y="2821782"/>
            <a:ext cx="1643063" cy="0"/>
          </a:xfrm>
          <a:prstGeom prst="line">
            <a:avLst/>
          </a:prstGeom>
          <a:ln w="28575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>
            <a:off x="1143000" y="3357563"/>
            <a:ext cx="2928938" cy="1587"/>
          </a:xfrm>
          <a:prstGeom prst="line">
            <a:avLst/>
          </a:prstGeom>
          <a:ln w="28575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 rot="5400000">
            <a:off x="998538" y="3500438"/>
            <a:ext cx="287337" cy="1587"/>
          </a:xfrm>
          <a:prstGeom prst="line">
            <a:avLst/>
          </a:prstGeom>
          <a:ln w="28575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 rot="5400000">
            <a:off x="3928269" y="3499644"/>
            <a:ext cx="285750" cy="1588"/>
          </a:xfrm>
          <a:prstGeom prst="line">
            <a:avLst/>
          </a:prstGeom>
          <a:ln w="28575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>
            <a:off x="1941513" y="2749550"/>
            <a:ext cx="1416050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3"/>
          <p:cNvSpPr>
            <a:spLocks noChangeArrowheads="1"/>
          </p:cNvSpPr>
          <p:nvPr/>
        </p:nvSpPr>
        <p:spPr bwMode="auto">
          <a:xfrm>
            <a:off x="6886014" y="2001026"/>
            <a:ext cx="1900828" cy="2142353"/>
          </a:xfrm>
          <a:prstGeom prst="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8C8C8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6950075" y="2000250"/>
            <a:ext cx="1758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200" b="1">
                <a:latin typeface="Calibri" pitchFamily="34" charset="0"/>
              </a:rPr>
              <a:t>1) Acordo INTEGRAL</a:t>
            </a:r>
          </a:p>
          <a:p>
            <a:pPr algn="ctr">
              <a:spcBef>
                <a:spcPct val="50000"/>
              </a:spcBef>
            </a:pPr>
            <a:r>
              <a:rPr lang="pt-BR" sz="900" b="1">
                <a:latin typeface="Calibri" pitchFamily="34" charset="0"/>
              </a:rPr>
              <a:t>(Trabalha todos os Objetos de Pactuação. Entre a Governadoria e o Órgão )</a:t>
            </a:r>
          </a:p>
        </p:txBody>
      </p:sp>
      <p:sp>
        <p:nvSpPr>
          <p:cNvPr id="114" name="AutoShape 24"/>
          <p:cNvSpPr>
            <a:spLocks noChangeArrowheads="1"/>
          </p:cNvSpPr>
          <p:nvPr/>
        </p:nvSpPr>
        <p:spPr bwMode="auto">
          <a:xfrm>
            <a:off x="7929641" y="3504687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51A2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 b="1">
              <a:latin typeface="Calibri" pitchFamily="34" charset="0"/>
            </a:endParaRPr>
          </a:p>
        </p:txBody>
      </p:sp>
      <p:sp>
        <p:nvSpPr>
          <p:cNvPr id="115" name="AutoShape 63"/>
          <p:cNvSpPr>
            <a:spLocks noChangeArrowheads="1"/>
          </p:cNvSpPr>
          <p:nvPr/>
        </p:nvSpPr>
        <p:spPr bwMode="auto">
          <a:xfrm>
            <a:off x="7366541" y="3504687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A3119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86195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 b="1">
              <a:latin typeface="Calibri" pitchFamily="34" charset="0"/>
            </a:endParaRPr>
          </a:p>
        </p:txBody>
      </p:sp>
      <p:sp>
        <p:nvSpPr>
          <p:cNvPr id="116" name="AutoShape 64"/>
          <p:cNvSpPr>
            <a:spLocks noChangeArrowheads="1"/>
          </p:cNvSpPr>
          <p:nvPr/>
        </p:nvSpPr>
        <p:spPr bwMode="auto">
          <a:xfrm>
            <a:off x="7647315" y="3166542"/>
            <a:ext cx="380054" cy="269623"/>
          </a:xfrm>
          <a:prstGeom prst="roundRect">
            <a:avLst>
              <a:gd name="adj" fmla="val 16667"/>
            </a:avLst>
          </a:pr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9267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 b="1">
              <a:latin typeface="Calibri" pitchFamily="34" charset="0"/>
            </a:endParaRPr>
          </a:p>
        </p:txBody>
      </p:sp>
      <p:sp>
        <p:nvSpPr>
          <p:cNvPr id="117" name="AutoShape 65"/>
          <p:cNvSpPr>
            <a:spLocks noChangeArrowheads="1"/>
          </p:cNvSpPr>
          <p:nvPr/>
        </p:nvSpPr>
        <p:spPr bwMode="auto">
          <a:xfrm>
            <a:off x="8252300" y="3166542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2D4E75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 b="1">
              <a:latin typeface="Calibri" pitchFamily="34" charset="0"/>
            </a:endParaRPr>
          </a:p>
        </p:txBody>
      </p:sp>
      <p:sp>
        <p:nvSpPr>
          <p:cNvPr id="118" name="AutoShape 66"/>
          <p:cNvSpPr>
            <a:spLocks noChangeArrowheads="1"/>
          </p:cNvSpPr>
          <p:nvPr/>
        </p:nvSpPr>
        <p:spPr bwMode="auto">
          <a:xfrm>
            <a:off x="7085766" y="3166542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B56903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6732E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 b="1">
              <a:latin typeface="Calibri" pitchFamily="34" charset="0"/>
            </a:endParaRPr>
          </a:p>
        </p:txBody>
      </p:sp>
      <p:sp>
        <p:nvSpPr>
          <p:cNvPr id="84" name="Rectangle 13"/>
          <p:cNvSpPr>
            <a:spLocks noChangeArrowheads="1"/>
          </p:cNvSpPr>
          <p:nvPr/>
        </p:nvSpPr>
        <p:spPr bwMode="auto">
          <a:xfrm>
            <a:off x="214282" y="1785911"/>
            <a:ext cx="5500725" cy="4857784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165100" prst="coolSlant"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85" name="Rectangle 72"/>
          <p:cNvSpPr>
            <a:spLocks noChangeArrowheads="1"/>
          </p:cNvSpPr>
          <p:nvPr/>
        </p:nvSpPr>
        <p:spPr bwMode="auto">
          <a:xfrm>
            <a:off x="3000372" y="1214438"/>
            <a:ext cx="2714625" cy="5000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INDICADORES </a:t>
            </a:r>
          </a:p>
        </p:txBody>
      </p:sp>
      <p:sp>
        <p:nvSpPr>
          <p:cNvPr id="86" name="AutoShape 92"/>
          <p:cNvSpPr>
            <a:spLocks noChangeArrowheads="1"/>
          </p:cNvSpPr>
          <p:nvPr/>
        </p:nvSpPr>
        <p:spPr bwMode="auto">
          <a:xfrm>
            <a:off x="5786435" y="3286125"/>
            <a:ext cx="500062" cy="178593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357157" y="2928919"/>
            <a:ext cx="5214975" cy="785818"/>
          </a:xfrm>
          <a:prstGeom prst="rect">
            <a:avLst/>
          </a:prstGeom>
          <a:gradFill flip="none" rotWithShape="1">
            <a:gsLst>
              <a:gs pos="30000">
                <a:srgbClr val="B56903"/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sz="800">
              <a:latin typeface="Calibri" pitchFamily="34" charset="0"/>
            </a:endParaRPr>
          </a:p>
        </p:txBody>
      </p:sp>
      <p:sp>
        <p:nvSpPr>
          <p:cNvPr id="88" name="AutoShape 75"/>
          <p:cNvSpPr>
            <a:spLocks noChangeArrowheads="1"/>
          </p:cNvSpPr>
          <p:nvPr/>
        </p:nvSpPr>
        <p:spPr bwMode="auto">
          <a:xfrm>
            <a:off x="4389435" y="3000350"/>
            <a:ext cx="1062037" cy="57626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>
                <a:latin typeface="Calibri" pitchFamily="34" charset="0"/>
              </a:rPr>
              <a:t>Índice de </a:t>
            </a:r>
          </a:p>
          <a:p>
            <a:pPr algn="ctr">
              <a:defRPr/>
            </a:pPr>
            <a:r>
              <a:rPr lang="pt-BR" sz="1000" b="1">
                <a:latin typeface="Calibri" pitchFamily="34" charset="0"/>
              </a:rPr>
              <a:t>Qualidade do </a:t>
            </a:r>
          </a:p>
          <a:p>
            <a:pPr algn="ctr">
              <a:defRPr/>
            </a:pPr>
            <a:r>
              <a:rPr lang="pt-BR" sz="1000" b="1">
                <a:latin typeface="Calibri" pitchFamily="34" charset="0"/>
              </a:rPr>
              <a:t>Gasto Público</a:t>
            </a:r>
          </a:p>
        </p:txBody>
      </p:sp>
      <p:sp>
        <p:nvSpPr>
          <p:cNvPr id="89" name="AutoShape 75"/>
          <p:cNvSpPr>
            <a:spLocks noChangeArrowheads="1"/>
          </p:cNvSpPr>
          <p:nvPr/>
        </p:nvSpPr>
        <p:spPr bwMode="auto">
          <a:xfrm>
            <a:off x="3246435" y="3000350"/>
            <a:ext cx="1062037" cy="57626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Volume de 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Restos a Pagar</a:t>
            </a:r>
          </a:p>
        </p:txBody>
      </p:sp>
      <p:sp>
        <p:nvSpPr>
          <p:cNvPr id="90" name="AutoShape 66"/>
          <p:cNvSpPr>
            <a:spLocks noChangeArrowheads="1"/>
          </p:cNvSpPr>
          <p:nvPr/>
        </p:nvSpPr>
        <p:spPr bwMode="auto">
          <a:xfrm>
            <a:off x="357158" y="2928919"/>
            <a:ext cx="2643206" cy="78581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96732E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Redução de Despesa </a:t>
            </a:r>
          </a:p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 Qualificação do Gasto </a:t>
            </a:r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357157" y="2000225"/>
            <a:ext cx="5214975" cy="785818"/>
          </a:xfrm>
          <a:prstGeom prst="rect">
            <a:avLst/>
          </a:prstGeom>
          <a:gradFill flip="none" rotWithShape="1">
            <a:gsLst>
              <a:gs pos="30000">
                <a:srgbClr val="2D4E75"/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sz="800">
              <a:latin typeface="Calibri" pitchFamily="34" charset="0"/>
            </a:endParaRPr>
          </a:p>
        </p:txBody>
      </p:sp>
      <p:sp>
        <p:nvSpPr>
          <p:cNvPr id="92" name="Rectangle 76"/>
          <p:cNvSpPr>
            <a:spLocks noChangeArrowheads="1"/>
          </p:cNvSpPr>
          <p:nvPr/>
        </p:nvSpPr>
        <p:spPr bwMode="auto">
          <a:xfrm>
            <a:off x="357157" y="3857613"/>
            <a:ext cx="5214975" cy="785818"/>
          </a:xfrm>
          <a:prstGeom prst="rect">
            <a:avLst/>
          </a:prstGeom>
          <a:gradFill flip="none" rotWithShape="1">
            <a:gsLst>
              <a:gs pos="30000">
                <a:srgbClr val="960000"/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sz="800">
              <a:latin typeface="Calibri" pitchFamily="34" charset="0"/>
            </a:endParaRPr>
          </a:p>
        </p:txBody>
      </p:sp>
      <p:sp>
        <p:nvSpPr>
          <p:cNvPr id="93" name="Rectangle 76"/>
          <p:cNvSpPr>
            <a:spLocks noChangeArrowheads="1"/>
          </p:cNvSpPr>
          <p:nvPr/>
        </p:nvSpPr>
        <p:spPr bwMode="auto">
          <a:xfrm>
            <a:off x="357157" y="4786307"/>
            <a:ext cx="5214975" cy="785818"/>
          </a:xfrm>
          <a:prstGeom prst="rect">
            <a:avLst/>
          </a:prstGeom>
          <a:gradFill flip="none" rotWithShape="1">
            <a:gsLst>
              <a:gs pos="30000">
                <a:srgbClr val="A3119C"/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sz="800">
              <a:latin typeface="Calibri" pitchFamily="34" charset="0"/>
            </a:endParaRPr>
          </a:p>
        </p:txBody>
      </p:sp>
      <p:sp>
        <p:nvSpPr>
          <p:cNvPr id="94" name="AutoShape 63"/>
          <p:cNvSpPr>
            <a:spLocks noChangeArrowheads="1"/>
          </p:cNvSpPr>
          <p:nvPr/>
        </p:nvSpPr>
        <p:spPr bwMode="auto">
          <a:xfrm>
            <a:off x="362507" y="4786308"/>
            <a:ext cx="2643206" cy="78581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986195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Programas e Projetos</a:t>
            </a:r>
          </a:p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Prioritários</a:t>
            </a:r>
          </a:p>
        </p:txBody>
      </p:sp>
      <p:sp>
        <p:nvSpPr>
          <p:cNvPr id="95" name="AutoShape 81"/>
          <p:cNvSpPr>
            <a:spLocks noChangeArrowheads="1"/>
          </p:cNvSpPr>
          <p:nvPr/>
        </p:nvSpPr>
        <p:spPr bwMode="auto">
          <a:xfrm>
            <a:off x="3244847" y="4854061"/>
            <a:ext cx="1062038" cy="57626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Km de 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Rodovias 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Pavimentadas</a:t>
            </a:r>
          </a:p>
        </p:txBody>
      </p:sp>
      <p:sp>
        <p:nvSpPr>
          <p:cNvPr id="96" name="AutoShape 91"/>
          <p:cNvSpPr>
            <a:spLocks noChangeArrowheads="1"/>
          </p:cNvSpPr>
          <p:nvPr/>
        </p:nvSpPr>
        <p:spPr bwMode="auto">
          <a:xfrm>
            <a:off x="4389435" y="4854061"/>
            <a:ext cx="1062037" cy="57626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Nº de Bolsas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Futuro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Concedidas</a:t>
            </a:r>
          </a:p>
        </p:txBody>
      </p:sp>
      <p:sp>
        <p:nvSpPr>
          <p:cNvPr id="97" name="AutoShape 24"/>
          <p:cNvSpPr>
            <a:spLocks noChangeArrowheads="1"/>
          </p:cNvSpPr>
          <p:nvPr/>
        </p:nvSpPr>
        <p:spPr bwMode="auto">
          <a:xfrm>
            <a:off x="362507" y="3857614"/>
            <a:ext cx="2643206" cy="78581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951A2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Melhoria da  Gestão e </a:t>
            </a:r>
          </a:p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do Atendimento ao Cidadão</a:t>
            </a:r>
          </a:p>
        </p:txBody>
      </p:sp>
      <p:sp>
        <p:nvSpPr>
          <p:cNvPr id="98" name="AutoShape 82"/>
          <p:cNvSpPr>
            <a:spLocks noChangeArrowheads="1"/>
          </p:cNvSpPr>
          <p:nvPr/>
        </p:nvSpPr>
        <p:spPr bwMode="auto">
          <a:xfrm>
            <a:off x="3246435" y="3947755"/>
            <a:ext cx="1062037" cy="57626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Índice de 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Satisfação 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do Cliente</a:t>
            </a:r>
          </a:p>
        </p:txBody>
      </p:sp>
      <p:sp>
        <p:nvSpPr>
          <p:cNvPr id="99" name="AutoShape 82"/>
          <p:cNvSpPr>
            <a:spLocks noChangeArrowheads="1"/>
          </p:cNvSpPr>
          <p:nvPr/>
        </p:nvSpPr>
        <p:spPr bwMode="auto">
          <a:xfrm>
            <a:off x="4381497" y="3946168"/>
            <a:ext cx="1060450" cy="57626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Tempo médio de 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Licenciamento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Ambiental</a:t>
            </a:r>
          </a:p>
        </p:txBody>
      </p:sp>
      <p:sp>
        <p:nvSpPr>
          <p:cNvPr id="100" name="AutoShape 65"/>
          <p:cNvSpPr>
            <a:spLocks noChangeArrowheads="1"/>
          </p:cNvSpPr>
          <p:nvPr/>
        </p:nvSpPr>
        <p:spPr bwMode="auto">
          <a:xfrm>
            <a:off x="362506" y="2000225"/>
            <a:ext cx="2566419" cy="78581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Captação de Recursos </a:t>
            </a:r>
          </a:p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Incremento de Receitas</a:t>
            </a:r>
          </a:p>
        </p:txBody>
      </p:sp>
      <p:sp>
        <p:nvSpPr>
          <p:cNvPr id="101" name="AutoShape 74"/>
          <p:cNvSpPr>
            <a:spLocks noChangeArrowheads="1"/>
          </p:cNvSpPr>
          <p:nvPr/>
        </p:nvSpPr>
        <p:spPr bwMode="auto">
          <a:xfrm>
            <a:off x="4368797" y="2071663"/>
            <a:ext cx="1060450" cy="57626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% de Captação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de Recursos</a:t>
            </a:r>
          </a:p>
        </p:txBody>
      </p:sp>
      <p:sp>
        <p:nvSpPr>
          <p:cNvPr id="102" name="AutoShape 74"/>
          <p:cNvSpPr>
            <a:spLocks noChangeArrowheads="1"/>
          </p:cNvSpPr>
          <p:nvPr/>
        </p:nvSpPr>
        <p:spPr bwMode="auto">
          <a:xfrm>
            <a:off x="3246435" y="2071663"/>
            <a:ext cx="1062037" cy="57626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% de Incremento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de Receita Própria</a:t>
            </a:r>
          </a:p>
        </p:txBody>
      </p:sp>
      <p:sp>
        <p:nvSpPr>
          <p:cNvPr id="103" name="Rectangle 76"/>
          <p:cNvSpPr>
            <a:spLocks noChangeArrowheads="1"/>
          </p:cNvSpPr>
          <p:nvPr/>
        </p:nvSpPr>
        <p:spPr bwMode="auto">
          <a:xfrm>
            <a:off x="357157" y="5711337"/>
            <a:ext cx="5214975" cy="785818"/>
          </a:xfrm>
          <a:prstGeom prst="rect">
            <a:avLst/>
          </a:prstGeom>
          <a:gradFill flip="none" rotWithShape="1">
            <a:gsLst>
              <a:gs pos="30000">
                <a:schemeClr val="accent3">
                  <a:lumMod val="50000"/>
                </a:schemeClr>
              </a:gs>
              <a:gs pos="65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sz="800">
              <a:latin typeface="Calibri" pitchFamily="34" charset="0"/>
            </a:endParaRPr>
          </a:p>
        </p:txBody>
      </p:sp>
      <p:sp>
        <p:nvSpPr>
          <p:cNvPr id="104" name="AutoShape 64"/>
          <p:cNvSpPr>
            <a:spLocks noChangeArrowheads="1"/>
          </p:cNvSpPr>
          <p:nvPr/>
        </p:nvSpPr>
        <p:spPr bwMode="auto">
          <a:xfrm>
            <a:off x="362507" y="5643563"/>
            <a:ext cx="2643206" cy="78581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669267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Resultados </a:t>
            </a:r>
          </a:p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Finalísticos</a:t>
            </a:r>
          </a:p>
        </p:txBody>
      </p:sp>
      <p:sp>
        <p:nvSpPr>
          <p:cNvPr id="105" name="AutoShape 90"/>
          <p:cNvSpPr>
            <a:spLocks noChangeArrowheads="1"/>
          </p:cNvSpPr>
          <p:nvPr/>
        </p:nvSpPr>
        <p:spPr bwMode="auto">
          <a:xfrm>
            <a:off x="4389435" y="5782748"/>
            <a:ext cx="1062037" cy="57626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SAÚDE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Nº de Leitos 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por Habitante</a:t>
            </a:r>
          </a:p>
        </p:txBody>
      </p:sp>
      <p:sp>
        <p:nvSpPr>
          <p:cNvPr id="106" name="AutoShape 78"/>
          <p:cNvSpPr>
            <a:spLocks noChangeArrowheads="1"/>
          </p:cNvSpPr>
          <p:nvPr/>
        </p:nvSpPr>
        <p:spPr bwMode="auto">
          <a:xfrm>
            <a:off x="3246435" y="5787511"/>
            <a:ext cx="1062037" cy="57626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SEGURANÇA</a:t>
            </a:r>
          </a:p>
          <a:p>
            <a:pPr algn="ctr">
              <a:defRPr/>
            </a:pPr>
            <a:r>
              <a:rPr lang="pt-BR" sz="1000" b="1" dirty="0" err="1">
                <a:latin typeface="Calibri" pitchFamily="34" charset="0"/>
              </a:rPr>
              <a:t>Tx</a:t>
            </a:r>
            <a:r>
              <a:rPr lang="pt-BR" sz="1000" b="1" dirty="0">
                <a:latin typeface="Calibri" pitchFamily="34" charset="0"/>
              </a:rPr>
              <a:t> Homicídio </a:t>
            </a:r>
          </a:p>
          <a:p>
            <a:pPr algn="ctr">
              <a:defRPr/>
            </a:pPr>
            <a:r>
              <a:rPr lang="pt-BR" sz="1000" b="1" dirty="0">
                <a:latin typeface="Calibri" pitchFamily="34" charset="0"/>
              </a:rPr>
              <a:t>(geral)</a:t>
            </a:r>
          </a:p>
        </p:txBody>
      </p:sp>
      <p:sp>
        <p:nvSpPr>
          <p:cNvPr id="107" name="Rectangle 72"/>
          <p:cNvSpPr>
            <a:spLocks noChangeArrowheads="1"/>
          </p:cNvSpPr>
          <p:nvPr/>
        </p:nvSpPr>
        <p:spPr bwMode="auto">
          <a:xfrm>
            <a:off x="214310" y="1214438"/>
            <a:ext cx="2714625" cy="5000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OBJETOS DE PACTUAÇÃO</a:t>
            </a:r>
            <a:endParaRPr lang="pt-BR" sz="1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8" name="Rectangle 72"/>
          <p:cNvSpPr>
            <a:spLocks noChangeArrowheads="1"/>
          </p:cNvSpPr>
          <p:nvPr/>
        </p:nvSpPr>
        <p:spPr bwMode="auto">
          <a:xfrm>
            <a:off x="6858015" y="1214422"/>
            <a:ext cx="1928827" cy="5000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D7D7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600" b="1" dirty="0">
                <a:latin typeface="Calibri" pitchFamily="34" charset="0"/>
              </a:rPr>
              <a:t>TIPOS DE ACORDO</a:t>
            </a:r>
            <a:endParaRPr lang="pt-BR" sz="1000" b="1" i="1" dirty="0">
              <a:latin typeface="Calibri" pitchFamily="34" charset="0"/>
            </a:endParaRPr>
          </a:p>
        </p:txBody>
      </p:sp>
      <p:sp>
        <p:nvSpPr>
          <p:cNvPr id="109" name="Rectangle 13"/>
          <p:cNvSpPr>
            <a:spLocks noChangeArrowheads="1"/>
          </p:cNvSpPr>
          <p:nvPr/>
        </p:nvSpPr>
        <p:spPr bwMode="auto">
          <a:xfrm>
            <a:off x="6858016" y="4288239"/>
            <a:ext cx="1928826" cy="2212594"/>
          </a:xfrm>
          <a:prstGeom prst="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8C8C8C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13405" name="Text Box 15"/>
          <p:cNvSpPr txBox="1">
            <a:spLocks noChangeArrowheads="1"/>
          </p:cNvSpPr>
          <p:nvPr/>
        </p:nvSpPr>
        <p:spPr bwMode="auto">
          <a:xfrm>
            <a:off x="6880225" y="4414838"/>
            <a:ext cx="178593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200" b="1">
                <a:latin typeface="Calibri" pitchFamily="34" charset="0"/>
              </a:rPr>
              <a:t>2) Acordo PARCIAL</a:t>
            </a:r>
          </a:p>
          <a:p>
            <a:pPr algn="ctr">
              <a:spcBef>
                <a:spcPct val="50000"/>
              </a:spcBef>
            </a:pPr>
            <a:r>
              <a:rPr lang="pt-BR" sz="900" b="1">
                <a:latin typeface="Calibri" pitchFamily="34" charset="0"/>
              </a:rPr>
              <a:t>(Trabalha um Objeto de Pactuação, com diversos órgãos)</a:t>
            </a:r>
          </a:p>
        </p:txBody>
      </p:sp>
      <p:sp>
        <p:nvSpPr>
          <p:cNvPr id="111" name="AutoShape 65"/>
          <p:cNvSpPr>
            <a:spLocks noChangeArrowheads="1"/>
          </p:cNvSpPr>
          <p:nvPr/>
        </p:nvSpPr>
        <p:spPr bwMode="auto">
          <a:xfrm>
            <a:off x="7429520" y="5072074"/>
            <a:ext cx="380054" cy="269623"/>
          </a:xfrm>
          <a:prstGeom prst="roundRect">
            <a:avLst>
              <a:gd name="adj" fmla="val 16667"/>
            </a:avLst>
          </a:prstGeom>
          <a:solidFill>
            <a:srgbClr val="2D4E75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 b="1">
              <a:latin typeface="Calibri" pitchFamily="34" charset="0"/>
            </a:endParaRPr>
          </a:p>
        </p:txBody>
      </p:sp>
      <p:sp>
        <p:nvSpPr>
          <p:cNvPr id="37" name="Título 1"/>
          <p:cNvSpPr>
            <a:spLocks noGrp="1"/>
          </p:cNvSpPr>
          <p:nvPr>
            <p:ph type="title"/>
          </p:nvPr>
        </p:nvSpPr>
        <p:spPr>
          <a:xfrm>
            <a:off x="1071538" y="71438"/>
            <a:ext cx="5786437" cy="714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400" b="1" dirty="0" smtClean="0"/>
              <a:t>Objetos de </a:t>
            </a:r>
            <a:r>
              <a:rPr lang="pt-BR" sz="2400" b="1" dirty="0" err="1" smtClean="0"/>
              <a:t>Pactuação</a:t>
            </a:r>
            <a:r>
              <a:rPr lang="pt-BR" sz="2400" b="1" dirty="0" smtClean="0"/>
              <a:t> X Tipos de Acordos</a:t>
            </a:r>
          </a:p>
        </p:txBody>
      </p:sp>
      <p:sp>
        <p:nvSpPr>
          <p:cNvPr id="38" name="CaixaDeTexto 37"/>
          <p:cNvSpPr txBox="1"/>
          <p:nvPr/>
        </p:nvSpPr>
        <p:spPr bwMode="auto">
          <a:xfrm>
            <a:off x="6992967" y="5897583"/>
            <a:ext cx="172243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b="1" dirty="0">
                <a:solidFill>
                  <a:srgbClr val="104E86"/>
                </a:solidFill>
                <a:latin typeface="+mn-lt"/>
                <a:cs typeface="Arial" charset="0"/>
              </a:rPr>
              <a:t>Captação de Recursos e Incremento de Receita</a:t>
            </a:r>
          </a:p>
        </p:txBody>
      </p:sp>
      <p:cxnSp>
        <p:nvCxnSpPr>
          <p:cNvPr id="39" name="Conector angulado 38"/>
          <p:cNvCxnSpPr/>
          <p:nvPr/>
        </p:nvCxnSpPr>
        <p:spPr bwMode="auto">
          <a:xfrm rot="16200000" flipH="1">
            <a:off x="7563673" y="5484039"/>
            <a:ext cx="482600" cy="350838"/>
          </a:xfrm>
          <a:prstGeom prst="bentConnector3">
            <a:avLst>
              <a:gd name="adj1" fmla="val 50000"/>
            </a:avLst>
          </a:prstGeom>
          <a:ln w="1651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571500" y="4429125"/>
            <a:ext cx="22383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algn="just" eaLnBrk="0" hangingPunct="0">
              <a:defRPr/>
            </a:pPr>
            <a:r>
              <a:rPr lang="pt-BR" sz="1100" dirty="0">
                <a:ea typeface="Times New Roman" pitchFamily="18" charset="0"/>
              </a:rPr>
              <a:t>.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 bwMode="auto">
          <a:xfrm>
            <a:off x="3643306" y="3964785"/>
            <a:ext cx="1714512" cy="125016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77000">
                <a:schemeClr val="accent6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b="1" dirty="0">
                <a:latin typeface="Calibri" pitchFamily="34" charset="0"/>
              </a:rPr>
              <a:t>Coordenação</a:t>
            </a:r>
          </a:p>
          <a:p>
            <a:pPr algn="ctr">
              <a:defRPr/>
            </a:pPr>
            <a:r>
              <a:rPr lang="pt-BR" b="1" dirty="0">
                <a:latin typeface="Calibri" pitchFamily="34" charset="0"/>
              </a:rPr>
              <a:t>Central</a:t>
            </a:r>
          </a:p>
        </p:txBody>
      </p:sp>
      <p:sp>
        <p:nvSpPr>
          <p:cNvPr id="7" name="Elipse 6"/>
          <p:cNvSpPr/>
          <p:nvPr/>
        </p:nvSpPr>
        <p:spPr bwMode="auto">
          <a:xfrm>
            <a:off x="1428728" y="3071810"/>
            <a:ext cx="1714512" cy="1000132"/>
          </a:xfrm>
          <a:prstGeom prst="ellipse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77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Coordenação</a:t>
            </a:r>
          </a:p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Setorial</a:t>
            </a:r>
          </a:p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- Órgão A -</a:t>
            </a:r>
          </a:p>
        </p:txBody>
      </p:sp>
      <p:sp>
        <p:nvSpPr>
          <p:cNvPr id="8" name="Elipse 7"/>
          <p:cNvSpPr/>
          <p:nvPr/>
        </p:nvSpPr>
        <p:spPr bwMode="auto">
          <a:xfrm>
            <a:off x="5786446" y="5214950"/>
            <a:ext cx="1714512" cy="1000132"/>
          </a:xfrm>
          <a:prstGeom prst="ellipse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77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Coordenação</a:t>
            </a:r>
          </a:p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Setorial</a:t>
            </a:r>
          </a:p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- Órgão D -</a:t>
            </a:r>
          </a:p>
        </p:txBody>
      </p:sp>
      <p:sp>
        <p:nvSpPr>
          <p:cNvPr id="9" name="Elipse 8"/>
          <p:cNvSpPr/>
          <p:nvPr/>
        </p:nvSpPr>
        <p:spPr bwMode="auto">
          <a:xfrm>
            <a:off x="5857884" y="3071810"/>
            <a:ext cx="1714512" cy="1000132"/>
          </a:xfrm>
          <a:prstGeom prst="ellipse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77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Coordenação</a:t>
            </a:r>
          </a:p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Setorial</a:t>
            </a:r>
          </a:p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- Órgão C -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1428728" y="5143512"/>
            <a:ext cx="1714512" cy="1000132"/>
          </a:xfrm>
          <a:prstGeom prst="ellipse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77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617B92"/>
            </a:prst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Coordenação</a:t>
            </a:r>
          </a:p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Setorial</a:t>
            </a:r>
          </a:p>
          <a:p>
            <a:pPr algn="ctr">
              <a:defRPr/>
            </a:pPr>
            <a:r>
              <a:rPr lang="pt-BR" sz="1400" b="1" dirty="0">
                <a:latin typeface="Calibri" pitchFamily="34" charset="0"/>
              </a:rPr>
              <a:t>- Órgão B -</a:t>
            </a: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3071813" y="3786188"/>
            <a:ext cx="571500" cy="17938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5286375" y="5178425"/>
            <a:ext cx="642938" cy="179388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V="1">
            <a:off x="5286375" y="3786188"/>
            <a:ext cx="642938" cy="21431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3071813" y="5143500"/>
            <a:ext cx="642937" cy="28575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ítulo 1"/>
          <p:cNvSpPr>
            <a:spLocks noGrp="1"/>
          </p:cNvSpPr>
          <p:nvPr>
            <p:ph type="title"/>
          </p:nvPr>
        </p:nvSpPr>
        <p:spPr>
          <a:xfrm>
            <a:off x="1214438" y="71438"/>
            <a:ext cx="5786437" cy="7143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3200" b="1" dirty="0" smtClean="0"/>
              <a:t>Acordos de Resultados</a:t>
            </a:r>
          </a:p>
        </p:txBody>
      </p:sp>
      <p:graphicFrame>
        <p:nvGraphicFramePr>
          <p:cNvPr id="19" name="Diagrama 18"/>
          <p:cNvGraphicFramePr/>
          <p:nvPr/>
        </p:nvGraphicFramePr>
        <p:xfrm>
          <a:off x="428596" y="1000108"/>
          <a:ext cx="8358246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1538" y="71414"/>
            <a:ext cx="5786478" cy="714380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Comissão de Monitoramento e Avaliação</a:t>
            </a:r>
            <a:endParaRPr lang="pt-BR" sz="24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57158" y="1928813"/>
          <a:ext cx="8501122" cy="371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2"/>
              </a:tblGrid>
              <a:tr h="336562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COMPOSIÇÃO</a:t>
                      </a:r>
                      <a:endParaRPr lang="pt-BR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349005">
                <a:tc>
                  <a:txBody>
                    <a:bodyPr/>
                    <a:lstStyle/>
                    <a:p>
                      <a:pPr marL="457200" lvl="0" indent="-280988" algn="just">
                        <a:spcAft>
                          <a:spcPts val="1800"/>
                        </a:spcAft>
                        <a:buFont typeface="+mj-lt"/>
                        <a:buAutoNum type="arabicPeriod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 servidor designado pelo titular da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Secretaria de Estado de Gestão e Planejamento;</a:t>
                      </a:r>
                    </a:p>
                    <a:p>
                      <a:pPr marL="457200" lvl="0" indent="-280988" algn="just">
                        <a:spcAft>
                          <a:spcPts val="1800"/>
                        </a:spcAft>
                        <a:buFont typeface="+mj-lt"/>
                        <a:buAutoNum type="arabicPeriod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Um servidor designado pelo titular da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Secretaria de Estado da Fazenda;</a:t>
                      </a:r>
                    </a:p>
                    <a:p>
                      <a:pPr marL="457200" lvl="0" indent="-280988" algn="just">
                        <a:spcAft>
                          <a:spcPts val="1800"/>
                        </a:spcAft>
                        <a:buFont typeface="+mj-lt"/>
                        <a:buAutoNum type="arabicPeriod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Superintendente Executivo ou Diretor de Gestão, Planejamento e Finanças do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órgão acordado;</a:t>
                      </a:r>
                    </a:p>
                    <a:p>
                      <a:pPr marL="457200" lvl="0" indent="-280988" algn="just">
                        <a:spcAft>
                          <a:spcPts val="1800"/>
                        </a:spcAft>
                        <a:buFont typeface="+mj-lt"/>
                        <a:buAutoNum type="arabicPeriod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representante dos servidores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 alto conhecimento do órgão acordado - técnico a ser escolhido por entidade representativa (Associação, Sindicatos);</a:t>
                      </a:r>
                    </a:p>
                    <a:p>
                      <a:pPr marL="457200" lvl="0" indent="-280988" algn="just">
                        <a:spcAft>
                          <a:spcPts val="1800"/>
                        </a:spcAft>
                        <a:buFont typeface="+mj-lt"/>
                        <a:buAutoNum type="arabicPeriod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 representante designado pelo Presidente do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Tribunal de Contas do Estado.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357188" y="1068157"/>
            <a:ext cx="8501062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76325" lvl="1" indent="-107632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i="1" dirty="0">
                <a:solidFill>
                  <a:schemeClr val="bg1"/>
                </a:solidFill>
                <a:latin typeface="+mj-lt"/>
              </a:rPr>
              <a:t>Objetivo: </a:t>
            </a:r>
            <a:r>
              <a:rPr lang="pt-BR" i="1" dirty="0">
                <a:solidFill>
                  <a:schemeClr val="bg1"/>
                </a:solidFill>
                <a:latin typeface="+mj-lt"/>
                <a:cs typeface="Arial" charset="0"/>
              </a:rPr>
              <a:t>Deliberar acerca da concessão das autonomias e bonificações e da aplicação das </a:t>
            </a:r>
            <a:r>
              <a:rPr lang="pt-BR" i="1" dirty="0" smtClean="0">
                <a:solidFill>
                  <a:schemeClr val="bg1"/>
                </a:solidFill>
                <a:latin typeface="+mj-lt"/>
                <a:cs typeface="Arial" charset="0"/>
              </a:rPr>
              <a:t>penalidades</a:t>
            </a:r>
            <a:endParaRPr lang="pt-BR" i="1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1214438" y="142857"/>
            <a:ext cx="5786437" cy="714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600" b="1" dirty="0" smtClean="0"/>
              <a:t>Instrumentos de Monitoramento e Avaliação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285720" y="1071546"/>
          <a:ext cx="8501122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214438" y="2571750"/>
            <a:ext cx="3000375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sz="1600" dirty="0">
                <a:latin typeface="+mn-lt"/>
                <a:cs typeface="Arial" charset="0"/>
              </a:rPr>
              <a:t> </a:t>
            </a:r>
            <a:r>
              <a:rPr lang="pt-BR" sz="1600" b="1" dirty="0">
                <a:latin typeface="+mn-lt"/>
                <a:cs typeface="Arial" charset="0"/>
              </a:rPr>
              <a:t>Sistema de Informações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sz="1600" b="1" dirty="0">
                <a:latin typeface="+mn-lt"/>
                <a:cs typeface="Arial" charset="0"/>
              </a:rPr>
              <a:t> Relatórios de Monitoramento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sz="1600" b="1" dirty="0">
                <a:latin typeface="+mn-lt"/>
                <a:cs typeface="Arial" charset="0"/>
              </a:rPr>
              <a:t> Reuniões de Monitoramento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pt-BR" sz="1600" dirty="0">
              <a:latin typeface="+mn-lt"/>
              <a:cs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214938" y="3214688"/>
            <a:ext cx="2428875" cy="1162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sz="1600" b="1" dirty="0">
                <a:latin typeface="+mn-lt"/>
                <a:cs typeface="Arial" charset="0"/>
              </a:rPr>
              <a:t> Relatório de Avaliação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sz="1600" b="1" dirty="0">
                <a:latin typeface="+mn-lt"/>
                <a:cs typeface="Arial" charset="0"/>
              </a:rPr>
              <a:t> Reuniões de Avaliação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pt-BR" sz="1600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ção1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40000"/>
            <a:lumOff val="60000"/>
            <a:alpha val="59000"/>
          </a:schemeClr>
        </a:solidFill>
        <a:ln>
          <a:solidFill>
            <a:srgbClr val="FBF5F3"/>
          </a:solidFill>
        </a:ln>
        <a:effectLst>
          <a:glow rad="101600">
            <a:schemeClr val="accent4">
              <a:satMod val="175000"/>
              <a:alpha val="40000"/>
            </a:schemeClr>
          </a:glow>
        </a:effectLst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600" b="1" dirty="0" smtClean="0">
            <a:solidFill>
              <a:schemeClr val="tx1">
                <a:lumMod val="95000"/>
                <a:lumOff val="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Apresentação1</Template>
  <TotalTime>5889</TotalTime>
  <Words>1048</Words>
  <Application>Microsoft Office PowerPoint</Application>
  <PresentationFormat>Apresentação na tela (4:3)</PresentationFormat>
  <Paragraphs>272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Apresentação1</vt:lpstr>
      <vt:lpstr>Slide 1</vt:lpstr>
      <vt:lpstr>Cenário X Estratégia de Atuação</vt:lpstr>
      <vt:lpstr>PAI - Plano de Ação Integrada de Desenvolvimento</vt:lpstr>
      <vt:lpstr>O Modelo de Gestão para Resultados</vt:lpstr>
      <vt:lpstr>Atores Envolvidos</vt:lpstr>
      <vt:lpstr>Objetos de Pactuação X Tipos de Acordos</vt:lpstr>
      <vt:lpstr>Acordos de Resultados</vt:lpstr>
      <vt:lpstr>Comissão de Monitoramento e Avaliação</vt:lpstr>
      <vt:lpstr>Instrumentos de Monitoramento e Avaliação</vt:lpstr>
      <vt:lpstr>Slide 10</vt:lpstr>
      <vt:lpstr>Slide 11</vt:lpstr>
      <vt:lpstr>Slide 12</vt:lpstr>
      <vt:lpstr>Slide 13</vt:lpstr>
      <vt:lpstr>Slide 14</vt:lpstr>
      <vt:lpstr>Atividades em Andamento</vt:lpstr>
      <vt:lpstr>Caso: Acordo de Captação de Recursos e Incremento de Receitas Próprias</vt:lpstr>
      <vt:lpstr>Ex.: Acordo – SEFAZ</vt:lpstr>
      <vt:lpstr>Central de Resultados - Paineis</vt:lpstr>
      <vt:lpstr>Contato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luzio-rs</dc:creator>
  <cp:lastModifiedBy>rubia-epc</cp:lastModifiedBy>
  <cp:revision>595</cp:revision>
  <dcterms:created xsi:type="dcterms:W3CDTF">2012-05-28T14:46:23Z</dcterms:created>
  <dcterms:modified xsi:type="dcterms:W3CDTF">2012-08-29T17:22:58Z</dcterms:modified>
</cp:coreProperties>
</file>