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22"/>
  </p:notesMasterIdLst>
  <p:handoutMasterIdLst>
    <p:handoutMasterId r:id="rId23"/>
  </p:handoutMasterIdLst>
  <p:sldIdLst>
    <p:sldId id="277" r:id="rId2"/>
    <p:sldId id="283" r:id="rId3"/>
    <p:sldId id="322" r:id="rId4"/>
    <p:sldId id="321" r:id="rId5"/>
    <p:sldId id="333" r:id="rId6"/>
    <p:sldId id="294" r:id="rId7"/>
    <p:sldId id="324" r:id="rId8"/>
    <p:sldId id="326" r:id="rId9"/>
    <p:sldId id="327" r:id="rId10"/>
    <p:sldId id="328" r:id="rId11"/>
    <p:sldId id="329" r:id="rId12"/>
    <p:sldId id="330" r:id="rId13"/>
    <p:sldId id="331" r:id="rId14"/>
    <p:sldId id="302" r:id="rId15"/>
    <p:sldId id="316" r:id="rId16"/>
    <p:sldId id="332" r:id="rId17"/>
    <p:sldId id="311" r:id="rId18"/>
    <p:sldId id="334" r:id="rId19"/>
    <p:sldId id="292" r:id="rId20"/>
    <p:sldId id="29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350496"/>
    <a:srgbClr val="1A0694"/>
    <a:srgbClr val="003399"/>
    <a:srgbClr val="F4F9FA"/>
    <a:srgbClr val="02749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794" autoAdjust="0"/>
  </p:normalViewPr>
  <p:slideViewPr>
    <p:cSldViewPr>
      <p:cViewPr>
        <p:scale>
          <a:sx n="70" d="100"/>
          <a:sy n="70" d="100"/>
        </p:scale>
        <p:origin x="-72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92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Palves\fmm\Diret&#243;rio%20FMM\02%20PROJETOS%20FMM\04%20PRODEV\BR-T1145%20COGEF\BR-T1145%20-%20Planilha%20execu&#231;&#227;o%20vf%2031-10-201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GRÁFICO!$B$25</c:f>
              <c:strCache>
                <c:ptCount val="1"/>
                <c:pt idx="0">
                  <c:v>US$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/>
                      <a:t>3</a:t>
                    </a:r>
                    <a:r>
                      <a:rPr lang="en-US"/>
                      <a:t>88,177.21      39%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/>
                      <a:t>5</a:t>
                    </a:r>
                    <a:r>
                      <a:rPr lang="en-US"/>
                      <a:t>9,731.40          6%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600"/>
                      <a:t>5</a:t>
                    </a:r>
                    <a:r>
                      <a:rPr lang="en-US"/>
                      <a:t>52,091.39      55%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GRÁFICO!$A$26:$A$28</c:f>
              <c:strCache>
                <c:ptCount val="3"/>
                <c:pt idx="0">
                  <c:v>EXECUTADO</c:v>
                </c:pt>
                <c:pt idx="1">
                  <c:v>COMPROMETIDO</c:v>
                </c:pt>
                <c:pt idx="2">
                  <c:v>A DESEMBOLSAR</c:v>
                </c:pt>
              </c:strCache>
            </c:strRef>
          </c:cat>
          <c:val>
            <c:numRef>
              <c:f>GRÁFICO!$B$26:$B$28</c:f>
              <c:numCache>
                <c:formatCode>#,##0.00</c:formatCode>
                <c:ptCount val="3"/>
                <c:pt idx="0">
                  <c:v>388177.20999999996</c:v>
                </c:pt>
                <c:pt idx="1">
                  <c:v>59731.4</c:v>
                </c:pt>
                <c:pt idx="2">
                  <c:v>552091.39</c:v>
                </c:pt>
              </c:numCache>
            </c:numRef>
          </c:val>
        </c:ser>
        <c:ser>
          <c:idx val="1"/>
          <c:order val="1"/>
          <c:tx>
            <c:strRef>
              <c:f>GRÁFICO!$C$25</c:f>
              <c:strCache>
                <c:ptCount val="1"/>
                <c:pt idx="0">
                  <c:v>%</c:v>
                </c:pt>
              </c:strCache>
            </c:strRef>
          </c:tx>
          <c:cat>
            <c:strRef>
              <c:f>GRÁFICO!$A$26:$A$28</c:f>
              <c:strCache>
                <c:ptCount val="3"/>
                <c:pt idx="0">
                  <c:v>EXECUTADO</c:v>
                </c:pt>
                <c:pt idx="1">
                  <c:v>COMPROMETIDO</c:v>
                </c:pt>
                <c:pt idx="2">
                  <c:v>A DESEMBOLSAR</c:v>
                </c:pt>
              </c:strCache>
            </c:strRef>
          </c:cat>
          <c:val>
            <c:numRef>
              <c:f>GRÁFICO!$C$26:$C$28</c:f>
              <c:numCache>
                <c:formatCode>0%</c:formatCode>
                <c:ptCount val="3"/>
                <c:pt idx="0">
                  <c:v>0.38817721000000038</c:v>
                </c:pt>
                <c:pt idx="1">
                  <c:v>5.9731400000000122E-2</c:v>
                </c:pt>
                <c:pt idx="2">
                  <c:v>0.55209138999999996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P1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r>
            <a:rPr lang="pt-BR" sz="1400" b="1" dirty="0" smtClean="0"/>
            <a:t>Produto 1:</a:t>
          </a:r>
          <a:r>
            <a:rPr lang="pt-BR" sz="1400" dirty="0" smtClean="0"/>
            <a:t> </a:t>
          </a:r>
          <a:r>
            <a:rPr lang="pt-BR" sz="1400" dirty="0" smtClean="0">
              <a:solidFill>
                <a:srgbClr val="000000"/>
              </a:solidFill>
            </a:rPr>
            <a:t>Plano de Trabalho e Estudos de sites dos Estados Brasileiros e de modelos de avaliação de transparência utilizados no Brasil e em outros países (Abril/2012)</a:t>
          </a:r>
          <a:endParaRPr lang="en-US" sz="14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P2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r>
            <a:rPr lang="pt-BR" sz="1400" b="1" dirty="0" smtClean="0"/>
            <a:t>Produto 2: </a:t>
          </a:r>
          <a:r>
            <a:rPr lang="pt-BR" sz="1400" dirty="0" smtClean="0">
              <a:solidFill>
                <a:schemeClr val="tx1"/>
              </a:solidFill>
            </a:rPr>
            <a:t>Auto-avaliação dos Estados  </a:t>
          </a:r>
          <a:endParaRPr lang="en-US" sz="1400" dirty="0">
            <a:solidFill>
              <a:schemeClr val="tx1"/>
            </a:solidFill>
          </a:endParaRPr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7E18FB68-FA55-40F9-9A23-03B25E6D2A8B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P3</a:t>
          </a:r>
          <a:endParaRPr lang="en-US" dirty="0"/>
        </a:p>
      </dgm:t>
    </dgm:pt>
    <dgm:pt modelId="{3886B459-29DA-4158-9742-11B1613E8103}" type="parTrans" cxnId="{2F977060-DC06-41C9-ABA3-B5EF01BF5CA9}">
      <dgm:prSet/>
      <dgm:spPr/>
      <dgm:t>
        <a:bodyPr/>
        <a:lstStyle/>
        <a:p>
          <a:endParaRPr lang="en-US"/>
        </a:p>
      </dgm:t>
    </dgm:pt>
    <dgm:pt modelId="{B6BE0960-DF00-4B2A-8023-44BF1298BA3E}" type="sibTrans" cxnId="{2F977060-DC06-41C9-ABA3-B5EF01BF5CA9}">
      <dgm:prSet/>
      <dgm:spPr/>
      <dgm:t>
        <a:bodyPr/>
        <a:lstStyle/>
        <a:p>
          <a:endParaRPr lang="en-US"/>
        </a:p>
      </dgm:t>
    </dgm:pt>
    <dgm:pt modelId="{36AFA98C-18F8-45E7-9CCB-E4FA4D0837A9}">
      <dgm:prSet phldrT="[Text]" custT="1"/>
      <dgm:spPr/>
      <dgm:t>
        <a:bodyPr/>
        <a:lstStyle/>
        <a:p>
          <a:r>
            <a:rPr lang="pt-BR" sz="1400" b="1" dirty="0" smtClean="0"/>
            <a:t>Produto 3</a:t>
          </a:r>
          <a:r>
            <a:rPr lang="pt-BR" sz="1400" dirty="0" smtClean="0">
              <a:solidFill>
                <a:schemeClr val="tx1"/>
              </a:solidFill>
            </a:rPr>
            <a:t>: Diagnóstico preliminar e elaboração do primeiro modelo do ITCF</a:t>
          </a:r>
          <a:endParaRPr lang="en-US" sz="1400" dirty="0" smtClean="0">
            <a:solidFill>
              <a:schemeClr val="tx1"/>
            </a:solidFill>
          </a:endParaRPr>
        </a:p>
      </dgm:t>
    </dgm:pt>
    <dgm:pt modelId="{92529207-25E3-4639-974B-1B1770AE7A39}" type="parTrans" cxnId="{2C399A57-E0A3-42AA-9084-DDE25867F358}">
      <dgm:prSet/>
      <dgm:spPr/>
      <dgm:t>
        <a:bodyPr/>
        <a:lstStyle/>
        <a:p>
          <a:endParaRPr lang="en-US"/>
        </a:p>
      </dgm:t>
    </dgm:pt>
    <dgm:pt modelId="{EC7833FC-368F-4E23-A926-0DFBC2AF4189}" type="sibTrans" cxnId="{2C399A57-E0A3-42AA-9084-DDE25867F358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3095-969C-40A6-950C-EF69F1AF94FE}" type="pres">
      <dgm:prSet presAssocID="{07528CF7-2C70-4F2D-BAA8-B8029D950E0F}" presName="sp" presStyleCnt="0"/>
      <dgm:spPr/>
    </dgm:pt>
    <dgm:pt modelId="{A717D457-7069-4147-A390-026BFEDDB417}" type="pres">
      <dgm:prSet presAssocID="{7E18FB68-FA55-40F9-9A23-03B25E6D2A8B}" presName="composite" presStyleCnt="0"/>
      <dgm:spPr/>
    </dgm:pt>
    <dgm:pt modelId="{2A7BC1C3-8058-4A4E-B98D-E70C8DBBB2E4}" type="pres">
      <dgm:prSet presAssocID="{7E18FB68-FA55-40F9-9A23-03B25E6D2A8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E5DC9-B859-4230-B98A-47823B033BE0}" type="pres">
      <dgm:prSet presAssocID="{7E18FB68-FA55-40F9-9A23-03B25E6D2A8B}" presName="descendantText" presStyleLbl="alignAcc1" presStyleIdx="2" presStyleCnt="3" custLinFactNeighborX="-404" custLinFactNeighborY="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FA331A-50A7-4811-9820-EFF00B6DAE61}" type="presOf" srcId="{6A377A2D-5FEA-48F6-861F-D2F5EA0A0A7E}" destId="{97B8510D-7028-4ABF-AC4E-8EE7A0C33AA2}" srcOrd="0" destOrd="0" presId="urn:microsoft.com/office/officeart/2005/8/layout/chevron2"/>
    <dgm:cxn modelId="{DFBD61C3-7D23-41A8-9B1A-8ACD959013C1}" type="presOf" srcId="{87E99814-F517-4F20-AE40-00F9D5806572}" destId="{9B3E59EA-07D3-4AE0-BC45-48D58BE01E96}" srcOrd="0" destOrd="0" presId="urn:microsoft.com/office/officeart/2005/8/layout/chevron2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2F977060-DC06-41C9-ABA3-B5EF01BF5CA9}" srcId="{6A377A2D-5FEA-48F6-861F-D2F5EA0A0A7E}" destId="{7E18FB68-FA55-40F9-9A23-03B25E6D2A8B}" srcOrd="2" destOrd="0" parTransId="{3886B459-29DA-4158-9742-11B1613E8103}" sibTransId="{B6BE0960-DF00-4B2A-8023-44BF1298BA3E}"/>
    <dgm:cxn modelId="{470F4844-26B1-43FD-A1F9-62D767091B23}" type="presOf" srcId="{BFE91F13-ECAE-46D9-95ED-2CFCE4531A1F}" destId="{7F6D9E8F-3C4C-4D60-BAFE-22F0D2FCF774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4D3EC899-9404-4EE5-B21F-B7C54720CC8C}" type="presOf" srcId="{36AFA98C-18F8-45E7-9CCB-E4FA4D0837A9}" destId="{2A0E5DC9-B859-4230-B98A-47823B033BE0}" srcOrd="0" destOrd="0" presId="urn:microsoft.com/office/officeart/2005/8/layout/chevron2"/>
    <dgm:cxn modelId="{945DB5AE-E0FD-42E6-A4C3-51082579FFD9}" type="presOf" srcId="{A24CD3A0-967F-45E3-A86E-E7FEF4364DC3}" destId="{90B913FF-FB9E-4BD5-9530-57ABDD9A857A}" srcOrd="0" destOrd="0" presId="urn:microsoft.com/office/officeart/2005/8/layout/chevron2"/>
    <dgm:cxn modelId="{9C909237-A0B1-40B4-96EB-2C485E58AB7B}" type="presOf" srcId="{7E18FB68-FA55-40F9-9A23-03B25E6D2A8B}" destId="{2A7BC1C3-8058-4A4E-B98D-E70C8DBBB2E4}" srcOrd="0" destOrd="0" presId="urn:microsoft.com/office/officeart/2005/8/layout/chevron2"/>
    <dgm:cxn modelId="{729F4CFE-FF0E-42F0-88D6-7AF9A9AE0FB9}" type="presOf" srcId="{F7976597-4FF8-4A55-A45A-F6D71BE8A90E}" destId="{F4AB029D-951E-44A7-B32B-FC335C499F6A}" srcOrd="0" destOrd="0" presId="urn:microsoft.com/office/officeart/2005/8/layout/chevron2"/>
    <dgm:cxn modelId="{2C399A57-E0A3-42AA-9084-DDE25867F358}" srcId="{7E18FB68-FA55-40F9-9A23-03B25E6D2A8B}" destId="{36AFA98C-18F8-45E7-9CCB-E4FA4D0837A9}" srcOrd="0" destOrd="0" parTransId="{92529207-25E3-4639-974B-1B1770AE7A39}" sibTransId="{EC7833FC-368F-4E23-A926-0DFBC2AF4189}"/>
    <dgm:cxn modelId="{ACE4C60E-B67F-44A4-B687-05B36F0F5C29}" type="presParOf" srcId="{97B8510D-7028-4ABF-AC4E-8EE7A0C33AA2}" destId="{65A40697-6FF9-4439-8EC7-AF21A2763306}" srcOrd="0" destOrd="0" presId="urn:microsoft.com/office/officeart/2005/8/layout/chevron2"/>
    <dgm:cxn modelId="{16B64180-2BDC-4CCA-8C33-3F4A68491FA3}" type="presParOf" srcId="{65A40697-6FF9-4439-8EC7-AF21A2763306}" destId="{7F6D9E8F-3C4C-4D60-BAFE-22F0D2FCF774}" srcOrd="0" destOrd="0" presId="urn:microsoft.com/office/officeart/2005/8/layout/chevron2"/>
    <dgm:cxn modelId="{10EE8DC1-E691-4871-A0A7-2625A94356CB}" type="presParOf" srcId="{65A40697-6FF9-4439-8EC7-AF21A2763306}" destId="{90B913FF-FB9E-4BD5-9530-57ABDD9A857A}" srcOrd="1" destOrd="0" presId="urn:microsoft.com/office/officeart/2005/8/layout/chevron2"/>
    <dgm:cxn modelId="{D3846834-9ED8-467C-BFE4-EABD332FC50B}" type="presParOf" srcId="{97B8510D-7028-4ABF-AC4E-8EE7A0C33AA2}" destId="{4E05FAA6-32FF-4CAB-8DCE-2C1814A5F5F0}" srcOrd="1" destOrd="0" presId="urn:microsoft.com/office/officeart/2005/8/layout/chevron2"/>
    <dgm:cxn modelId="{BCBD5346-B2DE-47EC-B8FE-F45A48419F86}" type="presParOf" srcId="{97B8510D-7028-4ABF-AC4E-8EE7A0C33AA2}" destId="{0A6C64C6-F6A2-4EDC-BB21-25CA70AAA872}" srcOrd="2" destOrd="0" presId="urn:microsoft.com/office/officeart/2005/8/layout/chevron2"/>
    <dgm:cxn modelId="{D1F4A468-8287-44C3-8FE9-0438689DDAD5}" type="presParOf" srcId="{0A6C64C6-F6A2-4EDC-BB21-25CA70AAA872}" destId="{9B3E59EA-07D3-4AE0-BC45-48D58BE01E96}" srcOrd="0" destOrd="0" presId="urn:microsoft.com/office/officeart/2005/8/layout/chevron2"/>
    <dgm:cxn modelId="{D44938C5-76C8-416E-9EBF-356DFF9D94E4}" type="presParOf" srcId="{0A6C64C6-F6A2-4EDC-BB21-25CA70AAA872}" destId="{F4AB029D-951E-44A7-B32B-FC335C499F6A}" srcOrd="1" destOrd="0" presId="urn:microsoft.com/office/officeart/2005/8/layout/chevron2"/>
    <dgm:cxn modelId="{2B13DCCC-A333-4C01-9592-6D9D00CC6F1B}" type="presParOf" srcId="{97B8510D-7028-4ABF-AC4E-8EE7A0C33AA2}" destId="{BA823095-969C-40A6-950C-EF69F1AF94FE}" srcOrd="3" destOrd="0" presId="urn:microsoft.com/office/officeart/2005/8/layout/chevron2"/>
    <dgm:cxn modelId="{A1BB28A8-DE52-41FF-A45F-A08B9686572E}" type="presParOf" srcId="{97B8510D-7028-4ABF-AC4E-8EE7A0C33AA2}" destId="{A717D457-7069-4147-A390-026BFEDDB417}" srcOrd="4" destOrd="0" presId="urn:microsoft.com/office/officeart/2005/8/layout/chevron2"/>
    <dgm:cxn modelId="{1DE3394D-BA5C-461F-8A75-376AE1EBCF50}" type="presParOf" srcId="{A717D457-7069-4147-A390-026BFEDDB417}" destId="{2A7BC1C3-8058-4A4E-B98D-E70C8DBBB2E4}" srcOrd="0" destOrd="0" presId="urn:microsoft.com/office/officeart/2005/8/layout/chevron2"/>
    <dgm:cxn modelId="{5D224EBA-8E5A-458D-9144-8D789D63520E}" type="presParOf" srcId="{A717D457-7069-4147-A390-026BFEDDB417}" destId="{2A0E5DC9-B859-4230-B98A-47823B033B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10" qsCatId="simple" csTypeId="urn:microsoft.com/office/officeart/2005/8/colors/accent1_2#10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P1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r>
            <a:rPr lang="pt-BR" sz="1600" b="1" dirty="0" smtClean="0"/>
            <a:t>Produto 1:</a:t>
          </a:r>
          <a:r>
            <a:rPr lang="pt-BR" sz="1600" dirty="0" smtClean="0"/>
            <a:t> </a:t>
          </a:r>
          <a:r>
            <a:rPr lang="pt-BR" sz="1600" dirty="0" smtClean="0">
              <a:cs typeface="+mn-cs"/>
            </a:rPr>
            <a:t>Plano de Trabalho validado  em workshop</a:t>
          </a:r>
          <a:endParaRPr lang="en-US" sz="16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P2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r>
            <a:rPr lang="pt-BR" sz="1600" b="1" dirty="0" smtClean="0"/>
            <a:t>Produto 2: </a:t>
          </a:r>
          <a:r>
            <a:rPr lang="pt-BR" sz="1600" dirty="0" smtClean="0">
              <a:cs typeface="+mn-cs"/>
            </a:rPr>
            <a:t>Relatório das conclusões do workshop</a:t>
          </a:r>
          <a:endParaRPr lang="en-US" sz="1600" dirty="0">
            <a:solidFill>
              <a:schemeClr val="tx1"/>
            </a:solidFill>
          </a:endParaRPr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7E18FB68-FA55-40F9-9A23-03B25E6D2A8B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P3</a:t>
          </a:r>
          <a:endParaRPr lang="en-US" dirty="0"/>
        </a:p>
      </dgm:t>
    </dgm:pt>
    <dgm:pt modelId="{3886B459-29DA-4158-9742-11B1613E8103}" type="parTrans" cxnId="{2F977060-DC06-41C9-ABA3-B5EF01BF5CA9}">
      <dgm:prSet/>
      <dgm:spPr/>
      <dgm:t>
        <a:bodyPr/>
        <a:lstStyle/>
        <a:p>
          <a:endParaRPr lang="en-US"/>
        </a:p>
      </dgm:t>
    </dgm:pt>
    <dgm:pt modelId="{B6BE0960-DF00-4B2A-8023-44BF1298BA3E}" type="sibTrans" cxnId="{2F977060-DC06-41C9-ABA3-B5EF01BF5CA9}">
      <dgm:prSet/>
      <dgm:spPr/>
      <dgm:t>
        <a:bodyPr/>
        <a:lstStyle/>
        <a:p>
          <a:endParaRPr lang="en-US"/>
        </a:p>
      </dgm:t>
    </dgm:pt>
    <dgm:pt modelId="{36AFA98C-18F8-45E7-9CCB-E4FA4D0837A9}">
      <dgm:prSet phldrT="[Text]" custT="1"/>
      <dgm:spPr/>
      <dgm:t>
        <a:bodyPr/>
        <a:lstStyle/>
        <a:p>
          <a:r>
            <a:rPr lang="pt-BR" sz="1600" b="1" dirty="0" smtClean="0"/>
            <a:t>Produto 3</a:t>
          </a:r>
          <a:r>
            <a:rPr lang="pt-BR" sz="1600" dirty="0" smtClean="0">
              <a:solidFill>
                <a:schemeClr val="tx1"/>
              </a:solidFill>
            </a:rPr>
            <a:t>: </a:t>
          </a:r>
          <a:r>
            <a:rPr lang="pt-BR" sz="1600" dirty="0" smtClean="0">
              <a:cs typeface="+mn-cs"/>
            </a:rPr>
            <a:t>Relatório contendo: Mapeamento dos modelo jurídicos possíveis, com </a:t>
          </a:r>
          <a:r>
            <a:rPr lang="pt-BR" sz="1600" dirty="0" err="1" smtClean="0">
              <a:cs typeface="+mn-cs"/>
            </a:rPr>
            <a:t>com</a:t>
          </a:r>
          <a:r>
            <a:rPr lang="pt-BR" sz="1600" dirty="0" smtClean="0">
              <a:cs typeface="+mn-cs"/>
            </a:rPr>
            <a:t> vantagens e desvantagens de cada forma de gestão; </a:t>
          </a:r>
          <a:endParaRPr lang="en-US" sz="1600" dirty="0" smtClean="0">
            <a:solidFill>
              <a:schemeClr val="tx1"/>
            </a:solidFill>
          </a:endParaRPr>
        </a:p>
      </dgm:t>
    </dgm:pt>
    <dgm:pt modelId="{92529207-25E3-4639-974B-1B1770AE7A39}" type="parTrans" cxnId="{2C399A57-E0A3-42AA-9084-DDE25867F358}">
      <dgm:prSet/>
      <dgm:spPr/>
      <dgm:t>
        <a:bodyPr/>
        <a:lstStyle/>
        <a:p>
          <a:endParaRPr lang="en-US"/>
        </a:p>
      </dgm:t>
    </dgm:pt>
    <dgm:pt modelId="{EC7833FC-368F-4E23-A926-0DFBC2AF4189}" type="sibTrans" cxnId="{2C399A57-E0A3-42AA-9084-DDE25867F358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3095-969C-40A6-950C-EF69F1AF94FE}" type="pres">
      <dgm:prSet presAssocID="{07528CF7-2C70-4F2D-BAA8-B8029D950E0F}" presName="sp" presStyleCnt="0"/>
      <dgm:spPr/>
    </dgm:pt>
    <dgm:pt modelId="{A717D457-7069-4147-A390-026BFEDDB417}" type="pres">
      <dgm:prSet presAssocID="{7E18FB68-FA55-40F9-9A23-03B25E6D2A8B}" presName="composite" presStyleCnt="0"/>
      <dgm:spPr/>
    </dgm:pt>
    <dgm:pt modelId="{2A7BC1C3-8058-4A4E-B98D-E70C8DBBB2E4}" type="pres">
      <dgm:prSet presAssocID="{7E18FB68-FA55-40F9-9A23-03B25E6D2A8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E5DC9-B859-4230-B98A-47823B033BE0}" type="pres">
      <dgm:prSet presAssocID="{7E18FB68-FA55-40F9-9A23-03B25E6D2A8B}" presName="descendantText" presStyleLbl="alignAcc1" presStyleIdx="2" presStyleCnt="3" custLinFactNeighborX="-404" custLinFactNeighborY="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890665-A7EB-442F-892F-320D29678DEE}" type="presOf" srcId="{F7976597-4FF8-4A55-A45A-F6D71BE8A90E}" destId="{F4AB029D-951E-44A7-B32B-FC335C499F6A}" srcOrd="0" destOrd="0" presId="urn:microsoft.com/office/officeart/2005/8/layout/chevron2"/>
    <dgm:cxn modelId="{546C1011-6797-42C9-B345-006755C9DBDB}" type="presOf" srcId="{7E18FB68-FA55-40F9-9A23-03B25E6D2A8B}" destId="{2A7BC1C3-8058-4A4E-B98D-E70C8DBBB2E4}" srcOrd="0" destOrd="0" presId="urn:microsoft.com/office/officeart/2005/8/layout/chevron2"/>
    <dgm:cxn modelId="{036F2E14-51D0-43EE-89A0-6A643A611286}" type="presOf" srcId="{6A377A2D-5FEA-48F6-861F-D2F5EA0A0A7E}" destId="{97B8510D-7028-4ABF-AC4E-8EE7A0C33AA2}" srcOrd="0" destOrd="0" presId="urn:microsoft.com/office/officeart/2005/8/layout/chevron2"/>
    <dgm:cxn modelId="{5DE015C5-23F8-4E61-8DFB-3E7A1C846553}" type="presOf" srcId="{A24CD3A0-967F-45E3-A86E-E7FEF4364DC3}" destId="{90B913FF-FB9E-4BD5-9530-57ABDD9A857A}" srcOrd="0" destOrd="0" presId="urn:microsoft.com/office/officeart/2005/8/layout/chevron2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636CDCFA-9581-4814-8311-90AED0F8B010}" type="presOf" srcId="{87E99814-F517-4F20-AE40-00F9D5806572}" destId="{9B3E59EA-07D3-4AE0-BC45-48D58BE01E96}" srcOrd="0" destOrd="0" presId="urn:microsoft.com/office/officeart/2005/8/layout/chevron2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2F977060-DC06-41C9-ABA3-B5EF01BF5CA9}" srcId="{6A377A2D-5FEA-48F6-861F-D2F5EA0A0A7E}" destId="{7E18FB68-FA55-40F9-9A23-03B25E6D2A8B}" srcOrd="2" destOrd="0" parTransId="{3886B459-29DA-4158-9742-11B1613E8103}" sibTransId="{B6BE0960-DF00-4B2A-8023-44BF1298BA3E}"/>
    <dgm:cxn modelId="{6022E247-75BF-4D73-9AA5-0EC64C0D3D64}" type="presOf" srcId="{36AFA98C-18F8-45E7-9CCB-E4FA4D0837A9}" destId="{2A0E5DC9-B859-4230-B98A-47823B033BE0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33D7E2FB-C72A-480E-B78A-123AD30EE488}" type="presOf" srcId="{BFE91F13-ECAE-46D9-95ED-2CFCE4531A1F}" destId="{7F6D9E8F-3C4C-4D60-BAFE-22F0D2FCF774}" srcOrd="0" destOrd="0" presId="urn:microsoft.com/office/officeart/2005/8/layout/chevron2"/>
    <dgm:cxn modelId="{2C399A57-E0A3-42AA-9084-DDE25867F358}" srcId="{7E18FB68-FA55-40F9-9A23-03B25E6D2A8B}" destId="{36AFA98C-18F8-45E7-9CCB-E4FA4D0837A9}" srcOrd="0" destOrd="0" parTransId="{92529207-25E3-4639-974B-1B1770AE7A39}" sibTransId="{EC7833FC-368F-4E23-A926-0DFBC2AF4189}"/>
    <dgm:cxn modelId="{3068D2D0-E919-461A-9474-4388A69F3DB9}" type="presParOf" srcId="{97B8510D-7028-4ABF-AC4E-8EE7A0C33AA2}" destId="{65A40697-6FF9-4439-8EC7-AF21A2763306}" srcOrd="0" destOrd="0" presId="urn:microsoft.com/office/officeart/2005/8/layout/chevron2"/>
    <dgm:cxn modelId="{A7F901B2-512C-4EBF-8E18-2F7020D465FE}" type="presParOf" srcId="{65A40697-6FF9-4439-8EC7-AF21A2763306}" destId="{7F6D9E8F-3C4C-4D60-BAFE-22F0D2FCF774}" srcOrd="0" destOrd="0" presId="urn:microsoft.com/office/officeart/2005/8/layout/chevron2"/>
    <dgm:cxn modelId="{CAE2627A-428E-43E6-ABD4-90B361384C67}" type="presParOf" srcId="{65A40697-6FF9-4439-8EC7-AF21A2763306}" destId="{90B913FF-FB9E-4BD5-9530-57ABDD9A857A}" srcOrd="1" destOrd="0" presId="urn:microsoft.com/office/officeart/2005/8/layout/chevron2"/>
    <dgm:cxn modelId="{9CFA2833-434D-4F6F-BB34-223372F6D1F8}" type="presParOf" srcId="{97B8510D-7028-4ABF-AC4E-8EE7A0C33AA2}" destId="{4E05FAA6-32FF-4CAB-8DCE-2C1814A5F5F0}" srcOrd="1" destOrd="0" presId="urn:microsoft.com/office/officeart/2005/8/layout/chevron2"/>
    <dgm:cxn modelId="{435697B2-ACEF-4999-92D5-A0DD4C5F26D1}" type="presParOf" srcId="{97B8510D-7028-4ABF-AC4E-8EE7A0C33AA2}" destId="{0A6C64C6-F6A2-4EDC-BB21-25CA70AAA872}" srcOrd="2" destOrd="0" presId="urn:microsoft.com/office/officeart/2005/8/layout/chevron2"/>
    <dgm:cxn modelId="{F2B45EED-A67A-41F4-A410-A029B5D76DCA}" type="presParOf" srcId="{0A6C64C6-F6A2-4EDC-BB21-25CA70AAA872}" destId="{9B3E59EA-07D3-4AE0-BC45-48D58BE01E96}" srcOrd="0" destOrd="0" presId="urn:microsoft.com/office/officeart/2005/8/layout/chevron2"/>
    <dgm:cxn modelId="{A00FEF05-D1C9-475D-982B-9709BDE7F5BB}" type="presParOf" srcId="{0A6C64C6-F6A2-4EDC-BB21-25CA70AAA872}" destId="{F4AB029D-951E-44A7-B32B-FC335C499F6A}" srcOrd="1" destOrd="0" presId="urn:microsoft.com/office/officeart/2005/8/layout/chevron2"/>
    <dgm:cxn modelId="{5298D3B5-7BED-4BB4-A833-08818ECF25B7}" type="presParOf" srcId="{97B8510D-7028-4ABF-AC4E-8EE7A0C33AA2}" destId="{BA823095-969C-40A6-950C-EF69F1AF94FE}" srcOrd="3" destOrd="0" presId="urn:microsoft.com/office/officeart/2005/8/layout/chevron2"/>
    <dgm:cxn modelId="{F4AE0C95-9AD6-4AAA-922B-C833D1F9DCAD}" type="presParOf" srcId="{97B8510D-7028-4ABF-AC4E-8EE7A0C33AA2}" destId="{A717D457-7069-4147-A390-026BFEDDB417}" srcOrd="4" destOrd="0" presId="urn:microsoft.com/office/officeart/2005/8/layout/chevron2"/>
    <dgm:cxn modelId="{C314F2E2-733D-4D22-8785-00E31AC281A9}" type="presParOf" srcId="{A717D457-7069-4147-A390-026BFEDDB417}" destId="{2A7BC1C3-8058-4A4E-B98D-E70C8DBBB2E4}" srcOrd="0" destOrd="0" presId="urn:microsoft.com/office/officeart/2005/8/layout/chevron2"/>
    <dgm:cxn modelId="{6D495AEA-BB80-47A7-BD2F-D4BE8D6886E4}" type="presParOf" srcId="{A717D457-7069-4147-A390-026BFEDDB417}" destId="{2A0E5DC9-B859-4230-B98A-47823B033B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11" qsCatId="simple" csTypeId="urn:microsoft.com/office/officeart/2005/8/colors/accent1_2#11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P4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pPr algn="just"/>
          <a:r>
            <a:rPr lang="pt-BR" sz="1600" b="1" dirty="0" smtClean="0"/>
            <a:t>Produto 4</a:t>
          </a:r>
          <a:r>
            <a:rPr lang="pt-BR" sz="1600" dirty="0" smtClean="0">
              <a:solidFill>
                <a:schemeClr val="tx1"/>
              </a:solidFill>
            </a:rPr>
            <a:t>: </a:t>
          </a:r>
          <a:r>
            <a:rPr lang="pt-BR" sz="1600" dirty="0" smtClean="0">
              <a:cs typeface="+mn-cs"/>
            </a:rPr>
            <a:t>Relatório de conclusão do </a:t>
          </a:r>
          <a:r>
            <a:rPr lang="pt-BR" sz="1600" dirty="0" err="1" smtClean="0">
              <a:cs typeface="+mn-cs"/>
            </a:rPr>
            <a:t>worshop</a:t>
          </a:r>
          <a:endParaRPr lang="en-US" sz="1600" dirty="0" smtClean="0">
            <a:solidFill>
              <a:schemeClr val="tx1"/>
            </a:solidFill>
          </a:endParaRPr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P5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pPr algn="just"/>
          <a:r>
            <a:rPr lang="pt-BR" sz="1600" b="1" dirty="0" smtClean="0"/>
            <a:t>Produto 5: </a:t>
          </a:r>
          <a:r>
            <a:rPr lang="pt-BR" sz="1600" dirty="0" smtClean="0">
              <a:cs typeface="+mn-cs"/>
            </a:rPr>
            <a:t>Relatório Final</a:t>
          </a:r>
          <a:endParaRPr lang="en-US" sz="1600" dirty="0" smtClean="0">
            <a:solidFill>
              <a:schemeClr val="tx1"/>
            </a:solidFill>
          </a:endParaRPr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2" custLinFactNeighborX="1006" custLinFactNeighborY="-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431081-02C1-452E-9E1E-D35B8723A1BD}" type="presOf" srcId="{BFE91F13-ECAE-46D9-95ED-2CFCE4531A1F}" destId="{7F6D9E8F-3C4C-4D60-BAFE-22F0D2FCF774}" srcOrd="0" destOrd="0" presId="urn:microsoft.com/office/officeart/2005/8/layout/chevron2"/>
    <dgm:cxn modelId="{F79F3121-ECCE-47CA-81A6-CBD17CA98370}" type="presOf" srcId="{87E99814-F517-4F20-AE40-00F9D5806572}" destId="{9B3E59EA-07D3-4AE0-BC45-48D58BE01E96}" srcOrd="0" destOrd="0" presId="urn:microsoft.com/office/officeart/2005/8/layout/chevron2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4337FBCA-96E2-4399-B3F3-8416E5B44645}" type="presOf" srcId="{A24CD3A0-967F-45E3-A86E-E7FEF4364DC3}" destId="{90B913FF-FB9E-4BD5-9530-57ABDD9A857A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80B8A0F0-B91A-46FA-BF43-F60EB4EA9CE7}" type="presOf" srcId="{F7976597-4FF8-4A55-A45A-F6D71BE8A90E}" destId="{F4AB029D-951E-44A7-B32B-FC335C499F6A}" srcOrd="0" destOrd="0" presId="urn:microsoft.com/office/officeart/2005/8/layout/chevron2"/>
    <dgm:cxn modelId="{CA590907-F0A2-47B2-BB11-3F8335E099B9}" type="presOf" srcId="{6A377A2D-5FEA-48F6-861F-D2F5EA0A0A7E}" destId="{97B8510D-7028-4ABF-AC4E-8EE7A0C33AA2}" srcOrd="0" destOrd="0" presId="urn:microsoft.com/office/officeart/2005/8/layout/chevron2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FA5F0460-1045-4E6C-A865-3CFA68DEF8ED}" type="presParOf" srcId="{97B8510D-7028-4ABF-AC4E-8EE7A0C33AA2}" destId="{65A40697-6FF9-4439-8EC7-AF21A2763306}" srcOrd="0" destOrd="0" presId="urn:microsoft.com/office/officeart/2005/8/layout/chevron2"/>
    <dgm:cxn modelId="{F679D467-9949-4988-BAEB-446D274C3813}" type="presParOf" srcId="{65A40697-6FF9-4439-8EC7-AF21A2763306}" destId="{7F6D9E8F-3C4C-4D60-BAFE-22F0D2FCF774}" srcOrd="0" destOrd="0" presId="urn:microsoft.com/office/officeart/2005/8/layout/chevron2"/>
    <dgm:cxn modelId="{EFAD0430-7F0E-4CC5-B03C-9B56AC0FA08E}" type="presParOf" srcId="{65A40697-6FF9-4439-8EC7-AF21A2763306}" destId="{90B913FF-FB9E-4BD5-9530-57ABDD9A857A}" srcOrd="1" destOrd="0" presId="urn:microsoft.com/office/officeart/2005/8/layout/chevron2"/>
    <dgm:cxn modelId="{C5DFE469-5FB0-4B50-9228-A1A1B1CD34F9}" type="presParOf" srcId="{97B8510D-7028-4ABF-AC4E-8EE7A0C33AA2}" destId="{4E05FAA6-32FF-4CAB-8DCE-2C1814A5F5F0}" srcOrd="1" destOrd="0" presId="urn:microsoft.com/office/officeart/2005/8/layout/chevron2"/>
    <dgm:cxn modelId="{C4DDED1A-1333-4EC9-89E6-A2342CCDBAB7}" type="presParOf" srcId="{97B8510D-7028-4ABF-AC4E-8EE7A0C33AA2}" destId="{0A6C64C6-F6A2-4EDC-BB21-25CA70AAA872}" srcOrd="2" destOrd="0" presId="urn:microsoft.com/office/officeart/2005/8/layout/chevron2"/>
    <dgm:cxn modelId="{E9F826F7-6080-46E2-954F-523E3DB7ECF1}" type="presParOf" srcId="{0A6C64C6-F6A2-4EDC-BB21-25CA70AAA872}" destId="{9B3E59EA-07D3-4AE0-BC45-48D58BE01E96}" srcOrd="0" destOrd="0" presId="urn:microsoft.com/office/officeart/2005/8/layout/chevron2"/>
    <dgm:cxn modelId="{E697739A-8774-4AA6-B0BA-E6DE810289F1}" type="presParOf" srcId="{0A6C64C6-F6A2-4EDC-BB21-25CA70AAA872}" destId="{F4AB029D-951E-44A7-B32B-FC335C499F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12" qsCatId="simple" csTypeId="urn:microsoft.com/office/officeart/2005/8/colors/accent1_2#12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P1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r>
            <a:rPr lang="pt-BR" sz="1600" b="1" dirty="0" smtClean="0"/>
            <a:t>Produto 1:</a:t>
          </a:r>
          <a:r>
            <a:rPr lang="pt-BR" sz="1600" dirty="0" smtClean="0"/>
            <a:t> </a:t>
          </a:r>
          <a:r>
            <a:rPr lang="pt-BR" sz="1600" dirty="0" smtClean="0">
              <a:cs typeface="+mn-cs"/>
            </a:rPr>
            <a:t>Plano de trabalho</a:t>
          </a:r>
          <a:endParaRPr lang="en-US" sz="16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P2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pPr algn="just"/>
          <a:r>
            <a:rPr lang="pt-BR" sz="1600" b="1" dirty="0" smtClean="0"/>
            <a:t>Produto 2: </a:t>
          </a:r>
          <a:r>
            <a:rPr lang="pt-BR" sz="1600" dirty="0" smtClean="0">
              <a:cs typeface="+mn-cs"/>
            </a:rPr>
            <a:t>Relatório contendo: (i) conjunto de indicadores comuns a ser utilizado para avaliação de resultados do Programa PROFISCO e individualmente dos seus projetos estaduais; (ii) detalhamento da fórmula de cálculo dos indicadores, com a especificação das respectivas fontes de informação  e periodicidade da coleta</a:t>
          </a:r>
          <a:endParaRPr lang="en-US" sz="1600" dirty="0">
            <a:solidFill>
              <a:schemeClr val="tx1"/>
            </a:solidFill>
          </a:endParaRPr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7E18FB68-FA55-40F9-9A23-03B25E6D2A8B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P3</a:t>
          </a:r>
          <a:endParaRPr lang="en-US" dirty="0"/>
        </a:p>
      </dgm:t>
    </dgm:pt>
    <dgm:pt modelId="{3886B459-29DA-4158-9742-11B1613E8103}" type="parTrans" cxnId="{2F977060-DC06-41C9-ABA3-B5EF01BF5CA9}">
      <dgm:prSet/>
      <dgm:spPr/>
      <dgm:t>
        <a:bodyPr/>
        <a:lstStyle/>
        <a:p>
          <a:endParaRPr lang="en-US"/>
        </a:p>
      </dgm:t>
    </dgm:pt>
    <dgm:pt modelId="{B6BE0960-DF00-4B2A-8023-44BF1298BA3E}" type="sibTrans" cxnId="{2F977060-DC06-41C9-ABA3-B5EF01BF5CA9}">
      <dgm:prSet/>
      <dgm:spPr/>
      <dgm:t>
        <a:bodyPr/>
        <a:lstStyle/>
        <a:p>
          <a:endParaRPr lang="en-US"/>
        </a:p>
      </dgm:t>
    </dgm:pt>
    <dgm:pt modelId="{36AFA98C-18F8-45E7-9CCB-E4FA4D0837A9}">
      <dgm:prSet phldrT="[Text]" custT="1"/>
      <dgm:spPr/>
      <dgm:t>
        <a:bodyPr/>
        <a:lstStyle/>
        <a:p>
          <a:pPr algn="just"/>
          <a:r>
            <a:rPr lang="pt-BR" sz="1600" b="1" dirty="0" smtClean="0"/>
            <a:t>Produto 3</a:t>
          </a:r>
          <a:r>
            <a:rPr lang="pt-BR" sz="1600" dirty="0" smtClean="0">
              <a:solidFill>
                <a:schemeClr val="tx1"/>
              </a:solidFill>
            </a:rPr>
            <a:t>: </a:t>
          </a:r>
          <a:r>
            <a:rPr lang="pt-BR" sz="1600" dirty="0" smtClean="0">
              <a:cs typeface="+mn-cs"/>
            </a:rPr>
            <a:t>Documento contendo: (i) descrição da metodologia de avaliação do programa PROFISCO, bem como dos projetos estaduais; (ii) linha de base dos indicadores selecionados calculada para uma amostra significativa de projetos estaduais.</a:t>
          </a:r>
          <a:endParaRPr lang="en-US" sz="1600" dirty="0" smtClean="0">
            <a:solidFill>
              <a:schemeClr val="tx1"/>
            </a:solidFill>
          </a:endParaRPr>
        </a:p>
      </dgm:t>
    </dgm:pt>
    <dgm:pt modelId="{92529207-25E3-4639-974B-1B1770AE7A39}" type="parTrans" cxnId="{2C399A57-E0A3-42AA-9084-DDE25867F358}">
      <dgm:prSet/>
      <dgm:spPr/>
      <dgm:t>
        <a:bodyPr/>
        <a:lstStyle/>
        <a:p>
          <a:endParaRPr lang="en-US"/>
        </a:p>
      </dgm:t>
    </dgm:pt>
    <dgm:pt modelId="{EC7833FC-368F-4E23-A926-0DFBC2AF4189}" type="sibTrans" cxnId="{2C399A57-E0A3-42AA-9084-DDE25867F358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3" custScaleY="1419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3095-969C-40A6-950C-EF69F1AF94FE}" type="pres">
      <dgm:prSet presAssocID="{07528CF7-2C70-4F2D-BAA8-B8029D950E0F}" presName="sp" presStyleCnt="0"/>
      <dgm:spPr/>
    </dgm:pt>
    <dgm:pt modelId="{A717D457-7069-4147-A390-026BFEDDB417}" type="pres">
      <dgm:prSet presAssocID="{7E18FB68-FA55-40F9-9A23-03B25E6D2A8B}" presName="composite" presStyleCnt="0"/>
      <dgm:spPr/>
    </dgm:pt>
    <dgm:pt modelId="{2A7BC1C3-8058-4A4E-B98D-E70C8DBBB2E4}" type="pres">
      <dgm:prSet presAssocID="{7E18FB68-FA55-40F9-9A23-03B25E6D2A8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E5DC9-B859-4230-B98A-47823B033BE0}" type="pres">
      <dgm:prSet presAssocID="{7E18FB68-FA55-40F9-9A23-03B25E6D2A8B}" presName="descendantText" presStyleLbl="alignAcc1" presStyleIdx="2" presStyleCnt="3" custScaleY="170430" custLinFactNeighborY="328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34E1FF-3FB6-4D8A-971E-2E0436AF244D}" type="presOf" srcId="{87E99814-F517-4F20-AE40-00F9D5806572}" destId="{9B3E59EA-07D3-4AE0-BC45-48D58BE01E96}" srcOrd="0" destOrd="0" presId="urn:microsoft.com/office/officeart/2005/8/layout/chevron2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95243ABD-5ABF-4695-A67D-6197754D3B8F}" type="presOf" srcId="{6A377A2D-5FEA-48F6-861F-D2F5EA0A0A7E}" destId="{97B8510D-7028-4ABF-AC4E-8EE7A0C33AA2}" srcOrd="0" destOrd="0" presId="urn:microsoft.com/office/officeart/2005/8/layout/chevron2"/>
    <dgm:cxn modelId="{2F977060-DC06-41C9-ABA3-B5EF01BF5CA9}" srcId="{6A377A2D-5FEA-48F6-861F-D2F5EA0A0A7E}" destId="{7E18FB68-FA55-40F9-9A23-03B25E6D2A8B}" srcOrd="2" destOrd="0" parTransId="{3886B459-29DA-4158-9742-11B1613E8103}" sibTransId="{B6BE0960-DF00-4B2A-8023-44BF1298BA3E}"/>
    <dgm:cxn modelId="{AE7D089B-7A70-486E-80C5-19F379176AA9}" type="presOf" srcId="{A24CD3A0-967F-45E3-A86E-E7FEF4364DC3}" destId="{90B913FF-FB9E-4BD5-9530-57ABDD9A857A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45CFFD02-43CA-46E6-9CAA-10DDCE3A1313}" type="presOf" srcId="{7E18FB68-FA55-40F9-9A23-03B25E6D2A8B}" destId="{2A7BC1C3-8058-4A4E-B98D-E70C8DBBB2E4}" srcOrd="0" destOrd="0" presId="urn:microsoft.com/office/officeart/2005/8/layout/chevron2"/>
    <dgm:cxn modelId="{861F83A9-AD6F-4B89-A3E1-0252D7369B28}" type="presOf" srcId="{F7976597-4FF8-4A55-A45A-F6D71BE8A90E}" destId="{F4AB029D-951E-44A7-B32B-FC335C499F6A}" srcOrd="0" destOrd="0" presId="urn:microsoft.com/office/officeart/2005/8/layout/chevron2"/>
    <dgm:cxn modelId="{66005750-77BB-4DA1-A618-95C6EE51A7DB}" type="presOf" srcId="{36AFA98C-18F8-45E7-9CCB-E4FA4D0837A9}" destId="{2A0E5DC9-B859-4230-B98A-47823B033BE0}" srcOrd="0" destOrd="0" presId="urn:microsoft.com/office/officeart/2005/8/layout/chevron2"/>
    <dgm:cxn modelId="{A994497D-D97A-4529-8413-57FB38939E03}" type="presOf" srcId="{BFE91F13-ECAE-46D9-95ED-2CFCE4531A1F}" destId="{7F6D9E8F-3C4C-4D60-BAFE-22F0D2FCF774}" srcOrd="0" destOrd="0" presId="urn:microsoft.com/office/officeart/2005/8/layout/chevron2"/>
    <dgm:cxn modelId="{2C399A57-E0A3-42AA-9084-DDE25867F358}" srcId="{7E18FB68-FA55-40F9-9A23-03B25E6D2A8B}" destId="{36AFA98C-18F8-45E7-9CCB-E4FA4D0837A9}" srcOrd="0" destOrd="0" parTransId="{92529207-25E3-4639-974B-1B1770AE7A39}" sibTransId="{EC7833FC-368F-4E23-A926-0DFBC2AF4189}"/>
    <dgm:cxn modelId="{910A0C58-D6FF-4C09-B764-AAB41375F008}" type="presParOf" srcId="{97B8510D-7028-4ABF-AC4E-8EE7A0C33AA2}" destId="{65A40697-6FF9-4439-8EC7-AF21A2763306}" srcOrd="0" destOrd="0" presId="urn:microsoft.com/office/officeart/2005/8/layout/chevron2"/>
    <dgm:cxn modelId="{57A8A387-6C39-4961-A143-3B9642E31495}" type="presParOf" srcId="{65A40697-6FF9-4439-8EC7-AF21A2763306}" destId="{7F6D9E8F-3C4C-4D60-BAFE-22F0D2FCF774}" srcOrd="0" destOrd="0" presId="urn:microsoft.com/office/officeart/2005/8/layout/chevron2"/>
    <dgm:cxn modelId="{9F0D8CB4-DAF1-4155-872C-526F295AB983}" type="presParOf" srcId="{65A40697-6FF9-4439-8EC7-AF21A2763306}" destId="{90B913FF-FB9E-4BD5-9530-57ABDD9A857A}" srcOrd="1" destOrd="0" presId="urn:microsoft.com/office/officeart/2005/8/layout/chevron2"/>
    <dgm:cxn modelId="{2585E1BF-A1DC-4C32-A5A7-E8B5F4643477}" type="presParOf" srcId="{97B8510D-7028-4ABF-AC4E-8EE7A0C33AA2}" destId="{4E05FAA6-32FF-4CAB-8DCE-2C1814A5F5F0}" srcOrd="1" destOrd="0" presId="urn:microsoft.com/office/officeart/2005/8/layout/chevron2"/>
    <dgm:cxn modelId="{9B71B28D-639B-4319-BFCE-391D39C15A16}" type="presParOf" srcId="{97B8510D-7028-4ABF-AC4E-8EE7A0C33AA2}" destId="{0A6C64C6-F6A2-4EDC-BB21-25CA70AAA872}" srcOrd="2" destOrd="0" presId="urn:microsoft.com/office/officeart/2005/8/layout/chevron2"/>
    <dgm:cxn modelId="{9FBE189F-6CDE-4554-9C22-761FAABC14EE}" type="presParOf" srcId="{0A6C64C6-F6A2-4EDC-BB21-25CA70AAA872}" destId="{9B3E59EA-07D3-4AE0-BC45-48D58BE01E96}" srcOrd="0" destOrd="0" presId="urn:microsoft.com/office/officeart/2005/8/layout/chevron2"/>
    <dgm:cxn modelId="{23B1746F-5E09-404F-A3E8-C53CD2D21459}" type="presParOf" srcId="{0A6C64C6-F6A2-4EDC-BB21-25CA70AAA872}" destId="{F4AB029D-951E-44A7-B32B-FC335C499F6A}" srcOrd="1" destOrd="0" presId="urn:microsoft.com/office/officeart/2005/8/layout/chevron2"/>
    <dgm:cxn modelId="{65DBC70D-12AF-4F9D-8146-60126CD75F54}" type="presParOf" srcId="{97B8510D-7028-4ABF-AC4E-8EE7A0C33AA2}" destId="{BA823095-969C-40A6-950C-EF69F1AF94FE}" srcOrd="3" destOrd="0" presId="urn:microsoft.com/office/officeart/2005/8/layout/chevron2"/>
    <dgm:cxn modelId="{D0FC83F1-7A5B-46F4-BB12-1B53EE3B5B2D}" type="presParOf" srcId="{97B8510D-7028-4ABF-AC4E-8EE7A0C33AA2}" destId="{A717D457-7069-4147-A390-026BFEDDB417}" srcOrd="4" destOrd="0" presId="urn:microsoft.com/office/officeart/2005/8/layout/chevron2"/>
    <dgm:cxn modelId="{70792331-5C68-47A9-ACBF-DB3357E48892}" type="presParOf" srcId="{A717D457-7069-4147-A390-026BFEDDB417}" destId="{2A7BC1C3-8058-4A4E-B98D-E70C8DBBB2E4}" srcOrd="0" destOrd="0" presId="urn:microsoft.com/office/officeart/2005/8/layout/chevron2"/>
    <dgm:cxn modelId="{21229C9D-08CE-4355-B36E-1534D17CB4DA}" type="presParOf" srcId="{A717D457-7069-4147-A390-026BFEDDB417}" destId="{2A0E5DC9-B859-4230-B98A-47823B033B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5AA928C-EC07-4528-93B2-2DA465C2414E}" type="doc">
      <dgm:prSet loTypeId="urn:microsoft.com/office/officeart/2005/8/layout/pyramid3" loCatId="pyramid" qsTypeId="urn:microsoft.com/office/officeart/2005/8/quickstyle/simple1#13" qsCatId="simple" csTypeId="urn:microsoft.com/office/officeart/2005/8/colors/accent1_2#13" csCatId="accent1" phldr="1"/>
      <dgm:spPr/>
    </dgm:pt>
    <dgm:pt modelId="{6BB675C3-974C-421D-A914-FB4F353962D0}">
      <dgm:prSet phldrT="[Texto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dirty="0" err="1" smtClean="0"/>
            <a:t>Transparência</a:t>
          </a:r>
          <a:r>
            <a:rPr lang="en-US" dirty="0" smtClean="0"/>
            <a:t> </a:t>
          </a:r>
          <a:r>
            <a:rPr lang="en-US" dirty="0" err="1" smtClean="0"/>
            <a:t>Plena</a:t>
          </a:r>
          <a:endParaRPr lang="en-US" dirty="0"/>
        </a:p>
      </dgm:t>
    </dgm:pt>
    <dgm:pt modelId="{5FA8060F-296C-40FB-A739-40D5FAF29601}" type="parTrans" cxnId="{ED533921-E6EE-449E-B34B-3C0D8079A324}">
      <dgm:prSet/>
      <dgm:spPr/>
      <dgm:t>
        <a:bodyPr/>
        <a:lstStyle/>
        <a:p>
          <a:endParaRPr lang="en-US"/>
        </a:p>
      </dgm:t>
    </dgm:pt>
    <dgm:pt modelId="{A237C40A-D361-48AD-B916-2599B14FDFA5}" type="sibTrans" cxnId="{ED533921-E6EE-449E-B34B-3C0D8079A324}">
      <dgm:prSet/>
      <dgm:spPr/>
      <dgm:t>
        <a:bodyPr/>
        <a:lstStyle/>
        <a:p>
          <a:endParaRPr lang="en-US"/>
        </a:p>
      </dgm:t>
    </dgm:pt>
    <dgm:pt modelId="{556EAF64-43E4-427F-8E5A-BA4162404BB1}">
      <dgm:prSet phldrT="[Texto]"/>
      <dgm:spPr/>
      <dgm:t>
        <a:bodyPr/>
        <a:lstStyle/>
        <a:p>
          <a:r>
            <a:rPr lang="en-US" dirty="0" err="1" smtClean="0"/>
            <a:t>Resultado</a:t>
          </a:r>
          <a:endParaRPr lang="en-US" dirty="0"/>
        </a:p>
      </dgm:t>
    </dgm:pt>
    <dgm:pt modelId="{253B60FF-42FA-4D5A-99C9-8650DD01C6D8}" type="parTrans" cxnId="{DD84DB90-A50A-4150-A063-AA89FD3F006A}">
      <dgm:prSet/>
      <dgm:spPr/>
      <dgm:t>
        <a:bodyPr/>
        <a:lstStyle/>
        <a:p>
          <a:endParaRPr lang="en-US"/>
        </a:p>
      </dgm:t>
    </dgm:pt>
    <dgm:pt modelId="{99CCA3FC-2114-406A-B5BD-4A925ADFBBCE}" type="sibTrans" cxnId="{DD84DB90-A50A-4150-A063-AA89FD3F006A}">
      <dgm:prSet/>
      <dgm:spPr/>
      <dgm:t>
        <a:bodyPr/>
        <a:lstStyle/>
        <a:p>
          <a:endParaRPr lang="en-US"/>
        </a:p>
      </dgm:t>
    </dgm:pt>
    <dgm:pt modelId="{934474EE-3A57-4D64-87DB-91391AFC35B2}">
      <dgm:prSet phldrT="[Texto]"/>
      <dgm:spPr/>
      <dgm:t>
        <a:bodyPr/>
        <a:lstStyle/>
        <a:p>
          <a:r>
            <a:rPr lang="en-US" dirty="0" err="1" smtClean="0"/>
            <a:t>avaliação</a:t>
          </a:r>
          <a:endParaRPr lang="en-US" dirty="0"/>
        </a:p>
      </dgm:t>
    </dgm:pt>
    <dgm:pt modelId="{630B69F3-29E1-4C73-B06B-8C0BC9966484}" type="parTrans" cxnId="{93A789EE-04BF-4387-9A29-6F99BF9353A2}">
      <dgm:prSet/>
      <dgm:spPr/>
      <dgm:t>
        <a:bodyPr/>
        <a:lstStyle/>
        <a:p>
          <a:endParaRPr lang="en-US"/>
        </a:p>
      </dgm:t>
    </dgm:pt>
    <dgm:pt modelId="{F2AA74C4-3662-4C71-A8B0-CEA25B8E9F88}" type="sibTrans" cxnId="{93A789EE-04BF-4387-9A29-6F99BF9353A2}">
      <dgm:prSet/>
      <dgm:spPr/>
      <dgm:t>
        <a:bodyPr/>
        <a:lstStyle/>
        <a:p>
          <a:endParaRPr lang="en-US"/>
        </a:p>
      </dgm:t>
    </dgm:pt>
    <dgm:pt modelId="{134C4EEE-3B02-4703-A2DB-E4B0D0D2A2C0}" type="pres">
      <dgm:prSet presAssocID="{D5AA928C-EC07-4528-93B2-2DA465C2414E}" presName="Name0" presStyleCnt="0">
        <dgm:presLayoutVars>
          <dgm:dir/>
          <dgm:animLvl val="lvl"/>
          <dgm:resizeHandles val="exact"/>
        </dgm:presLayoutVars>
      </dgm:prSet>
      <dgm:spPr/>
    </dgm:pt>
    <dgm:pt modelId="{34E3625F-E7E1-426C-A869-9EF3E844E619}" type="pres">
      <dgm:prSet presAssocID="{6BB675C3-974C-421D-A914-FB4F353962D0}" presName="Name8" presStyleCnt="0"/>
      <dgm:spPr/>
    </dgm:pt>
    <dgm:pt modelId="{3F65F0D8-AEFD-4AB6-AF41-D03EA2E9A133}" type="pres">
      <dgm:prSet presAssocID="{6BB675C3-974C-421D-A914-FB4F353962D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FC2F72-4482-4A1F-8F45-EC4E3FAB2B79}" type="pres">
      <dgm:prSet presAssocID="{6BB675C3-974C-421D-A914-FB4F353962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569F034-25DF-47B4-B35E-074A9F459A77}" type="pres">
      <dgm:prSet presAssocID="{556EAF64-43E4-427F-8E5A-BA4162404BB1}" presName="Name8" presStyleCnt="0"/>
      <dgm:spPr/>
    </dgm:pt>
    <dgm:pt modelId="{1CCDE026-779B-4A9F-9E5C-A698E9D62EA4}" type="pres">
      <dgm:prSet presAssocID="{556EAF64-43E4-427F-8E5A-BA4162404BB1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EC0F7-0EC6-40CD-918E-07F3C4AB10AE}" type="pres">
      <dgm:prSet presAssocID="{556EAF64-43E4-427F-8E5A-BA4162404BB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6E005-8BDA-4BF6-9132-43E6D8DD6310}" type="pres">
      <dgm:prSet presAssocID="{934474EE-3A57-4D64-87DB-91391AFC35B2}" presName="Name8" presStyleCnt="0"/>
      <dgm:spPr/>
    </dgm:pt>
    <dgm:pt modelId="{FD816828-86C0-49CB-9E09-8BA937C4889D}" type="pres">
      <dgm:prSet presAssocID="{934474EE-3A57-4D64-87DB-91391AFC35B2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A06092-C45A-456E-BB8E-E66C48AAEFA3}" type="pres">
      <dgm:prSet presAssocID="{934474EE-3A57-4D64-87DB-91391AFC35B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BC007BB-43F7-4718-8A53-668A5BABBF55}" type="presOf" srcId="{556EAF64-43E4-427F-8E5A-BA4162404BB1}" destId="{1CCDE026-779B-4A9F-9E5C-A698E9D62EA4}" srcOrd="0" destOrd="0" presId="urn:microsoft.com/office/officeart/2005/8/layout/pyramid3"/>
    <dgm:cxn modelId="{E7027B45-1731-4ADF-A70F-E1BF6FB2129A}" type="presOf" srcId="{D5AA928C-EC07-4528-93B2-2DA465C2414E}" destId="{134C4EEE-3B02-4703-A2DB-E4B0D0D2A2C0}" srcOrd="0" destOrd="0" presId="urn:microsoft.com/office/officeart/2005/8/layout/pyramid3"/>
    <dgm:cxn modelId="{5276163E-D9F0-4EDB-98A9-B8C6E15FF953}" type="presOf" srcId="{6BB675C3-974C-421D-A914-FB4F353962D0}" destId="{06FC2F72-4482-4A1F-8F45-EC4E3FAB2B79}" srcOrd="1" destOrd="0" presId="urn:microsoft.com/office/officeart/2005/8/layout/pyramid3"/>
    <dgm:cxn modelId="{DD84DB90-A50A-4150-A063-AA89FD3F006A}" srcId="{D5AA928C-EC07-4528-93B2-2DA465C2414E}" destId="{556EAF64-43E4-427F-8E5A-BA4162404BB1}" srcOrd="1" destOrd="0" parTransId="{253B60FF-42FA-4D5A-99C9-8650DD01C6D8}" sibTransId="{99CCA3FC-2114-406A-B5BD-4A925ADFBBCE}"/>
    <dgm:cxn modelId="{93A789EE-04BF-4387-9A29-6F99BF9353A2}" srcId="{D5AA928C-EC07-4528-93B2-2DA465C2414E}" destId="{934474EE-3A57-4D64-87DB-91391AFC35B2}" srcOrd="2" destOrd="0" parTransId="{630B69F3-29E1-4C73-B06B-8C0BC9966484}" sibTransId="{F2AA74C4-3662-4C71-A8B0-CEA25B8E9F88}"/>
    <dgm:cxn modelId="{2E58C986-47DB-4E77-A2B5-2C453437AF71}" type="presOf" srcId="{6BB675C3-974C-421D-A914-FB4F353962D0}" destId="{3F65F0D8-AEFD-4AB6-AF41-D03EA2E9A133}" srcOrd="0" destOrd="0" presId="urn:microsoft.com/office/officeart/2005/8/layout/pyramid3"/>
    <dgm:cxn modelId="{CCD86AC1-0F5B-4B41-849D-7CF1B10FCB65}" type="presOf" srcId="{556EAF64-43E4-427F-8E5A-BA4162404BB1}" destId="{60EEC0F7-0EC6-40CD-918E-07F3C4AB10AE}" srcOrd="1" destOrd="0" presId="urn:microsoft.com/office/officeart/2005/8/layout/pyramid3"/>
    <dgm:cxn modelId="{ED533921-E6EE-449E-B34B-3C0D8079A324}" srcId="{D5AA928C-EC07-4528-93B2-2DA465C2414E}" destId="{6BB675C3-974C-421D-A914-FB4F353962D0}" srcOrd="0" destOrd="0" parTransId="{5FA8060F-296C-40FB-A739-40D5FAF29601}" sibTransId="{A237C40A-D361-48AD-B916-2599B14FDFA5}"/>
    <dgm:cxn modelId="{7550201A-181A-4DF5-9739-693958BD37A0}" type="presOf" srcId="{934474EE-3A57-4D64-87DB-91391AFC35B2}" destId="{FD816828-86C0-49CB-9E09-8BA937C4889D}" srcOrd="0" destOrd="0" presId="urn:microsoft.com/office/officeart/2005/8/layout/pyramid3"/>
    <dgm:cxn modelId="{92EFFE70-6EBF-4B7A-959F-D675658832ED}" type="presOf" srcId="{934474EE-3A57-4D64-87DB-91391AFC35B2}" destId="{9DA06092-C45A-456E-BB8E-E66C48AAEFA3}" srcOrd="1" destOrd="0" presId="urn:microsoft.com/office/officeart/2005/8/layout/pyramid3"/>
    <dgm:cxn modelId="{24DEAB06-1F59-4FFF-B46A-BF53EED55052}" type="presParOf" srcId="{134C4EEE-3B02-4703-A2DB-E4B0D0D2A2C0}" destId="{34E3625F-E7E1-426C-A869-9EF3E844E619}" srcOrd="0" destOrd="0" presId="urn:microsoft.com/office/officeart/2005/8/layout/pyramid3"/>
    <dgm:cxn modelId="{14AA3339-FBC0-484C-A6BF-66204A4994D1}" type="presParOf" srcId="{34E3625F-E7E1-426C-A869-9EF3E844E619}" destId="{3F65F0D8-AEFD-4AB6-AF41-D03EA2E9A133}" srcOrd="0" destOrd="0" presId="urn:microsoft.com/office/officeart/2005/8/layout/pyramid3"/>
    <dgm:cxn modelId="{39C2AEF5-D3B2-4EB0-9148-C47BEEDA9846}" type="presParOf" srcId="{34E3625F-E7E1-426C-A869-9EF3E844E619}" destId="{06FC2F72-4482-4A1F-8F45-EC4E3FAB2B79}" srcOrd="1" destOrd="0" presId="urn:microsoft.com/office/officeart/2005/8/layout/pyramid3"/>
    <dgm:cxn modelId="{07AF5C79-992F-40DA-83F2-79509B91CD05}" type="presParOf" srcId="{134C4EEE-3B02-4703-A2DB-E4B0D0D2A2C0}" destId="{F569F034-25DF-47B4-B35E-074A9F459A77}" srcOrd="1" destOrd="0" presId="urn:microsoft.com/office/officeart/2005/8/layout/pyramid3"/>
    <dgm:cxn modelId="{9753531A-DA73-4C2C-BDBD-C478DC74C09A}" type="presParOf" srcId="{F569F034-25DF-47B4-B35E-074A9F459A77}" destId="{1CCDE026-779B-4A9F-9E5C-A698E9D62EA4}" srcOrd="0" destOrd="0" presId="urn:microsoft.com/office/officeart/2005/8/layout/pyramid3"/>
    <dgm:cxn modelId="{6E84A7F1-FD07-49E2-B349-1894DCCBFC5F}" type="presParOf" srcId="{F569F034-25DF-47B4-B35E-074A9F459A77}" destId="{60EEC0F7-0EC6-40CD-918E-07F3C4AB10AE}" srcOrd="1" destOrd="0" presId="urn:microsoft.com/office/officeart/2005/8/layout/pyramid3"/>
    <dgm:cxn modelId="{A00D8A72-E75C-446B-A5CE-FEADE0BD1AEC}" type="presParOf" srcId="{134C4EEE-3B02-4703-A2DB-E4B0D0D2A2C0}" destId="{C436E005-8BDA-4BF6-9132-43E6D8DD6310}" srcOrd="2" destOrd="0" presId="urn:microsoft.com/office/officeart/2005/8/layout/pyramid3"/>
    <dgm:cxn modelId="{14BF03C9-9CCA-4E30-A02D-85C090CAAF84}" type="presParOf" srcId="{C436E005-8BDA-4BF6-9132-43E6D8DD6310}" destId="{FD816828-86C0-49CB-9E09-8BA937C4889D}" srcOrd="0" destOrd="0" presId="urn:microsoft.com/office/officeart/2005/8/layout/pyramid3"/>
    <dgm:cxn modelId="{832AF9F6-93FB-438D-9BE6-5371FBEB6BA6}" type="presParOf" srcId="{C436E005-8BDA-4BF6-9132-43E6D8DD6310}" destId="{9DA06092-C45A-456E-BB8E-E66C48AAEFA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060C35D-BDD0-44F4-80A7-E0DFE9AE6CE3}" type="doc">
      <dgm:prSet loTypeId="urn:microsoft.com/office/officeart/2005/8/layout/pyramid1" loCatId="pyramid" qsTypeId="urn:microsoft.com/office/officeart/2005/8/quickstyle/simple1#14" qsCatId="simple" csTypeId="urn:microsoft.com/office/officeart/2005/8/colors/accent1_2#14" csCatId="accent1" phldr="1"/>
      <dgm:spPr/>
    </dgm:pt>
    <dgm:pt modelId="{0392CF52-57C9-4464-B4A2-6AD0F43ED37A}">
      <dgm:prSet phldrT="[Texto]"/>
      <dgm:spPr/>
      <dgm:t>
        <a:bodyPr/>
        <a:lstStyle/>
        <a:p>
          <a:r>
            <a:rPr lang="en-US" dirty="0" err="1" smtClean="0"/>
            <a:t>Ipsas</a:t>
          </a:r>
          <a:r>
            <a:rPr lang="en-US" dirty="0" smtClean="0"/>
            <a:t> e </a:t>
          </a:r>
          <a:r>
            <a:rPr lang="en-US" dirty="0" err="1" smtClean="0"/>
            <a:t>Sefaz</a:t>
          </a:r>
          <a:r>
            <a:rPr lang="en-US" dirty="0" smtClean="0"/>
            <a:t> </a:t>
          </a:r>
          <a:r>
            <a:rPr lang="en-US" dirty="0" err="1" smtClean="0"/>
            <a:t>Nacional</a:t>
          </a:r>
          <a:endParaRPr lang="en-US" dirty="0"/>
        </a:p>
      </dgm:t>
    </dgm:pt>
    <dgm:pt modelId="{E71AA9A6-CA23-4E56-B366-78BD21AFFB83}" type="parTrans" cxnId="{DABD43BE-7302-4B9B-ACA0-4256B3E69EC9}">
      <dgm:prSet/>
      <dgm:spPr/>
      <dgm:t>
        <a:bodyPr/>
        <a:lstStyle/>
        <a:p>
          <a:endParaRPr lang="en-US"/>
        </a:p>
      </dgm:t>
    </dgm:pt>
    <dgm:pt modelId="{E062B22B-5472-4A73-AED2-9E5DB431FBBC}" type="sibTrans" cxnId="{DABD43BE-7302-4B9B-ACA0-4256B3E69EC9}">
      <dgm:prSet/>
      <dgm:spPr/>
      <dgm:t>
        <a:bodyPr/>
        <a:lstStyle/>
        <a:p>
          <a:endParaRPr lang="en-US"/>
        </a:p>
      </dgm:t>
    </dgm:pt>
    <dgm:pt modelId="{FC85C0AC-DC76-4A75-A439-F03C9F0E82D4}">
      <dgm:prSet phldrT="[Texto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/>
            <a:t>gestão</a:t>
          </a:r>
          <a:endParaRPr lang="en-US" dirty="0"/>
        </a:p>
      </dgm:t>
    </dgm:pt>
    <dgm:pt modelId="{907AAE3A-7092-40D3-A573-215B98C8E040}" type="parTrans" cxnId="{9D5EF41C-73D5-4AD3-AC85-615B648CDA54}">
      <dgm:prSet/>
      <dgm:spPr/>
      <dgm:t>
        <a:bodyPr/>
        <a:lstStyle/>
        <a:p>
          <a:endParaRPr lang="en-US"/>
        </a:p>
      </dgm:t>
    </dgm:pt>
    <dgm:pt modelId="{EFC6932C-1134-410A-A39C-466244E66E9A}" type="sibTrans" cxnId="{9D5EF41C-73D5-4AD3-AC85-615B648CDA54}">
      <dgm:prSet/>
      <dgm:spPr/>
      <dgm:t>
        <a:bodyPr/>
        <a:lstStyle/>
        <a:p>
          <a:endParaRPr lang="en-US"/>
        </a:p>
      </dgm:t>
    </dgm:pt>
    <dgm:pt modelId="{D2F577D4-8E67-47F4-B139-7140D9FAEDC4}">
      <dgm:prSet phldrT="[Texto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/>
            <a:t>trilhas</a:t>
          </a:r>
          <a:endParaRPr lang="en-US" dirty="0"/>
        </a:p>
      </dgm:t>
    </dgm:pt>
    <dgm:pt modelId="{C690A8E2-8F25-4BB4-BC80-E07C80CEDA8C}" type="parTrans" cxnId="{B2E849ED-9DA2-4E6D-BE6A-E6F9DD9419C5}">
      <dgm:prSet/>
      <dgm:spPr/>
      <dgm:t>
        <a:bodyPr/>
        <a:lstStyle/>
        <a:p>
          <a:endParaRPr lang="en-US"/>
        </a:p>
      </dgm:t>
    </dgm:pt>
    <dgm:pt modelId="{54779606-7F43-4A96-B102-627FFCB2433E}" type="sibTrans" cxnId="{B2E849ED-9DA2-4E6D-BE6A-E6F9DD9419C5}">
      <dgm:prSet/>
      <dgm:spPr/>
      <dgm:t>
        <a:bodyPr/>
        <a:lstStyle/>
        <a:p>
          <a:endParaRPr lang="en-US"/>
        </a:p>
      </dgm:t>
    </dgm:pt>
    <dgm:pt modelId="{FD438041-606A-4E22-9E42-CE55DFE0CCA0}" type="pres">
      <dgm:prSet presAssocID="{4060C35D-BDD0-44F4-80A7-E0DFE9AE6CE3}" presName="Name0" presStyleCnt="0">
        <dgm:presLayoutVars>
          <dgm:dir/>
          <dgm:animLvl val="lvl"/>
          <dgm:resizeHandles val="exact"/>
        </dgm:presLayoutVars>
      </dgm:prSet>
      <dgm:spPr/>
    </dgm:pt>
    <dgm:pt modelId="{9B5FDF22-17BE-4BBD-9B01-0BB7C1908092}" type="pres">
      <dgm:prSet presAssocID="{0392CF52-57C9-4464-B4A2-6AD0F43ED37A}" presName="Name8" presStyleCnt="0"/>
      <dgm:spPr/>
    </dgm:pt>
    <dgm:pt modelId="{C241F527-1874-4ECB-B2BA-D2FD5CBDA1C1}" type="pres">
      <dgm:prSet presAssocID="{0392CF52-57C9-4464-B4A2-6AD0F43ED37A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B94E7EA-F080-4887-8AAF-87EEB24325CD}" type="pres">
      <dgm:prSet presAssocID="{0392CF52-57C9-4464-B4A2-6AD0F43ED37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726818-E17F-4F83-9CC5-876985E933AA}" type="pres">
      <dgm:prSet presAssocID="{FC85C0AC-DC76-4A75-A439-F03C9F0E82D4}" presName="Name8" presStyleCnt="0"/>
      <dgm:spPr/>
    </dgm:pt>
    <dgm:pt modelId="{00638EBC-EA5B-4A68-8513-044A96D261C5}" type="pres">
      <dgm:prSet presAssocID="{FC85C0AC-DC76-4A75-A439-F03C9F0E82D4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A3E400A-0436-45C9-BF10-529FAEFB3A83}" type="pres">
      <dgm:prSet presAssocID="{FC85C0AC-DC76-4A75-A439-F03C9F0E82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43DFC83-E0BD-4408-B9C8-554F80B3D598}" type="pres">
      <dgm:prSet presAssocID="{D2F577D4-8E67-47F4-B139-7140D9FAEDC4}" presName="Name8" presStyleCnt="0"/>
      <dgm:spPr/>
    </dgm:pt>
    <dgm:pt modelId="{FA0B753A-5FFE-4736-86F9-4FB0C94C94DA}" type="pres">
      <dgm:prSet presAssocID="{D2F577D4-8E67-47F4-B139-7140D9FAEDC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EC933A-AB2F-406B-8502-D6BE0AE7855B}" type="pres">
      <dgm:prSet presAssocID="{D2F577D4-8E67-47F4-B139-7140D9FAEDC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292B32B-6D0F-4A3A-9F96-DF3EB075C671}" type="presOf" srcId="{D2F577D4-8E67-47F4-B139-7140D9FAEDC4}" destId="{82EC933A-AB2F-406B-8502-D6BE0AE7855B}" srcOrd="1" destOrd="0" presId="urn:microsoft.com/office/officeart/2005/8/layout/pyramid1"/>
    <dgm:cxn modelId="{5B1F2FC1-E559-42C9-B12B-2DEB568D1538}" type="presOf" srcId="{FC85C0AC-DC76-4A75-A439-F03C9F0E82D4}" destId="{9A3E400A-0436-45C9-BF10-529FAEFB3A83}" srcOrd="1" destOrd="0" presId="urn:microsoft.com/office/officeart/2005/8/layout/pyramid1"/>
    <dgm:cxn modelId="{DABD43BE-7302-4B9B-ACA0-4256B3E69EC9}" srcId="{4060C35D-BDD0-44F4-80A7-E0DFE9AE6CE3}" destId="{0392CF52-57C9-4464-B4A2-6AD0F43ED37A}" srcOrd="0" destOrd="0" parTransId="{E71AA9A6-CA23-4E56-B366-78BD21AFFB83}" sibTransId="{E062B22B-5472-4A73-AED2-9E5DB431FBBC}"/>
    <dgm:cxn modelId="{44D145FD-137B-4AFF-BAD1-B5226E1FF35A}" type="presOf" srcId="{0392CF52-57C9-4464-B4A2-6AD0F43ED37A}" destId="{0B94E7EA-F080-4887-8AAF-87EEB24325CD}" srcOrd="1" destOrd="0" presId="urn:microsoft.com/office/officeart/2005/8/layout/pyramid1"/>
    <dgm:cxn modelId="{B2E849ED-9DA2-4E6D-BE6A-E6F9DD9419C5}" srcId="{4060C35D-BDD0-44F4-80A7-E0DFE9AE6CE3}" destId="{D2F577D4-8E67-47F4-B139-7140D9FAEDC4}" srcOrd="2" destOrd="0" parTransId="{C690A8E2-8F25-4BB4-BC80-E07C80CEDA8C}" sibTransId="{54779606-7F43-4A96-B102-627FFCB2433E}"/>
    <dgm:cxn modelId="{D3BE7679-7093-42AD-9D66-20F05C4A0DAF}" type="presOf" srcId="{0392CF52-57C9-4464-B4A2-6AD0F43ED37A}" destId="{C241F527-1874-4ECB-B2BA-D2FD5CBDA1C1}" srcOrd="0" destOrd="0" presId="urn:microsoft.com/office/officeart/2005/8/layout/pyramid1"/>
    <dgm:cxn modelId="{F0F25C34-75BF-4F3D-9F50-805B5F25A5A7}" type="presOf" srcId="{D2F577D4-8E67-47F4-B139-7140D9FAEDC4}" destId="{FA0B753A-5FFE-4736-86F9-4FB0C94C94DA}" srcOrd="0" destOrd="0" presId="urn:microsoft.com/office/officeart/2005/8/layout/pyramid1"/>
    <dgm:cxn modelId="{C2A524B7-6C75-461C-A022-B1511624A272}" type="presOf" srcId="{FC85C0AC-DC76-4A75-A439-F03C9F0E82D4}" destId="{00638EBC-EA5B-4A68-8513-044A96D261C5}" srcOrd="0" destOrd="0" presId="urn:microsoft.com/office/officeart/2005/8/layout/pyramid1"/>
    <dgm:cxn modelId="{9D5EF41C-73D5-4AD3-AC85-615B648CDA54}" srcId="{4060C35D-BDD0-44F4-80A7-E0DFE9AE6CE3}" destId="{FC85C0AC-DC76-4A75-A439-F03C9F0E82D4}" srcOrd="1" destOrd="0" parTransId="{907AAE3A-7092-40D3-A573-215B98C8E040}" sibTransId="{EFC6932C-1134-410A-A39C-466244E66E9A}"/>
    <dgm:cxn modelId="{067AD3C1-F513-4FC1-BCAF-DDAB446231DB}" type="presOf" srcId="{4060C35D-BDD0-44F4-80A7-E0DFE9AE6CE3}" destId="{FD438041-606A-4E22-9E42-CE55DFE0CCA0}" srcOrd="0" destOrd="0" presId="urn:microsoft.com/office/officeart/2005/8/layout/pyramid1"/>
    <dgm:cxn modelId="{C8D7F35E-50EF-4CF7-B405-301523DC3D99}" type="presParOf" srcId="{FD438041-606A-4E22-9E42-CE55DFE0CCA0}" destId="{9B5FDF22-17BE-4BBD-9B01-0BB7C1908092}" srcOrd="0" destOrd="0" presId="urn:microsoft.com/office/officeart/2005/8/layout/pyramid1"/>
    <dgm:cxn modelId="{F2AAECC2-8061-4F51-9BF2-EB667B502C37}" type="presParOf" srcId="{9B5FDF22-17BE-4BBD-9B01-0BB7C1908092}" destId="{C241F527-1874-4ECB-B2BA-D2FD5CBDA1C1}" srcOrd="0" destOrd="0" presId="urn:microsoft.com/office/officeart/2005/8/layout/pyramid1"/>
    <dgm:cxn modelId="{022B0A5A-0038-4A02-9F02-761D7A69FBB9}" type="presParOf" srcId="{9B5FDF22-17BE-4BBD-9B01-0BB7C1908092}" destId="{0B94E7EA-F080-4887-8AAF-87EEB24325CD}" srcOrd="1" destOrd="0" presId="urn:microsoft.com/office/officeart/2005/8/layout/pyramid1"/>
    <dgm:cxn modelId="{F5931F06-D509-4BA0-857F-85750BEE93C2}" type="presParOf" srcId="{FD438041-606A-4E22-9E42-CE55DFE0CCA0}" destId="{CB726818-E17F-4F83-9CC5-876985E933AA}" srcOrd="1" destOrd="0" presId="urn:microsoft.com/office/officeart/2005/8/layout/pyramid1"/>
    <dgm:cxn modelId="{022FDBD3-4047-451B-8944-C66592432ABE}" type="presParOf" srcId="{CB726818-E17F-4F83-9CC5-876985E933AA}" destId="{00638EBC-EA5B-4A68-8513-044A96D261C5}" srcOrd="0" destOrd="0" presId="urn:microsoft.com/office/officeart/2005/8/layout/pyramid1"/>
    <dgm:cxn modelId="{D1E9DE11-8D56-44B3-9651-27BBBD000F2F}" type="presParOf" srcId="{CB726818-E17F-4F83-9CC5-876985E933AA}" destId="{9A3E400A-0436-45C9-BF10-529FAEFB3A83}" srcOrd="1" destOrd="0" presId="urn:microsoft.com/office/officeart/2005/8/layout/pyramid1"/>
    <dgm:cxn modelId="{0D5C3BAA-5235-46CE-B5FD-B7785037F412}" type="presParOf" srcId="{FD438041-606A-4E22-9E42-CE55DFE0CCA0}" destId="{043DFC83-E0BD-4408-B9C8-554F80B3D598}" srcOrd="2" destOrd="0" presId="urn:microsoft.com/office/officeart/2005/8/layout/pyramid1"/>
    <dgm:cxn modelId="{3DF50F4D-EE2B-4381-A069-BA77E55A0E67}" type="presParOf" srcId="{043DFC83-E0BD-4408-B9C8-554F80B3D598}" destId="{FA0B753A-5FFE-4736-86F9-4FB0C94C94DA}" srcOrd="0" destOrd="0" presId="urn:microsoft.com/office/officeart/2005/8/layout/pyramid1"/>
    <dgm:cxn modelId="{41509C43-A9CA-4088-9496-48C2E96AFE84}" type="presParOf" srcId="{043DFC83-E0BD-4408-B9C8-554F80B3D598}" destId="{82EC933A-AB2F-406B-8502-D6BE0AE7855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P4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pPr algn="just"/>
          <a:r>
            <a:rPr lang="pt-BR" sz="1400" b="1" dirty="0" smtClean="0"/>
            <a:t>Produto 4</a:t>
          </a:r>
          <a:r>
            <a:rPr lang="pt-BR" sz="1400" dirty="0" smtClean="0">
              <a:solidFill>
                <a:schemeClr val="tx1"/>
              </a:solidFill>
            </a:rPr>
            <a:t>: Versão final da construção do ITCF</a:t>
          </a:r>
          <a:endParaRPr lang="en-US" sz="1400" dirty="0" smtClean="0">
            <a:solidFill>
              <a:schemeClr val="tx1"/>
            </a:solidFill>
          </a:endParaRPr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P5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pPr algn="just"/>
          <a:r>
            <a:rPr lang="pt-BR" sz="1400" b="1" dirty="0" smtClean="0"/>
            <a:t>Produto 5: </a:t>
          </a:r>
          <a:r>
            <a:rPr lang="pt-BR" sz="1400" dirty="0" smtClean="0">
              <a:solidFill>
                <a:schemeClr val="tx1"/>
              </a:solidFill>
            </a:rPr>
            <a:t>Avaliações do ITCF (10 pilotos)</a:t>
          </a:r>
          <a:endParaRPr lang="en-US" sz="1400" dirty="0" smtClean="0">
            <a:solidFill>
              <a:schemeClr val="tx1"/>
            </a:solidFill>
          </a:endParaRPr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2" custLinFactNeighborX="600" custLinFactNeighborY="-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08C142AC-80F7-412D-8A89-88017B1C476F}" type="presOf" srcId="{F7976597-4FF8-4A55-A45A-F6D71BE8A90E}" destId="{F4AB029D-951E-44A7-B32B-FC335C499F6A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9B379DA1-893D-4938-B377-8B043B939F51}" type="presOf" srcId="{BFE91F13-ECAE-46D9-95ED-2CFCE4531A1F}" destId="{7F6D9E8F-3C4C-4D60-BAFE-22F0D2FCF774}" srcOrd="0" destOrd="0" presId="urn:microsoft.com/office/officeart/2005/8/layout/chevron2"/>
    <dgm:cxn modelId="{A6842254-668A-4275-AA0D-C2FB6E896C4F}" type="presOf" srcId="{87E99814-F517-4F20-AE40-00F9D5806572}" destId="{9B3E59EA-07D3-4AE0-BC45-48D58BE01E96}" srcOrd="0" destOrd="0" presId="urn:microsoft.com/office/officeart/2005/8/layout/chevron2"/>
    <dgm:cxn modelId="{7BD6E9C8-DC6A-4656-9701-AA4C5346E592}" type="presOf" srcId="{6A377A2D-5FEA-48F6-861F-D2F5EA0A0A7E}" destId="{97B8510D-7028-4ABF-AC4E-8EE7A0C33AA2}" srcOrd="0" destOrd="0" presId="urn:microsoft.com/office/officeart/2005/8/layout/chevron2"/>
    <dgm:cxn modelId="{52E91541-EDEE-49BD-BE50-CFAD4DFFCF73}" type="presOf" srcId="{A24CD3A0-967F-45E3-A86E-E7FEF4364DC3}" destId="{90B913FF-FB9E-4BD5-9530-57ABDD9A857A}" srcOrd="0" destOrd="0" presId="urn:microsoft.com/office/officeart/2005/8/layout/chevron2"/>
    <dgm:cxn modelId="{3A4AD28C-AF21-49F8-9A5A-8F709846160E}" type="presParOf" srcId="{97B8510D-7028-4ABF-AC4E-8EE7A0C33AA2}" destId="{65A40697-6FF9-4439-8EC7-AF21A2763306}" srcOrd="0" destOrd="0" presId="urn:microsoft.com/office/officeart/2005/8/layout/chevron2"/>
    <dgm:cxn modelId="{34A34954-3719-4EB9-A750-655B9A8EE5C3}" type="presParOf" srcId="{65A40697-6FF9-4439-8EC7-AF21A2763306}" destId="{7F6D9E8F-3C4C-4D60-BAFE-22F0D2FCF774}" srcOrd="0" destOrd="0" presId="urn:microsoft.com/office/officeart/2005/8/layout/chevron2"/>
    <dgm:cxn modelId="{D067C402-B1E8-4B06-98DE-FE575DFD61A3}" type="presParOf" srcId="{65A40697-6FF9-4439-8EC7-AF21A2763306}" destId="{90B913FF-FB9E-4BD5-9530-57ABDD9A857A}" srcOrd="1" destOrd="0" presId="urn:microsoft.com/office/officeart/2005/8/layout/chevron2"/>
    <dgm:cxn modelId="{6E8A68D0-96F2-4C6B-8663-1B2726930A74}" type="presParOf" srcId="{97B8510D-7028-4ABF-AC4E-8EE7A0C33AA2}" destId="{4E05FAA6-32FF-4CAB-8DCE-2C1814A5F5F0}" srcOrd="1" destOrd="0" presId="urn:microsoft.com/office/officeart/2005/8/layout/chevron2"/>
    <dgm:cxn modelId="{1F8AAFFE-C0A6-4A86-B22F-2EEC627FE1FA}" type="presParOf" srcId="{97B8510D-7028-4ABF-AC4E-8EE7A0C33AA2}" destId="{0A6C64C6-F6A2-4EDC-BB21-25CA70AAA872}" srcOrd="2" destOrd="0" presId="urn:microsoft.com/office/officeart/2005/8/layout/chevron2"/>
    <dgm:cxn modelId="{08A53F2C-077C-40D2-A584-E4F5CE5E7CB0}" type="presParOf" srcId="{0A6C64C6-F6A2-4EDC-BB21-25CA70AAA872}" destId="{9B3E59EA-07D3-4AE0-BC45-48D58BE01E96}" srcOrd="0" destOrd="0" presId="urn:microsoft.com/office/officeart/2005/8/layout/chevron2"/>
    <dgm:cxn modelId="{88EF4F18-3703-4946-9BF5-28E7D2C3AB28}" type="presParOf" srcId="{0A6C64C6-F6A2-4EDC-BB21-25CA70AAA872}" destId="{F4AB029D-951E-44A7-B32B-FC335C499F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P1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r>
            <a:rPr lang="pt-BR" sz="1400" b="1" dirty="0" smtClean="0"/>
            <a:t>Produto 1:</a:t>
          </a:r>
          <a:r>
            <a:rPr lang="pt-BR" sz="1400" dirty="0" smtClean="0"/>
            <a:t> Plano de Trabalho - (Dezembro/2011)</a:t>
          </a:r>
          <a:endParaRPr lang="en-US" sz="14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P2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r>
            <a:rPr lang="pt-BR" sz="1400" b="1" dirty="0" smtClean="0"/>
            <a:t>Produto 2: </a:t>
          </a:r>
          <a:r>
            <a:rPr lang="pt-BR" sz="1400" dirty="0" smtClean="0"/>
            <a:t>Oficina 1 - Análise consolidada dos resultados das auto-avaliações feitas pelas Equipes Estaduais - (Dezembro/2011) </a:t>
          </a:r>
          <a:endParaRPr lang="en-US" sz="1400" dirty="0"/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7E18FB68-FA55-40F9-9A23-03B25E6D2A8B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P3</a:t>
          </a:r>
          <a:endParaRPr lang="en-US" dirty="0"/>
        </a:p>
      </dgm:t>
    </dgm:pt>
    <dgm:pt modelId="{3886B459-29DA-4158-9742-11B1613E8103}" type="parTrans" cxnId="{2F977060-DC06-41C9-ABA3-B5EF01BF5CA9}">
      <dgm:prSet/>
      <dgm:spPr/>
      <dgm:t>
        <a:bodyPr/>
        <a:lstStyle/>
        <a:p>
          <a:endParaRPr lang="en-US"/>
        </a:p>
      </dgm:t>
    </dgm:pt>
    <dgm:pt modelId="{B6BE0960-DF00-4B2A-8023-44BF1298BA3E}" type="sibTrans" cxnId="{2F977060-DC06-41C9-ABA3-B5EF01BF5CA9}">
      <dgm:prSet/>
      <dgm:spPr/>
      <dgm:t>
        <a:bodyPr/>
        <a:lstStyle/>
        <a:p>
          <a:endParaRPr lang="en-US"/>
        </a:p>
      </dgm:t>
    </dgm:pt>
    <dgm:pt modelId="{36AFA98C-18F8-45E7-9CCB-E4FA4D0837A9}">
      <dgm:prSet phldrT="[Text]" custT="1"/>
      <dgm:spPr/>
      <dgm:t>
        <a:bodyPr/>
        <a:lstStyle/>
        <a:p>
          <a:r>
            <a:rPr lang="pt-BR" sz="1400" b="1" dirty="0" smtClean="0"/>
            <a:t>Produto 3: </a:t>
          </a:r>
          <a:r>
            <a:rPr lang="pt-BR" sz="1400" dirty="0" smtClean="0"/>
            <a:t>Oficina 2 –</a:t>
          </a:r>
          <a:r>
            <a:rPr lang="pt-BR" sz="1400" b="1" dirty="0" smtClean="0"/>
            <a:t> </a:t>
          </a:r>
          <a:r>
            <a:rPr lang="pt-BR" sz="1400" dirty="0" smtClean="0"/>
            <a:t>Plano de implantação/melhoria do modelo de gestão para resultados da Gestão Fiscal dos Estados e Minutas de </a:t>
          </a:r>
          <a:r>
            <a:rPr lang="pt-BR" sz="1400" dirty="0" err="1" smtClean="0"/>
            <a:t>TdRs</a:t>
          </a:r>
          <a:r>
            <a:rPr lang="pt-BR" sz="1400" dirty="0" smtClean="0"/>
            <a:t>,  (Abril/2012)</a:t>
          </a:r>
          <a:endParaRPr lang="en-US" sz="1400" dirty="0"/>
        </a:p>
      </dgm:t>
    </dgm:pt>
    <dgm:pt modelId="{92529207-25E3-4639-974B-1B1770AE7A39}" type="parTrans" cxnId="{2C399A57-E0A3-42AA-9084-DDE25867F358}">
      <dgm:prSet/>
      <dgm:spPr/>
      <dgm:t>
        <a:bodyPr/>
        <a:lstStyle/>
        <a:p>
          <a:endParaRPr lang="en-US"/>
        </a:p>
      </dgm:t>
    </dgm:pt>
    <dgm:pt modelId="{EC7833FC-368F-4E23-A926-0DFBC2AF4189}" type="sibTrans" cxnId="{2C399A57-E0A3-42AA-9084-DDE25867F358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3095-969C-40A6-950C-EF69F1AF94FE}" type="pres">
      <dgm:prSet presAssocID="{07528CF7-2C70-4F2D-BAA8-B8029D950E0F}" presName="sp" presStyleCnt="0"/>
      <dgm:spPr/>
    </dgm:pt>
    <dgm:pt modelId="{A717D457-7069-4147-A390-026BFEDDB417}" type="pres">
      <dgm:prSet presAssocID="{7E18FB68-FA55-40F9-9A23-03B25E6D2A8B}" presName="composite" presStyleCnt="0"/>
      <dgm:spPr/>
    </dgm:pt>
    <dgm:pt modelId="{2A7BC1C3-8058-4A4E-B98D-E70C8DBBB2E4}" type="pres">
      <dgm:prSet presAssocID="{7E18FB68-FA55-40F9-9A23-03B25E6D2A8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E5DC9-B859-4230-B98A-47823B033BE0}" type="pres">
      <dgm:prSet presAssocID="{7E18FB68-FA55-40F9-9A23-03B25E6D2A8B}" presName="descendantText" presStyleLbl="alignAcc1" presStyleIdx="2" presStyleCnt="3" custLinFactNeighborX="-404" custLinFactNeighborY="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2F977060-DC06-41C9-ABA3-B5EF01BF5CA9}" srcId="{6A377A2D-5FEA-48F6-861F-D2F5EA0A0A7E}" destId="{7E18FB68-FA55-40F9-9A23-03B25E6D2A8B}" srcOrd="2" destOrd="0" parTransId="{3886B459-29DA-4158-9742-11B1613E8103}" sibTransId="{B6BE0960-DF00-4B2A-8023-44BF1298BA3E}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3F029252-1A25-458B-8E34-9ADD1032B0F7}" type="presOf" srcId="{7E18FB68-FA55-40F9-9A23-03B25E6D2A8B}" destId="{2A7BC1C3-8058-4A4E-B98D-E70C8DBBB2E4}" srcOrd="0" destOrd="0" presId="urn:microsoft.com/office/officeart/2005/8/layout/chevron2"/>
    <dgm:cxn modelId="{2C399A57-E0A3-42AA-9084-DDE25867F358}" srcId="{7E18FB68-FA55-40F9-9A23-03B25E6D2A8B}" destId="{36AFA98C-18F8-45E7-9CCB-E4FA4D0837A9}" srcOrd="0" destOrd="0" parTransId="{92529207-25E3-4639-974B-1B1770AE7A39}" sibTransId="{EC7833FC-368F-4E23-A926-0DFBC2AF4189}"/>
    <dgm:cxn modelId="{00AB6F66-E751-4619-81CA-4CA0DBCE1930}" type="presOf" srcId="{87E99814-F517-4F20-AE40-00F9D5806572}" destId="{9B3E59EA-07D3-4AE0-BC45-48D58BE01E96}" srcOrd="0" destOrd="0" presId="urn:microsoft.com/office/officeart/2005/8/layout/chevron2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C26E2EC0-12C6-48D4-8C59-CB9BD6A184ED}" type="presOf" srcId="{A24CD3A0-967F-45E3-A86E-E7FEF4364DC3}" destId="{90B913FF-FB9E-4BD5-9530-57ABDD9A857A}" srcOrd="0" destOrd="0" presId="urn:microsoft.com/office/officeart/2005/8/layout/chevron2"/>
    <dgm:cxn modelId="{386B13EE-6612-41EE-B644-3B5B84110BD4}" type="presOf" srcId="{F7976597-4FF8-4A55-A45A-F6D71BE8A90E}" destId="{F4AB029D-951E-44A7-B32B-FC335C499F6A}" srcOrd="0" destOrd="0" presId="urn:microsoft.com/office/officeart/2005/8/layout/chevron2"/>
    <dgm:cxn modelId="{1DBA2661-9F97-4571-96D9-C61DE9A37F56}" type="presOf" srcId="{BFE91F13-ECAE-46D9-95ED-2CFCE4531A1F}" destId="{7F6D9E8F-3C4C-4D60-BAFE-22F0D2FCF774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A3ABF436-ACA5-442C-BAF4-0867187DB37D}" type="presOf" srcId="{36AFA98C-18F8-45E7-9CCB-E4FA4D0837A9}" destId="{2A0E5DC9-B859-4230-B98A-47823B033BE0}" srcOrd="0" destOrd="0" presId="urn:microsoft.com/office/officeart/2005/8/layout/chevron2"/>
    <dgm:cxn modelId="{23DBD668-43C1-41E1-8F6A-578E95A124B5}" type="presOf" srcId="{6A377A2D-5FEA-48F6-861F-D2F5EA0A0A7E}" destId="{97B8510D-7028-4ABF-AC4E-8EE7A0C33AA2}" srcOrd="0" destOrd="0" presId="urn:microsoft.com/office/officeart/2005/8/layout/chevron2"/>
    <dgm:cxn modelId="{A1BD6FE6-B71C-48F1-A0AB-6F7B3F2B47A5}" type="presParOf" srcId="{97B8510D-7028-4ABF-AC4E-8EE7A0C33AA2}" destId="{65A40697-6FF9-4439-8EC7-AF21A2763306}" srcOrd="0" destOrd="0" presId="urn:microsoft.com/office/officeart/2005/8/layout/chevron2"/>
    <dgm:cxn modelId="{D66CC7AC-9D10-47B0-9818-BF9645AC212C}" type="presParOf" srcId="{65A40697-6FF9-4439-8EC7-AF21A2763306}" destId="{7F6D9E8F-3C4C-4D60-BAFE-22F0D2FCF774}" srcOrd="0" destOrd="0" presId="urn:microsoft.com/office/officeart/2005/8/layout/chevron2"/>
    <dgm:cxn modelId="{5173C3A5-FFEC-430D-BDF4-DE42408C5C91}" type="presParOf" srcId="{65A40697-6FF9-4439-8EC7-AF21A2763306}" destId="{90B913FF-FB9E-4BD5-9530-57ABDD9A857A}" srcOrd="1" destOrd="0" presId="urn:microsoft.com/office/officeart/2005/8/layout/chevron2"/>
    <dgm:cxn modelId="{4A78B602-148F-4CCF-A7D1-EB52E474B5F8}" type="presParOf" srcId="{97B8510D-7028-4ABF-AC4E-8EE7A0C33AA2}" destId="{4E05FAA6-32FF-4CAB-8DCE-2C1814A5F5F0}" srcOrd="1" destOrd="0" presId="urn:microsoft.com/office/officeart/2005/8/layout/chevron2"/>
    <dgm:cxn modelId="{6B4DD012-87D0-4167-9099-4D1EFB93FBCE}" type="presParOf" srcId="{97B8510D-7028-4ABF-AC4E-8EE7A0C33AA2}" destId="{0A6C64C6-F6A2-4EDC-BB21-25CA70AAA872}" srcOrd="2" destOrd="0" presId="urn:microsoft.com/office/officeart/2005/8/layout/chevron2"/>
    <dgm:cxn modelId="{2D68E4E6-97BA-45B1-9052-7F5FE2E97E19}" type="presParOf" srcId="{0A6C64C6-F6A2-4EDC-BB21-25CA70AAA872}" destId="{9B3E59EA-07D3-4AE0-BC45-48D58BE01E96}" srcOrd="0" destOrd="0" presId="urn:microsoft.com/office/officeart/2005/8/layout/chevron2"/>
    <dgm:cxn modelId="{62D36786-A2A9-4753-A9C8-2A1C95283B8C}" type="presParOf" srcId="{0A6C64C6-F6A2-4EDC-BB21-25CA70AAA872}" destId="{F4AB029D-951E-44A7-B32B-FC335C499F6A}" srcOrd="1" destOrd="0" presId="urn:microsoft.com/office/officeart/2005/8/layout/chevron2"/>
    <dgm:cxn modelId="{F3F3B662-A7C1-4683-A811-384A331267F7}" type="presParOf" srcId="{97B8510D-7028-4ABF-AC4E-8EE7A0C33AA2}" destId="{BA823095-969C-40A6-950C-EF69F1AF94FE}" srcOrd="3" destOrd="0" presId="urn:microsoft.com/office/officeart/2005/8/layout/chevron2"/>
    <dgm:cxn modelId="{27059493-E081-4604-B9A6-084B90E41BC0}" type="presParOf" srcId="{97B8510D-7028-4ABF-AC4E-8EE7A0C33AA2}" destId="{A717D457-7069-4147-A390-026BFEDDB417}" srcOrd="4" destOrd="0" presId="urn:microsoft.com/office/officeart/2005/8/layout/chevron2"/>
    <dgm:cxn modelId="{5373DEB4-C698-4D3B-A10C-8E555A05FED4}" type="presParOf" srcId="{A717D457-7069-4147-A390-026BFEDDB417}" destId="{2A7BC1C3-8058-4A4E-B98D-E70C8DBBB2E4}" srcOrd="0" destOrd="0" presId="urn:microsoft.com/office/officeart/2005/8/layout/chevron2"/>
    <dgm:cxn modelId="{91F3F12D-0669-455C-8655-8B8E21AE65A4}" type="presParOf" srcId="{A717D457-7069-4147-A390-026BFEDDB417}" destId="{2A0E5DC9-B859-4230-B98A-47823B033B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P4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pPr algn="just"/>
          <a:r>
            <a:rPr lang="pt-BR" sz="1400" b="1" dirty="0" smtClean="0"/>
            <a:t>Produto 4: </a:t>
          </a:r>
          <a:r>
            <a:rPr lang="pt-BR" sz="1400" dirty="0" smtClean="0"/>
            <a:t>Oficina 3 - Elementos para a agenda estratégica da COGEF (resultados e iniciativas). Modelo de monitoramento e avaliação da execução dos planos de implantação/melhoria dos modelos de gestão para resultados </a:t>
          </a:r>
          <a:endParaRPr lang="en-US" sz="20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P5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pPr algn="just"/>
          <a:r>
            <a:rPr lang="pt-BR" sz="1400" b="1" dirty="0" smtClean="0"/>
            <a:t>Produto 5</a:t>
          </a:r>
          <a:r>
            <a:rPr lang="pt-BR" sz="1400" dirty="0" smtClean="0"/>
            <a:t>: Final – Modelo de monitoramento e avaliação da execução dos planos de implantação/melhoria dos modelos de Gestão para Resultados dos Estados e de resultados e iniciativas da COGEF </a:t>
          </a:r>
          <a:endParaRPr lang="en-US" sz="1400" dirty="0" smtClean="0"/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2" custLinFactNeighborX="600" custLinFactNeighborY="-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52BA115B-0562-44D7-87BB-277D746825FB}" type="presOf" srcId="{BFE91F13-ECAE-46D9-95ED-2CFCE4531A1F}" destId="{7F6D9E8F-3C4C-4D60-BAFE-22F0D2FCF774}" srcOrd="0" destOrd="0" presId="urn:microsoft.com/office/officeart/2005/8/layout/chevron2"/>
    <dgm:cxn modelId="{54374C6E-B038-484B-A473-15667863E010}" type="presOf" srcId="{A24CD3A0-967F-45E3-A86E-E7FEF4364DC3}" destId="{90B913FF-FB9E-4BD5-9530-57ABDD9A857A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B72C8CB7-9FFB-4388-9D0F-9D2579851248}" type="presOf" srcId="{F7976597-4FF8-4A55-A45A-F6D71BE8A90E}" destId="{F4AB029D-951E-44A7-B32B-FC335C499F6A}" srcOrd="0" destOrd="0" presId="urn:microsoft.com/office/officeart/2005/8/layout/chevron2"/>
    <dgm:cxn modelId="{D535DB79-3FE8-414A-8CD0-B10ACCD6EBC3}" type="presOf" srcId="{6A377A2D-5FEA-48F6-861F-D2F5EA0A0A7E}" destId="{97B8510D-7028-4ABF-AC4E-8EE7A0C33AA2}" srcOrd="0" destOrd="0" presId="urn:microsoft.com/office/officeart/2005/8/layout/chevron2"/>
    <dgm:cxn modelId="{35CD37E3-4D01-4C91-B13B-5FE5FCA39AE8}" type="presOf" srcId="{87E99814-F517-4F20-AE40-00F9D5806572}" destId="{9B3E59EA-07D3-4AE0-BC45-48D58BE01E96}" srcOrd="0" destOrd="0" presId="urn:microsoft.com/office/officeart/2005/8/layout/chevron2"/>
    <dgm:cxn modelId="{9E6B82C6-5185-4DBD-8B27-345ECAA5452E}" type="presParOf" srcId="{97B8510D-7028-4ABF-AC4E-8EE7A0C33AA2}" destId="{65A40697-6FF9-4439-8EC7-AF21A2763306}" srcOrd="0" destOrd="0" presId="urn:microsoft.com/office/officeart/2005/8/layout/chevron2"/>
    <dgm:cxn modelId="{DED36F83-3045-4B36-8E57-CD0E2E427522}" type="presParOf" srcId="{65A40697-6FF9-4439-8EC7-AF21A2763306}" destId="{7F6D9E8F-3C4C-4D60-BAFE-22F0D2FCF774}" srcOrd="0" destOrd="0" presId="urn:microsoft.com/office/officeart/2005/8/layout/chevron2"/>
    <dgm:cxn modelId="{A1EB07C2-8525-4676-83A0-19E5F8B7DD5E}" type="presParOf" srcId="{65A40697-6FF9-4439-8EC7-AF21A2763306}" destId="{90B913FF-FB9E-4BD5-9530-57ABDD9A857A}" srcOrd="1" destOrd="0" presId="urn:microsoft.com/office/officeart/2005/8/layout/chevron2"/>
    <dgm:cxn modelId="{BEC7C261-12BB-4FEA-8902-0C6DB72AE9F2}" type="presParOf" srcId="{97B8510D-7028-4ABF-AC4E-8EE7A0C33AA2}" destId="{4E05FAA6-32FF-4CAB-8DCE-2C1814A5F5F0}" srcOrd="1" destOrd="0" presId="urn:microsoft.com/office/officeart/2005/8/layout/chevron2"/>
    <dgm:cxn modelId="{7929F1C5-6E4B-4625-9B16-C96ED313C506}" type="presParOf" srcId="{97B8510D-7028-4ABF-AC4E-8EE7A0C33AA2}" destId="{0A6C64C6-F6A2-4EDC-BB21-25CA70AAA872}" srcOrd="2" destOrd="0" presId="urn:microsoft.com/office/officeart/2005/8/layout/chevron2"/>
    <dgm:cxn modelId="{CFE66872-4D46-4CB8-A8AF-2DA2951E7B74}" type="presParOf" srcId="{0A6C64C6-F6A2-4EDC-BB21-25CA70AAA872}" destId="{9B3E59EA-07D3-4AE0-BC45-48D58BE01E96}" srcOrd="0" destOrd="0" presId="urn:microsoft.com/office/officeart/2005/8/layout/chevron2"/>
    <dgm:cxn modelId="{E0FB4864-29BA-4C53-B66E-47C78BAC19A4}" type="presParOf" srcId="{0A6C64C6-F6A2-4EDC-BB21-25CA70AAA872}" destId="{F4AB029D-951E-44A7-B32B-FC335C499F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P1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r>
            <a:rPr lang="pt-BR" sz="1400" b="1" dirty="0" smtClean="0"/>
            <a:t>Produto 1:</a:t>
          </a:r>
          <a:r>
            <a:rPr lang="pt-BR" sz="1400" dirty="0" smtClean="0"/>
            <a:t> Planejamento, </a:t>
          </a:r>
          <a:r>
            <a:rPr lang="pt-BR" sz="1400" dirty="0" smtClean="0">
              <a:solidFill>
                <a:srgbClr val="FF0000"/>
              </a:solidFill>
            </a:rPr>
            <a:t>Coleta de Dados </a:t>
          </a:r>
          <a:r>
            <a:rPr lang="pt-BR" sz="1400" dirty="0" smtClean="0"/>
            <a:t>e Avaliação Geral das </a:t>
          </a:r>
          <a:r>
            <a:rPr lang="pt-BR" sz="1400" dirty="0" err="1" smtClean="0"/>
            <a:t>UFs</a:t>
          </a:r>
          <a:r>
            <a:rPr lang="pt-BR" sz="1400" dirty="0" smtClean="0"/>
            <a:t>;</a:t>
          </a:r>
          <a:endParaRPr lang="en-US" sz="14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P2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r>
            <a:rPr lang="pt-BR" sz="1400" b="1" dirty="0" smtClean="0"/>
            <a:t>Produto 2: </a:t>
          </a:r>
          <a:r>
            <a:rPr lang="pt-BR" sz="1400" dirty="0" smtClean="0"/>
            <a:t>Recomendações para Implementação das IPSAS</a:t>
          </a:r>
          <a:endParaRPr lang="en-US" sz="1400" dirty="0">
            <a:solidFill>
              <a:schemeClr val="tx1"/>
            </a:solidFill>
          </a:endParaRPr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7E18FB68-FA55-40F9-9A23-03B25E6D2A8B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P3</a:t>
          </a:r>
          <a:endParaRPr lang="en-US" dirty="0"/>
        </a:p>
      </dgm:t>
    </dgm:pt>
    <dgm:pt modelId="{3886B459-29DA-4158-9742-11B1613E8103}" type="parTrans" cxnId="{2F977060-DC06-41C9-ABA3-B5EF01BF5CA9}">
      <dgm:prSet/>
      <dgm:spPr/>
      <dgm:t>
        <a:bodyPr/>
        <a:lstStyle/>
        <a:p>
          <a:endParaRPr lang="en-US"/>
        </a:p>
      </dgm:t>
    </dgm:pt>
    <dgm:pt modelId="{B6BE0960-DF00-4B2A-8023-44BF1298BA3E}" type="sibTrans" cxnId="{2F977060-DC06-41C9-ABA3-B5EF01BF5CA9}">
      <dgm:prSet/>
      <dgm:spPr/>
      <dgm:t>
        <a:bodyPr/>
        <a:lstStyle/>
        <a:p>
          <a:endParaRPr lang="en-US"/>
        </a:p>
      </dgm:t>
    </dgm:pt>
    <dgm:pt modelId="{36AFA98C-18F8-45E7-9CCB-E4FA4D0837A9}">
      <dgm:prSet phldrT="[Text]" custT="1"/>
      <dgm:spPr/>
      <dgm:t>
        <a:bodyPr/>
        <a:lstStyle/>
        <a:p>
          <a:r>
            <a:rPr lang="pt-BR" sz="1400" b="1" dirty="0" smtClean="0"/>
            <a:t>Produto 3</a:t>
          </a:r>
          <a:r>
            <a:rPr lang="pt-BR" sz="1400" dirty="0" smtClean="0">
              <a:solidFill>
                <a:schemeClr val="tx1"/>
              </a:solidFill>
            </a:rPr>
            <a:t>: Relatório</a:t>
          </a:r>
          <a:r>
            <a:rPr lang="pt-BR" sz="1400" dirty="0" smtClean="0"/>
            <a:t> Final (CONCLUSÃO).</a:t>
          </a:r>
          <a:endParaRPr lang="en-US" sz="1400" dirty="0" smtClean="0">
            <a:solidFill>
              <a:schemeClr val="tx1"/>
            </a:solidFill>
          </a:endParaRPr>
        </a:p>
      </dgm:t>
    </dgm:pt>
    <dgm:pt modelId="{92529207-25E3-4639-974B-1B1770AE7A39}" type="parTrans" cxnId="{2C399A57-E0A3-42AA-9084-DDE25867F358}">
      <dgm:prSet/>
      <dgm:spPr/>
      <dgm:t>
        <a:bodyPr/>
        <a:lstStyle/>
        <a:p>
          <a:endParaRPr lang="en-US"/>
        </a:p>
      </dgm:t>
    </dgm:pt>
    <dgm:pt modelId="{EC7833FC-368F-4E23-A926-0DFBC2AF4189}" type="sibTrans" cxnId="{2C399A57-E0A3-42AA-9084-DDE25867F358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3095-969C-40A6-950C-EF69F1AF94FE}" type="pres">
      <dgm:prSet presAssocID="{07528CF7-2C70-4F2D-BAA8-B8029D950E0F}" presName="sp" presStyleCnt="0"/>
      <dgm:spPr/>
    </dgm:pt>
    <dgm:pt modelId="{A717D457-7069-4147-A390-026BFEDDB417}" type="pres">
      <dgm:prSet presAssocID="{7E18FB68-FA55-40F9-9A23-03B25E6D2A8B}" presName="composite" presStyleCnt="0"/>
      <dgm:spPr/>
    </dgm:pt>
    <dgm:pt modelId="{2A7BC1C3-8058-4A4E-B98D-E70C8DBBB2E4}" type="pres">
      <dgm:prSet presAssocID="{7E18FB68-FA55-40F9-9A23-03B25E6D2A8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E5DC9-B859-4230-B98A-47823B033BE0}" type="pres">
      <dgm:prSet presAssocID="{7E18FB68-FA55-40F9-9A23-03B25E6D2A8B}" presName="descendantText" presStyleLbl="alignAcc1" presStyleIdx="2" presStyleCnt="3" custLinFactNeighborX="-404" custLinFactNeighborY="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2F74D202-F8C6-4FCF-ACED-A53565834ED5}" type="presOf" srcId="{87E99814-F517-4F20-AE40-00F9D5806572}" destId="{9B3E59EA-07D3-4AE0-BC45-48D58BE01E96}" srcOrd="0" destOrd="0" presId="urn:microsoft.com/office/officeart/2005/8/layout/chevron2"/>
    <dgm:cxn modelId="{2F977060-DC06-41C9-ABA3-B5EF01BF5CA9}" srcId="{6A377A2D-5FEA-48F6-861F-D2F5EA0A0A7E}" destId="{7E18FB68-FA55-40F9-9A23-03B25E6D2A8B}" srcOrd="2" destOrd="0" parTransId="{3886B459-29DA-4158-9742-11B1613E8103}" sibTransId="{B6BE0960-DF00-4B2A-8023-44BF1298BA3E}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EC8B9EFD-07C0-410B-ACBD-4374C61FEB96}" type="presOf" srcId="{BFE91F13-ECAE-46D9-95ED-2CFCE4531A1F}" destId="{7F6D9E8F-3C4C-4D60-BAFE-22F0D2FCF774}" srcOrd="0" destOrd="0" presId="urn:microsoft.com/office/officeart/2005/8/layout/chevron2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0355C160-862A-4564-88CD-EF4A56E07620}" type="presOf" srcId="{F7976597-4FF8-4A55-A45A-F6D71BE8A90E}" destId="{F4AB029D-951E-44A7-B32B-FC335C499F6A}" srcOrd="0" destOrd="0" presId="urn:microsoft.com/office/officeart/2005/8/layout/chevron2"/>
    <dgm:cxn modelId="{204F532E-C6F1-4E16-BC92-47203E2CBBD3}" type="presOf" srcId="{6A377A2D-5FEA-48F6-861F-D2F5EA0A0A7E}" destId="{97B8510D-7028-4ABF-AC4E-8EE7A0C33AA2}" srcOrd="0" destOrd="0" presId="urn:microsoft.com/office/officeart/2005/8/layout/chevron2"/>
    <dgm:cxn modelId="{D2830FB7-0A59-481A-A111-CAA01E1F8C51}" type="presOf" srcId="{7E18FB68-FA55-40F9-9A23-03B25E6D2A8B}" destId="{2A7BC1C3-8058-4A4E-B98D-E70C8DBBB2E4}" srcOrd="0" destOrd="0" presId="urn:microsoft.com/office/officeart/2005/8/layout/chevron2"/>
    <dgm:cxn modelId="{BBE081CC-B51F-4729-9474-CBE4DC792094}" type="presOf" srcId="{36AFA98C-18F8-45E7-9CCB-E4FA4D0837A9}" destId="{2A0E5DC9-B859-4230-B98A-47823B033BE0}" srcOrd="0" destOrd="0" presId="urn:microsoft.com/office/officeart/2005/8/layout/chevron2"/>
    <dgm:cxn modelId="{25544BBF-8021-4358-9E07-98906E6EE97C}" type="presOf" srcId="{A24CD3A0-967F-45E3-A86E-E7FEF4364DC3}" destId="{90B913FF-FB9E-4BD5-9530-57ABDD9A857A}" srcOrd="0" destOrd="0" presId="urn:microsoft.com/office/officeart/2005/8/layout/chevron2"/>
    <dgm:cxn modelId="{2C399A57-E0A3-42AA-9084-DDE25867F358}" srcId="{7E18FB68-FA55-40F9-9A23-03B25E6D2A8B}" destId="{36AFA98C-18F8-45E7-9CCB-E4FA4D0837A9}" srcOrd="0" destOrd="0" parTransId="{92529207-25E3-4639-974B-1B1770AE7A39}" sibTransId="{EC7833FC-368F-4E23-A926-0DFBC2AF4189}"/>
    <dgm:cxn modelId="{5FE22551-5253-4D00-94F9-19C048793E77}" type="presParOf" srcId="{97B8510D-7028-4ABF-AC4E-8EE7A0C33AA2}" destId="{65A40697-6FF9-4439-8EC7-AF21A2763306}" srcOrd="0" destOrd="0" presId="urn:microsoft.com/office/officeart/2005/8/layout/chevron2"/>
    <dgm:cxn modelId="{1A92C8A3-BD4F-4DCA-BE07-D8C0BE3B1E98}" type="presParOf" srcId="{65A40697-6FF9-4439-8EC7-AF21A2763306}" destId="{7F6D9E8F-3C4C-4D60-BAFE-22F0D2FCF774}" srcOrd="0" destOrd="0" presId="urn:microsoft.com/office/officeart/2005/8/layout/chevron2"/>
    <dgm:cxn modelId="{A1E59EFB-DC3A-40ED-BDBF-0FCA67B08D7C}" type="presParOf" srcId="{65A40697-6FF9-4439-8EC7-AF21A2763306}" destId="{90B913FF-FB9E-4BD5-9530-57ABDD9A857A}" srcOrd="1" destOrd="0" presId="urn:microsoft.com/office/officeart/2005/8/layout/chevron2"/>
    <dgm:cxn modelId="{67A77FE7-9D2C-45F3-B967-31B3745D7C59}" type="presParOf" srcId="{97B8510D-7028-4ABF-AC4E-8EE7A0C33AA2}" destId="{4E05FAA6-32FF-4CAB-8DCE-2C1814A5F5F0}" srcOrd="1" destOrd="0" presId="urn:microsoft.com/office/officeart/2005/8/layout/chevron2"/>
    <dgm:cxn modelId="{B59C9399-6470-4F98-A7CE-2FC7203D1363}" type="presParOf" srcId="{97B8510D-7028-4ABF-AC4E-8EE7A0C33AA2}" destId="{0A6C64C6-F6A2-4EDC-BB21-25CA70AAA872}" srcOrd="2" destOrd="0" presId="urn:microsoft.com/office/officeart/2005/8/layout/chevron2"/>
    <dgm:cxn modelId="{D9106D92-B4EA-42A1-97D8-571F7746F95D}" type="presParOf" srcId="{0A6C64C6-F6A2-4EDC-BB21-25CA70AAA872}" destId="{9B3E59EA-07D3-4AE0-BC45-48D58BE01E96}" srcOrd="0" destOrd="0" presId="urn:microsoft.com/office/officeart/2005/8/layout/chevron2"/>
    <dgm:cxn modelId="{75FE5ACC-E004-46F4-8A02-D9B5E4D6B447}" type="presParOf" srcId="{0A6C64C6-F6A2-4EDC-BB21-25CA70AAA872}" destId="{F4AB029D-951E-44A7-B32B-FC335C499F6A}" srcOrd="1" destOrd="0" presId="urn:microsoft.com/office/officeart/2005/8/layout/chevron2"/>
    <dgm:cxn modelId="{2A421308-141A-4880-A8BB-579CA3E72C77}" type="presParOf" srcId="{97B8510D-7028-4ABF-AC4E-8EE7A0C33AA2}" destId="{BA823095-969C-40A6-950C-EF69F1AF94FE}" srcOrd="3" destOrd="0" presId="urn:microsoft.com/office/officeart/2005/8/layout/chevron2"/>
    <dgm:cxn modelId="{AA522A30-4D41-45B7-83F7-B8CC472F6D4B}" type="presParOf" srcId="{97B8510D-7028-4ABF-AC4E-8EE7A0C33AA2}" destId="{A717D457-7069-4147-A390-026BFEDDB417}" srcOrd="4" destOrd="0" presId="urn:microsoft.com/office/officeart/2005/8/layout/chevron2"/>
    <dgm:cxn modelId="{09CE7802-BA7C-4F1D-859B-7881EA6433BE}" type="presParOf" srcId="{A717D457-7069-4147-A390-026BFEDDB417}" destId="{2A7BC1C3-8058-4A4E-B98D-E70C8DBBB2E4}" srcOrd="0" destOrd="0" presId="urn:microsoft.com/office/officeart/2005/8/layout/chevron2"/>
    <dgm:cxn modelId="{43C3BF6D-6EA0-432B-9E86-8B92BAEA3D82}" type="presParOf" srcId="{A717D457-7069-4147-A390-026BFEDDB417}" destId="{2A0E5DC9-B859-4230-B98A-47823B033B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P1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r>
            <a:rPr lang="pt-BR" sz="1400" b="1" dirty="0" smtClean="0"/>
            <a:t>Produto 1:</a:t>
          </a:r>
          <a:r>
            <a:rPr lang="pt-BR" sz="1400" dirty="0" smtClean="0"/>
            <a:t>  Plano de trabalho validado </a:t>
          </a:r>
          <a:endParaRPr lang="en-US" sz="14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P2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r>
            <a:rPr lang="pt-BR" sz="1400" b="1" dirty="0" smtClean="0"/>
            <a:t>Produto 2: </a:t>
          </a:r>
          <a:r>
            <a:rPr lang="pt-BR" sz="1400" dirty="0" smtClean="0"/>
            <a:t> Matriz Geral de Competências</a:t>
          </a:r>
          <a:endParaRPr lang="en-US" sz="1400" dirty="0"/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7E18FB68-FA55-40F9-9A23-03B25E6D2A8B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P3</a:t>
          </a:r>
          <a:endParaRPr lang="en-US" dirty="0"/>
        </a:p>
      </dgm:t>
    </dgm:pt>
    <dgm:pt modelId="{3886B459-29DA-4158-9742-11B1613E8103}" type="parTrans" cxnId="{2F977060-DC06-41C9-ABA3-B5EF01BF5CA9}">
      <dgm:prSet/>
      <dgm:spPr/>
      <dgm:t>
        <a:bodyPr/>
        <a:lstStyle/>
        <a:p>
          <a:endParaRPr lang="en-US"/>
        </a:p>
      </dgm:t>
    </dgm:pt>
    <dgm:pt modelId="{B6BE0960-DF00-4B2A-8023-44BF1298BA3E}" type="sibTrans" cxnId="{2F977060-DC06-41C9-ABA3-B5EF01BF5CA9}">
      <dgm:prSet/>
      <dgm:spPr/>
      <dgm:t>
        <a:bodyPr/>
        <a:lstStyle/>
        <a:p>
          <a:endParaRPr lang="en-US"/>
        </a:p>
      </dgm:t>
    </dgm:pt>
    <dgm:pt modelId="{36AFA98C-18F8-45E7-9CCB-E4FA4D0837A9}">
      <dgm:prSet phldrT="[Text]" custT="1"/>
      <dgm:spPr/>
      <dgm:t>
        <a:bodyPr/>
        <a:lstStyle/>
        <a:p>
          <a:r>
            <a:rPr lang="pt-BR" sz="1400" b="1" dirty="0" smtClean="0"/>
            <a:t>Produto 3: </a:t>
          </a:r>
          <a:r>
            <a:rPr lang="pt-BR" sz="1400" dirty="0" smtClean="0"/>
            <a:t>Trilhas de Capacitação e Desenvolvimento </a:t>
          </a:r>
          <a:endParaRPr lang="en-US" sz="1400" dirty="0"/>
        </a:p>
      </dgm:t>
    </dgm:pt>
    <dgm:pt modelId="{92529207-25E3-4639-974B-1B1770AE7A39}" type="parTrans" cxnId="{2C399A57-E0A3-42AA-9084-DDE25867F358}">
      <dgm:prSet/>
      <dgm:spPr/>
      <dgm:t>
        <a:bodyPr/>
        <a:lstStyle/>
        <a:p>
          <a:endParaRPr lang="en-US"/>
        </a:p>
      </dgm:t>
    </dgm:pt>
    <dgm:pt modelId="{EC7833FC-368F-4E23-A926-0DFBC2AF4189}" type="sibTrans" cxnId="{2C399A57-E0A3-42AA-9084-DDE25867F358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3095-969C-40A6-950C-EF69F1AF94FE}" type="pres">
      <dgm:prSet presAssocID="{07528CF7-2C70-4F2D-BAA8-B8029D950E0F}" presName="sp" presStyleCnt="0"/>
      <dgm:spPr/>
    </dgm:pt>
    <dgm:pt modelId="{A717D457-7069-4147-A390-026BFEDDB417}" type="pres">
      <dgm:prSet presAssocID="{7E18FB68-FA55-40F9-9A23-03B25E6D2A8B}" presName="composite" presStyleCnt="0"/>
      <dgm:spPr/>
    </dgm:pt>
    <dgm:pt modelId="{2A7BC1C3-8058-4A4E-B98D-E70C8DBBB2E4}" type="pres">
      <dgm:prSet presAssocID="{7E18FB68-FA55-40F9-9A23-03B25E6D2A8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E5DC9-B859-4230-B98A-47823B033BE0}" type="pres">
      <dgm:prSet presAssocID="{7E18FB68-FA55-40F9-9A23-03B25E6D2A8B}" presName="descendantText" presStyleLbl="alignAcc1" presStyleIdx="2" presStyleCnt="3" custLinFactNeighborX="-404" custLinFactNeighborY="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BDAAE8-8549-4F1B-B51F-EFFB553C78B2}" type="presOf" srcId="{F7976597-4FF8-4A55-A45A-F6D71BE8A90E}" destId="{F4AB029D-951E-44A7-B32B-FC335C499F6A}" srcOrd="0" destOrd="0" presId="urn:microsoft.com/office/officeart/2005/8/layout/chevron2"/>
    <dgm:cxn modelId="{B78976A4-EBC3-4110-9E36-C720C8A875B8}" type="presOf" srcId="{BFE91F13-ECAE-46D9-95ED-2CFCE4531A1F}" destId="{7F6D9E8F-3C4C-4D60-BAFE-22F0D2FCF774}" srcOrd="0" destOrd="0" presId="urn:microsoft.com/office/officeart/2005/8/layout/chevron2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79DF038A-6B84-430A-A49D-BAEB90B0437E}" type="presOf" srcId="{6A377A2D-5FEA-48F6-861F-D2F5EA0A0A7E}" destId="{97B8510D-7028-4ABF-AC4E-8EE7A0C33AA2}" srcOrd="0" destOrd="0" presId="urn:microsoft.com/office/officeart/2005/8/layout/chevron2"/>
    <dgm:cxn modelId="{2F977060-DC06-41C9-ABA3-B5EF01BF5CA9}" srcId="{6A377A2D-5FEA-48F6-861F-D2F5EA0A0A7E}" destId="{7E18FB68-FA55-40F9-9A23-03B25E6D2A8B}" srcOrd="2" destOrd="0" parTransId="{3886B459-29DA-4158-9742-11B1613E8103}" sibTransId="{B6BE0960-DF00-4B2A-8023-44BF1298BA3E}"/>
    <dgm:cxn modelId="{602A7981-D09C-47D6-AE29-BEC6BE95299D}" type="presOf" srcId="{87E99814-F517-4F20-AE40-00F9D5806572}" destId="{9B3E59EA-07D3-4AE0-BC45-48D58BE01E96}" srcOrd="0" destOrd="0" presId="urn:microsoft.com/office/officeart/2005/8/layout/chevron2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1A83A5D0-DC18-4ECF-A12A-566D4104C3BC}" type="presOf" srcId="{36AFA98C-18F8-45E7-9CCB-E4FA4D0837A9}" destId="{2A0E5DC9-B859-4230-B98A-47823B033BE0}" srcOrd="0" destOrd="0" presId="urn:microsoft.com/office/officeart/2005/8/layout/chevron2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CE468A30-F582-494B-9DAF-BA631DE67DEF}" type="presOf" srcId="{7E18FB68-FA55-40F9-9A23-03B25E6D2A8B}" destId="{2A7BC1C3-8058-4A4E-B98D-E70C8DBBB2E4}" srcOrd="0" destOrd="0" presId="urn:microsoft.com/office/officeart/2005/8/layout/chevron2"/>
    <dgm:cxn modelId="{DBBBA9B3-9A54-407A-B645-FFB33D19C9E5}" type="presOf" srcId="{A24CD3A0-967F-45E3-A86E-E7FEF4364DC3}" destId="{90B913FF-FB9E-4BD5-9530-57ABDD9A857A}" srcOrd="0" destOrd="0" presId="urn:microsoft.com/office/officeart/2005/8/layout/chevron2"/>
    <dgm:cxn modelId="{2C399A57-E0A3-42AA-9084-DDE25867F358}" srcId="{7E18FB68-FA55-40F9-9A23-03B25E6D2A8B}" destId="{36AFA98C-18F8-45E7-9CCB-E4FA4D0837A9}" srcOrd="0" destOrd="0" parTransId="{92529207-25E3-4639-974B-1B1770AE7A39}" sibTransId="{EC7833FC-368F-4E23-A926-0DFBC2AF4189}"/>
    <dgm:cxn modelId="{6059F627-92BF-4836-96CE-95A5627F48C7}" type="presParOf" srcId="{97B8510D-7028-4ABF-AC4E-8EE7A0C33AA2}" destId="{65A40697-6FF9-4439-8EC7-AF21A2763306}" srcOrd="0" destOrd="0" presId="urn:microsoft.com/office/officeart/2005/8/layout/chevron2"/>
    <dgm:cxn modelId="{02D85ED2-D8AA-4224-831B-A120FE88A208}" type="presParOf" srcId="{65A40697-6FF9-4439-8EC7-AF21A2763306}" destId="{7F6D9E8F-3C4C-4D60-BAFE-22F0D2FCF774}" srcOrd="0" destOrd="0" presId="urn:microsoft.com/office/officeart/2005/8/layout/chevron2"/>
    <dgm:cxn modelId="{0C20E0A6-908C-4D37-803C-E05C576E7230}" type="presParOf" srcId="{65A40697-6FF9-4439-8EC7-AF21A2763306}" destId="{90B913FF-FB9E-4BD5-9530-57ABDD9A857A}" srcOrd="1" destOrd="0" presId="urn:microsoft.com/office/officeart/2005/8/layout/chevron2"/>
    <dgm:cxn modelId="{7BABCDE2-868C-4094-A523-75672F8A18F5}" type="presParOf" srcId="{97B8510D-7028-4ABF-AC4E-8EE7A0C33AA2}" destId="{4E05FAA6-32FF-4CAB-8DCE-2C1814A5F5F0}" srcOrd="1" destOrd="0" presId="urn:microsoft.com/office/officeart/2005/8/layout/chevron2"/>
    <dgm:cxn modelId="{42834DA9-AE9F-4261-A3AA-5A18242EA655}" type="presParOf" srcId="{97B8510D-7028-4ABF-AC4E-8EE7A0C33AA2}" destId="{0A6C64C6-F6A2-4EDC-BB21-25CA70AAA872}" srcOrd="2" destOrd="0" presId="urn:microsoft.com/office/officeart/2005/8/layout/chevron2"/>
    <dgm:cxn modelId="{06E07BE9-0A2B-47B2-A056-507682190B38}" type="presParOf" srcId="{0A6C64C6-F6A2-4EDC-BB21-25CA70AAA872}" destId="{9B3E59EA-07D3-4AE0-BC45-48D58BE01E96}" srcOrd="0" destOrd="0" presId="urn:microsoft.com/office/officeart/2005/8/layout/chevron2"/>
    <dgm:cxn modelId="{BD016015-4BF2-4A62-9A0C-7E8C438AA522}" type="presParOf" srcId="{0A6C64C6-F6A2-4EDC-BB21-25CA70AAA872}" destId="{F4AB029D-951E-44A7-B32B-FC335C499F6A}" srcOrd="1" destOrd="0" presId="urn:microsoft.com/office/officeart/2005/8/layout/chevron2"/>
    <dgm:cxn modelId="{05E22B04-8F77-4308-A8BA-DE5807A45AED}" type="presParOf" srcId="{97B8510D-7028-4ABF-AC4E-8EE7A0C33AA2}" destId="{BA823095-969C-40A6-950C-EF69F1AF94FE}" srcOrd="3" destOrd="0" presId="urn:microsoft.com/office/officeart/2005/8/layout/chevron2"/>
    <dgm:cxn modelId="{218077CC-9A0D-4FD7-9F75-0ED757CD613E}" type="presParOf" srcId="{97B8510D-7028-4ABF-AC4E-8EE7A0C33AA2}" destId="{A717D457-7069-4147-A390-026BFEDDB417}" srcOrd="4" destOrd="0" presId="urn:microsoft.com/office/officeart/2005/8/layout/chevron2"/>
    <dgm:cxn modelId="{E3166555-772C-4B51-B492-58A58C16F423}" type="presParOf" srcId="{A717D457-7069-4147-A390-026BFEDDB417}" destId="{2A7BC1C3-8058-4A4E-B98D-E70C8DBBB2E4}" srcOrd="0" destOrd="0" presId="urn:microsoft.com/office/officeart/2005/8/layout/chevron2"/>
    <dgm:cxn modelId="{FDB48EE6-B9E2-49AE-9C09-3F4D185FECBC}" type="presParOf" srcId="{A717D457-7069-4147-A390-026BFEDDB417}" destId="{2A0E5DC9-B859-4230-B98A-47823B033B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P4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pPr algn="just"/>
          <a:r>
            <a:rPr lang="pt-BR" sz="1400" b="1" dirty="0" smtClean="0"/>
            <a:t>Produto 4: </a:t>
          </a:r>
          <a:r>
            <a:rPr lang="pt-BR" sz="1400" dirty="0" smtClean="0"/>
            <a:t> Plano de Capacitação que inclui os Programas de Capacitação e Desenvolvimento para o conjunto dos Estados participantes do PROFISCO.</a:t>
          </a:r>
          <a:endParaRPr lang="en-US" sz="20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1" custLinFactNeighborX="600" custLinFactNeighborY="-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612FC6B0-D93E-456C-BC55-48A853A5EA5A}" type="presOf" srcId="{A24CD3A0-967F-45E3-A86E-E7FEF4364DC3}" destId="{90B913FF-FB9E-4BD5-9530-57ABDD9A857A}" srcOrd="0" destOrd="0" presId="urn:microsoft.com/office/officeart/2005/8/layout/chevron2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E0FFB558-0B55-4931-A26C-7DFE476899A9}" type="presOf" srcId="{6A377A2D-5FEA-48F6-861F-D2F5EA0A0A7E}" destId="{97B8510D-7028-4ABF-AC4E-8EE7A0C33AA2}" srcOrd="0" destOrd="0" presId="urn:microsoft.com/office/officeart/2005/8/layout/chevron2"/>
    <dgm:cxn modelId="{39FA6049-9398-4C72-94A9-F84592E49A2B}" type="presOf" srcId="{BFE91F13-ECAE-46D9-95ED-2CFCE4531A1F}" destId="{7F6D9E8F-3C4C-4D60-BAFE-22F0D2FCF774}" srcOrd="0" destOrd="0" presId="urn:microsoft.com/office/officeart/2005/8/layout/chevron2"/>
    <dgm:cxn modelId="{E4D367C8-6E54-4650-88A9-063BEFD83C44}" type="presParOf" srcId="{97B8510D-7028-4ABF-AC4E-8EE7A0C33AA2}" destId="{65A40697-6FF9-4439-8EC7-AF21A2763306}" srcOrd="0" destOrd="0" presId="urn:microsoft.com/office/officeart/2005/8/layout/chevron2"/>
    <dgm:cxn modelId="{013C4488-D358-4628-9D24-9440F5D15E7D}" type="presParOf" srcId="{65A40697-6FF9-4439-8EC7-AF21A2763306}" destId="{7F6D9E8F-3C4C-4D60-BAFE-22F0D2FCF774}" srcOrd="0" destOrd="0" presId="urn:microsoft.com/office/officeart/2005/8/layout/chevron2"/>
    <dgm:cxn modelId="{EEA09C94-00E8-4CA8-97D9-A376228B8320}" type="presParOf" srcId="{65A40697-6FF9-4439-8EC7-AF21A2763306}" destId="{90B913FF-FB9E-4BD5-9530-57ABDD9A857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8" qsCatId="simple" csTypeId="urn:microsoft.com/office/officeart/2005/8/colors/accent1_2#8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P1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r>
            <a:rPr lang="pt-BR" sz="1600" b="1" dirty="0" smtClean="0"/>
            <a:t>Produto 1:</a:t>
          </a:r>
          <a:r>
            <a:rPr lang="pt-BR" sz="1600" dirty="0" smtClean="0"/>
            <a:t> </a:t>
          </a:r>
          <a:r>
            <a:rPr lang="pt-BR" sz="1600" dirty="0" smtClean="0">
              <a:cs typeface="+mn-cs"/>
            </a:rPr>
            <a:t>Plano de Trabalho e workshop de levantamento do modelo atual e prospecção de serviços, visão e missão da SEFAZ Nacional.</a:t>
          </a:r>
          <a:endParaRPr lang="en-US" sz="16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P2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r>
            <a:rPr lang="pt-BR" sz="1600" b="1" dirty="0" smtClean="0"/>
            <a:t>Produto 2: </a:t>
          </a:r>
          <a:r>
            <a:rPr lang="pt-BR" sz="1600" dirty="0" smtClean="0">
              <a:cs typeface="+mn-cs"/>
            </a:rPr>
            <a:t>Relatório de problemas e riscos do modelo atual e dos benefícios e impactos resultados do modelo a ser proposto</a:t>
          </a:r>
          <a:endParaRPr lang="en-US" sz="1600" dirty="0"/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7E18FB68-FA55-40F9-9A23-03B25E6D2A8B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P3</a:t>
          </a:r>
          <a:endParaRPr lang="en-US" dirty="0"/>
        </a:p>
      </dgm:t>
    </dgm:pt>
    <dgm:pt modelId="{3886B459-29DA-4158-9742-11B1613E8103}" type="parTrans" cxnId="{2F977060-DC06-41C9-ABA3-B5EF01BF5CA9}">
      <dgm:prSet/>
      <dgm:spPr/>
      <dgm:t>
        <a:bodyPr/>
        <a:lstStyle/>
        <a:p>
          <a:endParaRPr lang="en-US"/>
        </a:p>
      </dgm:t>
    </dgm:pt>
    <dgm:pt modelId="{B6BE0960-DF00-4B2A-8023-44BF1298BA3E}" type="sibTrans" cxnId="{2F977060-DC06-41C9-ABA3-B5EF01BF5CA9}">
      <dgm:prSet/>
      <dgm:spPr/>
      <dgm:t>
        <a:bodyPr/>
        <a:lstStyle/>
        <a:p>
          <a:endParaRPr lang="en-US"/>
        </a:p>
      </dgm:t>
    </dgm:pt>
    <dgm:pt modelId="{36AFA98C-18F8-45E7-9CCB-E4FA4D0837A9}">
      <dgm:prSet phldrT="[Text]" custT="1"/>
      <dgm:spPr/>
      <dgm:t>
        <a:bodyPr/>
        <a:lstStyle/>
        <a:p>
          <a:pPr algn="just"/>
          <a:r>
            <a:rPr lang="pt-BR" sz="1400" b="1" dirty="0" smtClean="0"/>
            <a:t>Produto 3: </a:t>
          </a:r>
          <a:r>
            <a:rPr lang="pt-BR" sz="1400" dirty="0" smtClean="0">
              <a:cs typeface="+mn-cs"/>
            </a:rPr>
            <a:t>Relatório contendo: Mapeamento dos modelos de negócios apontando vantagens e desvantagens de cada forma de gestão; Dimensionamento macro de investimentos e custeio do ambiente referido, levando-se em conta a manutenção dos sistemas e infra estrutura do ambiente tecnológico referido, bem como o desenvolvimento de novos sistemas e ferramentas de uso comum aos entes estatais; Possível estrutura de cargos e funções para implementar a gestão e custos.</a:t>
          </a:r>
          <a:endParaRPr lang="en-US" sz="1400" dirty="0"/>
        </a:p>
      </dgm:t>
    </dgm:pt>
    <dgm:pt modelId="{92529207-25E3-4639-974B-1B1770AE7A39}" type="parTrans" cxnId="{2C399A57-E0A3-42AA-9084-DDE25867F358}">
      <dgm:prSet/>
      <dgm:spPr/>
      <dgm:t>
        <a:bodyPr/>
        <a:lstStyle/>
        <a:p>
          <a:endParaRPr lang="en-US"/>
        </a:p>
      </dgm:t>
    </dgm:pt>
    <dgm:pt modelId="{EC7833FC-368F-4E23-A926-0DFBC2AF4189}" type="sibTrans" cxnId="{2C399A57-E0A3-42AA-9084-DDE25867F358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3095-969C-40A6-950C-EF69F1AF94FE}" type="pres">
      <dgm:prSet presAssocID="{07528CF7-2C70-4F2D-BAA8-B8029D950E0F}" presName="sp" presStyleCnt="0"/>
      <dgm:spPr/>
    </dgm:pt>
    <dgm:pt modelId="{A717D457-7069-4147-A390-026BFEDDB417}" type="pres">
      <dgm:prSet presAssocID="{7E18FB68-FA55-40F9-9A23-03B25E6D2A8B}" presName="composite" presStyleCnt="0"/>
      <dgm:spPr/>
    </dgm:pt>
    <dgm:pt modelId="{2A7BC1C3-8058-4A4E-B98D-E70C8DBBB2E4}" type="pres">
      <dgm:prSet presAssocID="{7E18FB68-FA55-40F9-9A23-03B25E6D2A8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E5DC9-B859-4230-B98A-47823B033BE0}" type="pres">
      <dgm:prSet presAssocID="{7E18FB68-FA55-40F9-9A23-03B25E6D2A8B}" presName="descendantText" presStyleLbl="alignAcc1" presStyleIdx="2" presStyleCnt="3" custScaleY="224846" custLinFactNeighborX="991" custLinFactNeighborY="-16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8FE132-F71B-4F86-9E37-3A500047978D}" type="presOf" srcId="{87E99814-F517-4F20-AE40-00F9D5806572}" destId="{9B3E59EA-07D3-4AE0-BC45-48D58BE01E96}" srcOrd="0" destOrd="0" presId="urn:microsoft.com/office/officeart/2005/8/layout/chevron2"/>
    <dgm:cxn modelId="{72829485-D72E-49F0-A81F-AC19C2F87FEC}" type="presOf" srcId="{A24CD3A0-967F-45E3-A86E-E7FEF4364DC3}" destId="{90B913FF-FB9E-4BD5-9530-57ABDD9A857A}" srcOrd="0" destOrd="0" presId="urn:microsoft.com/office/officeart/2005/8/layout/chevron2"/>
    <dgm:cxn modelId="{F23BD4C2-B583-4AAE-9758-7821DA3C7E70}" type="presOf" srcId="{36AFA98C-18F8-45E7-9CCB-E4FA4D0837A9}" destId="{2A0E5DC9-B859-4230-B98A-47823B033BE0}" srcOrd="0" destOrd="0" presId="urn:microsoft.com/office/officeart/2005/8/layout/chevron2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23CDE86B-E1C7-49A3-B0BC-8F78BF9A24E7}" type="presOf" srcId="{6A377A2D-5FEA-48F6-861F-D2F5EA0A0A7E}" destId="{97B8510D-7028-4ABF-AC4E-8EE7A0C33AA2}" srcOrd="0" destOrd="0" presId="urn:microsoft.com/office/officeart/2005/8/layout/chevron2"/>
    <dgm:cxn modelId="{2F977060-DC06-41C9-ABA3-B5EF01BF5CA9}" srcId="{6A377A2D-5FEA-48F6-861F-D2F5EA0A0A7E}" destId="{7E18FB68-FA55-40F9-9A23-03B25E6D2A8B}" srcOrd="2" destOrd="0" parTransId="{3886B459-29DA-4158-9742-11B1613E8103}" sibTransId="{B6BE0960-DF00-4B2A-8023-44BF1298BA3E}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8CBA4A2C-30DA-4777-97AC-232DB2CC6DC5}" type="presOf" srcId="{BFE91F13-ECAE-46D9-95ED-2CFCE4531A1F}" destId="{7F6D9E8F-3C4C-4D60-BAFE-22F0D2FCF774}" srcOrd="0" destOrd="0" presId="urn:microsoft.com/office/officeart/2005/8/layout/chevron2"/>
    <dgm:cxn modelId="{5C622976-0756-4FBE-B3D2-128DF56A3DA3}" type="presOf" srcId="{F7976597-4FF8-4A55-A45A-F6D71BE8A90E}" destId="{F4AB029D-951E-44A7-B32B-FC335C499F6A}" srcOrd="0" destOrd="0" presId="urn:microsoft.com/office/officeart/2005/8/layout/chevron2"/>
    <dgm:cxn modelId="{046464AC-880A-4EC0-90CF-CD8CD8FE9ADA}" type="presOf" srcId="{7E18FB68-FA55-40F9-9A23-03B25E6D2A8B}" destId="{2A7BC1C3-8058-4A4E-B98D-E70C8DBBB2E4}" srcOrd="0" destOrd="0" presId="urn:microsoft.com/office/officeart/2005/8/layout/chevron2"/>
    <dgm:cxn modelId="{2C399A57-E0A3-42AA-9084-DDE25867F358}" srcId="{7E18FB68-FA55-40F9-9A23-03B25E6D2A8B}" destId="{36AFA98C-18F8-45E7-9CCB-E4FA4D0837A9}" srcOrd="0" destOrd="0" parTransId="{92529207-25E3-4639-974B-1B1770AE7A39}" sibTransId="{EC7833FC-368F-4E23-A926-0DFBC2AF4189}"/>
    <dgm:cxn modelId="{B1520393-BABD-4C74-BE30-20B813C165F0}" type="presParOf" srcId="{97B8510D-7028-4ABF-AC4E-8EE7A0C33AA2}" destId="{65A40697-6FF9-4439-8EC7-AF21A2763306}" srcOrd="0" destOrd="0" presId="urn:microsoft.com/office/officeart/2005/8/layout/chevron2"/>
    <dgm:cxn modelId="{A23B215A-0C08-4855-BA12-683F41CA18BB}" type="presParOf" srcId="{65A40697-6FF9-4439-8EC7-AF21A2763306}" destId="{7F6D9E8F-3C4C-4D60-BAFE-22F0D2FCF774}" srcOrd="0" destOrd="0" presId="urn:microsoft.com/office/officeart/2005/8/layout/chevron2"/>
    <dgm:cxn modelId="{DA6CD67C-62E5-418B-AA1A-B120940F57F8}" type="presParOf" srcId="{65A40697-6FF9-4439-8EC7-AF21A2763306}" destId="{90B913FF-FB9E-4BD5-9530-57ABDD9A857A}" srcOrd="1" destOrd="0" presId="urn:microsoft.com/office/officeart/2005/8/layout/chevron2"/>
    <dgm:cxn modelId="{0A4A705F-EDA2-493D-8234-EBD0007AD217}" type="presParOf" srcId="{97B8510D-7028-4ABF-AC4E-8EE7A0C33AA2}" destId="{4E05FAA6-32FF-4CAB-8DCE-2C1814A5F5F0}" srcOrd="1" destOrd="0" presId="urn:microsoft.com/office/officeart/2005/8/layout/chevron2"/>
    <dgm:cxn modelId="{16C59867-9E57-4A21-BF1B-5A61430D8020}" type="presParOf" srcId="{97B8510D-7028-4ABF-AC4E-8EE7A0C33AA2}" destId="{0A6C64C6-F6A2-4EDC-BB21-25CA70AAA872}" srcOrd="2" destOrd="0" presId="urn:microsoft.com/office/officeart/2005/8/layout/chevron2"/>
    <dgm:cxn modelId="{D1C2BC8E-48C2-4BED-91AB-CBEE8C74B5C4}" type="presParOf" srcId="{0A6C64C6-F6A2-4EDC-BB21-25CA70AAA872}" destId="{9B3E59EA-07D3-4AE0-BC45-48D58BE01E96}" srcOrd="0" destOrd="0" presId="urn:microsoft.com/office/officeart/2005/8/layout/chevron2"/>
    <dgm:cxn modelId="{D6194773-6F3C-41CA-BDA8-3550E2B31196}" type="presParOf" srcId="{0A6C64C6-F6A2-4EDC-BB21-25CA70AAA872}" destId="{F4AB029D-951E-44A7-B32B-FC335C499F6A}" srcOrd="1" destOrd="0" presId="urn:microsoft.com/office/officeart/2005/8/layout/chevron2"/>
    <dgm:cxn modelId="{3F321094-E99A-4D22-9EB9-8BEE17CA9D35}" type="presParOf" srcId="{97B8510D-7028-4ABF-AC4E-8EE7A0C33AA2}" destId="{BA823095-969C-40A6-950C-EF69F1AF94FE}" srcOrd="3" destOrd="0" presId="urn:microsoft.com/office/officeart/2005/8/layout/chevron2"/>
    <dgm:cxn modelId="{CC5E4AFC-3AE5-4A4E-929D-C73DFCDE7EDE}" type="presParOf" srcId="{97B8510D-7028-4ABF-AC4E-8EE7A0C33AA2}" destId="{A717D457-7069-4147-A390-026BFEDDB417}" srcOrd="4" destOrd="0" presId="urn:microsoft.com/office/officeart/2005/8/layout/chevron2"/>
    <dgm:cxn modelId="{58552BF1-56CB-40BB-883E-A9AF17027511}" type="presParOf" srcId="{A717D457-7069-4147-A390-026BFEDDB417}" destId="{2A7BC1C3-8058-4A4E-B98D-E70C8DBBB2E4}" srcOrd="0" destOrd="0" presId="urn:microsoft.com/office/officeart/2005/8/layout/chevron2"/>
    <dgm:cxn modelId="{4A922250-011C-44D7-9532-D885E0706868}" type="presParOf" srcId="{A717D457-7069-4147-A390-026BFEDDB417}" destId="{2A0E5DC9-B859-4230-B98A-47823B033B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A377A2D-5FEA-48F6-861F-D2F5EA0A0A7E}" type="doc">
      <dgm:prSet loTypeId="urn:microsoft.com/office/officeart/2005/8/layout/chevron2" loCatId="list" qsTypeId="urn:microsoft.com/office/officeart/2005/8/quickstyle/simple1#9" qsCatId="simple" csTypeId="urn:microsoft.com/office/officeart/2005/8/colors/accent1_2#9" csCatId="accent1" phldr="1"/>
      <dgm:spPr/>
      <dgm:t>
        <a:bodyPr/>
        <a:lstStyle/>
        <a:p>
          <a:endParaRPr lang="en-US"/>
        </a:p>
      </dgm:t>
    </dgm:pt>
    <dgm:pt modelId="{BFE91F13-ECAE-46D9-95ED-2CFCE4531A1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P4</a:t>
          </a:r>
          <a:endParaRPr lang="en-US" dirty="0"/>
        </a:p>
      </dgm:t>
    </dgm:pt>
    <dgm:pt modelId="{7EC38543-B4A6-43CC-AD63-AC6CD2D7F418}" type="parTrans" cxnId="{0FA26DAE-71B4-45D5-B7D6-3AFEEF2CA9F6}">
      <dgm:prSet/>
      <dgm:spPr/>
      <dgm:t>
        <a:bodyPr/>
        <a:lstStyle/>
        <a:p>
          <a:endParaRPr lang="en-US"/>
        </a:p>
      </dgm:t>
    </dgm:pt>
    <dgm:pt modelId="{7749DF80-F78E-4430-BA6F-2AC71FBEECCE}" type="sibTrans" cxnId="{0FA26DAE-71B4-45D5-B7D6-3AFEEF2CA9F6}">
      <dgm:prSet/>
      <dgm:spPr/>
      <dgm:t>
        <a:bodyPr/>
        <a:lstStyle/>
        <a:p>
          <a:endParaRPr lang="en-US"/>
        </a:p>
      </dgm:t>
    </dgm:pt>
    <dgm:pt modelId="{A24CD3A0-967F-45E3-A86E-E7FEF4364DC3}">
      <dgm:prSet phldrT="[Text]" custT="1"/>
      <dgm:spPr/>
      <dgm:t>
        <a:bodyPr/>
        <a:lstStyle/>
        <a:p>
          <a:pPr algn="just"/>
          <a:r>
            <a:rPr lang="pt-BR" sz="1600" b="1" dirty="0" smtClean="0"/>
            <a:t>Produto 4: </a:t>
          </a:r>
          <a:r>
            <a:rPr lang="pt-BR" sz="1600" dirty="0" smtClean="0">
              <a:cs typeface="+mn-cs"/>
            </a:rPr>
            <a:t>Validação dos estudos apresentado no Relatório e validado em Workshop</a:t>
          </a:r>
          <a:endParaRPr lang="en-US" sz="1600" dirty="0"/>
        </a:p>
      </dgm:t>
    </dgm:pt>
    <dgm:pt modelId="{0F9427E0-99FE-42BF-BE9F-5207178137F3}" type="parTrans" cxnId="{BFCC7DC4-C6C3-4590-AFBC-B07A7343856F}">
      <dgm:prSet/>
      <dgm:spPr/>
      <dgm:t>
        <a:bodyPr/>
        <a:lstStyle/>
        <a:p>
          <a:endParaRPr lang="en-US"/>
        </a:p>
      </dgm:t>
    </dgm:pt>
    <dgm:pt modelId="{AA1F8C52-103B-460D-994A-5141D01D8D32}" type="sibTrans" cxnId="{BFCC7DC4-C6C3-4590-AFBC-B07A7343856F}">
      <dgm:prSet/>
      <dgm:spPr/>
      <dgm:t>
        <a:bodyPr/>
        <a:lstStyle/>
        <a:p>
          <a:endParaRPr lang="en-US"/>
        </a:p>
      </dgm:t>
    </dgm:pt>
    <dgm:pt modelId="{87E99814-F517-4F20-AE40-00F9D5806572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P5</a:t>
          </a:r>
          <a:endParaRPr lang="en-US" dirty="0"/>
        </a:p>
      </dgm:t>
    </dgm:pt>
    <dgm:pt modelId="{22F8C873-EAE6-4628-AD5C-8F471AE08BA1}" type="parTrans" cxnId="{55B1C90C-AD6A-494E-8D51-1D1617DD1268}">
      <dgm:prSet/>
      <dgm:spPr/>
      <dgm:t>
        <a:bodyPr/>
        <a:lstStyle/>
        <a:p>
          <a:endParaRPr lang="en-US"/>
        </a:p>
      </dgm:t>
    </dgm:pt>
    <dgm:pt modelId="{07528CF7-2C70-4F2D-BAA8-B8029D950E0F}" type="sibTrans" cxnId="{55B1C90C-AD6A-494E-8D51-1D1617DD1268}">
      <dgm:prSet/>
      <dgm:spPr/>
      <dgm:t>
        <a:bodyPr/>
        <a:lstStyle/>
        <a:p>
          <a:endParaRPr lang="en-US"/>
        </a:p>
      </dgm:t>
    </dgm:pt>
    <dgm:pt modelId="{F7976597-4FF8-4A55-A45A-F6D71BE8A90E}">
      <dgm:prSet phldrT="[Text]" custT="1"/>
      <dgm:spPr/>
      <dgm:t>
        <a:bodyPr/>
        <a:lstStyle/>
        <a:p>
          <a:pPr algn="just"/>
          <a:r>
            <a:rPr lang="pt-BR" sz="1600" b="1" dirty="0" smtClean="0"/>
            <a:t>Produto 5</a:t>
          </a:r>
          <a:r>
            <a:rPr lang="pt-BR" sz="1600" dirty="0" smtClean="0"/>
            <a:t>: </a:t>
          </a:r>
          <a:r>
            <a:rPr lang="pt-BR" sz="1600" dirty="0" smtClean="0">
              <a:cs typeface="+mn-cs"/>
            </a:rPr>
            <a:t>Modelo de negócios da </a:t>
          </a:r>
          <a:r>
            <a:rPr lang="pt-BR" sz="1600" dirty="0" err="1" smtClean="0">
              <a:cs typeface="+mn-cs"/>
            </a:rPr>
            <a:t>Sefaz</a:t>
          </a:r>
          <a:r>
            <a:rPr lang="pt-BR" sz="1600" dirty="0" smtClean="0">
              <a:cs typeface="+mn-cs"/>
            </a:rPr>
            <a:t> Nacional</a:t>
          </a:r>
          <a:endParaRPr lang="en-US" sz="1600" dirty="0" smtClean="0"/>
        </a:p>
      </dgm:t>
    </dgm:pt>
    <dgm:pt modelId="{61F7283C-0D12-46DE-9CEA-EE4B5AC1D572}" type="parTrans" cxnId="{42DF6F8A-FF00-421B-9D3C-C688762E9A5E}">
      <dgm:prSet/>
      <dgm:spPr/>
      <dgm:t>
        <a:bodyPr/>
        <a:lstStyle/>
        <a:p>
          <a:endParaRPr lang="en-US"/>
        </a:p>
      </dgm:t>
    </dgm:pt>
    <dgm:pt modelId="{FB214561-D891-4E48-B07D-E1CD580EEFFF}" type="sibTrans" cxnId="{42DF6F8A-FF00-421B-9D3C-C688762E9A5E}">
      <dgm:prSet/>
      <dgm:spPr/>
      <dgm:t>
        <a:bodyPr/>
        <a:lstStyle/>
        <a:p>
          <a:endParaRPr lang="en-US"/>
        </a:p>
      </dgm:t>
    </dgm:pt>
    <dgm:pt modelId="{97B8510D-7028-4ABF-AC4E-8EE7A0C33AA2}" type="pres">
      <dgm:prSet presAssocID="{6A377A2D-5FEA-48F6-861F-D2F5EA0A0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A40697-6FF9-4439-8EC7-AF21A2763306}" type="pres">
      <dgm:prSet presAssocID="{BFE91F13-ECAE-46D9-95ED-2CFCE4531A1F}" presName="composite" presStyleCnt="0"/>
      <dgm:spPr/>
    </dgm:pt>
    <dgm:pt modelId="{7F6D9E8F-3C4C-4D60-BAFE-22F0D2FCF774}" type="pres">
      <dgm:prSet presAssocID="{BFE91F13-ECAE-46D9-95ED-2CFCE4531A1F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913FF-FB9E-4BD5-9530-57ABDD9A857A}" type="pres">
      <dgm:prSet presAssocID="{BFE91F13-ECAE-46D9-95ED-2CFCE4531A1F}" presName="descendantText" presStyleLbl="alignAcc1" presStyleIdx="0" presStyleCnt="2" custLinFactNeighborX="600" custLinFactNeighborY="-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5FAA6-32FF-4CAB-8DCE-2C1814A5F5F0}" type="pres">
      <dgm:prSet presAssocID="{7749DF80-F78E-4430-BA6F-2AC71FBEECCE}" presName="sp" presStyleCnt="0"/>
      <dgm:spPr/>
    </dgm:pt>
    <dgm:pt modelId="{0A6C64C6-F6A2-4EDC-BB21-25CA70AAA872}" type="pres">
      <dgm:prSet presAssocID="{87E99814-F517-4F20-AE40-00F9D5806572}" presName="composite" presStyleCnt="0"/>
      <dgm:spPr/>
    </dgm:pt>
    <dgm:pt modelId="{9B3E59EA-07D3-4AE0-BC45-48D58BE01E96}" type="pres">
      <dgm:prSet presAssocID="{87E99814-F517-4F20-AE40-00F9D5806572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B029D-951E-44A7-B32B-FC335C499F6A}" type="pres">
      <dgm:prSet presAssocID="{87E99814-F517-4F20-AE40-00F9D5806572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A26DAE-71B4-45D5-B7D6-3AFEEF2CA9F6}" srcId="{6A377A2D-5FEA-48F6-861F-D2F5EA0A0A7E}" destId="{BFE91F13-ECAE-46D9-95ED-2CFCE4531A1F}" srcOrd="0" destOrd="0" parTransId="{7EC38543-B4A6-43CC-AD63-AC6CD2D7F418}" sibTransId="{7749DF80-F78E-4430-BA6F-2AC71FBEECCE}"/>
    <dgm:cxn modelId="{42DF6F8A-FF00-421B-9D3C-C688762E9A5E}" srcId="{87E99814-F517-4F20-AE40-00F9D5806572}" destId="{F7976597-4FF8-4A55-A45A-F6D71BE8A90E}" srcOrd="0" destOrd="0" parTransId="{61F7283C-0D12-46DE-9CEA-EE4B5AC1D572}" sibTransId="{FB214561-D891-4E48-B07D-E1CD580EEFFF}"/>
    <dgm:cxn modelId="{47922434-B2BC-4B41-ABE0-C5CA3033A1FB}" type="presOf" srcId="{6A377A2D-5FEA-48F6-861F-D2F5EA0A0A7E}" destId="{97B8510D-7028-4ABF-AC4E-8EE7A0C33AA2}" srcOrd="0" destOrd="0" presId="urn:microsoft.com/office/officeart/2005/8/layout/chevron2"/>
    <dgm:cxn modelId="{DCC4DF06-6665-45D3-9827-F2A0884C9717}" type="presOf" srcId="{87E99814-F517-4F20-AE40-00F9D5806572}" destId="{9B3E59EA-07D3-4AE0-BC45-48D58BE01E96}" srcOrd="0" destOrd="0" presId="urn:microsoft.com/office/officeart/2005/8/layout/chevron2"/>
    <dgm:cxn modelId="{591E0B24-EBF3-4AF0-A861-07CBDDC6C9CC}" type="presOf" srcId="{BFE91F13-ECAE-46D9-95ED-2CFCE4531A1F}" destId="{7F6D9E8F-3C4C-4D60-BAFE-22F0D2FCF774}" srcOrd="0" destOrd="0" presId="urn:microsoft.com/office/officeart/2005/8/layout/chevron2"/>
    <dgm:cxn modelId="{BFCC7DC4-C6C3-4590-AFBC-B07A7343856F}" srcId="{BFE91F13-ECAE-46D9-95ED-2CFCE4531A1F}" destId="{A24CD3A0-967F-45E3-A86E-E7FEF4364DC3}" srcOrd="0" destOrd="0" parTransId="{0F9427E0-99FE-42BF-BE9F-5207178137F3}" sibTransId="{AA1F8C52-103B-460D-994A-5141D01D8D32}"/>
    <dgm:cxn modelId="{4A628355-2D37-4052-A450-364C3A0064E0}" type="presOf" srcId="{A24CD3A0-967F-45E3-A86E-E7FEF4364DC3}" destId="{90B913FF-FB9E-4BD5-9530-57ABDD9A857A}" srcOrd="0" destOrd="0" presId="urn:microsoft.com/office/officeart/2005/8/layout/chevron2"/>
    <dgm:cxn modelId="{55ADF7DF-38CD-4EC0-B40F-E9908CB825F8}" type="presOf" srcId="{F7976597-4FF8-4A55-A45A-F6D71BE8A90E}" destId="{F4AB029D-951E-44A7-B32B-FC335C499F6A}" srcOrd="0" destOrd="0" presId="urn:microsoft.com/office/officeart/2005/8/layout/chevron2"/>
    <dgm:cxn modelId="{55B1C90C-AD6A-494E-8D51-1D1617DD1268}" srcId="{6A377A2D-5FEA-48F6-861F-D2F5EA0A0A7E}" destId="{87E99814-F517-4F20-AE40-00F9D5806572}" srcOrd="1" destOrd="0" parTransId="{22F8C873-EAE6-4628-AD5C-8F471AE08BA1}" sibTransId="{07528CF7-2C70-4F2D-BAA8-B8029D950E0F}"/>
    <dgm:cxn modelId="{064243C7-1824-417D-9378-2F1EAC444C0F}" type="presParOf" srcId="{97B8510D-7028-4ABF-AC4E-8EE7A0C33AA2}" destId="{65A40697-6FF9-4439-8EC7-AF21A2763306}" srcOrd="0" destOrd="0" presId="urn:microsoft.com/office/officeart/2005/8/layout/chevron2"/>
    <dgm:cxn modelId="{200B0DE6-7559-4B6B-85FB-51C79B97678C}" type="presParOf" srcId="{65A40697-6FF9-4439-8EC7-AF21A2763306}" destId="{7F6D9E8F-3C4C-4D60-BAFE-22F0D2FCF774}" srcOrd="0" destOrd="0" presId="urn:microsoft.com/office/officeart/2005/8/layout/chevron2"/>
    <dgm:cxn modelId="{A05E7802-2E97-4E85-BA3E-158A6066207E}" type="presParOf" srcId="{65A40697-6FF9-4439-8EC7-AF21A2763306}" destId="{90B913FF-FB9E-4BD5-9530-57ABDD9A857A}" srcOrd="1" destOrd="0" presId="urn:microsoft.com/office/officeart/2005/8/layout/chevron2"/>
    <dgm:cxn modelId="{12644A63-BF25-4842-8B30-671A834FCE2D}" type="presParOf" srcId="{97B8510D-7028-4ABF-AC4E-8EE7A0C33AA2}" destId="{4E05FAA6-32FF-4CAB-8DCE-2C1814A5F5F0}" srcOrd="1" destOrd="0" presId="urn:microsoft.com/office/officeart/2005/8/layout/chevron2"/>
    <dgm:cxn modelId="{D33CDAF2-E9AD-4527-97C3-4365DE538181}" type="presParOf" srcId="{97B8510D-7028-4ABF-AC4E-8EE7A0C33AA2}" destId="{0A6C64C6-F6A2-4EDC-BB21-25CA70AAA872}" srcOrd="2" destOrd="0" presId="urn:microsoft.com/office/officeart/2005/8/layout/chevron2"/>
    <dgm:cxn modelId="{F712C554-6CB8-4303-B6FE-75E3DA73F6D9}" type="presParOf" srcId="{0A6C64C6-F6A2-4EDC-BB21-25CA70AAA872}" destId="{9B3E59EA-07D3-4AE0-BC45-48D58BE01E96}" srcOrd="0" destOrd="0" presId="urn:microsoft.com/office/officeart/2005/8/layout/chevron2"/>
    <dgm:cxn modelId="{B0CD1199-65D6-445B-A6E7-1DE54220CF69}" type="presParOf" srcId="{0A6C64C6-F6A2-4EDC-BB21-25CA70AAA872}" destId="{F4AB029D-951E-44A7-B32B-FC335C499F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D9E8F-3C4C-4D60-BAFE-22F0D2FCF774}">
      <dsp:nvSpPr>
        <dsp:cNvPr id="0" name=""/>
        <dsp:cNvSpPr/>
      </dsp:nvSpPr>
      <dsp:spPr>
        <a:xfrm rot="5400000">
          <a:off x="-137199" y="138387"/>
          <a:ext cx="914660" cy="640262"/>
        </a:xfrm>
        <a:prstGeom prst="chevron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P1</a:t>
          </a:r>
          <a:endParaRPr lang="en-US" sz="1800" kern="1200" dirty="0"/>
        </a:p>
      </dsp:txBody>
      <dsp:txXfrm rot="-5400000">
        <a:off x="0" y="321319"/>
        <a:ext cx="640262" cy="274398"/>
      </dsp:txXfrm>
    </dsp:sp>
    <dsp:sp modelId="{90B913FF-FB9E-4BD5-9530-57ABDD9A857A}">
      <dsp:nvSpPr>
        <dsp:cNvPr id="0" name=""/>
        <dsp:cNvSpPr/>
      </dsp:nvSpPr>
      <dsp:spPr>
        <a:xfrm rot="5400000">
          <a:off x="4137666" y="-3496216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1:</a:t>
          </a:r>
          <a:r>
            <a:rPr lang="pt-BR" sz="1400" kern="1200" dirty="0" smtClean="0"/>
            <a:t> </a:t>
          </a:r>
          <a:r>
            <a:rPr lang="pt-BR" sz="1400" kern="1200" dirty="0" smtClean="0">
              <a:solidFill>
                <a:srgbClr val="000000"/>
              </a:solidFill>
            </a:rPr>
            <a:t>Plano de Trabalho e Estudos de sites dos Estados Brasileiros e de modelos de avaliação de transparência utilizados no Brasil e em outros países (Abril/2012)</a:t>
          </a:r>
          <a:endParaRPr lang="en-US" sz="1400" kern="1200" dirty="0"/>
        </a:p>
      </dsp:txBody>
      <dsp:txXfrm rot="-5400000">
        <a:off x="640263" y="30210"/>
        <a:ext cx="7560314" cy="536483"/>
      </dsp:txXfrm>
    </dsp:sp>
    <dsp:sp modelId="{9B3E59EA-07D3-4AE0-BC45-48D58BE01E96}">
      <dsp:nvSpPr>
        <dsp:cNvPr id="0" name=""/>
        <dsp:cNvSpPr/>
      </dsp:nvSpPr>
      <dsp:spPr>
        <a:xfrm rot="5400000">
          <a:off x="-137199" y="860968"/>
          <a:ext cx="914660" cy="640262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P2</a:t>
          </a:r>
          <a:endParaRPr lang="en-US" sz="1800" kern="1200" dirty="0"/>
        </a:p>
      </dsp:txBody>
      <dsp:txXfrm rot="-5400000">
        <a:off x="0" y="1043900"/>
        <a:ext cx="640262" cy="274398"/>
      </dsp:txXfrm>
    </dsp:sp>
    <dsp:sp modelId="{F4AB029D-951E-44A7-B32B-FC335C499F6A}">
      <dsp:nvSpPr>
        <dsp:cNvPr id="0" name=""/>
        <dsp:cNvSpPr/>
      </dsp:nvSpPr>
      <dsp:spPr>
        <a:xfrm rot="5400000">
          <a:off x="4137666" y="-2773634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2: </a:t>
          </a:r>
          <a:r>
            <a:rPr lang="pt-BR" sz="1400" kern="1200" dirty="0" smtClean="0">
              <a:solidFill>
                <a:schemeClr val="tx1"/>
              </a:solidFill>
            </a:rPr>
            <a:t>Auto-avaliação dos Estados  </a:t>
          </a:r>
          <a:endParaRPr lang="en-US" sz="1400" kern="1200" dirty="0">
            <a:solidFill>
              <a:schemeClr val="tx1"/>
            </a:solidFill>
          </a:endParaRPr>
        </a:p>
      </dsp:txBody>
      <dsp:txXfrm rot="-5400000">
        <a:off x="640263" y="752792"/>
        <a:ext cx="7560314" cy="536483"/>
      </dsp:txXfrm>
    </dsp:sp>
    <dsp:sp modelId="{2A7BC1C3-8058-4A4E-B98D-E70C8DBBB2E4}">
      <dsp:nvSpPr>
        <dsp:cNvPr id="0" name=""/>
        <dsp:cNvSpPr/>
      </dsp:nvSpPr>
      <dsp:spPr>
        <a:xfrm rot="5400000">
          <a:off x="-137199" y="1583549"/>
          <a:ext cx="914660" cy="640262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P3</a:t>
          </a:r>
          <a:endParaRPr lang="en-US" sz="1800" kern="1200" dirty="0"/>
        </a:p>
      </dsp:txBody>
      <dsp:txXfrm rot="-5400000">
        <a:off x="0" y="1766481"/>
        <a:ext cx="640262" cy="274398"/>
      </dsp:txXfrm>
    </dsp:sp>
    <dsp:sp modelId="{2A0E5DC9-B859-4230-B98A-47823B033BE0}">
      <dsp:nvSpPr>
        <dsp:cNvPr id="0" name=""/>
        <dsp:cNvSpPr/>
      </dsp:nvSpPr>
      <dsp:spPr>
        <a:xfrm rot="5400000">
          <a:off x="4107005" y="-2049602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3</a:t>
          </a:r>
          <a:r>
            <a:rPr lang="pt-BR" sz="1400" kern="1200" dirty="0" smtClean="0">
              <a:solidFill>
                <a:schemeClr val="tx1"/>
              </a:solidFill>
            </a:rPr>
            <a:t>: Diagnóstico preliminar e elaboração do primeiro modelo do ITCF</a:t>
          </a:r>
          <a:endParaRPr lang="en-US" sz="1400" kern="1200" dirty="0" smtClean="0">
            <a:solidFill>
              <a:schemeClr val="tx1"/>
            </a:solidFill>
          </a:endParaRPr>
        </a:p>
      </dsp:txBody>
      <dsp:txXfrm rot="-5400000">
        <a:off x="609602" y="1476824"/>
        <a:ext cx="7560314" cy="5364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5F0D8-AEFD-4AB6-AF41-D03EA2E9A133}">
      <dsp:nvSpPr>
        <dsp:cNvPr id="0" name=""/>
        <dsp:cNvSpPr/>
      </dsp:nvSpPr>
      <dsp:spPr>
        <a:xfrm rot="10800000">
          <a:off x="0" y="0"/>
          <a:ext cx="7499176" cy="561594"/>
        </a:xfrm>
        <a:prstGeom prst="trapezoid">
          <a:avLst>
            <a:gd name="adj" fmla="val 222556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/>
            <a:t>Transparência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Plena</a:t>
          </a:r>
          <a:endParaRPr lang="en-US" sz="3400" kern="1200" dirty="0"/>
        </a:p>
      </dsp:txBody>
      <dsp:txXfrm rot="-10800000">
        <a:off x="1312355" y="0"/>
        <a:ext cx="4874464" cy="561594"/>
      </dsp:txXfrm>
    </dsp:sp>
    <dsp:sp modelId="{1CCDE026-779B-4A9F-9E5C-A698E9D62EA4}">
      <dsp:nvSpPr>
        <dsp:cNvPr id="0" name=""/>
        <dsp:cNvSpPr/>
      </dsp:nvSpPr>
      <dsp:spPr>
        <a:xfrm rot="10800000">
          <a:off x="1249862" y="561594"/>
          <a:ext cx="4999450" cy="561594"/>
        </a:xfrm>
        <a:prstGeom prst="trapezoid">
          <a:avLst>
            <a:gd name="adj" fmla="val 2225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/>
            <a:t>Resultado</a:t>
          </a:r>
          <a:endParaRPr lang="en-US" sz="3400" kern="1200" dirty="0"/>
        </a:p>
      </dsp:txBody>
      <dsp:txXfrm rot="-10800000">
        <a:off x="2124766" y="561594"/>
        <a:ext cx="3249642" cy="561594"/>
      </dsp:txXfrm>
    </dsp:sp>
    <dsp:sp modelId="{FD816828-86C0-49CB-9E09-8BA937C4889D}">
      <dsp:nvSpPr>
        <dsp:cNvPr id="0" name=""/>
        <dsp:cNvSpPr/>
      </dsp:nvSpPr>
      <dsp:spPr>
        <a:xfrm rot="10800000">
          <a:off x="2499725" y="1123189"/>
          <a:ext cx="2499725" cy="561594"/>
        </a:xfrm>
        <a:prstGeom prst="trapezoid">
          <a:avLst>
            <a:gd name="adj" fmla="val 2225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/>
            <a:t>avaliação</a:t>
          </a:r>
          <a:endParaRPr lang="en-US" sz="3400" kern="1200" dirty="0"/>
        </a:p>
      </dsp:txBody>
      <dsp:txXfrm rot="-10800000">
        <a:off x="2499725" y="1123189"/>
        <a:ext cx="2499725" cy="56159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1F527-1874-4ECB-B2BA-D2FD5CBDA1C1}">
      <dsp:nvSpPr>
        <dsp:cNvPr id="0" name=""/>
        <dsp:cNvSpPr/>
      </dsp:nvSpPr>
      <dsp:spPr>
        <a:xfrm>
          <a:off x="2016224" y="0"/>
          <a:ext cx="2016223" cy="768085"/>
        </a:xfrm>
        <a:prstGeom prst="trapezoid">
          <a:avLst>
            <a:gd name="adj" fmla="val 1312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Ipsas</a:t>
          </a:r>
          <a:r>
            <a:rPr lang="en-US" sz="2500" kern="1200" dirty="0" smtClean="0"/>
            <a:t> e </a:t>
          </a:r>
          <a:r>
            <a:rPr lang="en-US" sz="2500" kern="1200" dirty="0" err="1" smtClean="0"/>
            <a:t>Sefaz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Nacional</a:t>
          </a:r>
          <a:endParaRPr lang="en-US" sz="2500" kern="1200" dirty="0"/>
        </a:p>
      </dsp:txBody>
      <dsp:txXfrm>
        <a:off x="2016224" y="0"/>
        <a:ext cx="2016223" cy="768085"/>
      </dsp:txXfrm>
    </dsp:sp>
    <dsp:sp modelId="{00638EBC-EA5B-4A68-8513-044A96D261C5}">
      <dsp:nvSpPr>
        <dsp:cNvPr id="0" name=""/>
        <dsp:cNvSpPr/>
      </dsp:nvSpPr>
      <dsp:spPr>
        <a:xfrm>
          <a:off x="1008112" y="768085"/>
          <a:ext cx="4032447" cy="768085"/>
        </a:xfrm>
        <a:prstGeom prst="trapezoid">
          <a:avLst>
            <a:gd name="adj" fmla="val 13125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gestão</a:t>
          </a:r>
          <a:endParaRPr lang="en-US" sz="2500" kern="1200" dirty="0"/>
        </a:p>
      </dsp:txBody>
      <dsp:txXfrm>
        <a:off x="1713790" y="768085"/>
        <a:ext cx="2621091" cy="768085"/>
      </dsp:txXfrm>
    </dsp:sp>
    <dsp:sp modelId="{FA0B753A-5FFE-4736-86F9-4FB0C94C94DA}">
      <dsp:nvSpPr>
        <dsp:cNvPr id="0" name=""/>
        <dsp:cNvSpPr/>
      </dsp:nvSpPr>
      <dsp:spPr>
        <a:xfrm>
          <a:off x="0" y="1536170"/>
          <a:ext cx="6048672" cy="768085"/>
        </a:xfrm>
        <a:prstGeom prst="trapezoid">
          <a:avLst>
            <a:gd name="adj" fmla="val 13125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trilhas</a:t>
          </a:r>
          <a:endParaRPr lang="en-US" sz="2500" kern="1200" dirty="0"/>
        </a:p>
      </dsp:txBody>
      <dsp:txXfrm>
        <a:off x="1058517" y="1536170"/>
        <a:ext cx="3931636" cy="7680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D9E8F-3C4C-4D60-BAFE-22F0D2FCF774}">
      <dsp:nvSpPr>
        <dsp:cNvPr id="0" name=""/>
        <dsp:cNvSpPr/>
      </dsp:nvSpPr>
      <dsp:spPr>
        <a:xfrm rot="5400000">
          <a:off x="-140463" y="140562"/>
          <a:ext cx="936426" cy="655498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P4</a:t>
          </a:r>
          <a:endParaRPr lang="en-US" sz="1800" kern="1200" dirty="0"/>
        </a:p>
      </dsp:txBody>
      <dsp:txXfrm rot="-5400000">
        <a:off x="1" y="327847"/>
        <a:ext cx="655498" cy="280928"/>
      </dsp:txXfrm>
    </dsp:sp>
    <dsp:sp modelId="{90B913FF-FB9E-4BD5-9530-57ABDD9A857A}">
      <dsp:nvSpPr>
        <dsp:cNvPr id="0" name=""/>
        <dsp:cNvSpPr/>
      </dsp:nvSpPr>
      <dsp:spPr>
        <a:xfrm rot="5400000">
          <a:off x="4138210" y="-3482712"/>
          <a:ext cx="608676" cy="75741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4</a:t>
          </a:r>
          <a:r>
            <a:rPr lang="pt-BR" sz="1400" kern="1200" dirty="0" smtClean="0">
              <a:solidFill>
                <a:schemeClr val="tx1"/>
              </a:solidFill>
            </a:rPr>
            <a:t>: Versão final da construção do ITCF</a:t>
          </a:r>
          <a:endParaRPr lang="en-US" sz="1400" kern="1200" dirty="0" smtClean="0">
            <a:solidFill>
              <a:schemeClr val="tx1"/>
            </a:solidFill>
          </a:endParaRPr>
        </a:p>
      </dsp:txBody>
      <dsp:txXfrm rot="-5400000">
        <a:off x="655498" y="29713"/>
        <a:ext cx="7544388" cy="549250"/>
      </dsp:txXfrm>
    </dsp:sp>
    <dsp:sp modelId="{9B3E59EA-07D3-4AE0-BC45-48D58BE01E96}">
      <dsp:nvSpPr>
        <dsp:cNvPr id="0" name=""/>
        <dsp:cNvSpPr/>
      </dsp:nvSpPr>
      <dsp:spPr>
        <a:xfrm rot="5400000">
          <a:off x="-140463" y="880338"/>
          <a:ext cx="936426" cy="655498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P5</a:t>
          </a:r>
          <a:endParaRPr lang="en-US" sz="1800" kern="1200" dirty="0"/>
        </a:p>
      </dsp:txBody>
      <dsp:txXfrm rot="-5400000">
        <a:off x="1" y="1067623"/>
        <a:ext cx="655498" cy="280928"/>
      </dsp:txXfrm>
    </dsp:sp>
    <dsp:sp modelId="{F4AB029D-951E-44A7-B32B-FC335C499F6A}">
      <dsp:nvSpPr>
        <dsp:cNvPr id="0" name=""/>
        <dsp:cNvSpPr/>
      </dsp:nvSpPr>
      <dsp:spPr>
        <a:xfrm rot="5400000">
          <a:off x="4138210" y="-2742837"/>
          <a:ext cx="608676" cy="75741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5: </a:t>
          </a:r>
          <a:r>
            <a:rPr lang="pt-BR" sz="1400" kern="1200" dirty="0" smtClean="0">
              <a:solidFill>
                <a:schemeClr val="tx1"/>
              </a:solidFill>
            </a:rPr>
            <a:t>Avaliações do ITCF (10 pilotos)</a:t>
          </a:r>
          <a:endParaRPr lang="en-US" sz="1400" kern="1200" dirty="0" smtClean="0">
            <a:solidFill>
              <a:schemeClr val="tx1"/>
            </a:solidFill>
          </a:endParaRPr>
        </a:p>
      </dsp:txBody>
      <dsp:txXfrm rot="-5400000">
        <a:off x="655498" y="769588"/>
        <a:ext cx="7544388" cy="5492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D9E8F-3C4C-4D60-BAFE-22F0D2FCF774}">
      <dsp:nvSpPr>
        <dsp:cNvPr id="0" name=""/>
        <dsp:cNvSpPr/>
      </dsp:nvSpPr>
      <dsp:spPr>
        <a:xfrm rot="5400000">
          <a:off x="-137199" y="138387"/>
          <a:ext cx="914660" cy="640262"/>
        </a:xfrm>
        <a:prstGeom prst="chevron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P1</a:t>
          </a:r>
          <a:endParaRPr lang="en-US" sz="1800" kern="1200" dirty="0"/>
        </a:p>
      </dsp:txBody>
      <dsp:txXfrm rot="-5400000">
        <a:off x="0" y="321319"/>
        <a:ext cx="640262" cy="274398"/>
      </dsp:txXfrm>
    </dsp:sp>
    <dsp:sp modelId="{90B913FF-FB9E-4BD5-9530-57ABDD9A857A}">
      <dsp:nvSpPr>
        <dsp:cNvPr id="0" name=""/>
        <dsp:cNvSpPr/>
      </dsp:nvSpPr>
      <dsp:spPr>
        <a:xfrm rot="5400000">
          <a:off x="4137666" y="-3496216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1:</a:t>
          </a:r>
          <a:r>
            <a:rPr lang="pt-BR" sz="1400" kern="1200" dirty="0" smtClean="0"/>
            <a:t> Plano de Trabalho - (Dezembro/2011)</a:t>
          </a:r>
          <a:endParaRPr lang="en-US" sz="1400" kern="1200" dirty="0"/>
        </a:p>
      </dsp:txBody>
      <dsp:txXfrm rot="-5400000">
        <a:off x="640263" y="30210"/>
        <a:ext cx="7560314" cy="536483"/>
      </dsp:txXfrm>
    </dsp:sp>
    <dsp:sp modelId="{9B3E59EA-07D3-4AE0-BC45-48D58BE01E96}">
      <dsp:nvSpPr>
        <dsp:cNvPr id="0" name=""/>
        <dsp:cNvSpPr/>
      </dsp:nvSpPr>
      <dsp:spPr>
        <a:xfrm rot="5400000">
          <a:off x="-137199" y="860968"/>
          <a:ext cx="914660" cy="640262"/>
        </a:xfrm>
        <a:prstGeom prst="chevron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P2</a:t>
          </a:r>
          <a:endParaRPr lang="en-US" sz="1800" kern="1200" dirty="0"/>
        </a:p>
      </dsp:txBody>
      <dsp:txXfrm rot="-5400000">
        <a:off x="0" y="1043900"/>
        <a:ext cx="640262" cy="274398"/>
      </dsp:txXfrm>
    </dsp:sp>
    <dsp:sp modelId="{F4AB029D-951E-44A7-B32B-FC335C499F6A}">
      <dsp:nvSpPr>
        <dsp:cNvPr id="0" name=""/>
        <dsp:cNvSpPr/>
      </dsp:nvSpPr>
      <dsp:spPr>
        <a:xfrm rot="5400000">
          <a:off x="4137666" y="-2773634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2: </a:t>
          </a:r>
          <a:r>
            <a:rPr lang="pt-BR" sz="1400" kern="1200" dirty="0" smtClean="0"/>
            <a:t>Oficina 1 - Análise consolidada dos resultados das auto-avaliações feitas pelas Equipes Estaduais - (Dezembro/2011) </a:t>
          </a:r>
          <a:endParaRPr lang="en-US" sz="1400" kern="1200" dirty="0"/>
        </a:p>
      </dsp:txBody>
      <dsp:txXfrm rot="-5400000">
        <a:off x="640263" y="752792"/>
        <a:ext cx="7560314" cy="536483"/>
      </dsp:txXfrm>
    </dsp:sp>
    <dsp:sp modelId="{2A7BC1C3-8058-4A4E-B98D-E70C8DBBB2E4}">
      <dsp:nvSpPr>
        <dsp:cNvPr id="0" name=""/>
        <dsp:cNvSpPr/>
      </dsp:nvSpPr>
      <dsp:spPr>
        <a:xfrm rot="5400000">
          <a:off x="-137199" y="1583549"/>
          <a:ext cx="914660" cy="640262"/>
        </a:xfrm>
        <a:prstGeom prst="chevron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P3</a:t>
          </a:r>
          <a:endParaRPr lang="en-US" sz="1800" kern="1200" dirty="0"/>
        </a:p>
      </dsp:txBody>
      <dsp:txXfrm rot="-5400000">
        <a:off x="0" y="1766481"/>
        <a:ext cx="640262" cy="274398"/>
      </dsp:txXfrm>
    </dsp:sp>
    <dsp:sp modelId="{2A0E5DC9-B859-4230-B98A-47823B033BE0}">
      <dsp:nvSpPr>
        <dsp:cNvPr id="0" name=""/>
        <dsp:cNvSpPr/>
      </dsp:nvSpPr>
      <dsp:spPr>
        <a:xfrm rot="5400000">
          <a:off x="4107005" y="-2049602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3: </a:t>
          </a:r>
          <a:r>
            <a:rPr lang="pt-BR" sz="1400" kern="1200" dirty="0" smtClean="0"/>
            <a:t>Oficina 2 –</a:t>
          </a:r>
          <a:r>
            <a:rPr lang="pt-BR" sz="1400" b="1" kern="1200" dirty="0" smtClean="0"/>
            <a:t> </a:t>
          </a:r>
          <a:r>
            <a:rPr lang="pt-BR" sz="1400" kern="1200" dirty="0" smtClean="0"/>
            <a:t>Plano de implantação/melhoria do modelo de gestão para resultados da Gestão Fiscal dos Estados e Minutas de </a:t>
          </a:r>
          <a:r>
            <a:rPr lang="pt-BR" sz="1400" kern="1200" dirty="0" err="1" smtClean="0"/>
            <a:t>TdRs</a:t>
          </a:r>
          <a:r>
            <a:rPr lang="pt-BR" sz="1400" kern="1200" dirty="0" smtClean="0"/>
            <a:t>,  (Abril/2012)</a:t>
          </a:r>
          <a:endParaRPr lang="en-US" sz="1400" kern="1200" dirty="0"/>
        </a:p>
      </dsp:txBody>
      <dsp:txXfrm rot="-5400000">
        <a:off x="609602" y="1476824"/>
        <a:ext cx="7560314" cy="5364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D9E8F-3C4C-4D60-BAFE-22F0D2FCF774}">
      <dsp:nvSpPr>
        <dsp:cNvPr id="0" name=""/>
        <dsp:cNvSpPr/>
      </dsp:nvSpPr>
      <dsp:spPr>
        <a:xfrm rot="5400000">
          <a:off x="-140326" y="141243"/>
          <a:ext cx="935511" cy="654858"/>
        </a:xfrm>
        <a:prstGeom prst="chevron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P4</a:t>
          </a:r>
          <a:endParaRPr lang="en-US" sz="1800" kern="1200" dirty="0"/>
        </a:p>
      </dsp:txBody>
      <dsp:txXfrm rot="-5400000">
        <a:off x="1" y="328345"/>
        <a:ext cx="654858" cy="280653"/>
      </dsp:txXfrm>
    </dsp:sp>
    <dsp:sp modelId="{90B913FF-FB9E-4BD5-9530-57ABDD9A857A}">
      <dsp:nvSpPr>
        <dsp:cNvPr id="0" name=""/>
        <dsp:cNvSpPr/>
      </dsp:nvSpPr>
      <dsp:spPr>
        <a:xfrm rot="5400000">
          <a:off x="4138187" y="-3483329"/>
          <a:ext cx="608082" cy="75747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4: </a:t>
          </a:r>
          <a:r>
            <a:rPr lang="pt-BR" sz="1400" kern="1200" dirty="0" smtClean="0"/>
            <a:t>Oficina 3 - Elementos para a agenda estratégica da COGEF (resultados e iniciativas). Modelo de monitoramento e avaliação da execução dos planos de implantação/melhoria dos modelos de gestão para resultados </a:t>
          </a:r>
          <a:endParaRPr lang="en-US" sz="2000" kern="1200" dirty="0"/>
        </a:p>
      </dsp:txBody>
      <dsp:txXfrm rot="-5400000">
        <a:off x="654858" y="29684"/>
        <a:ext cx="7545057" cy="548714"/>
      </dsp:txXfrm>
    </dsp:sp>
    <dsp:sp modelId="{9B3E59EA-07D3-4AE0-BC45-48D58BE01E96}">
      <dsp:nvSpPr>
        <dsp:cNvPr id="0" name=""/>
        <dsp:cNvSpPr/>
      </dsp:nvSpPr>
      <dsp:spPr>
        <a:xfrm rot="5400000">
          <a:off x="-140326" y="880297"/>
          <a:ext cx="935511" cy="654858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P5</a:t>
          </a:r>
          <a:endParaRPr lang="en-US" sz="1800" kern="1200" dirty="0"/>
        </a:p>
      </dsp:txBody>
      <dsp:txXfrm rot="-5400000">
        <a:off x="1" y="1067399"/>
        <a:ext cx="654858" cy="280653"/>
      </dsp:txXfrm>
    </dsp:sp>
    <dsp:sp modelId="{F4AB029D-951E-44A7-B32B-FC335C499F6A}">
      <dsp:nvSpPr>
        <dsp:cNvPr id="0" name=""/>
        <dsp:cNvSpPr/>
      </dsp:nvSpPr>
      <dsp:spPr>
        <a:xfrm rot="5400000">
          <a:off x="4138187" y="-2743358"/>
          <a:ext cx="608082" cy="75747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5</a:t>
          </a:r>
          <a:r>
            <a:rPr lang="pt-BR" sz="1400" kern="1200" dirty="0" smtClean="0"/>
            <a:t>: Final – Modelo de monitoramento e avaliação da execução dos planos de implantação/melhoria dos modelos de Gestão para Resultados dos Estados e de resultados e iniciativas da COGEF </a:t>
          </a:r>
          <a:endParaRPr lang="en-US" sz="1400" kern="1200" dirty="0" smtClean="0"/>
        </a:p>
      </dsp:txBody>
      <dsp:txXfrm rot="-5400000">
        <a:off x="654858" y="769655"/>
        <a:ext cx="7545057" cy="5487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D9E8F-3C4C-4D60-BAFE-22F0D2FCF774}">
      <dsp:nvSpPr>
        <dsp:cNvPr id="0" name=""/>
        <dsp:cNvSpPr/>
      </dsp:nvSpPr>
      <dsp:spPr>
        <a:xfrm rot="5400000">
          <a:off x="-137199" y="138387"/>
          <a:ext cx="914660" cy="640262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P1</a:t>
          </a:r>
          <a:endParaRPr lang="en-US" sz="1800" kern="1200" dirty="0"/>
        </a:p>
      </dsp:txBody>
      <dsp:txXfrm rot="-5400000">
        <a:off x="0" y="321319"/>
        <a:ext cx="640262" cy="274398"/>
      </dsp:txXfrm>
    </dsp:sp>
    <dsp:sp modelId="{90B913FF-FB9E-4BD5-9530-57ABDD9A857A}">
      <dsp:nvSpPr>
        <dsp:cNvPr id="0" name=""/>
        <dsp:cNvSpPr/>
      </dsp:nvSpPr>
      <dsp:spPr>
        <a:xfrm rot="5400000">
          <a:off x="4137666" y="-3496216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1:</a:t>
          </a:r>
          <a:r>
            <a:rPr lang="pt-BR" sz="1400" kern="1200" dirty="0" smtClean="0"/>
            <a:t> Planejamento, </a:t>
          </a:r>
          <a:r>
            <a:rPr lang="pt-BR" sz="1400" kern="1200" dirty="0" smtClean="0">
              <a:solidFill>
                <a:srgbClr val="FF0000"/>
              </a:solidFill>
            </a:rPr>
            <a:t>Coleta de Dados </a:t>
          </a:r>
          <a:r>
            <a:rPr lang="pt-BR" sz="1400" kern="1200" dirty="0" smtClean="0"/>
            <a:t>e Avaliação Geral das </a:t>
          </a:r>
          <a:r>
            <a:rPr lang="pt-BR" sz="1400" kern="1200" dirty="0" err="1" smtClean="0"/>
            <a:t>UFs</a:t>
          </a:r>
          <a:r>
            <a:rPr lang="pt-BR" sz="1400" kern="1200" dirty="0" smtClean="0"/>
            <a:t>;</a:t>
          </a:r>
          <a:endParaRPr lang="en-US" sz="1400" kern="1200" dirty="0"/>
        </a:p>
      </dsp:txBody>
      <dsp:txXfrm rot="-5400000">
        <a:off x="640263" y="30210"/>
        <a:ext cx="7560314" cy="536483"/>
      </dsp:txXfrm>
    </dsp:sp>
    <dsp:sp modelId="{9B3E59EA-07D3-4AE0-BC45-48D58BE01E96}">
      <dsp:nvSpPr>
        <dsp:cNvPr id="0" name=""/>
        <dsp:cNvSpPr/>
      </dsp:nvSpPr>
      <dsp:spPr>
        <a:xfrm rot="5400000">
          <a:off x="-137199" y="860968"/>
          <a:ext cx="914660" cy="640262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P2</a:t>
          </a:r>
          <a:endParaRPr lang="en-US" sz="1800" kern="1200" dirty="0"/>
        </a:p>
      </dsp:txBody>
      <dsp:txXfrm rot="-5400000">
        <a:off x="0" y="1043900"/>
        <a:ext cx="640262" cy="274398"/>
      </dsp:txXfrm>
    </dsp:sp>
    <dsp:sp modelId="{F4AB029D-951E-44A7-B32B-FC335C499F6A}">
      <dsp:nvSpPr>
        <dsp:cNvPr id="0" name=""/>
        <dsp:cNvSpPr/>
      </dsp:nvSpPr>
      <dsp:spPr>
        <a:xfrm rot="5400000">
          <a:off x="4137666" y="-2773634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2: </a:t>
          </a:r>
          <a:r>
            <a:rPr lang="pt-BR" sz="1400" kern="1200" dirty="0" smtClean="0"/>
            <a:t>Recomendações para Implementação das IPSAS</a:t>
          </a:r>
          <a:endParaRPr lang="en-US" sz="1400" kern="1200" dirty="0">
            <a:solidFill>
              <a:schemeClr val="tx1"/>
            </a:solidFill>
          </a:endParaRPr>
        </a:p>
      </dsp:txBody>
      <dsp:txXfrm rot="-5400000">
        <a:off x="640263" y="752792"/>
        <a:ext cx="7560314" cy="536483"/>
      </dsp:txXfrm>
    </dsp:sp>
    <dsp:sp modelId="{2A7BC1C3-8058-4A4E-B98D-E70C8DBBB2E4}">
      <dsp:nvSpPr>
        <dsp:cNvPr id="0" name=""/>
        <dsp:cNvSpPr/>
      </dsp:nvSpPr>
      <dsp:spPr>
        <a:xfrm rot="5400000">
          <a:off x="-137199" y="1583549"/>
          <a:ext cx="914660" cy="640262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P3</a:t>
          </a:r>
          <a:endParaRPr lang="en-US" sz="1800" kern="1200" dirty="0"/>
        </a:p>
      </dsp:txBody>
      <dsp:txXfrm rot="-5400000">
        <a:off x="0" y="1766481"/>
        <a:ext cx="640262" cy="274398"/>
      </dsp:txXfrm>
    </dsp:sp>
    <dsp:sp modelId="{2A0E5DC9-B859-4230-B98A-47823B033BE0}">
      <dsp:nvSpPr>
        <dsp:cNvPr id="0" name=""/>
        <dsp:cNvSpPr/>
      </dsp:nvSpPr>
      <dsp:spPr>
        <a:xfrm rot="5400000">
          <a:off x="4107005" y="-2049602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3</a:t>
          </a:r>
          <a:r>
            <a:rPr lang="pt-BR" sz="1400" kern="1200" dirty="0" smtClean="0">
              <a:solidFill>
                <a:schemeClr val="tx1"/>
              </a:solidFill>
            </a:rPr>
            <a:t>: Relatório</a:t>
          </a:r>
          <a:r>
            <a:rPr lang="pt-BR" sz="1400" kern="1200" dirty="0" smtClean="0"/>
            <a:t> Final (CONCLUSÃO).</a:t>
          </a:r>
          <a:endParaRPr lang="en-US" sz="1400" kern="1200" dirty="0" smtClean="0">
            <a:solidFill>
              <a:schemeClr val="tx1"/>
            </a:solidFill>
          </a:endParaRPr>
        </a:p>
      </dsp:txBody>
      <dsp:txXfrm rot="-5400000">
        <a:off x="609602" y="1476824"/>
        <a:ext cx="7560314" cy="53648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D9E8F-3C4C-4D60-BAFE-22F0D2FCF774}">
      <dsp:nvSpPr>
        <dsp:cNvPr id="0" name=""/>
        <dsp:cNvSpPr/>
      </dsp:nvSpPr>
      <dsp:spPr>
        <a:xfrm rot="5400000">
          <a:off x="-137199" y="138387"/>
          <a:ext cx="914660" cy="640262"/>
        </a:xfrm>
        <a:prstGeom prst="chevron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P1</a:t>
          </a:r>
          <a:endParaRPr lang="en-US" sz="1800" kern="1200" dirty="0"/>
        </a:p>
      </dsp:txBody>
      <dsp:txXfrm rot="-5400000">
        <a:off x="0" y="321319"/>
        <a:ext cx="640262" cy="274398"/>
      </dsp:txXfrm>
    </dsp:sp>
    <dsp:sp modelId="{90B913FF-FB9E-4BD5-9530-57ABDD9A857A}">
      <dsp:nvSpPr>
        <dsp:cNvPr id="0" name=""/>
        <dsp:cNvSpPr/>
      </dsp:nvSpPr>
      <dsp:spPr>
        <a:xfrm rot="5400000">
          <a:off x="4137666" y="-3496216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1:</a:t>
          </a:r>
          <a:r>
            <a:rPr lang="pt-BR" sz="1400" kern="1200" dirty="0" smtClean="0"/>
            <a:t>  Plano de trabalho validado </a:t>
          </a:r>
          <a:endParaRPr lang="en-US" sz="1400" kern="1200" dirty="0"/>
        </a:p>
      </dsp:txBody>
      <dsp:txXfrm rot="-5400000">
        <a:off x="640263" y="30210"/>
        <a:ext cx="7560314" cy="536483"/>
      </dsp:txXfrm>
    </dsp:sp>
    <dsp:sp modelId="{9B3E59EA-07D3-4AE0-BC45-48D58BE01E96}">
      <dsp:nvSpPr>
        <dsp:cNvPr id="0" name=""/>
        <dsp:cNvSpPr/>
      </dsp:nvSpPr>
      <dsp:spPr>
        <a:xfrm rot="5400000">
          <a:off x="-137199" y="860968"/>
          <a:ext cx="914660" cy="640262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P2</a:t>
          </a:r>
          <a:endParaRPr lang="en-US" sz="1800" kern="1200" dirty="0"/>
        </a:p>
      </dsp:txBody>
      <dsp:txXfrm rot="-5400000">
        <a:off x="0" y="1043900"/>
        <a:ext cx="640262" cy="274398"/>
      </dsp:txXfrm>
    </dsp:sp>
    <dsp:sp modelId="{F4AB029D-951E-44A7-B32B-FC335C499F6A}">
      <dsp:nvSpPr>
        <dsp:cNvPr id="0" name=""/>
        <dsp:cNvSpPr/>
      </dsp:nvSpPr>
      <dsp:spPr>
        <a:xfrm rot="5400000">
          <a:off x="4137666" y="-2773634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2: </a:t>
          </a:r>
          <a:r>
            <a:rPr lang="pt-BR" sz="1400" kern="1200" dirty="0" smtClean="0"/>
            <a:t> Matriz Geral de Competências</a:t>
          </a:r>
          <a:endParaRPr lang="en-US" sz="1400" kern="1200" dirty="0"/>
        </a:p>
      </dsp:txBody>
      <dsp:txXfrm rot="-5400000">
        <a:off x="640263" y="752792"/>
        <a:ext cx="7560314" cy="536483"/>
      </dsp:txXfrm>
    </dsp:sp>
    <dsp:sp modelId="{2A7BC1C3-8058-4A4E-B98D-E70C8DBBB2E4}">
      <dsp:nvSpPr>
        <dsp:cNvPr id="0" name=""/>
        <dsp:cNvSpPr/>
      </dsp:nvSpPr>
      <dsp:spPr>
        <a:xfrm rot="5400000">
          <a:off x="-137199" y="1583549"/>
          <a:ext cx="914660" cy="640262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P3</a:t>
          </a:r>
          <a:endParaRPr lang="en-US" sz="1800" kern="1200" dirty="0"/>
        </a:p>
      </dsp:txBody>
      <dsp:txXfrm rot="-5400000">
        <a:off x="0" y="1766481"/>
        <a:ext cx="640262" cy="274398"/>
      </dsp:txXfrm>
    </dsp:sp>
    <dsp:sp modelId="{2A0E5DC9-B859-4230-B98A-47823B033BE0}">
      <dsp:nvSpPr>
        <dsp:cNvPr id="0" name=""/>
        <dsp:cNvSpPr/>
      </dsp:nvSpPr>
      <dsp:spPr>
        <a:xfrm rot="5400000">
          <a:off x="4107005" y="-2049602"/>
          <a:ext cx="594529" cy="7589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3: </a:t>
          </a:r>
          <a:r>
            <a:rPr lang="pt-BR" sz="1400" kern="1200" dirty="0" smtClean="0"/>
            <a:t>Trilhas de Capacitação e Desenvolvimento </a:t>
          </a:r>
          <a:endParaRPr lang="en-US" sz="1400" kern="1200" dirty="0"/>
        </a:p>
      </dsp:txBody>
      <dsp:txXfrm rot="-5400000">
        <a:off x="609602" y="1476824"/>
        <a:ext cx="7560314" cy="5364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D9E8F-3C4C-4D60-BAFE-22F0D2FCF774}">
      <dsp:nvSpPr>
        <dsp:cNvPr id="0" name=""/>
        <dsp:cNvSpPr/>
      </dsp:nvSpPr>
      <dsp:spPr>
        <a:xfrm rot="5400000">
          <a:off x="-137159" y="137159"/>
          <a:ext cx="914399" cy="640079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P4</a:t>
          </a:r>
          <a:endParaRPr lang="en-US" sz="1800" kern="1200" dirty="0"/>
        </a:p>
      </dsp:txBody>
      <dsp:txXfrm rot="-5400000">
        <a:off x="2" y="320039"/>
        <a:ext cx="640079" cy="274320"/>
      </dsp:txXfrm>
    </dsp:sp>
    <dsp:sp modelId="{90B913FF-FB9E-4BD5-9530-57ABDD9A857A}">
      <dsp:nvSpPr>
        <dsp:cNvPr id="0" name=""/>
        <dsp:cNvSpPr/>
      </dsp:nvSpPr>
      <dsp:spPr>
        <a:xfrm rot="5400000">
          <a:off x="4137659" y="-3497580"/>
          <a:ext cx="594359" cy="75895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Produto 4: </a:t>
          </a:r>
          <a:r>
            <a:rPr lang="pt-BR" sz="1400" kern="1200" dirty="0" smtClean="0"/>
            <a:t> Plano de Capacitação que inclui os Programas de Capacitação e Desenvolvimento para o conjunto dos Estados participantes do PROFISCO.</a:t>
          </a:r>
          <a:endParaRPr lang="en-US" sz="2000" kern="1200" dirty="0"/>
        </a:p>
      </dsp:txBody>
      <dsp:txXfrm rot="-5400000">
        <a:off x="640079" y="29014"/>
        <a:ext cx="7560506" cy="5363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1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#1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190B5F9-6093-4517-A360-D16A507AAABB}" type="datetimeFigureOut">
              <a:rPr lang="pt-BR"/>
              <a:pPr>
                <a:defRPr/>
              </a:pPr>
              <a:t>31/5/2012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4828FC5-2211-4BCD-B2C5-108F64EFD8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6598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5899267-66AF-46F0-A70C-2EA4B4B4C02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9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18859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069FF-5C2C-43CD-9CFA-46D01647FA15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1A84B-02B5-404C-B0AF-F313BC7A9FEC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8A22F-3313-4D7A-BBD4-92488BABFCD0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3DA4B-07A2-41CC-AA3F-EA41D32C2096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04791-498A-46AC-9739-21C686F6A889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E83E9-E6CF-45E3-BA4E-5334EC6A764F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4FF60-CA49-4C93-BE65-9C9EA0A236D8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B2112-47F2-48A8-9217-F1815F39A607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FC4AF-AE42-40CF-BBAF-302644144968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BFBD4-00EC-4454-8DED-723C1438A5F1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4B17E-28E7-47F7-B0D7-B13656093D56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72F84-8434-4251-8617-3881832FD7F0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066B5-0B64-4951-B02E-8B8EF65542EA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C7524-7FB6-4047-BADF-69205258D40B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2587B-8BC3-4BD6-A959-D15B5718ECDB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AF243-4215-4F97-9EAD-5B6B2A8BA906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535F5-5069-4A3C-8C03-D5F8AC0E1AFB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98460-2B02-47FA-AA54-D7B85C5854A5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DB6B7-690D-4A6D-B417-F8C665E9F0DF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98DBA-063E-42F5-8BF7-D7198A31BD68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2FEC9-9478-4F80-802A-F232EC71F77A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E394D-0D1D-43D3-941B-C344DDAB966F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503400F-2650-48EF-91F0-1F3F4D35DD44}" type="datetime1">
              <a:rPr lang="en-US"/>
              <a:pPr>
                <a:defRPr/>
              </a:pPr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FE86ACF-E574-4B28-968B-04C4D3511517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0" r:id="rId2"/>
    <p:sldLayoutId id="2147483829" r:id="rId3"/>
    <p:sldLayoutId id="2147483828" r:id="rId4"/>
    <p:sldLayoutId id="2147483827" r:id="rId5"/>
    <p:sldLayoutId id="2147483826" r:id="rId6"/>
    <p:sldLayoutId id="2147483825" r:id="rId7"/>
    <p:sldLayoutId id="2147483824" r:id="rId8"/>
    <p:sldLayoutId id="2147483823" r:id="rId9"/>
    <p:sldLayoutId id="2147483822" r:id="rId10"/>
    <p:sldLayoutId id="21474838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db.org/" TargetMode="External"/><Relationship Id="rId2" Type="http://schemas.openxmlformats.org/officeDocument/2006/relationships/hyperlink" Target="mailto:fatimac@iad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8991600" cy="5334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16ª REUNIÃO DA COGEF</a:t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BID-COGEF:</a:t>
            </a:r>
            <a: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b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b="1" cap="small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Situação</a:t>
            </a:r>
            <a: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da </a:t>
            </a:r>
            <a:r>
              <a:rPr lang="en-US" sz="3200" b="1" cap="small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Linha</a:t>
            </a:r>
            <a: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en-US" sz="3200" b="1" cap="small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Crédito</a:t>
            </a:r>
            <a: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b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200" b="1" cap="small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Execução</a:t>
            </a:r>
            <a:r>
              <a:rPr lang="en-US" sz="3200" b="1" cap="small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da </a:t>
            </a:r>
            <a:r>
              <a:rPr lang="pt-BR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CT-PRODEV</a:t>
            </a:r>
            <a: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200" b="1" cap="small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Parcerias</a:t>
            </a:r>
            <a: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cap="small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Internacionais</a:t>
            </a:r>
            <a:r>
              <a:rPr lang="pt-BR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32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2400" b="1" cap="small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Goiania, 31 de </a:t>
            </a:r>
            <a:r>
              <a:rPr lang="en-US" sz="2400" b="1" cap="small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Maio</a:t>
            </a:r>
            <a:r>
              <a:rPr lang="en-US" sz="2400" b="1" cap="small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de 2012</a:t>
            </a:r>
            <a:r>
              <a:rPr lang="pt-BR" sz="4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4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endParaRPr lang="en-US" sz="39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eta para a direita 2"/>
          <p:cNvSpPr/>
          <p:nvPr/>
        </p:nvSpPr>
        <p:spPr>
          <a:xfrm>
            <a:off x="1447800" y="34290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Seta para a direita 3"/>
          <p:cNvSpPr/>
          <p:nvPr/>
        </p:nvSpPr>
        <p:spPr>
          <a:xfrm>
            <a:off x="1447800" y="38989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Seta para a direita 4"/>
          <p:cNvSpPr/>
          <p:nvPr/>
        </p:nvSpPr>
        <p:spPr>
          <a:xfrm>
            <a:off x="1447800" y="43434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457200" y="3276601"/>
          <a:ext cx="8229600" cy="236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33400" y="5638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4800" y="600075"/>
            <a:ext cx="8458200" cy="28019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TRILHAS DE CAPACITAÇÃO </a:t>
            </a:r>
          </a:p>
          <a:p>
            <a:pPr algn="ctr">
              <a:defRPr/>
            </a:pP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(COGEF/GDFAZ) </a:t>
            </a:r>
          </a:p>
          <a:p>
            <a:pPr algn="ctr">
              <a:defRPr/>
            </a:pPr>
            <a:endParaRPr lang="pt-BR" sz="1600" b="1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Objetivo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: Definir competências técnicas, gerenciais e comportamentais das Secretarias Estaduais de Fazenda, a partir dos componentes dos Planos de Ação e Investimento (PAI) do  PROFISCO, de 18 Estados, e especificar as trilhas de capacitação com os respectivos Programas de Capacitação e Desenvolvimento.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Contratado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1600" b="1" dirty="0">
                <a:solidFill>
                  <a:srgbClr val="FF0000"/>
                </a:solidFill>
                <a:latin typeface="Calibri"/>
                <a:cs typeface="Arial" pitchFamily="34" charset="0"/>
              </a:rPr>
              <a:t>INSTITUTO PUBLIX (Contrato Assinado)</a:t>
            </a:r>
            <a:endParaRPr lang="pt-BR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763" lvl="1" algn="just">
              <a:defRPr/>
            </a:pPr>
            <a:r>
              <a:rPr lang="pt-BR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Duração do Contrato</a:t>
            </a:r>
            <a:r>
              <a:rPr 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06 (seis) meses</a:t>
            </a:r>
          </a:p>
          <a:p>
            <a:pPr algn="ctr">
              <a:defRPr/>
            </a:pPr>
            <a:endParaRPr lang="en-US" sz="1600" dirty="0"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71600" y="6172200"/>
            <a:ext cx="3048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572000" y="6172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971800" y="6172200"/>
            <a:ext cx="3048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561" name="TextBox 37"/>
          <p:cNvSpPr txBox="1">
            <a:spLocks noChangeArrowheads="1"/>
          </p:cNvSpPr>
          <p:nvPr/>
        </p:nvSpPr>
        <p:spPr bwMode="auto">
          <a:xfrm>
            <a:off x="1752600" y="6092825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ENTREGUE</a:t>
            </a:r>
          </a:p>
        </p:txBody>
      </p:sp>
      <p:sp>
        <p:nvSpPr>
          <p:cNvPr id="23562" name="TextBox 38"/>
          <p:cNvSpPr txBox="1">
            <a:spLocks noChangeArrowheads="1"/>
          </p:cNvSpPr>
          <p:nvPr/>
        </p:nvSpPr>
        <p:spPr bwMode="auto">
          <a:xfrm>
            <a:off x="3352800" y="6092825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CONCLUÍDO</a:t>
            </a:r>
          </a:p>
        </p:txBody>
      </p:sp>
      <p:sp>
        <p:nvSpPr>
          <p:cNvPr id="23563" name="TextBox 39"/>
          <p:cNvSpPr txBox="1">
            <a:spLocks noChangeArrowheads="1"/>
          </p:cNvSpPr>
          <p:nvPr/>
        </p:nvSpPr>
        <p:spPr bwMode="auto">
          <a:xfrm>
            <a:off x="4953000" y="6096000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EM ANDAMENTO</a:t>
            </a:r>
          </a:p>
        </p:txBody>
      </p:sp>
      <p:graphicFrame>
        <p:nvGraphicFramePr>
          <p:cNvPr id="41" name="Content Placeholder 3"/>
          <p:cNvGraphicFramePr>
            <a:graphicFrameLocks/>
          </p:cNvGraphicFramePr>
          <p:nvPr/>
        </p:nvGraphicFramePr>
        <p:xfrm>
          <a:off x="457200" y="5410201"/>
          <a:ext cx="8229600" cy="914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2" name="Rectangle 41"/>
          <p:cNvSpPr/>
          <p:nvPr/>
        </p:nvSpPr>
        <p:spPr>
          <a:xfrm>
            <a:off x="6629400" y="6172200"/>
            <a:ext cx="304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566" name="TextBox 42"/>
          <p:cNvSpPr txBox="1">
            <a:spLocks noChangeArrowheads="1"/>
          </p:cNvSpPr>
          <p:nvPr/>
        </p:nvSpPr>
        <p:spPr bwMode="auto">
          <a:xfrm>
            <a:off x="7086600" y="6096000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A REALIZAR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457200" y="2438400"/>
          <a:ext cx="8229600" cy="236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5638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4800" y="457200"/>
            <a:ext cx="8458200" cy="1816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SEFAZ NACIONAL (COGEF/ENCAT) 1/2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SEM CONTRATAÇÃO (</a:t>
            </a:r>
            <a:r>
              <a:rPr lang="en-US" sz="1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Proposta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de 2 </a:t>
            </a:r>
            <a:r>
              <a:rPr lang="en-US" sz="1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contratações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R$165.000,00)</a:t>
            </a:r>
          </a:p>
          <a:p>
            <a:pPr algn="ctr">
              <a:defRPr/>
            </a:pPr>
            <a:endParaRPr lang="pt-BR" sz="800" b="1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Enfoque tecnológico</a:t>
            </a:r>
            <a:r>
              <a:rPr lang="pt-BR" dirty="0">
                <a:latin typeface="+mn-lt"/>
                <a:cs typeface="Arial" pitchFamily="34" charset="0"/>
              </a:rPr>
              <a:t>: </a:t>
            </a:r>
            <a:r>
              <a:rPr lang="pt-BR" sz="1400" dirty="0">
                <a:latin typeface="+mn-lt"/>
                <a:cs typeface="Arial" pitchFamily="34" charset="0"/>
              </a:rPr>
              <a:t>Elaboração de um estudo técnico com o propósito de subsidiar o processo de criação de uma entidade que represente os interesses da associação dos entes estatais para implantar, administrar e manter um ambiente tecnológico de natureza computacional, denominada SEFAZ Nacional:</a:t>
            </a:r>
          </a:p>
          <a:p>
            <a:pPr algn="just">
              <a:defRPr/>
            </a:pPr>
            <a:r>
              <a:rPr lang="pt-BR" sz="16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Valor Proposto:  R$ 95.000,00</a:t>
            </a:r>
          </a:p>
          <a:p>
            <a:pPr marL="4763" lvl="1"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Duração do Contrato</a:t>
            </a:r>
            <a:r>
              <a:rPr lang="pt-BR" sz="1400" dirty="0">
                <a:solidFill>
                  <a:srgbClr val="000000"/>
                </a:solidFill>
                <a:latin typeface="+mn-lt"/>
                <a:cs typeface="Arial" pitchFamily="34" charset="0"/>
              </a:rPr>
              <a:t>: 10 (dez) semanas </a:t>
            </a:r>
            <a:endParaRPr lang="en-US" sz="1200" dirty="0"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71600" y="6172200"/>
            <a:ext cx="3048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572000" y="6172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971800" y="6172200"/>
            <a:ext cx="3048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587" name="TextBox 37"/>
          <p:cNvSpPr txBox="1">
            <a:spLocks noChangeArrowheads="1"/>
          </p:cNvSpPr>
          <p:nvPr/>
        </p:nvSpPr>
        <p:spPr bwMode="auto">
          <a:xfrm>
            <a:off x="1752600" y="6092825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ENTREGUE</a:t>
            </a:r>
          </a:p>
        </p:txBody>
      </p:sp>
      <p:sp>
        <p:nvSpPr>
          <p:cNvPr id="24588" name="TextBox 38"/>
          <p:cNvSpPr txBox="1">
            <a:spLocks noChangeArrowheads="1"/>
          </p:cNvSpPr>
          <p:nvPr/>
        </p:nvSpPr>
        <p:spPr bwMode="auto">
          <a:xfrm>
            <a:off x="3352800" y="6092825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CONCLUÍDO</a:t>
            </a:r>
          </a:p>
        </p:txBody>
      </p:sp>
      <p:sp>
        <p:nvSpPr>
          <p:cNvPr id="24589" name="TextBox 39"/>
          <p:cNvSpPr txBox="1">
            <a:spLocks noChangeArrowheads="1"/>
          </p:cNvSpPr>
          <p:nvPr/>
        </p:nvSpPr>
        <p:spPr bwMode="auto">
          <a:xfrm>
            <a:off x="4953000" y="6096000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EM ANDAMENTO</a:t>
            </a:r>
          </a:p>
        </p:txBody>
      </p:sp>
      <p:graphicFrame>
        <p:nvGraphicFramePr>
          <p:cNvPr id="41" name="Content Placeholder 3"/>
          <p:cNvGraphicFramePr>
            <a:graphicFrameLocks/>
          </p:cNvGraphicFramePr>
          <p:nvPr/>
        </p:nvGraphicFramePr>
        <p:xfrm>
          <a:off x="457200" y="4800601"/>
          <a:ext cx="8229600" cy="144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2" name="Rectangle 41"/>
          <p:cNvSpPr/>
          <p:nvPr/>
        </p:nvSpPr>
        <p:spPr>
          <a:xfrm>
            <a:off x="6629400" y="6172200"/>
            <a:ext cx="304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592" name="TextBox 42"/>
          <p:cNvSpPr txBox="1">
            <a:spLocks noChangeArrowheads="1"/>
          </p:cNvSpPr>
          <p:nvPr/>
        </p:nvSpPr>
        <p:spPr bwMode="auto">
          <a:xfrm>
            <a:off x="7086600" y="6096000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A REALIZAR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457200" y="2133601"/>
          <a:ext cx="8229600" cy="236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5638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533400"/>
            <a:ext cx="9175750" cy="19081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SEFAZ NACIONAL (COGEF/ENCAT) 2/2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SEM CONTRATAÇÃO (</a:t>
            </a:r>
            <a:r>
              <a:rPr lang="en-US" sz="1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Dotação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original = R$100.000,00 – </a:t>
            </a:r>
            <a:r>
              <a:rPr lang="en-US" sz="1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Proposta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1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contratações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R$165.000,00) </a:t>
            </a:r>
          </a:p>
          <a:p>
            <a:pPr algn="just">
              <a:defRPr/>
            </a:pPr>
            <a:r>
              <a:rPr lang="pt-BR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Enfoque jurídico</a:t>
            </a:r>
            <a:r>
              <a:rPr lang="pt-BR" dirty="0">
                <a:latin typeface="+mn-lt"/>
                <a:cs typeface="Arial" pitchFamily="34" charset="0"/>
              </a:rPr>
              <a:t>: </a:t>
            </a:r>
            <a:r>
              <a:rPr lang="pt-BR" sz="1400" dirty="0">
                <a:latin typeface="+mn-lt"/>
                <a:cs typeface="Arial" pitchFamily="34" charset="0"/>
              </a:rPr>
              <a:t>Elaboração de um estudo técnico jurídico com o propósito de subsidiar o processo de criação da SEFAZ Nacional. </a:t>
            </a:r>
          </a:p>
          <a:p>
            <a:pPr algn="just">
              <a:defRPr/>
            </a:pPr>
            <a:r>
              <a:rPr lang="pt-BR" sz="16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Valor Proposto:  R$ 62.000,00 + R$ 8.000, 00 (deslocamento) = R$70.000,00</a:t>
            </a:r>
          </a:p>
          <a:p>
            <a:pPr marL="4763" lvl="1"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Duração do Contrato</a:t>
            </a:r>
            <a:r>
              <a:rPr lang="pt-BR" sz="1400" dirty="0">
                <a:solidFill>
                  <a:srgbClr val="000000"/>
                </a:solidFill>
                <a:latin typeface="+mn-lt"/>
                <a:cs typeface="Arial" pitchFamily="34" charset="0"/>
              </a:rPr>
              <a:t>: 6 (seis) semanas </a:t>
            </a:r>
            <a:endParaRPr lang="en-US" sz="1400" dirty="0">
              <a:latin typeface="+mn-lt"/>
              <a:cs typeface="Arial" pitchFamily="34" charset="0"/>
            </a:endParaRPr>
          </a:p>
          <a:p>
            <a:pPr algn="just">
              <a:defRPr/>
            </a:pPr>
            <a:endParaRPr lang="pt-BR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600" dirty="0"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0" y="6473825"/>
            <a:ext cx="3048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724400" y="6473825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048000" y="6477000"/>
            <a:ext cx="3048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11" name="TextBox 37"/>
          <p:cNvSpPr txBox="1">
            <a:spLocks noChangeArrowheads="1"/>
          </p:cNvSpPr>
          <p:nvPr/>
        </p:nvSpPr>
        <p:spPr bwMode="auto">
          <a:xfrm>
            <a:off x="19050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ENTREGUE</a:t>
            </a:r>
          </a:p>
        </p:txBody>
      </p:sp>
      <p:sp>
        <p:nvSpPr>
          <p:cNvPr id="25612" name="TextBox 38"/>
          <p:cNvSpPr txBox="1">
            <a:spLocks noChangeArrowheads="1"/>
          </p:cNvSpPr>
          <p:nvPr/>
        </p:nvSpPr>
        <p:spPr bwMode="auto">
          <a:xfrm>
            <a:off x="35052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CONCLUÍDO</a:t>
            </a:r>
          </a:p>
        </p:txBody>
      </p:sp>
      <p:sp>
        <p:nvSpPr>
          <p:cNvPr id="25613" name="TextBox 39"/>
          <p:cNvSpPr txBox="1">
            <a:spLocks noChangeArrowheads="1"/>
          </p:cNvSpPr>
          <p:nvPr/>
        </p:nvSpPr>
        <p:spPr bwMode="auto">
          <a:xfrm>
            <a:off x="51054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EM ANDAMENTO</a:t>
            </a:r>
          </a:p>
        </p:txBody>
      </p:sp>
      <p:graphicFrame>
        <p:nvGraphicFramePr>
          <p:cNvPr id="41" name="Content Placeholder 3"/>
          <p:cNvGraphicFramePr>
            <a:graphicFrameLocks/>
          </p:cNvGraphicFramePr>
          <p:nvPr/>
        </p:nvGraphicFramePr>
        <p:xfrm>
          <a:off x="457200" y="4343401"/>
          <a:ext cx="8229600" cy="167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2" name="Rectangle 41"/>
          <p:cNvSpPr/>
          <p:nvPr/>
        </p:nvSpPr>
        <p:spPr>
          <a:xfrm>
            <a:off x="6781800" y="6473825"/>
            <a:ext cx="304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16" name="TextBox 42"/>
          <p:cNvSpPr txBox="1">
            <a:spLocks noChangeArrowheads="1"/>
          </p:cNvSpPr>
          <p:nvPr/>
        </p:nvSpPr>
        <p:spPr bwMode="auto">
          <a:xfrm>
            <a:off x="72390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A REALIZAR</a:t>
            </a:r>
          </a:p>
        </p:txBody>
      </p:sp>
      <p:sp>
        <p:nvSpPr>
          <p:cNvPr id="45" name="Chevron 44"/>
          <p:cNvSpPr/>
          <p:nvPr/>
        </p:nvSpPr>
        <p:spPr>
          <a:xfrm rot="5400000">
            <a:off x="316706" y="5931694"/>
            <a:ext cx="936625" cy="655638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grpSp>
        <p:nvGrpSpPr>
          <p:cNvPr id="25618" name="Group 46"/>
          <p:cNvGrpSpPr>
            <a:grpSpLocks/>
          </p:cNvGrpSpPr>
          <p:nvPr/>
        </p:nvGrpSpPr>
        <p:grpSpPr bwMode="auto">
          <a:xfrm>
            <a:off x="1143000" y="5791200"/>
            <a:ext cx="7573963" cy="608013"/>
            <a:chOff x="655497" y="739876"/>
            <a:chExt cx="7574101" cy="608676"/>
          </a:xfrm>
        </p:grpSpPr>
        <p:sp>
          <p:nvSpPr>
            <p:cNvPr id="48" name="Round Same Side Corner Rectangle 47"/>
            <p:cNvSpPr/>
            <p:nvPr/>
          </p:nvSpPr>
          <p:spPr>
            <a:xfrm rot="5400000">
              <a:off x="4138210" y="-2742837"/>
              <a:ext cx="608676" cy="7574101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9" name="Round Same Side Corner Rectangle 4"/>
            <p:cNvSpPr/>
            <p:nvPr/>
          </p:nvSpPr>
          <p:spPr>
            <a:xfrm>
              <a:off x="655497" y="770072"/>
              <a:ext cx="7543937" cy="5482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568" tIns="8890" rIns="8890" bIns="8890" spcCol="1270" anchor="ctr"/>
            <a:lstStyle/>
            <a:p>
              <a:pPr marL="114300" lvl="1" indent="-114300" algn="just" defTabSz="62230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pt-BR" sz="1600" b="1" dirty="0"/>
                <a:t>Produto 6: </a:t>
              </a:r>
              <a:r>
                <a:rPr lang="pt-BR" sz="1600" dirty="0"/>
                <a:t>Apresentação oral do relatório para o grupo gestor do projeto e para o CONFAZ</a:t>
              </a:r>
              <a:r>
                <a:rPr lang="pt-BR" sz="1400" dirty="0"/>
                <a:t>.</a:t>
              </a:r>
              <a:endParaRPr lang="en-US" sz="1400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33400" y="6096000"/>
            <a:ext cx="6096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457200" y="3200401"/>
          <a:ext cx="8305800" cy="2895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2" name="Rectangle 31"/>
          <p:cNvSpPr/>
          <p:nvPr/>
        </p:nvSpPr>
        <p:spPr>
          <a:xfrm>
            <a:off x="304800" y="746125"/>
            <a:ext cx="8458200" cy="26304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AVALIAÇÃO DO PROFISCO</a:t>
            </a:r>
          </a:p>
          <a:p>
            <a:pPr algn="ctr">
              <a:defRPr/>
            </a:pPr>
            <a:endParaRPr lang="pt-BR" sz="1050" b="1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Objetivo</a:t>
            </a:r>
            <a:r>
              <a:rPr lang="pt-BR" dirty="0">
                <a:latin typeface="Arial" pitchFamily="34" charset="0"/>
                <a:cs typeface="Arial" pitchFamily="34" charset="0"/>
              </a:rPr>
              <a:t>: Desenvolver uma metodologia para avaliação dos resultados do Programa PROFISCO, a partir da avaliação específica dos projetos estaduais. Para fins destes Termos de Referência, compreende-se como Programa PROFISCO o conjunto dos projetos estaduais.</a:t>
            </a:r>
          </a:p>
          <a:p>
            <a:pPr algn="just">
              <a:defRPr/>
            </a:pPr>
            <a:r>
              <a:rPr lang="pt-BR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Duração do Contrato: </a:t>
            </a:r>
            <a:r>
              <a:rPr lang="pt-B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24 (vinte e quatro) semanas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endParaRPr lang="pt-BR" sz="105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Contratada</a:t>
            </a:r>
            <a:r>
              <a:rPr lang="pt-BR" dirty="0">
                <a:latin typeface="Arial" pitchFamily="34" charset="0"/>
                <a:cs typeface="Arial" pitchFamily="34" charset="0"/>
              </a:rPr>
              <a:t>: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CONCEIÇÃO SAMPAIO (Doutora em Economia – Prof. UNB)</a:t>
            </a:r>
          </a:p>
          <a:p>
            <a:pPr algn="ctr">
              <a:defRPr/>
            </a:pPr>
            <a:endParaRPr lang="en-US" dirty="0"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0" y="6473825"/>
            <a:ext cx="3048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724400" y="6473825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048000" y="6477000"/>
            <a:ext cx="3048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632" name="TextBox 37"/>
          <p:cNvSpPr txBox="1">
            <a:spLocks noChangeArrowheads="1"/>
          </p:cNvSpPr>
          <p:nvPr/>
        </p:nvSpPr>
        <p:spPr bwMode="auto">
          <a:xfrm>
            <a:off x="19050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ENTREGUE</a:t>
            </a:r>
          </a:p>
        </p:txBody>
      </p:sp>
      <p:sp>
        <p:nvSpPr>
          <p:cNvPr id="26633" name="TextBox 38"/>
          <p:cNvSpPr txBox="1">
            <a:spLocks noChangeArrowheads="1"/>
          </p:cNvSpPr>
          <p:nvPr/>
        </p:nvSpPr>
        <p:spPr bwMode="auto">
          <a:xfrm>
            <a:off x="35052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CONCLUÍDO</a:t>
            </a:r>
          </a:p>
        </p:txBody>
      </p:sp>
      <p:sp>
        <p:nvSpPr>
          <p:cNvPr id="26634" name="TextBox 39"/>
          <p:cNvSpPr txBox="1">
            <a:spLocks noChangeArrowheads="1"/>
          </p:cNvSpPr>
          <p:nvPr/>
        </p:nvSpPr>
        <p:spPr bwMode="auto">
          <a:xfrm>
            <a:off x="51054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EM ANDAMENTO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781800" y="6473825"/>
            <a:ext cx="304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636" name="TextBox 42"/>
          <p:cNvSpPr txBox="1">
            <a:spLocks noChangeArrowheads="1"/>
          </p:cNvSpPr>
          <p:nvPr/>
        </p:nvSpPr>
        <p:spPr bwMode="auto">
          <a:xfrm>
            <a:off x="72390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A REALIZAR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9144000" cy="10668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PARCERIAS INTERNACIONAIS </a:t>
            </a:r>
            <a:r>
              <a:rPr lang="pt-BR" sz="1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(1)</a:t>
            </a: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CURSOS DE PÓS-GRADUAÇÃO</a:t>
            </a:r>
            <a:r>
              <a:rPr lang="pt-BR" sz="1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1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147" name="CaixaDeTexto 5"/>
          <p:cNvSpPr txBox="1">
            <a:spLocks noChangeArrowheads="1"/>
          </p:cNvSpPr>
          <p:nvPr/>
        </p:nvSpPr>
        <p:spPr bwMode="auto">
          <a:xfrm>
            <a:off x="228600" y="1600200"/>
            <a:ext cx="8915400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CIAT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– Mestrado em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Tibutação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e Administração Tributária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Universidad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Externado de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Colombia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 - EAD</a:t>
            </a:r>
          </a:p>
          <a:p>
            <a:pPr>
              <a:defRPr/>
            </a:pPr>
            <a:r>
              <a:rPr lang="pt-BR" sz="2000" dirty="0">
                <a:latin typeface="+mn-lt"/>
                <a:cs typeface="Arial" pitchFamily="34" charset="0"/>
              </a:rPr>
              <a:t>*Inscrição de 16 servidores  dos Estados do Amapá, Santa Catarina, São Paulo e Rio Grande do Sul. </a:t>
            </a:r>
            <a:r>
              <a:rPr lang="pt-BR" sz="2000" b="1" dirty="0" err="1">
                <a:solidFill>
                  <a:srgbClr val="FF0000"/>
                </a:solidFill>
                <a:latin typeface="+mn-lt"/>
                <a:cs typeface="Arial" pitchFamily="34" charset="0"/>
              </a:rPr>
              <a:t>Mílton</a:t>
            </a:r>
            <a:r>
              <a:rPr lang="pt-BR" sz="20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 Costa</a:t>
            </a:r>
          </a:p>
          <a:p>
            <a:pPr>
              <a:defRPr/>
            </a:pPr>
            <a:r>
              <a:rPr lang="pt-BR" sz="2000" dirty="0">
                <a:latin typeface="+mn-lt"/>
                <a:cs typeface="Arial" pitchFamily="34" charset="0"/>
              </a:rPr>
              <a:t>*Início: junho/2012)</a:t>
            </a:r>
          </a:p>
          <a:p>
            <a:pPr>
              <a:defRPr/>
            </a:pPr>
            <a:endParaRPr lang="pt-BR" sz="2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Espanha -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IEF/EHP – Mestrado Internacional em Administração tributária</a:t>
            </a:r>
          </a:p>
          <a:p>
            <a:pPr algn="just">
              <a:defRPr/>
            </a:pPr>
            <a:r>
              <a:rPr lang="pt-BR" sz="2000" dirty="0">
                <a:latin typeface="+mn-lt"/>
                <a:cs typeface="Arial" pitchFamily="34" charset="0"/>
              </a:rPr>
              <a:t>*em fase de negociação entre o Estado de São Paulo e o Instituto de </a:t>
            </a:r>
            <a:r>
              <a:rPr lang="pt-BR" sz="2000" dirty="0" err="1">
                <a:latin typeface="+mn-lt"/>
                <a:cs typeface="Arial" pitchFamily="34" charset="0"/>
              </a:rPr>
              <a:t>Estudios</a:t>
            </a:r>
            <a:r>
              <a:rPr lang="pt-BR" sz="2000" dirty="0">
                <a:latin typeface="+mn-lt"/>
                <a:cs typeface="Arial" pitchFamily="34" charset="0"/>
              </a:rPr>
              <a:t> </a:t>
            </a:r>
            <a:r>
              <a:rPr lang="pt-BR" sz="2000" dirty="0" err="1">
                <a:latin typeface="+mn-lt"/>
                <a:cs typeface="Arial" pitchFamily="34" charset="0"/>
              </a:rPr>
              <a:t>Fiscales</a:t>
            </a:r>
            <a:r>
              <a:rPr lang="pt-BR" sz="2000" dirty="0">
                <a:latin typeface="+mn-lt"/>
                <a:cs typeface="Arial" pitchFamily="34" charset="0"/>
              </a:rPr>
              <a:t> – IEF, da Espanha.</a:t>
            </a:r>
            <a:r>
              <a:rPr lang="pt-BR" sz="2000" b="1" dirty="0">
                <a:latin typeface="+mn-lt"/>
                <a:cs typeface="Arial" pitchFamily="34" charset="0"/>
              </a:rPr>
              <a:t> </a:t>
            </a:r>
            <a:r>
              <a:rPr lang="pt-BR" sz="2000" b="1" dirty="0" err="1">
                <a:solidFill>
                  <a:srgbClr val="FF0000"/>
                </a:solidFill>
                <a:latin typeface="+mn-lt"/>
                <a:cs typeface="Arial" pitchFamily="34" charset="0"/>
              </a:rPr>
              <a:t>Mílton</a:t>
            </a:r>
            <a:r>
              <a:rPr lang="pt-BR" sz="20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 Costa</a:t>
            </a:r>
          </a:p>
          <a:p>
            <a:pPr algn="just">
              <a:defRPr/>
            </a:pPr>
            <a:r>
              <a:rPr lang="pt-BR" sz="2000" dirty="0">
                <a:latin typeface="+mn-lt"/>
                <a:cs typeface="Arial" pitchFamily="34" charset="0"/>
              </a:rPr>
              <a:t>*apoio do ENCAT e da FGV;</a:t>
            </a:r>
          </a:p>
          <a:p>
            <a:pPr algn="just">
              <a:defRPr/>
            </a:pPr>
            <a:r>
              <a:rPr lang="pt-BR" sz="2000" dirty="0">
                <a:latin typeface="+mn-lt"/>
                <a:cs typeface="Arial" pitchFamily="34" charset="0"/>
              </a:rPr>
              <a:t>* deverá possibilitar a abertura de vagas para os demais Estados.</a:t>
            </a:r>
          </a:p>
          <a:p>
            <a:pPr>
              <a:defRPr/>
            </a:pPr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Portugal –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dirty="0">
                <a:latin typeface="+mj-lt"/>
                <a:cs typeface="Arial" pitchFamily="34" charset="0"/>
              </a:rPr>
              <a:t>ISCAL/Universidade de Lisboa – Mestrado em Gestão Fazendária - a ser elaborado sob medida, com base nas Trilhas - 30 vagas – Módulos presenciais intensivos. </a:t>
            </a:r>
            <a:r>
              <a:rPr lang="pt-BR" sz="2000" b="1" dirty="0" err="1">
                <a:solidFill>
                  <a:srgbClr val="FF0000"/>
                </a:solidFill>
                <a:latin typeface="+mj-lt"/>
                <a:cs typeface="Arial" pitchFamily="34" charset="0"/>
              </a:rPr>
              <a:t>Mílton</a:t>
            </a:r>
            <a:r>
              <a:rPr lang="pt-BR" sz="2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 Costa</a:t>
            </a:r>
          </a:p>
          <a:p>
            <a:pPr>
              <a:defRPr/>
            </a:pPr>
            <a:endParaRPr lang="pt-BR" sz="20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33400"/>
            <a:ext cx="9144000" cy="12192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        PARCERIAS INTERNACIONAIS (2)</a:t>
            </a:r>
            <a:b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SEMINÁRIOS, VISITAS TÉCNICAS, REDES</a:t>
            </a:r>
            <a:b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8674" name="CaixaDeTexto 5"/>
          <p:cNvSpPr txBox="1">
            <a:spLocks noChangeArrowheads="1"/>
          </p:cNvSpPr>
          <p:nvPr/>
        </p:nvSpPr>
        <p:spPr bwMode="auto">
          <a:xfrm>
            <a:off x="0" y="1828800"/>
            <a:ext cx="9144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/>
              <a:t>BID – Rede Subnacional de Descentralização Fiscal </a:t>
            </a:r>
            <a:r>
              <a:rPr lang="pt-BR" sz="2000" b="1"/>
              <a:t>Seminário Conjunto em </a:t>
            </a:r>
            <a:r>
              <a:rPr lang="pt-BR" sz="2000" b="1">
                <a:solidFill>
                  <a:srgbClr val="FF0000"/>
                </a:solidFill>
              </a:rPr>
              <a:t>28/11 Washington </a:t>
            </a:r>
            <a:r>
              <a:rPr lang="pt-BR" sz="2000" b="1"/>
              <a:t>+ Videoconferências + Programa de Trabalho para 2012 - </a:t>
            </a:r>
            <a:r>
              <a:rPr lang="pt-BR" sz="2000" b="1">
                <a:solidFill>
                  <a:srgbClr val="FF0000"/>
                </a:solidFill>
              </a:rPr>
              <a:t> Fátima</a:t>
            </a:r>
            <a:endParaRPr lang="pt-BR" sz="2000" b="1"/>
          </a:p>
          <a:p>
            <a:endParaRPr lang="pt-BR" sz="2800" b="1"/>
          </a:p>
          <a:p>
            <a:r>
              <a:rPr lang="pt-BR" sz="2800" b="1"/>
              <a:t>União Européia Tax-UD/ Diálogos Setoriais – MP  </a:t>
            </a:r>
            <a:r>
              <a:rPr lang="pt-BR" sz="2000" b="1"/>
              <a:t>Visitas técnicas, Seminários, Eventos de curta duração, Intercâmbio de Experiências – </a:t>
            </a:r>
            <a:r>
              <a:rPr lang="pt-BR" sz="2000" b="1">
                <a:solidFill>
                  <a:srgbClr val="FF0000"/>
                </a:solidFill>
              </a:rPr>
              <a:t> Myrthes</a:t>
            </a:r>
          </a:p>
          <a:p>
            <a:endParaRPr lang="pt-BR" sz="2800" b="1"/>
          </a:p>
          <a:p>
            <a:r>
              <a:rPr lang="pt-BR" sz="2800" b="1"/>
              <a:t>FMI, CIAT e OCDE </a:t>
            </a:r>
            <a:r>
              <a:rPr lang="pt-BR" sz="2000" b="1"/>
              <a:t>– 2º. Seminário Internacional de Gestão Fiscal para Resultados </a:t>
            </a:r>
            <a:r>
              <a:rPr lang="pt-BR" sz="2000" b="1">
                <a:solidFill>
                  <a:srgbClr val="FF0000"/>
                </a:solidFill>
              </a:rPr>
              <a:t>29 e 30/11 Washington- Fátima</a:t>
            </a:r>
          </a:p>
          <a:p>
            <a:endParaRPr lang="pt-BR" sz="2800" b="1"/>
          </a:p>
          <a:p>
            <a:endParaRPr lang="pt-BR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752600"/>
            <a:ext cx="9144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2º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Seminário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Internacional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Gestão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Fiscal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Resultados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PRODEV/COGEF:</a:t>
            </a:r>
          </a:p>
          <a:p>
            <a:pPr eaLnBrk="0" hangingPunct="0">
              <a:defRPr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Painel de Abertura: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 crise internacional e o seu impacto no equilíbrio fiscal </a:t>
            </a:r>
          </a:p>
          <a:p>
            <a:pPr algn="just" eaLnBrk="0" hangingPunct="0"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Painel 2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– Transparência e Cidadania Fiscal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Painel 3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– Sistemas Integrados de Administração Contábil Financeira – (Convergência com os padrões internacionais das normas de contabilidade pública – IPSAS)</a:t>
            </a:r>
          </a:p>
          <a:p>
            <a:pPr algn="just"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Painel 4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– Experiências inovadoras em Administração Tributária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317625" indent="-1317625" algn="just" eaLnBrk="0" hangingPunct="0">
              <a:defRPr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228600"/>
            <a:ext cx="7010400" cy="4572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EXECUÇÃO DA CT BID/PRODEV/SE-MF/COGEF (BR-T1145) </a:t>
            </a:r>
            <a:b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s-GT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endParaRPr lang="es-GT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endParaRPr lang="es-GT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GT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Contratações</a:t>
            </a:r>
            <a:r>
              <a:rPr lang="es-GT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para  </a:t>
            </a:r>
            <a:r>
              <a:rPr lang="es-GT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informação</a:t>
            </a:r>
            <a:r>
              <a:rPr lang="es-GT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s-GT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deliberação</a:t>
            </a:r>
            <a:r>
              <a:rPr lang="es-GT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(2012)</a:t>
            </a:r>
          </a:p>
          <a:p>
            <a:pPr algn="ctr" eaLnBrk="0" hangingPunct="0">
              <a:defRPr/>
            </a:pPr>
            <a:endParaRPr lang="es-GT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968375" indent="-968375" algn="just" eaLnBrk="0" hangingPunct="0">
              <a:defRPr/>
            </a:pP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1- ESAF: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Capacitação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sz="20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coaching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Gerenciamento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de Projetos </a:t>
            </a:r>
          </a:p>
          <a:p>
            <a:pPr marL="968375" indent="-968375" algn="just" eaLnBrk="0" hangingPunct="0">
              <a:defRPr/>
            </a:pP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	(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Não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está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sendo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custeado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com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recursos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da CT PRODEV).</a:t>
            </a:r>
          </a:p>
          <a:p>
            <a:pPr marL="1317625" indent="-1317625" algn="just" eaLnBrk="0" hangingPunct="0"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968375" indent="-968375" algn="just" eaLnBrk="0" hangingPunct="0">
              <a:defRPr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2- ESAF: FFEB –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Projeto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do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Fórum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Fiscal  -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Tributos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Estados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e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Convergência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às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Normas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Internacionais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Contabilidade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– </a:t>
            </a:r>
          </a:p>
          <a:p>
            <a:pPr marL="968375" indent="-968375" algn="just" eaLnBrk="0" hangingPunct="0">
              <a:defRPr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	workshops  e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publicações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968375" indent="-968375" algn="just" eaLnBrk="0" hangingPunct="0">
              <a:defRPr/>
            </a:pPr>
            <a:r>
              <a:rPr lang="en-US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(</a:t>
            </a:r>
            <a:r>
              <a:rPr lang="en-US" sz="20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projeto</a:t>
            </a:r>
            <a:r>
              <a:rPr lang="en-US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financeiro</a:t>
            </a:r>
            <a:r>
              <a:rPr lang="en-US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ainda</a:t>
            </a:r>
            <a:r>
              <a:rPr lang="en-US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não</a:t>
            </a:r>
            <a:r>
              <a:rPr lang="en-US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aprovado</a:t>
            </a:r>
            <a:r>
              <a:rPr lang="en-US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no valor de US$ 23.565,98)</a:t>
            </a:r>
          </a:p>
          <a:p>
            <a:pPr marL="1317625" indent="-1317625" algn="just" eaLnBrk="0" hangingPunct="0"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317625" indent="-1317625" algn="just" eaLnBrk="0" hangingPunct="0">
              <a:defRPr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3- Para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cancelamento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: US$ 54.838,00</a:t>
            </a:r>
          </a:p>
          <a:p>
            <a:pPr marL="1317625" indent="-1317625" algn="just" eaLnBrk="0" hangingPunct="0">
              <a:defRPr/>
            </a:pP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Curso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Gestão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Resultados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-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(valor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previsto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US$ 17.419,00)</a:t>
            </a:r>
          </a:p>
          <a:p>
            <a:pPr marL="1317625" indent="-1317625" algn="just" eaLnBrk="0" hangingPunct="0">
              <a:defRPr/>
            </a:pP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Gerenciamento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de Projetos -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(valor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previsto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US$ 37.419,00)</a:t>
            </a:r>
          </a:p>
          <a:p>
            <a:pPr marL="1317625" indent="-1317625" algn="just" eaLnBrk="0" hangingPunct="0"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317625" indent="-1317625" algn="just" eaLnBrk="0" hangingPunct="0">
              <a:defRPr/>
            </a:pP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4-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Decisão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Destinação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do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saldo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de US$ 11.683,05</a:t>
            </a:r>
          </a:p>
          <a:p>
            <a:pPr marL="1317625" indent="-1317625" algn="just" eaLnBrk="0" hangingPunct="0">
              <a:defRPr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Sefaz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Nacional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parecer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Jurídico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Seminário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– GW,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Curso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IEF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, outros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317625" indent="-1317625" algn="just" eaLnBrk="0" hangingPunct="0"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52400"/>
            <a:ext cx="7010400" cy="4572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EXECUÇÃO DA CT BID/PRODEV/SE-MF/COGEF (BR-T1145) </a:t>
            </a:r>
            <a:b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smtClean="0"/>
              <a:t>Visão  Sistêmica Projetos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</p:nvPr>
        </p:nvGraphicFramePr>
        <p:xfrm>
          <a:off x="1187624" y="1628800"/>
          <a:ext cx="7499176" cy="1684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/>
        </p:nvGraphicFramePr>
        <p:xfrm>
          <a:off x="1907704" y="3573016"/>
          <a:ext cx="604867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Seta para a direita 5"/>
          <p:cNvSpPr/>
          <p:nvPr/>
        </p:nvSpPr>
        <p:spPr>
          <a:xfrm>
            <a:off x="5148263" y="3284538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870" name="CaixaDeTexto 6"/>
          <p:cNvSpPr txBox="1">
            <a:spLocks noChangeArrowheads="1"/>
          </p:cNvSpPr>
          <p:nvPr/>
        </p:nvSpPr>
        <p:spPr bwMode="auto">
          <a:xfrm>
            <a:off x="6443663" y="3255963"/>
            <a:ext cx="22320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Transformação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50825" y="4508500"/>
            <a:ext cx="2624138" cy="4619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latin typeface="+mn-lt"/>
                <a:cs typeface="+mn-cs"/>
              </a:rPr>
              <a:t>Preparação</a:t>
            </a:r>
            <a:r>
              <a:rPr lang="en-US" sz="2400" b="1" dirty="0">
                <a:latin typeface="+mn-lt"/>
                <a:cs typeface="+mn-cs"/>
              </a:rPr>
              <a:t> </a:t>
            </a:r>
            <a:r>
              <a:rPr lang="en-US" sz="2400" b="1" dirty="0" err="1">
                <a:latin typeface="+mn-lt"/>
                <a:cs typeface="+mn-cs"/>
              </a:rPr>
              <a:t>Interna</a:t>
            </a:r>
            <a:endParaRPr lang="en-US" sz="2400" b="1" dirty="0">
              <a:latin typeface="+mn-lt"/>
              <a:cs typeface="+mn-cs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5288" y="2492375"/>
            <a:ext cx="3024187" cy="4619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latin typeface="+mn-lt"/>
                <a:cs typeface="+mn-cs"/>
              </a:rPr>
              <a:t>Visibilidade</a:t>
            </a:r>
            <a:r>
              <a:rPr lang="en-US" sz="2400" b="1" dirty="0">
                <a:latin typeface="+mn-lt"/>
                <a:cs typeface="+mn-cs"/>
              </a:rPr>
              <a:t> </a:t>
            </a:r>
            <a:r>
              <a:rPr lang="en-US" sz="2400" b="1" dirty="0" err="1">
                <a:latin typeface="+mn-lt"/>
                <a:cs typeface="+mn-cs"/>
              </a:rPr>
              <a:t>Externa</a:t>
            </a:r>
            <a:endParaRPr lang="en-US" sz="24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90600"/>
            <a:ext cx="8610600" cy="47244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dirty="0" smtClean="0">
                <a:solidFill>
                  <a:srgbClr val="FF0000"/>
                </a:solidFill>
              </a:rPr>
              <a:t/>
            </a:r>
            <a:br>
              <a:rPr lang="pt-BR" sz="24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</a:rPr>
              <a:t> </a:t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1746" name="Retângulo 9"/>
          <p:cNvSpPr>
            <a:spLocks noChangeArrowheads="1"/>
          </p:cNvSpPr>
          <p:nvPr/>
        </p:nvSpPr>
        <p:spPr bwMode="auto">
          <a:xfrm>
            <a:off x="304800" y="1447800"/>
            <a:ext cx="856932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2550" lvl="3" algn="ctr" defTabSz="971550">
              <a:lnSpc>
                <a:spcPct val="80000"/>
              </a:lnSpc>
              <a:buClr>
                <a:schemeClr val="tx1"/>
              </a:buClr>
            </a:pPr>
            <a:r>
              <a:rPr lang="en-US" sz="2400" b="1"/>
              <a:t>Fátima Cartaxo</a:t>
            </a:r>
          </a:p>
          <a:p>
            <a:pPr marL="82550" lvl="3" algn="ctr" defTabSz="971550">
              <a:lnSpc>
                <a:spcPct val="80000"/>
              </a:lnSpc>
              <a:buClr>
                <a:schemeClr val="tx1"/>
              </a:buClr>
            </a:pPr>
            <a:r>
              <a:rPr lang="en-US" sz="2400"/>
              <a:t>Especialista Sênior em Gestão Fiscal e Municipal</a:t>
            </a:r>
            <a:endParaRPr lang="pt-BR" sz="2400"/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</a:pPr>
            <a:endParaRPr lang="pt-BR" sz="2400">
              <a:solidFill>
                <a:srgbClr val="003399"/>
              </a:solidFill>
            </a:endParaRPr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</a:pPr>
            <a:endParaRPr lang="pt-BR" sz="2400">
              <a:solidFill>
                <a:srgbClr val="003399"/>
              </a:solidFill>
            </a:endParaRPr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BID – Banco Interamericano de Desenvolvimento</a:t>
            </a:r>
          </a:p>
          <a:p>
            <a:pPr marL="82550" lvl="4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S.E.N. Quadra 802 Conjunto F lote 39</a:t>
            </a:r>
          </a:p>
          <a:p>
            <a:pPr marL="82550" lvl="4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CEP: 70.800-400</a:t>
            </a:r>
          </a:p>
          <a:p>
            <a:pPr marL="82550" lvl="4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Brasil  - Brasília – DF</a:t>
            </a:r>
            <a:endParaRPr lang="en-US" sz="2400">
              <a:solidFill>
                <a:srgbClr val="003399"/>
              </a:solidFill>
            </a:endParaRPr>
          </a:p>
          <a:p>
            <a:pPr marL="82550" lvl="4" defTabSz="971550">
              <a:lnSpc>
                <a:spcPct val="80000"/>
              </a:lnSpc>
              <a:buClr>
                <a:schemeClr val="tx1"/>
              </a:buClr>
            </a:pPr>
            <a:endParaRPr lang="pt-BR" sz="2400">
              <a:solidFill>
                <a:srgbClr val="003399"/>
              </a:solidFill>
            </a:endParaRPr>
          </a:p>
          <a:p>
            <a:pPr marL="82550" lvl="4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Telefone:</a:t>
            </a:r>
            <a:r>
              <a:rPr lang="en-US" sz="2400">
                <a:solidFill>
                  <a:srgbClr val="003399"/>
                </a:solidFill>
              </a:rPr>
              <a:t>(</a:t>
            </a:r>
            <a:r>
              <a:rPr lang="pt-BR" sz="2400">
                <a:solidFill>
                  <a:srgbClr val="003399"/>
                </a:solidFill>
              </a:rPr>
              <a:t>61) 3317- 4278 - 4256</a:t>
            </a:r>
          </a:p>
          <a:p>
            <a:pPr marL="82550" lvl="4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Fax: (61) 3321-3112</a:t>
            </a:r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</a:pPr>
            <a:endParaRPr lang="pt-BR" sz="2400">
              <a:solidFill>
                <a:srgbClr val="003399"/>
              </a:solidFill>
            </a:endParaRPr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E-Mail </a:t>
            </a:r>
            <a:r>
              <a:rPr lang="en-US" sz="2400">
                <a:solidFill>
                  <a:srgbClr val="003399"/>
                </a:solidFill>
              </a:rPr>
              <a:t>-</a:t>
            </a:r>
            <a:r>
              <a:rPr lang="pt-BR" sz="2400">
                <a:solidFill>
                  <a:srgbClr val="003399"/>
                </a:solidFill>
              </a:rPr>
              <a:t> </a:t>
            </a:r>
            <a:r>
              <a:rPr lang="pt-BR" sz="2400">
                <a:solidFill>
                  <a:srgbClr val="003399"/>
                </a:solidFill>
                <a:hlinkClick r:id="rId2"/>
              </a:rPr>
              <a:t>fatimac@iadb.org</a:t>
            </a:r>
            <a:endParaRPr lang="pt-BR" sz="2400">
              <a:solidFill>
                <a:srgbClr val="003399"/>
              </a:solidFill>
            </a:endParaRPr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</a:pPr>
            <a:r>
              <a:rPr lang="pt-BR" sz="2400">
                <a:solidFill>
                  <a:srgbClr val="003399"/>
                </a:solidFill>
              </a:rPr>
              <a:t>Home Page - </a:t>
            </a:r>
            <a:r>
              <a:rPr lang="pt-BR" sz="2400">
                <a:solidFill>
                  <a:srgbClr val="00B0F0"/>
                </a:solidFill>
                <a:hlinkClick r:id="rId3"/>
              </a:rPr>
              <a:t>http://www.iadb.org</a:t>
            </a:r>
            <a:endParaRPr lang="pt-BR" sz="240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0"/>
            <a:ext cx="7086600" cy="9144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SITUAÇÃO DA LINHA DE CREDITO PROFISCO </a:t>
            </a:r>
            <a:b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(BR-X1045)</a:t>
            </a:r>
            <a:b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752600" y="914400"/>
          <a:ext cx="5715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325120">
                <a:tc rowSpan="15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Projetos em Execução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CE</a:t>
                      </a:r>
                      <a:endParaRPr lang="pt-BR" b="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4F9FA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Projetos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Negociados-Aguardando Assinatura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RN</a:t>
                      </a:r>
                      <a:endParaRPr lang="pt-BR" b="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4F9FA"/>
                    </a:solidFill>
                  </a:tcPr>
                </a:tc>
                <a:tc rowSpan="15"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Projetos Elaborados-Aguardando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Negociação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GO</a:t>
                      </a:r>
                      <a:endParaRPr lang="pt-BR" b="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4F9FA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Projetos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em Preparação (PP/POD-LP)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BA</a:t>
                      </a:r>
                      <a:endParaRPr lang="pt-BR" b="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4F9FA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Carta-consulta em Elaboração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pt-BR" b="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4F9FA"/>
                    </a:solidFill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PA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MT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</a:t>
                      </a:r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MG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SE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RR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F4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PR</a:t>
                      </a:r>
                      <a:endParaRPr lang="pt-BR" b="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RJ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DF</a:t>
                      </a:r>
                      <a:endParaRPr lang="pt-BR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</a:t>
                      </a:r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PE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SC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SP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PI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MS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ES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RS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PB</a:t>
                      </a:r>
                      <a:endParaRPr lang="pt-BR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RO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2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pt-BR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04</a:t>
                      </a:r>
                      <a:endParaRPr lang="pt-BR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04</a:t>
                      </a:r>
                      <a:endParaRPr lang="pt-BR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04</a:t>
                      </a:r>
                      <a:endParaRPr lang="pt-BR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01</a:t>
                      </a:r>
                      <a:endParaRPr lang="pt-BR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90600"/>
            <a:ext cx="8610600" cy="47244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BANCO INTERAMERICANO DE DESENVOLVIMENTO</a:t>
            </a:r>
            <a:br>
              <a:rPr lang="pt-BR" sz="2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REPRESENTAÇÃO NO BRASIL</a:t>
            </a: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>
                <a:solidFill>
                  <a:srgbClr val="FF0000"/>
                </a:solidFill>
              </a:rPr>
              <a:t/>
            </a:r>
            <a:br>
              <a:rPr lang="pt-BR" sz="1800" b="1" dirty="0" smtClean="0">
                <a:solidFill>
                  <a:srgbClr val="FF0000"/>
                </a:solidFill>
              </a:rPr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</a:rPr>
              <a:t> </a:t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2770" name="Retângulo 9"/>
          <p:cNvSpPr>
            <a:spLocks noChangeArrowheads="1"/>
          </p:cNvSpPr>
          <p:nvPr/>
        </p:nvSpPr>
        <p:spPr bwMode="auto">
          <a:xfrm>
            <a:off x="304800" y="1447800"/>
            <a:ext cx="85693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43050" lvl="3" defTabSz="971550">
              <a:lnSpc>
                <a:spcPct val="80000"/>
              </a:lnSpc>
              <a:buClr>
                <a:schemeClr val="tx1"/>
              </a:buClr>
              <a:tabLst>
                <a:tab pos="1485900" algn="l"/>
              </a:tabLst>
            </a:pPr>
            <a:endParaRPr lang="pt-BR" sz="24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32771" name="Picture 4" descr="fo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057400"/>
            <a:ext cx="73914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14400"/>
            <a:ext cx="9144000" cy="457200"/>
          </a:xfrm>
        </p:spPr>
        <p:txBody>
          <a:bodyPr rtlCol="0" anchor="t">
            <a:normAutofit fontScale="90000"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EXECUÇÃO DA CT BID/PRODEV/SE-MF/COGEF (BR-T1145)</a:t>
            </a:r>
            <a:br>
              <a:rPr lang="pt-BR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Balanço Financeiro US$ – junho/2012 </a:t>
            </a:r>
            <a: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 smtClean="0">
                <a:latin typeface="Arial" pitchFamily="34" charset="0"/>
                <a:cs typeface="Arial" pitchFamily="34" charset="0"/>
              </a:rPr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828800" y="2209800"/>
          <a:ext cx="70866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330254"/>
              </p:ext>
            </p:extLst>
          </p:nvPr>
        </p:nvGraphicFramePr>
        <p:xfrm>
          <a:off x="1524000" y="2133600"/>
          <a:ext cx="6096000" cy="4180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68086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SALDO DA COOPERAÇÃO TÉCNICA - ATN/OC-11989-BR -  COGEF/PRODEV (valor</a:t>
                      </a:r>
                      <a:r>
                        <a:rPr lang="pt-BR" baseline="0" dirty="0" smtClean="0"/>
                        <a:t> US$)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 DESEMBOLSAR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552.091,39</a:t>
                      </a:r>
                      <a:endParaRPr lang="en-US" b="1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(-)</a:t>
                      </a:r>
                      <a:r>
                        <a:rPr lang="en-US" b="1" baseline="0" dirty="0" smtClean="0"/>
                        <a:t> DESTINADO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*595.246,34</a:t>
                      </a:r>
                      <a:endParaRPr lang="en-US" b="1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(=)</a:t>
                      </a:r>
                      <a:r>
                        <a:rPr lang="en-US" b="1" baseline="0" dirty="0" smtClean="0"/>
                        <a:t> SALDO PARCIAL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(43.154,95)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(+) A CANCELAR**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54.838,00</a:t>
                      </a:r>
                      <a:endParaRPr lang="en-US" b="1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(=) SALDO FINAL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24.722,71</a:t>
                      </a:r>
                      <a:endParaRPr lang="en-US" b="1" dirty="0"/>
                    </a:p>
                  </a:txBody>
                  <a:tcPr/>
                </a:tc>
              </a:tr>
              <a:tr h="468086">
                <a:tc gridSpan="2">
                  <a:txBody>
                    <a:bodyPr/>
                    <a:lstStyle/>
                    <a:p>
                      <a:r>
                        <a:rPr lang="pt-BR" sz="1400" dirty="0" err="1" smtClean="0"/>
                        <a:t>Obs</a:t>
                      </a:r>
                      <a:r>
                        <a:rPr lang="pt-BR" sz="1400" dirty="0" smtClean="0"/>
                        <a:t> .: * Já</a:t>
                      </a:r>
                      <a:r>
                        <a:rPr lang="pt-BR" sz="1400" baseline="0" dirty="0" smtClean="0"/>
                        <a:t> inclui o favor do FFEB – USD 33.149</a:t>
                      </a:r>
                      <a:r>
                        <a:rPr lang="pt-BR" sz="1400" dirty="0" smtClean="0"/>
                        <a:t>** =  Eventos que provavelmente não serão realizados (Capacitação ENAP - </a:t>
                      </a:r>
                      <a:r>
                        <a:rPr lang="pt-BR" sz="1400" baseline="0" dirty="0" smtClean="0"/>
                        <a:t> 1.7 Gerenciamento de Projetos e </a:t>
                      </a:r>
                      <a:r>
                        <a:rPr lang="pt-BR" sz="1400" dirty="0" smtClean="0"/>
                        <a:t>3.2 Gestão para resultados</a:t>
                      </a:r>
                      <a:r>
                        <a:rPr lang="pt-BR" sz="1400" baseline="0" dirty="0" smtClean="0"/>
                        <a:t>). Já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461" name="Rectangle 7"/>
          <p:cNvSpPr>
            <a:spLocks noChangeArrowheads="1"/>
          </p:cNvSpPr>
          <p:nvPr/>
        </p:nvSpPr>
        <p:spPr bwMode="auto">
          <a:xfrm>
            <a:off x="381000" y="990600"/>
            <a:ext cx="8382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>
                <a:solidFill>
                  <a:srgbClr val="003399"/>
                </a:solidFill>
              </a:rPr>
              <a:t>EXECUÇÃO DA CT BID/PRODEV/SE-MF/COGEF (BR-T1145)</a:t>
            </a:r>
            <a:br>
              <a:rPr lang="pt-BR" b="1">
                <a:solidFill>
                  <a:srgbClr val="003399"/>
                </a:solidFill>
              </a:rPr>
            </a:br>
            <a:r>
              <a:rPr lang="pt-BR" sz="1600" b="1">
                <a:solidFill>
                  <a:srgbClr val="FF0000"/>
                </a:solidFill>
              </a:rPr>
              <a:t>Balanço Financeiro US$ – junho/2012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35871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416871"/>
              </p:ext>
            </p:extLst>
          </p:nvPr>
        </p:nvGraphicFramePr>
        <p:xfrm>
          <a:off x="1524000" y="2133600"/>
          <a:ext cx="6096000" cy="4181478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4683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SALDO DA COOPERAÇÃO TÉCNICA - ATN/OC-11989-BR -  COGEF/PRODEV (valor US$)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 DESEMBOLSAR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552.091,39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(-) DESTINADO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*595.246,34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(=) SALDO PARCIAL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(43.154,95)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(+) A CANCELAR**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54.838,00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 sobra do Fórum Fiscal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13.039,66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(=) SALDO FINAL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24,722,71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3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Obs .: * Já inclui o favor do FFEB – USD 33.149** =  Eventos que provavelmente não serão realizados (Capacitação ENAP -  1.7 Gerenciamento de Projetos e 3.2 Gestão para resultados). Já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870" name="Rectangle 7"/>
          <p:cNvSpPr>
            <a:spLocks noChangeArrowheads="1"/>
          </p:cNvSpPr>
          <p:nvPr/>
        </p:nvSpPr>
        <p:spPr bwMode="auto">
          <a:xfrm>
            <a:off x="381000" y="990600"/>
            <a:ext cx="8382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>
                <a:solidFill>
                  <a:srgbClr val="003399"/>
                </a:solidFill>
              </a:rPr>
              <a:t>EXECUÇÃO DA CT BID/PRODEV/SE-MF/COGEF (BR-T1145)</a:t>
            </a:r>
            <a:br>
              <a:rPr lang="pt-BR" b="1">
                <a:solidFill>
                  <a:srgbClr val="003399"/>
                </a:solidFill>
              </a:rPr>
            </a:br>
            <a:r>
              <a:rPr lang="pt-BR" sz="1600" b="1">
                <a:solidFill>
                  <a:srgbClr val="FF0000"/>
                </a:solidFill>
              </a:rPr>
              <a:t>Balanço Financeiro US$ – junho/2012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066800"/>
            <a:ext cx="9144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s-GT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GT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Situação</a:t>
            </a:r>
            <a:r>
              <a:rPr lang="es-GT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das </a:t>
            </a:r>
            <a:r>
              <a:rPr lang="es-GT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contratações</a:t>
            </a:r>
            <a:endParaRPr lang="es-GT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endParaRPr lang="es-GT" sz="1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MI 001 –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Índice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Transparência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Cidadania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Fiscal</a:t>
            </a: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MI 002 –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Gestão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Resultados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MI 003 –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Convergência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às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Normas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Internacionais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Contabilidade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Aplicadas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ao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Setor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Público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- IPSAS</a:t>
            </a: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MI 004 –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Trilhas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Capacitação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MI 005 – SEFAZ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Nacional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s-GT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Cons</a:t>
            </a:r>
            <a:r>
              <a:rPr lang="es-G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GT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Indiv</a:t>
            </a:r>
            <a:r>
              <a:rPr lang="es-G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s-GT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Avaliação</a:t>
            </a:r>
            <a:r>
              <a:rPr lang="es-G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do PROFISCO</a:t>
            </a:r>
          </a:p>
          <a:p>
            <a:pPr marL="822960" indent="-504825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s-GT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Cons</a:t>
            </a:r>
            <a:r>
              <a:rPr lang="es-G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GT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Indiv</a:t>
            </a:r>
            <a:r>
              <a:rPr lang="es-G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s-GT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Monitoramento</a:t>
            </a:r>
            <a:r>
              <a:rPr lang="es-G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da CT PRODEV</a:t>
            </a:r>
          </a:p>
          <a:p>
            <a:pPr marL="1317625" indent="-1317625" eaLnBrk="0" hangingPunct="0">
              <a:defRPr/>
            </a:pPr>
            <a:endParaRPr lang="es-GT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457200" y="2133601"/>
          <a:ext cx="8229600" cy="236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5638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4800" y="696913"/>
            <a:ext cx="8458200" cy="17843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" lvl="1" algn="ctr">
              <a:defRPr/>
            </a:pPr>
            <a:r>
              <a:rPr lang="pt-BR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ÍNDICE DE TRANSPARÊNCIA E CIDADANIA FISCAL (COGEF/GEFIN/ENCAT/GDFAZ/CONFAZ)</a:t>
            </a:r>
          </a:p>
          <a:p>
            <a:pPr marL="91440" algn="just">
              <a:defRPr/>
            </a:pPr>
            <a:r>
              <a:rPr lang="pt-BR" sz="1400" dirty="0">
                <a:latin typeface="+mj-lt"/>
                <a:cs typeface="Arial" pitchFamily="34" charset="0"/>
              </a:rPr>
              <a:t> </a:t>
            </a:r>
            <a:r>
              <a:rPr lang="pt-BR" sz="1400" b="1" dirty="0">
                <a:solidFill>
                  <a:srgbClr val="003399"/>
                </a:solidFill>
                <a:latin typeface="+mj-lt"/>
                <a:cs typeface="Arial" pitchFamily="34" charset="0"/>
              </a:rPr>
              <a:t>Objetivo</a:t>
            </a:r>
            <a:r>
              <a:rPr lang="pt-BR" sz="1400" dirty="0">
                <a:latin typeface="+mj-lt"/>
                <a:cs typeface="Arial" pitchFamily="34" charset="0"/>
              </a:rPr>
              <a:t>: Realizar pesquisa aplicada com o escopo de: (i) Construir um Índice de Transparência e Cidadania Fiscal (ITCF); e(ii) Elaborar um Diagnóstico Nacional da Transparência e da Cidadania Fiscal</a:t>
            </a:r>
          </a:p>
          <a:p>
            <a:pPr marL="91440"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j-lt"/>
                <a:cs typeface="Arial" pitchFamily="34" charset="0"/>
              </a:rPr>
              <a:t>Contratado</a:t>
            </a:r>
            <a:r>
              <a:rPr lang="pt-BR" sz="1400" dirty="0">
                <a:latin typeface="+mj-lt"/>
                <a:cs typeface="Arial" pitchFamily="34" charset="0"/>
              </a:rPr>
              <a:t>: </a:t>
            </a:r>
            <a:r>
              <a:rPr lang="pt-BR" sz="14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NÚCLEO DE ESTUDOS FISCAIS/FUNDAÇÃO GETÚLIO VARGAS (NEF/FGV)</a:t>
            </a:r>
          </a:p>
          <a:p>
            <a:pPr marL="91440"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j-lt"/>
                <a:cs typeface="Arial" pitchFamily="34" charset="0"/>
              </a:rPr>
              <a:t>Duração do Contrato</a:t>
            </a:r>
            <a:r>
              <a:rPr lang="pt-BR" sz="1400" dirty="0">
                <a:solidFill>
                  <a:srgbClr val="000000"/>
                </a:solidFill>
                <a:latin typeface="+mj-lt"/>
                <a:cs typeface="Arial" pitchFamily="34" charset="0"/>
              </a:rPr>
              <a:t>: 12 (doze) meses </a:t>
            </a:r>
            <a:endParaRPr lang="en-US" sz="1400" dirty="0">
              <a:latin typeface="+mj-lt"/>
              <a:cs typeface="Arial" pitchFamily="34" charset="0"/>
            </a:endParaRPr>
          </a:p>
          <a:p>
            <a:pPr algn="ctr">
              <a:defRPr/>
            </a:pPr>
            <a:endParaRPr lang="en-US" dirty="0"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0" y="6473825"/>
            <a:ext cx="3048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724400" y="6473825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048000" y="6477000"/>
            <a:ext cx="3048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91" name="TextBox 37"/>
          <p:cNvSpPr txBox="1">
            <a:spLocks noChangeArrowheads="1"/>
          </p:cNvSpPr>
          <p:nvPr/>
        </p:nvSpPr>
        <p:spPr bwMode="auto">
          <a:xfrm>
            <a:off x="19050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ENTREGUE</a:t>
            </a:r>
          </a:p>
        </p:txBody>
      </p:sp>
      <p:sp>
        <p:nvSpPr>
          <p:cNvPr id="20492" name="TextBox 38"/>
          <p:cNvSpPr txBox="1">
            <a:spLocks noChangeArrowheads="1"/>
          </p:cNvSpPr>
          <p:nvPr/>
        </p:nvSpPr>
        <p:spPr bwMode="auto">
          <a:xfrm>
            <a:off x="35052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CONCLUÍDO</a:t>
            </a:r>
          </a:p>
        </p:txBody>
      </p:sp>
      <p:sp>
        <p:nvSpPr>
          <p:cNvPr id="20493" name="TextBox 39"/>
          <p:cNvSpPr txBox="1">
            <a:spLocks noChangeArrowheads="1"/>
          </p:cNvSpPr>
          <p:nvPr/>
        </p:nvSpPr>
        <p:spPr bwMode="auto">
          <a:xfrm>
            <a:off x="51054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EM ANDAMENTO</a:t>
            </a:r>
          </a:p>
        </p:txBody>
      </p:sp>
      <p:graphicFrame>
        <p:nvGraphicFramePr>
          <p:cNvPr id="41" name="Content Placeholder 3"/>
          <p:cNvGraphicFramePr>
            <a:graphicFrameLocks/>
          </p:cNvGraphicFramePr>
          <p:nvPr/>
        </p:nvGraphicFramePr>
        <p:xfrm>
          <a:off x="457200" y="4343401"/>
          <a:ext cx="8229600" cy="167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2" name="Rectangle 41"/>
          <p:cNvSpPr/>
          <p:nvPr/>
        </p:nvSpPr>
        <p:spPr>
          <a:xfrm>
            <a:off x="6781800" y="6473825"/>
            <a:ext cx="304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96" name="TextBox 42"/>
          <p:cNvSpPr txBox="1">
            <a:spLocks noChangeArrowheads="1"/>
          </p:cNvSpPr>
          <p:nvPr/>
        </p:nvSpPr>
        <p:spPr bwMode="auto">
          <a:xfrm>
            <a:off x="72390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A REALIZAR</a:t>
            </a:r>
          </a:p>
        </p:txBody>
      </p:sp>
      <p:sp>
        <p:nvSpPr>
          <p:cNvPr id="45" name="Chevron 44"/>
          <p:cNvSpPr/>
          <p:nvPr/>
        </p:nvSpPr>
        <p:spPr>
          <a:xfrm rot="5400000">
            <a:off x="316706" y="5931694"/>
            <a:ext cx="936625" cy="655638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grpSp>
        <p:nvGrpSpPr>
          <p:cNvPr id="20498" name="Group 46"/>
          <p:cNvGrpSpPr>
            <a:grpSpLocks/>
          </p:cNvGrpSpPr>
          <p:nvPr/>
        </p:nvGrpSpPr>
        <p:grpSpPr bwMode="auto">
          <a:xfrm>
            <a:off x="1143000" y="5791200"/>
            <a:ext cx="7573963" cy="608013"/>
            <a:chOff x="655497" y="739876"/>
            <a:chExt cx="7574101" cy="608676"/>
          </a:xfrm>
        </p:grpSpPr>
        <p:sp>
          <p:nvSpPr>
            <p:cNvPr id="48" name="Round Same Side Corner Rectangle 47"/>
            <p:cNvSpPr/>
            <p:nvPr/>
          </p:nvSpPr>
          <p:spPr>
            <a:xfrm rot="5400000">
              <a:off x="4138210" y="-2742837"/>
              <a:ext cx="608676" cy="7574101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9" name="Round Same Side Corner Rectangle 4"/>
            <p:cNvSpPr/>
            <p:nvPr/>
          </p:nvSpPr>
          <p:spPr>
            <a:xfrm>
              <a:off x="655497" y="770072"/>
              <a:ext cx="7543937" cy="5482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568" tIns="8890" rIns="8890" bIns="8890" spcCol="1270" anchor="ctr"/>
            <a:lstStyle/>
            <a:p>
              <a:pPr marL="114300" lvl="1" indent="-114300" algn="just" defTabSz="62230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pt-BR" sz="1400" b="1" dirty="0"/>
                <a:t>Produto 6: </a:t>
              </a:r>
              <a:r>
                <a:rPr lang="pt-BR" sz="1400" dirty="0">
                  <a:solidFill>
                    <a:srgbClr val="000000"/>
                  </a:solidFill>
                </a:rPr>
                <a:t>Relatório Final sobre o Projeto</a:t>
              </a:r>
              <a:endParaRPr lang="en-US" sz="1400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33400" y="6096000"/>
            <a:ext cx="6096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457200" y="1828801"/>
          <a:ext cx="8229600" cy="236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5638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3400" y="4876800"/>
            <a:ext cx="533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Arial" pitchFamily="34" charset="0"/>
              </a:rPr>
              <a:t>P5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4800" y="600075"/>
            <a:ext cx="8458200" cy="1416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 algn="ctr">
              <a:defRPr/>
            </a:pPr>
            <a:r>
              <a:rPr lang="pt-BR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GESTÃO PARA RESULTADOS</a:t>
            </a:r>
            <a:br>
              <a:rPr lang="pt-BR" b="1" dirty="0">
                <a:solidFill>
                  <a:srgbClr val="FF0000"/>
                </a:solidFill>
                <a:latin typeface="+mn-lt"/>
                <a:cs typeface="Arial" pitchFamily="34" charset="0"/>
              </a:rPr>
            </a:br>
            <a:r>
              <a:rPr lang="pt-BR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Objetivo</a:t>
            </a:r>
            <a:r>
              <a:rPr lang="pt-BR" dirty="0">
                <a:latin typeface="+mn-lt"/>
                <a:cs typeface="Arial" pitchFamily="34" charset="0"/>
              </a:rPr>
              <a:t>: </a:t>
            </a:r>
            <a:r>
              <a:rPr lang="pt-BR" sz="1600" dirty="0">
                <a:latin typeface="+mn-lt"/>
                <a:cs typeface="Arial" pitchFamily="34" charset="0"/>
              </a:rPr>
              <a:t>Implantar metodologia e instrumentos de apoio a Gestão para Resultados</a:t>
            </a:r>
            <a:r>
              <a:rPr lang="pt-BR" dirty="0">
                <a:latin typeface="+mn-lt"/>
                <a:cs typeface="Arial" pitchFamily="34" charset="0"/>
              </a:rPr>
              <a:t>. </a:t>
            </a:r>
            <a:br>
              <a:rPr lang="pt-BR" dirty="0">
                <a:latin typeface="+mn-lt"/>
                <a:cs typeface="Arial" pitchFamily="34" charset="0"/>
              </a:rPr>
            </a:br>
            <a:r>
              <a:rPr lang="pt-BR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Contratado</a:t>
            </a:r>
            <a:r>
              <a:rPr lang="pt-BR" dirty="0">
                <a:latin typeface="+mn-lt"/>
                <a:cs typeface="Arial" pitchFamily="34" charset="0"/>
              </a:rPr>
              <a:t>: </a:t>
            </a:r>
            <a:r>
              <a:rPr lang="pt-BR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INSTITUTO PUBLIX</a:t>
            </a:r>
          </a:p>
          <a:p>
            <a:pPr marL="0" lvl="1" algn="ctr">
              <a:defRPr/>
            </a:pPr>
            <a:r>
              <a:rPr lang="pt-BR" sz="1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Duração do Contrato</a:t>
            </a:r>
            <a:r>
              <a:rPr lang="pt-B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12 (doze) meses 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dirty="0"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71600" y="6172200"/>
            <a:ext cx="3048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572000" y="6172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971800" y="6172200"/>
            <a:ext cx="3048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5" name="TextBox 37"/>
          <p:cNvSpPr txBox="1">
            <a:spLocks noChangeArrowheads="1"/>
          </p:cNvSpPr>
          <p:nvPr/>
        </p:nvSpPr>
        <p:spPr bwMode="auto">
          <a:xfrm>
            <a:off x="1752600" y="6092825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ENTREGUE</a:t>
            </a:r>
          </a:p>
        </p:txBody>
      </p:sp>
      <p:sp>
        <p:nvSpPr>
          <p:cNvPr id="21516" name="TextBox 38"/>
          <p:cNvSpPr txBox="1">
            <a:spLocks noChangeArrowheads="1"/>
          </p:cNvSpPr>
          <p:nvPr/>
        </p:nvSpPr>
        <p:spPr bwMode="auto">
          <a:xfrm>
            <a:off x="3352800" y="6092825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CONCLUÍDO</a:t>
            </a:r>
          </a:p>
        </p:txBody>
      </p:sp>
      <p:sp>
        <p:nvSpPr>
          <p:cNvPr id="21517" name="TextBox 39"/>
          <p:cNvSpPr txBox="1">
            <a:spLocks noChangeArrowheads="1"/>
          </p:cNvSpPr>
          <p:nvPr/>
        </p:nvSpPr>
        <p:spPr bwMode="auto">
          <a:xfrm>
            <a:off x="4953000" y="6096000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EM ANDAMENTO</a:t>
            </a:r>
          </a:p>
        </p:txBody>
      </p:sp>
      <p:graphicFrame>
        <p:nvGraphicFramePr>
          <p:cNvPr id="41" name="Content Placeholder 3"/>
          <p:cNvGraphicFramePr>
            <a:graphicFrameLocks/>
          </p:cNvGraphicFramePr>
          <p:nvPr/>
        </p:nvGraphicFramePr>
        <p:xfrm>
          <a:off x="457200" y="4038601"/>
          <a:ext cx="8229600" cy="167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2" name="Rectangle 41"/>
          <p:cNvSpPr/>
          <p:nvPr/>
        </p:nvSpPr>
        <p:spPr>
          <a:xfrm>
            <a:off x="6629400" y="6172200"/>
            <a:ext cx="304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20" name="TextBox 42"/>
          <p:cNvSpPr txBox="1">
            <a:spLocks noChangeArrowheads="1"/>
          </p:cNvSpPr>
          <p:nvPr/>
        </p:nvSpPr>
        <p:spPr bwMode="auto">
          <a:xfrm>
            <a:off x="7086600" y="6096000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A REALIZAR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43000"/>
            <a:ext cx="8686800" cy="4724400"/>
          </a:xfrm>
        </p:spPr>
        <p:txBody>
          <a:bodyPr rtlCol="0" anchor="t">
            <a:normAutofit/>
          </a:bodyPr>
          <a:lstStyle/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>
                <a:solidFill>
                  <a:srgbClr val="003399"/>
                </a:solidFill>
              </a:rPr>
              <a:t/>
            </a:r>
            <a:br>
              <a:rPr lang="pt-BR" sz="1800" dirty="0" smtClean="0">
                <a:solidFill>
                  <a:srgbClr val="003399"/>
                </a:solidFill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09800" y="0"/>
            <a:ext cx="696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>EXECUÇÃO DA CT BID/PRODEV/SE-MF/COGEF (BR-T1145) </a:t>
            </a:r>
            <a:br>
              <a:rPr lang="pt-BR" b="1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400" kern="0" dirty="0">
                <a:solidFill>
                  <a:srgbClr val="003399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pt-BR" sz="2000" b="1" kern="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b="1" kern="0" dirty="0">
                <a:latin typeface="+mj-lt"/>
                <a:ea typeface="+mj-ea"/>
                <a:cs typeface="+mj-cs"/>
              </a:rPr>
              <a:t/>
            </a:r>
            <a:br>
              <a:rPr lang="pt-BR" b="1" kern="0" dirty="0"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399CD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kern="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</a:br>
            <a: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/>
            </a:r>
            <a:br>
              <a:rPr lang="pt-BR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en-US" kern="0" dirty="0"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457200" y="3886201"/>
          <a:ext cx="8229600" cy="236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2" name="Rectangle 31"/>
          <p:cNvSpPr/>
          <p:nvPr/>
        </p:nvSpPr>
        <p:spPr>
          <a:xfrm>
            <a:off x="304800" y="746125"/>
            <a:ext cx="8458200" cy="3354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CONVERGÊNCIA ÀS NORMAS INTERNACIONAIS DE CONTABILIDADE APLICADAS AO SETOR PÚBLICO – IPSAS (COGEF/GEFIN)</a:t>
            </a:r>
          </a:p>
          <a:p>
            <a:pPr algn="ctr">
              <a:defRPr/>
            </a:pPr>
            <a:endParaRPr lang="pt-BR" sz="1000" b="1" dirty="0">
              <a:latin typeface="+mn-lt"/>
              <a:cs typeface="Arial" pitchFamily="34" charset="0"/>
            </a:endParaRPr>
          </a:p>
          <a:p>
            <a:pPr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Objetivo</a:t>
            </a:r>
            <a:r>
              <a:rPr lang="pt-BR" sz="1400" dirty="0">
                <a:latin typeface="+mn-lt"/>
                <a:cs typeface="Arial" pitchFamily="34" charset="0"/>
              </a:rPr>
              <a:t>: Elaborar diagnóstico da situação dos Estados e do Distrito Federal e propor soluções quanto:</a:t>
            </a:r>
            <a:endParaRPr lang="en-US" sz="1400" dirty="0">
              <a:latin typeface="+mn-lt"/>
              <a:cs typeface="Arial" pitchFamily="34" charset="0"/>
            </a:endParaRPr>
          </a:p>
          <a:p>
            <a:pPr marL="228600" indent="-228600" algn="just">
              <a:defRPr/>
            </a:pPr>
            <a:r>
              <a:rPr lang="pt-BR" sz="1400" dirty="0">
                <a:latin typeface="+mn-lt"/>
                <a:cs typeface="Arial" pitchFamily="34" charset="0"/>
              </a:rPr>
              <a:t>(i) À implementação do processo de convergência às Normas Internacionais de Contabilidade Aplicadas ao Setor Público (</a:t>
            </a:r>
            <a:r>
              <a:rPr lang="pt-BR" sz="1400" i="1" dirty="0" err="1">
                <a:latin typeface="+mn-lt"/>
                <a:cs typeface="Arial" pitchFamily="34" charset="0"/>
              </a:rPr>
              <a:t>International</a:t>
            </a:r>
            <a:r>
              <a:rPr lang="pt-BR" sz="1400" i="1" dirty="0">
                <a:latin typeface="+mn-lt"/>
                <a:cs typeface="Arial" pitchFamily="34" charset="0"/>
              </a:rPr>
              <a:t> </a:t>
            </a:r>
            <a:r>
              <a:rPr lang="pt-BR" sz="1400" i="1" dirty="0" err="1">
                <a:latin typeface="+mn-lt"/>
                <a:cs typeface="Arial" pitchFamily="34" charset="0"/>
              </a:rPr>
              <a:t>Public</a:t>
            </a:r>
            <a:r>
              <a:rPr lang="pt-BR" sz="1400" i="1" dirty="0">
                <a:latin typeface="+mn-lt"/>
                <a:cs typeface="Arial" pitchFamily="34" charset="0"/>
              </a:rPr>
              <a:t> Sector </a:t>
            </a:r>
            <a:r>
              <a:rPr lang="pt-BR" sz="1400" i="1" dirty="0" err="1">
                <a:latin typeface="+mn-lt"/>
                <a:cs typeface="Arial" pitchFamily="34" charset="0"/>
              </a:rPr>
              <a:t>Accounting</a:t>
            </a:r>
            <a:r>
              <a:rPr lang="pt-BR" sz="1400" i="1" dirty="0">
                <a:latin typeface="+mn-lt"/>
                <a:cs typeface="Arial" pitchFamily="34" charset="0"/>
              </a:rPr>
              <a:t> Standards - IPSAS</a:t>
            </a:r>
            <a:r>
              <a:rPr lang="pt-BR" sz="1400" dirty="0">
                <a:latin typeface="+mn-lt"/>
                <a:cs typeface="Arial" pitchFamily="34" charset="0"/>
              </a:rPr>
              <a:t>), de observância obrigatória no ano de 2012; </a:t>
            </a:r>
            <a:endParaRPr lang="en-US" sz="1400" dirty="0">
              <a:latin typeface="+mn-lt"/>
              <a:cs typeface="Arial" pitchFamily="34" charset="0"/>
            </a:endParaRPr>
          </a:p>
          <a:p>
            <a:pPr algn="just">
              <a:defRPr/>
            </a:pPr>
            <a:r>
              <a:rPr lang="pt-BR" sz="1400" dirty="0">
                <a:latin typeface="+mn-lt"/>
                <a:cs typeface="Arial" pitchFamily="34" charset="0"/>
              </a:rPr>
              <a:t>(ii) Aos procedimentos para implementação do processo de convergência às </a:t>
            </a:r>
            <a:r>
              <a:rPr lang="pt-BR" sz="1400" i="1" dirty="0">
                <a:latin typeface="+mn-lt"/>
                <a:cs typeface="Arial" pitchFamily="34" charset="0"/>
              </a:rPr>
              <a:t>IPSAS</a:t>
            </a:r>
            <a:r>
              <a:rPr lang="pt-BR" sz="1400" dirty="0">
                <a:latin typeface="+mn-lt"/>
                <a:cs typeface="Arial" pitchFamily="34" charset="0"/>
              </a:rPr>
              <a:t>; e</a:t>
            </a:r>
            <a:endParaRPr lang="en-US" sz="1400" dirty="0">
              <a:latin typeface="+mn-lt"/>
              <a:cs typeface="Arial" pitchFamily="34" charset="0"/>
            </a:endParaRPr>
          </a:p>
          <a:p>
            <a:pPr algn="just">
              <a:defRPr/>
            </a:pPr>
            <a:r>
              <a:rPr lang="pt-BR" sz="1400" dirty="0">
                <a:latin typeface="+mn-lt"/>
                <a:cs typeface="Arial" pitchFamily="34" charset="0"/>
              </a:rPr>
              <a:t>(iii) Aos sistemas contábeis em operação nas Unidades da Federação.</a:t>
            </a:r>
          </a:p>
          <a:p>
            <a:pPr algn="just">
              <a:defRPr/>
            </a:pPr>
            <a:endParaRPr lang="pt-BR" sz="1400" dirty="0">
              <a:latin typeface="+mn-lt"/>
              <a:cs typeface="Arial" pitchFamily="34" charset="0"/>
            </a:endParaRPr>
          </a:p>
          <a:p>
            <a:pPr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Contratado</a:t>
            </a:r>
            <a:r>
              <a:rPr lang="pt-BR" sz="1400" dirty="0">
                <a:latin typeface="+mn-lt"/>
                <a:cs typeface="Arial" pitchFamily="34" charset="0"/>
              </a:rPr>
              <a:t>: </a:t>
            </a:r>
            <a:r>
              <a:rPr lang="pt-BR" sz="14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MRP AUDITORIA E CONSULTORIA</a:t>
            </a:r>
            <a:endParaRPr lang="pt-BR" sz="1400" b="1" dirty="0">
              <a:solidFill>
                <a:srgbClr val="000000"/>
              </a:solidFill>
              <a:latin typeface="+mn-lt"/>
              <a:cs typeface="Arial" pitchFamily="34" charset="0"/>
            </a:endParaRPr>
          </a:p>
          <a:p>
            <a:pPr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Duração do Contrato: </a:t>
            </a:r>
            <a:r>
              <a:rPr lang="pt-BR" sz="1400" dirty="0">
                <a:solidFill>
                  <a:srgbClr val="000000"/>
                </a:solidFill>
                <a:latin typeface="+mn-lt"/>
                <a:cs typeface="Arial" pitchFamily="34" charset="0"/>
              </a:rPr>
              <a:t>5 (cinco) meses </a:t>
            </a:r>
          </a:p>
          <a:p>
            <a:pPr algn="just">
              <a:defRPr/>
            </a:pPr>
            <a:r>
              <a:rPr lang="pt-BR" sz="1400" b="1" dirty="0">
                <a:solidFill>
                  <a:srgbClr val="003399"/>
                </a:solidFill>
                <a:latin typeface="+mn-lt"/>
                <a:cs typeface="Arial" pitchFamily="34" charset="0"/>
              </a:rPr>
              <a:t>Etapa atual: </a:t>
            </a:r>
            <a:r>
              <a:rPr lang="pt-BR" sz="1400" b="1" dirty="0">
                <a:solidFill>
                  <a:srgbClr val="000000"/>
                </a:solidFill>
                <a:latin typeface="+mn-lt"/>
                <a:cs typeface="Arial" pitchFamily="34" charset="0"/>
              </a:rPr>
              <a:t>Revisão do questionário a ser enviado aos Estados para avaliar a situação de cada ente da Federação</a:t>
            </a:r>
            <a:endParaRPr lang="en-US" sz="1400" b="1" dirty="0">
              <a:latin typeface="+mn-lt"/>
              <a:cs typeface="Arial" pitchFamily="34" charset="0"/>
            </a:endParaRPr>
          </a:p>
          <a:p>
            <a:pPr algn="ctr">
              <a:defRPr/>
            </a:pPr>
            <a:endParaRPr lang="en-US" dirty="0"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0" y="6473825"/>
            <a:ext cx="3048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724400" y="6473825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048000" y="6477000"/>
            <a:ext cx="3048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6" name="TextBox 37"/>
          <p:cNvSpPr txBox="1">
            <a:spLocks noChangeArrowheads="1"/>
          </p:cNvSpPr>
          <p:nvPr/>
        </p:nvSpPr>
        <p:spPr bwMode="auto">
          <a:xfrm>
            <a:off x="19050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ENTREGUE</a:t>
            </a:r>
          </a:p>
        </p:txBody>
      </p:sp>
      <p:sp>
        <p:nvSpPr>
          <p:cNvPr id="22537" name="TextBox 38"/>
          <p:cNvSpPr txBox="1">
            <a:spLocks noChangeArrowheads="1"/>
          </p:cNvSpPr>
          <p:nvPr/>
        </p:nvSpPr>
        <p:spPr bwMode="auto">
          <a:xfrm>
            <a:off x="3505200" y="639445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CONCLUÍDO</a:t>
            </a:r>
          </a:p>
        </p:txBody>
      </p:sp>
      <p:sp>
        <p:nvSpPr>
          <p:cNvPr id="22538" name="TextBox 39"/>
          <p:cNvSpPr txBox="1">
            <a:spLocks noChangeArrowheads="1"/>
          </p:cNvSpPr>
          <p:nvPr/>
        </p:nvSpPr>
        <p:spPr bwMode="auto">
          <a:xfrm>
            <a:off x="51054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EM ANDAMENTO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781800" y="6473825"/>
            <a:ext cx="304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7239000" y="6397625"/>
            <a:ext cx="175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A REALIZAR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4739</TotalTime>
  <Words>1804</Words>
  <Application>Microsoft Office PowerPoint</Application>
  <PresentationFormat>Apresentação na tela (4:3)</PresentationFormat>
  <Paragraphs>319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Office Theme</vt:lpstr>
      <vt:lpstr> 16ª REUNIÃO DA COGEF  BID-COGEF:        Situação da Linha de Crédito  Execução da CT-PRODEV Parcerias Internacionais   Goiania, 31 de Maio de 2012 </vt:lpstr>
      <vt:lpstr>SITUAÇÃO DA LINHA DE CREDITO PROFISCO  (BR-X1045)         </vt:lpstr>
      <vt:lpstr> EXECUÇÃO DA CT BID/PRODEV/SE-MF/COGEF (BR-T1145) Balanço Financeiro US$ – junho/2012              </vt:lpstr>
      <vt:lpstr>      </vt:lpstr>
      <vt:lpstr>      </vt:lpstr>
      <vt:lpstr>Apresentação do PowerPoint</vt:lpstr>
      <vt:lpstr>      </vt:lpstr>
      <vt:lpstr>      </vt:lpstr>
      <vt:lpstr>      </vt:lpstr>
      <vt:lpstr>      </vt:lpstr>
      <vt:lpstr>      </vt:lpstr>
      <vt:lpstr>      </vt:lpstr>
      <vt:lpstr>      </vt:lpstr>
      <vt:lpstr>PARCERIAS INTERNACIONAIS (1) CURSOS DE PÓS-GRADUAÇÃO        </vt:lpstr>
      <vt:lpstr>           PARCERIAS INTERNACIONAIS (2) SEMINÁRIOS, VISITAS TÉCNICAS, REDES         </vt:lpstr>
      <vt:lpstr> EXECUÇÃO DA CT BID/PRODEV/SE-MF/COGEF (BR-T1145)              </vt:lpstr>
      <vt:lpstr> EXECUÇÃO DA CT BID/PRODEV/SE-MF/COGEF (BR-T1145)             </vt:lpstr>
      <vt:lpstr>Visão  Sistêmica Projetos</vt:lpstr>
      <vt:lpstr>                   </vt:lpstr>
      <vt:lpstr>BANCO INTERAMERICANO DE DESENVOLVIMENTO REPRESENTAÇÃO NO BRASIL                   </vt:lpstr>
    </vt:vector>
  </TitlesOfParts>
  <Company>Inter-American Development 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ESTRATÉGIA BID BRASIL 2011-2014 Proposta de Diálogo junto à Sociedade Civil</dc:title>
  <dc:creator>IADB</dc:creator>
  <cp:lastModifiedBy>usuario</cp:lastModifiedBy>
  <cp:revision>394</cp:revision>
  <dcterms:created xsi:type="dcterms:W3CDTF">2011-06-10T13:57:19Z</dcterms:created>
  <dcterms:modified xsi:type="dcterms:W3CDTF">2012-05-31T21:58:29Z</dcterms:modified>
</cp:coreProperties>
</file>