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92" r:id="rId2"/>
    <p:sldId id="522" r:id="rId3"/>
    <p:sldId id="523" r:id="rId4"/>
    <p:sldId id="456" r:id="rId5"/>
    <p:sldId id="526" r:id="rId6"/>
    <p:sldId id="524" r:id="rId7"/>
    <p:sldId id="525" r:id="rId8"/>
    <p:sldId id="527" r:id="rId9"/>
    <p:sldId id="528" r:id="rId10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01" autoAdjust="0"/>
    <p:restoredTop sz="92756" autoAdjust="0"/>
  </p:normalViewPr>
  <p:slideViewPr>
    <p:cSldViewPr>
      <p:cViewPr varScale="1">
        <p:scale>
          <a:sx n="46" d="100"/>
          <a:sy n="46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FCDAB5-CB83-46CD-B04B-49B86CA0D1C0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AEE9EF4-A62F-43E6-B1F6-47D600B413E8}">
      <dgm:prSet phldrT="[Texto]" custT="1"/>
      <dgm:spPr/>
      <dgm:t>
        <a:bodyPr/>
        <a:lstStyle/>
        <a:p>
          <a:r>
            <a:rPr lang="pt-BR" sz="4400" dirty="0" smtClean="0">
              <a:solidFill>
                <a:schemeClr val="accent1">
                  <a:lumMod val="50000"/>
                </a:schemeClr>
              </a:solidFill>
            </a:rPr>
            <a:t>1)MODELO BASICO</a:t>
          </a:r>
          <a:endParaRPr lang="pt-BR" sz="4400" dirty="0">
            <a:solidFill>
              <a:schemeClr val="accent1">
                <a:lumMod val="50000"/>
              </a:schemeClr>
            </a:solidFill>
          </a:endParaRPr>
        </a:p>
      </dgm:t>
    </dgm:pt>
    <dgm:pt modelId="{5C518CA2-E69B-4A86-82BF-1C813B66128C}" type="parTrans" cxnId="{E8A6C728-9B08-41D2-BE10-0DEEBC7A20AE}">
      <dgm:prSet/>
      <dgm:spPr/>
      <dgm:t>
        <a:bodyPr/>
        <a:lstStyle/>
        <a:p>
          <a:endParaRPr lang="pt-BR"/>
        </a:p>
      </dgm:t>
    </dgm:pt>
    <dgm:pt modelId="{6B28C5DE-C9C9-4C41-B8D8-D7E68CE819AC}" type="sibTrans" cxnId="{E8A6C728-9B08-41D2-BE10-0DEEBC7A20AE}">
      <dgm:prSet/>
      <dgm:spPr/>
      <dgm:t>
        <a:bodyPr/>
        <a:lstStyle/>
        <a:p>
          <a:endParaRPr lang="pt-BR"/>
        </a:p>
      </dgm:t>
    </dgm:pt>
    <dgm:pt modelId="{793E94C8-34DC-4697-B916-289886DE5474}">
      <dgm:prSet phldrT="[Texto]" custT="1"/>
      <dgm:spPr/>
      <dgm:t>
        <a:bodyPr/>
        <a:lstStyle/>
        <a:p>
          <a:r>
            <a:rPr lang="pt-BR" sz="2000" b="1" baseline="0" dirty="0" smtClean="0">
              <a:solidFill>
                <a:schemeClr val="accent1">
                  <a:lumMod val="50000"/>
                </a:schemeClr>
              </a:solidFill>
            </a:rPr>
            <a:t>Objetivo central: reduzir grandes disparidades entre </a:t>
          </a:r>
          <a:r>
            <a:rPr lang="pt-BR" sz="2000" b="1" baseline="0" dirty="0" smtClean="0">
              <a:solidFill>
                <a:schemeClr val="accent1">
                  <a:lumMod val="50000"/>
                </a:schemeClr>
              </a:solidFill>
            </a:rPr>
            <a:t>estados</a:t>
          </a:r>
          <a:endParaRPr lang="pt-BR" sz="2000" b="1" cap="none" baseline="0" dirty="0">
            <a:solidFill>
              <a:schemeClr val="accent1">
                <a:lumMod val="50000"/>
              </a:schemeClr>
            </a:solidFill>
          </a:endParaRPr>
        </a:p>
      </dgm:t>
    </dgm:pt>
    <dgm:pt modelId="{2DADAD20-56C8-4213-A40B-D1D397243F9D}" type="parTrans" cxnId="{C5B3FC89-C8B6-45D9-8469-45097C961715}">
      <dgm:prSet/>
      <dgm:spPr/>
      <dgm:t>
        <a:bodyPr/>
        <a:lstStyle/>
        <a:p>
          <a:endParaRPr lang="pt-BR"/>
        </a:p>
      </dgm:t>
    </dgm:pt>
    <dgm:pt modelId="{E240A590-6C25-44AB-9FB1-B803009333CA}" type="sibTrans" cxnId="{C5B3FC89-C8B6-45D9-8469-45097C961715}">
      <dgm:prSet/>
      <dgm:spPr/>
      <dgm:t>
        <a:bodyPr/>
        <a:lstStyle/>
        <a:p>
          <a:endParaRPr lang="pt-BR"/>
        </a:p>
      </dgm:t>
    </dgm:pt>
    <dgm:pt modelId="{142AE6D8-CEEA-43BB-B79A-F0C719AA4A98}">
      <dgm:prSet phldrT="[Texto]" custT="1"/>
      <dgm:spPr/>
      <dgm:t>
        <a:bodyPr/>
        <a:lstStyle/>
        <a:p>
          <a:r>
            <a:rPr lang="pt-BR" sz="2000" b="1" baseline="0" dirty="0" smtClean="0">
              <a:solidFill>
                <a:schemeClr val="accent1">
                  <a:lumMod val="50000"/>
                </a:schemeClr>
              </a:solidFill>
            </a:rPr>
            <a:t> Parâmetros modestos de avaliação de transparência (para que nenhum </a:t>
          </a:r>
          <a:r>
            <a:rPr lang="pt-BR" sz="2000" b="1" baseline="0" dirty="0" smtClean="0">
              <a:solidFill>
                <a:schemeClr val="accent1">
                  <a:lumMod val="50000"/>
                </a:schemeClr>
              </a:solidFill>
            </a:rPr>
            <a:t>estado </a:t>
          </a:r>
          <a:r>
            <a:rPr lang="pt-BR" sz="2000" b="1" baseline="0" dirty="0" smtClean="0">
              <a:solidFill>
                <a:schemeClr val="accent1">
                  <a:lumMod val="50000"/>
                </a:schemeClr>
              </a:solidFill>
            </a:rPr>
            <a:t>fique em posição desfavorável)</a:t>
          </a:r>
          <a:endParaRPr lang="pt-BR" sz="2000" b="1" baseline="0" dirty="0">
            <a:solidFill>
              <a:schemeClr val="accent1">
                <a:lumMod val="50000"/>
              </a:schemeClr>
            </a:solidFill>
          </a:endParaRPr>
        </a:p>
      </dgm:t>
    </dgm:pt>
    <dgm:pt modelId="{32F59F62-8E35-4511-A75C-2EC8D7BE0F3E}" type="parTrans" cxnId="{79F69AAE-4E81-4D79-BD32-31A50A6836A1}">
      <dgm:prSet/>
      <dgm:spPr/>
      <dgm:t>
        <a:bodyPr/>
        <a:lstStyle/>
        <a:p>
          <a:endParaRPr lang="pt-BR"/>
        </a:p>
      </dgm:t>
    </dgm:pt>
    <dgm:pt modelId="{A7AD9CEE-BC36-48C1-A727-C340A1AD0442}" type="sibTrans" cxnId="{79F69AAE-4E81-4D79-BD32-31A50A6836A1}">
      <dgm:prSet/>
      <dgm:spPr/>
      <dgm:t>
        <a:bodyPr/>
        <a:lstStyle/>
        <a:p>
          <a:endParaRPr lang="pt-BR"/>
        </a:p>
      </dgm:t>
    </dgm:pt>
    <dgm:pt modelId="{B97766CC-DF06-41BE-A69F-60D75888AA1B}">
      <dgm:prSet phldrT="[Texto]" custT="1"/>
      <dgm:spPr/>
      <dgm:t>
        <a:bodyPr/>
        <a:lstStyle/>
        <a:p>
          <a:r>
            <a:rPr lang="pt-BR" sz="4400" dirty="0" smtClean="0">
              <a:solidFill>
                <a:srgbClr val="C00000"/>
              </a:solidFill>
            </a:rPr>
            <a:t>2)MODELO IDEAL</a:t>
          </a:r>
          <a:endParaRPr lang="pt-BR" sz="4400" dirty="0">
            <a:solidFill>
              <a:srgbClr val="C00000"/>
            </a:solidFill>
          </a:endParaRPr>
        </a:p>
      </dgm:t>
    </dgm:pt>
    <dgm:pt modelId="{63EC256C-A77B-4D9A-AF97-977D189D9A58}" type="parTrans" cxnId="{1BCA7812-7F7F-44BB-B1B8-43B7AB83B97B}">
      <dgm:prSet/>
      <dgm:spPr/>
      <dgm:t>
        <a:bodyPr/>
        <a:lstStyle/>
        <a:p>
          <a:endParaRPr lang="pt-BR"/>
        </a:p>
      </dgm:t>
    </dgm:pt>
    <dgm:pt modelId="{3596E49D-57CC-41A4-9194-519B51CC2882}" type="sibTrans" cxnId="{1BCA7812-7F7F-44BB-B1B8-43B7AB83B97B}">
      <dgm:prSet/>
      <dgm:spPr/>
      <dgm:t>
        <a:bodyPr/>
        <a:lstStyle/>
        <a:p>
          <a:endParaRPr lang="pt-BR"/>
        </a:p>
      </dgm:t>
    </dgm:pt>
    <dgm:pt modelId="{A9E2A195-8BAC-4526-94B7-5766EA504270}">
      <dgm:prSet phldrT="[Texto]" custT="1"/>
      <dgm:spPr/>
      <dgm:t>
        <a:bodyPr/>
        <a:lstStyle/>
        <a:p>
          <a:r>
            <a:rPr lang="pt-BR" sz="2000" b="1" dirty="0" smtClean="0">
              <a:solidFill>
                <a:srgbClr val="C00000"/>
              </a:solidFill>
            </a:rPr>
            <a:t>Objetivo central: estabelecer metas de transparência para orientar a ação do gestor</a:t>
          </a:r>
          <a:endParaRPr lang="pt-BR" sz="2000" b="1" dirty="0">
            <a:solidFill>
              <a:srgbClr val="C00000"/>
            </a:solidFill>
          </a:endParaRPr>
        </a:p>
      </dgm:t>
    </dgm:pt>
    <dgm:pt modelId="{34B18CA1-15E2-4AC4-851F-D1C0DE26604C}" type="parTrans" cxnId="{839A98FA-1E77-41A7-B40A-68BD971E2C7A}">
      <dgm:prSet/>
      <dgm:spPr/>
      <dgm:t>
        <a:bodyPr/>
        <a:lstStyle/>
        <a:p>
          <a:endParaRPr lang="pt-BR"/>
        </a:p>
      </dgm:t>
    </dgm:pt>
    <dgm:pt modelId="{26540EDE-1057-4FF7-B3C3-BEE4ABAD1FDC}" type="sibTrans" cxnId="{839A98FA-1E77-41A7-B40A-68BD971E2C7A}">
      <dgm:prSet/>
      <dgm:spPr/>
      <dgm:t>
        <a:bodyPr/>
        <a:lstStyle/>
        <a:p>
          <a:endParaRPr lang="pt-BR"/>
        </a:p>
      </dgm:t>
    </dgm:pt>
    <dgm:pt modelId="{D8CA8119-BE35-4537-A89D-846CDE55EF36}">
      <dgm:prSet phldrT="[Texto]" custT="1"/>
      <dgm:spPr/>
      <dgm:t>
        <a:bodyPr/>
        <a:lstStyle/>
        <a:p>
          <a:r>
            <a:rPr lang="pt-BR" sz="2000" b="1" dirty="0" smtClean="0">
              <a:solidFill>
                <a:srgbClr val="C00000"/>
              </a:solidFill>
            </a:rPr>
            <a:t>Parâmetros ideais de transparência</a:t>
          </a:r>
          <a:endParaRPr lang="pt-BR" sz="2000" b="1" dirty="0">
            <a:solidFill>
              <a:srgbClr val="C00000"/>
            </a:solidFill>
          </a:endParaRPr>
        </a:p>
      </dgm:t>
    </dgm:pt>
    <dgm:pt modelId="{923DF105-249D-453D-965E-3553586D4B0D}" type="parTrans" cxnId="{82D9AEDF-F647-4DFF-B02D-3BB5EAA041C0}">
      <dgm:prSet/>
      <dgm:spPr/>
      <dgm:t>
        <a:bodyPr/>
        <a:lstStyle/>
        <a:p>
          <a:endParaRPr lang="pt-BR"/>
        </a:p>
      </dgm:t>
    </dgm:pt>
    <dgm:pt modelId="{23CE28F2-F9E1-4297-B899-473F49652435}" type="sibTrans" cxnId="{82D9AEDF-F647-4DFF-B02D-3BB5EAA041C0}">
      <dgm:prSet/>
      <dgm:spPr/>
      <dgm:t>
        <a:bodyPr/>
        <a:lstStyle/>
        <a:p>
          <a:endParaRPr lang="pt-BR"/>
        </a:p>
      </dgm:t>
    </dgm:pt>
    <dgm:pt modelId="{1FB0DDF6-E92F-4963-8D05-D351AA7C70CA}">
      <dgm:prSet phldrT="[Texto]" custT="1"/>
      <dgm:spPr/>
      <dgm:t>
        <a:bodyPr/>
        <a:lstStyle/>
        <a:p>
          <a:endParaRPr lang="pt-BR" sz="2000" b="1" cap="none" baseline="0" dirty="0" smtClean="0">
            <a:solidFill>
              <a:schemeClr val="accent1">
                <a:lumMod val="50000"/>
              </a:schemeClr>
            </a:solidFill>
          </a:endParaRPr>
        </a:p>
        <a:p>
          <a:r>
            <a:rPr lang="pt-BR" sz="2000" b="1" cap="none" baseline="0" dirty="0" smtClean="0">
              <a:solidFill>
                <a:schemeClr val="accent1">
                  <a:lumMod val="50000"/>
                </a:schemeClr>
              </a:solidFill>
            </a:rPr>
            <a:t>Divulgação da avaliação dos </a:t>
          </a:r>
          <a:r>
            <a:rPr lang="pt-BR" sz="2000" b="1" cap="none" baseline="0" dirty="0" smtClean="0">
              <a:solidFill>
                <a:schemeClr val="accent1">
                  <a:lumMod val="50000"/>
                </a:schemeClr>
              </a:solidFill>
            </a:rPr>
            <a:t>estados </a:t>
          </a:r>
          <a:r>
            <a:rPr lang="pt-BR" sz="2000" b="1" cap="none" baseline="0" dirty="0" smtClean="0">
              <a:solidFill>
                <a:schemeClr val="accent1">
                  <a:lumMod val="50000"/>
                </a:schemeClr>
              </a:solidFill>
            </a:rPr>
            <a:t>para o público</a:t>
          </a:r>
        </a:p>
        <a:p>
          <a:endParaRPr lang="pt-BR" sz="2000" b="1" baseline="0" dirty="0">
            <a:solidFill>
              <a:schemeClr val="accent1">
                <a:lumMod val="50000"/>
              </a:schemeClr>
            </a:solidFill>
          </a:endParaRPr>
        </a:p>
      </dgm:t>
    </dgm:pt>
    <dgm:pt modelId="{D4CD51F5-8B35-4331-B9A0-5A34B76009DE}" type="parTrans" cxnId="{FB8E0F77-76A6-466A-94CB-64240C4E5D72}">
      <dgm:prSet/>
      <dgm:spPr/>
      <dgm:t>
        <a:bodyPr/>
        <a:lstStyle/>
        <a:p>
          <a:endParaRPr lang="pt-BR"/>
        </a:p>
      </dgm:t>
    </dgm:pt>
    <dgm:pt modelId="{A4DA47F8-9D22-4C31-ABBA-0435962087CA}" type="sibTrans" cxnId="{FB8E0F77-76A6-466A-94CB-64240C4E5D72}">
      <dgm:prSet/>
      <dgm:spPr/>
      <dgm:t>
        <a:bodyPr/>
        <a:lstStyle/>
        <a:p>
          <a:endParaRPr lang="pt-BR"/>
        </a:p>
      </dgm:t>
    </dgm:pt>
    <dgm:pt modelId="{B4AEE24D-D49B-4C5D-8356-A26008B5958A}">
      <dgm:prSet phldrT="[Texto]" custT="1"/>
      <dgm:spPr/>
      <dgm:t>
        <a:bodyPr/>
        <a:lstStyle/>
        <a:p>
          <a:r>
            <a:rPr lang="pt-BR" sz="2000" b="1" baseline="0" dirty="0" smtClean="0">
              <a:solidFill>
                <a:schemeClr val="accent1">
                  <a:lumMod val="50000"/>
                </a:schemeClr>
              </a:solidFill>
            </a:rPr>
            <a:t>Comparação entre os estados</a:t>
          </a:r>
          <a:endParaRPr lang="pt-BR" sz="2000" b="1" baseline="0" dirty="0">
            <a:solidFill>
              <a:schemeClr val="accent1">
                <a:lumMod val="50000"/>
              </a:schemeClr>
            </a:solidFill>
          </a:endParaRPr>
        </a:p>
      </dgm:t>
    </dgm:pt>
    <dgm:pt modelId="{7F6829A8-B65C-4286-B132-4FC329C30320}" type="parTrans" cxnId="{F1A4420C-A3C0-4FAC-922D-23BA35DC2B99}">
      <dgm:prSet/>
      <dgm:spPr/>
      <dgm:t>
        <a:bodyPr/>
        <a:lstStyle/>
        <a:p>
          <a:endParaRPr lang="pt-BR"/>
        </a:p>
      </dgm:t>
    </dgm:pt>
    <dgm:pt modelId="{97D70140-66FD-462C-A1FF-CDC4FAC865BE}" type="sibTrans" cxnId="{F1A4420C-A3C0-4FAC-922D-23BA35DC2B99}">
      <dgm:prSet/>
      <dgm:spPr/>
      <dgm:t>
        <a:bodyPr/>
        <a:lstStyle/>
        <a:p>
          <a:endParaRPr lang="pt-BR"/>
        </a:p>
      </dgm:t>
    </dgm:pt>
    <dgm:pt modelId="{241F9B70-51E8-42EC-8390-48015C372482}">
      <dgm:prSet phldrT="[Texto]" custT="1"/>
      <dgm:spPr/>
      <dgm:t>
        <a:bodyPr/>
        <a:lstStyle/>
        <a:p>
          <a:r>
            <a:rPr lang="pt-BR" sz="2000" b="1" dirty="0" smtClean="0">
              <a:solidFill>
                <a:srgbClr val="C00000"/>
              </a:solidFill>
            </a:rPr>
            <a:t>Divulgação da avaliação de cada </a:t>
          </a:r>
          <a:r>
            <a:rPr lang="pt-BR" sz="2000" b="1" dirty="0" smtClean="0">
              <a:solidFill>
                <a:srgbClr val="C00000"/>
              </a:solidFill>
            </a:rPr>
            <a:t>estado </a:t>
          </a:r>
          <a:r>
            <a:rPr lang="pt-BR" sz="2000" b="1" dirty="0" smtClean="0">
              <a:solidFill>
                <a:srgbClr val="C00000"/>
              </a:solidFill>
            </a:rPr>
            <a:t>apenas para a sua SEFAZ</a:t>
          </a:r>
          <a:endParaRPr lang="pt-BR" sz="2000" b="1" dirty="0">
            <a:solidFill>
              <a:srgbClr val="C00000"/>
            </a:solidFill>
          </a:endParaRPr>
        </a:p>
      </dgm:t>
    </dgm:pt>
    <dgm:pt modelId="{91446327-02CD-4CB4-919D-0D56BE30586C}" type="parTrans" cxnId="{074A9D89-BF69-4390-9ACB-568A2D0283BB}">
      <dgm:prSet/>
      <dgm:spPr/>
      <dgm:t>
        <a:bodyPr/>
        <a:lstStyle/>
        <a:p>
          <a:endParaRPr lang="pt-BR"/>
        </a:p>
      </dgm:t>
    </dgm:pt>
    <dgm:pt modelId="{9A235959-97F2-48E0-933E-90C3065175CF}" type="sibTrans" cxnId="{074A9D89-BF69-4390-9ACB-568A2D0283BB}">
      <dgm:prSet/>
      <dgm:spPr/>
      <dgm:t>
        <a:bodyPr/>
        <a:lstStyle/>
        <a:p>
          <a:endParaRPr lang="pt-BR"/>
        </a:p>
      </dgm:t>
    </dgm:pt>
    <dgm:pt modelId="{C45233A6-2BB8-4F01-86C8-E1719A42DDE8}">
      <dgm:prSet phldrT="[Texto]" custT="1"/>
      <dgm:spPr/>
      <dgm:t>
        <a:bodyPr/>
        <a:lstStyle/>
        <a:p>
          <a:r>
            <a:rPr lang="pt-BR" sz="2000" b="1" dirty="0" smtClean="0">
              <a:solidFill>
                <a:srgbClr val="C00000"/>
              </a:solidFill>
            </a:rPr>
            <a:t>Não haverá comparação entre </a:t>
          </a:r>
          <a:r>
            <a:rPr lang="pt-BR" sz="2000" b="1" dirty="0" smtClean="0">
              <a:solidFill>
                <a:srgbClr val="C00000"/>
              </a:solidFill>
            </a:rPr>
            <a:t>estados</a:t>
          </a:r>
          <a:endParaRPr lang="pt-BR" sz="2000" b="1" dirty="0">
            <a:solidFill>
              <a:srgbClr val="C00000"/>
            </a:solidFill>
          </a:endParaRPr>
        </a:p>
      </dgm:t>
    </dgm:pt>
    <dgm:pt modelId="{C82F584F-08F2-4889-880E-309028B4E482}" type="parTrans" cxnId="{4E36A39A-8787-4B80-A253-935813B6EAE3}">
      <dgm:prSet/>
      <dgm:spPr/>
      <dgm:t>
        <a:bodyPr/>
        <a:lstStyle/>
        <a:p>
          <a:endParaRPr lang="pt-BR"/>
        </a:p>
      </dgm:t>
    </dgm:pt>
    <dgm:pt modelId="{F1419FDD-7F40-49D4-ABBE-D1FB876694CD}" type="sibTrans" cxnId="{4E36A39A-8787-4B80-A253-935813B6EAE3}">
      <dgm:prSet/>
      <dgm:spPr/>
      <dgm:t>
        <a:bodyPr/>
        <a:lstStyle/>
        <a:p>
          <a:endParaRPr lang="pt-BR"/>
        </a:p>
      </dgm:t>
    </dgm:pt>
    <dgm:pt modelId="{0EED349B-89FE-43ED-9840-59BE1BD97F6A}" type="pres">
      <dgm:prSet presAssocID="{F5FCDAB5-CB83-46CD-B04B-49B86CA0D1C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660E219-DB42-4820-8AD1-5C86B4A96EB6}" type="pres">
      <dgm:prSet presAssocID="{BAEE9EF4-A62F-43E6-B1F6-47D600B413E8}" presName="compNode" presStyleCnt="0"/>
      <dgm:spPr/>
    </dgm:pt>
    <dgm:pt modelId="{336B170E-6DA6-41C5-9111-9C4DF1913422}" type="pres">
      <dgm:prSet presAssocID="{BAEE9EF4-A62F-43E6-B1F6-47D600B413E8}" presName="aNode" presStyleLbl="bgShp" presStyleIdx="0" presStyleCnt="2"/>
      <dgm:spPr/>
      <dgm:t>
        <a:bodyPr/>
        <a:lstStyle/>
        <a:p>
          <a:endParaRPr lang="pt-BR"/>
        </a:p>
      </dgm:t>
    </dgm:pt>
    <dgm:pt modelId="{21436E57-BD30-458A-B80A-924F7A68EDC7}" type="pres">
      <dgm:prSet presAssocID="{BAEE9EF4-A62F-43E6-B1F6-47D600B413E8}" presName="textNode" presStyleLbl="bgShp" presStyleIdx="0" presStyleCnt="2"/>
      <dgm:spPr/>
      <dgm:t>
        <a:bodyPr/>
        <a:lstStyle/>
        <a:p>
          <a:endParaRPr lang="pt-BR"/>
        </a:p>
      </dgm:t>
    </dgm:pt>
    <dgm:pt modelId="{38F28A02-264C-4AFA-A657-702652B386F7}" type="pres">
      <dgm:prSet presAssocID="{BAEE9EF4-A62F-43E6-B1F6-47D600B413E8}" presName="compChildNode" presStyleCnt="0"/>
      <dgm:spPr/>
    </dgm:pt>
    <dgm:pt modelId="{8F30764E-352F-41CD-85B6-E207EA3CBCA6}" type="pres">
      <dgm:prSet presAssocID="{BAEE9EF4-A62F-43E6-B1F6-47D600B413E8}" presName="theInnerList" presStyleCnt="0"/>
      <dgm:spPr/>
    </dgm:pt>
    <dgm:pt modelId="{8F68348A-7696-4381-805D-460EAD971350}" type="pres">
      <dgm:prSet presAssocID="{793E94C8-34DC-4697-B916-289886DE5474}" presName="childNode" presStyleLbl="node1" presStyleIdx="0" presStyleCnt="8" custScaleX="118719" custScaleY="1893855" custLinFactY="-472059" custLinFactNeighborX="-3206" custLinFactNeighborY="-5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872C0D2-764F-43F5-A867-6F0EFEA83E87}" type="pres">
      <dgm:prSet presAssocID="{793E94C8-34DC-4697-B916-289886DE5474}" presName="aSpace2" presStyleCnt="0"/>
      <dgm:spPr/>
    </dgm:pt>
    <dgm:pt modelId="{09F228D6-F8CB-4552-B646-DCFCDE0F01C2}" type="pres">
      <dgm:prSet presAssocID="{142AE6D8-CEEA-43BB-B79A-F0C719AA4A98}" presName="childNode" presStyleLbl="node1" presStyleIdx="1" presStyleCnt="8" custScaleX="122247" custScaleY="2000000" custLinFactY="-216011" custLinFactNeighborX="-1445" custLinFactNeighborY="-3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F21148-F89D-432A-BAEC-C48ACC7124D6}" type="pres">
      <dgm:prSet presAssocID="{142AE6D8-CEEA-43BB-B79A-F0C719AA4A98}" presName="aSpace2" presStyleCnt="0"/>
      <dgm:spPr/>
    </dgm:pt>
    <dgm:pt modelId="{56F52462-6F5D-4356-B837-B6D21393D6C4}" type="pres">
      <dgm:prSet presAssocID="{1FB0DDF6-E92F-4963-8D05-D351AA7C70CA}" presName="childNode" presStyleLbl="node1" presStyleIdx="2" presStyleCnt="8" custScaleX="124909" custScaleY="132224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E74E4D-F7F2-4D1D-99FE-C48A8EDCB944}" type="pres">
      <dgm:prSet presAssocID="{1FB0DDF6-E92F-4963-8D05-D351AA7C70CA}" presName="aSpace2" presStyleCnt="0"/>
      <dgm:spPr/>
    </dgm:pt>
    <dgm:pt modelId="{CBCFBE85-C5B2-4320-99EC-0F885739F2B6}" type="pres">
      <dgm:prSet presAssocID="{B4AEE24D-D49B-4C5D-8356-A26008B5958A}" presName="childNode" presStyleLbl="node1" presStyleIdx="3" presStyleCnt="8" custScaleX="123617" custScaleY="2000000" custLinFactY="301436" custLinFactNeighborX="-760" custLinFactNeighborY="4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7943392-AD70-46AC-ABE8-503C41F3A9F7}" type="pres">
      <dgm:prSet presAssocID="{BAEE9EF4-A62F-43E6-B1F6-47D600B413E8}" presName="aSpace" presStyleCnt="0"/>
      <dgm:spPr/>
    </dgm:pt>
    <dgm:pt modelId="{152A5354-6D4F-4A80-9E3A-FEC1828CFB51}" type="pres">
      <dgm:prSet presAssocID="{B97766CC-DF06-41BE-A69F-60D75888AA1B}" presName="compNode" presStyleCnt="0"/>
      <dgm:spPr/>
    </dgm:pt>
    <dgm:pt modelId="{B93B1AD0-582D-4181-A8F8-9F0BC7023B12}" type="pres">
      <dgm:prSet presAssocID="{B97766CC-DF06-41BE-A69F-60D75888AA1B}" presName="aNode" presStyleLbl="bgShp" presStyleIdx="1" presStyleCnt="2"/>
      <dgm:spPr/>
      <dgm:t>
        <a:bodyPr/>
        <a:lstStyle/>
        <a:p>
          <a:endParaRPr lang="pt-BR"/>
        </a:p>
      </dgm:t>
    </dgm:pt>
    <dgm:pt modelId="{4B4D43E8-D413-44DA-8A8E-098EEBAD17E6}" type="pres">
      <dgm:prSet presAssocID="{B97766CC-DF06-41BE-A69F-60D75888AA1B}" presName="textNode" presStyleLbl="bgShp" presStyleIdx="1" presStyleCnt="2"/>
      <dgm:spPr/>
      <dgm:t>
        <a:bodyPr/>
        <a:lstStyle/>
        <a:p>
          <a:endParaRPr lang="pt-BR"/>
        </a:p>
      </dgm:t>
    </dgm:pt>
    <dgm:pt modelId="{A15159D0-A75D-4AEC-89C5-2C08BC9C25C4}" type="pres">
      <dgm:prSet presAssocID="{B97766CC-DF06-41BE-A69F-60D75888AA1B}" presName="compChildNode" presStyleCnt="0"/>
      <dgm:spPr/>
    </dgm:pt>
    <dgm:pt modelId="{17CB4D04-E375-4D65-B654-7A77A3E3A44B}" type="pres">
      <dgm:prSet presAssocID="{B97766CC-DF06-41BE-A69F-60D75888AA1B}" presName="theInnerList" presStyleCnt="0"/>
      <dgm:spPr/>
    </dgm:pt>
    <dgm:pt modelId="{12936230-ECA4-4529-A699-8695483E9985}" type="pres">
      <dgm:prSet presAssocID="{A9E2A195-8BAC-4526-94B7-5766EA504270}" presName="childNode" presStyleLbl="node1" presStyleIdx="4" presStyleCnt="8" custScaleX="125916" custScaleY="104147" custLinFactY="-11143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17DE06-1056-4CB8-8211-63642AD05A1D}" type="pres">
      <dgm:prSet presAssocID="{A9E2A195-8BAC-4526-94B7-5766EA504270}" presName="aSpace2" presStyleCnt="0"/>
      <dgm:spPr/>
    </dgm:pt>
    <dgm:pt modelId="{0260E5E4-3508-4027-BE68-467920DE6A65}" type="pres">
      <dgm:prSet presAssocID="{D8CA8119-BE35-4537-A89D-846CDE55EF36}" presName="childNode" presStyleLbl="node1" presStyleIdx="5" presStyleCnt="8" custScaleX="1256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8C1E4D-5821-4844-A06C-6FC628BA824F}" type="pres">
      <dgm:prSet presAssocID="{D8CA8119-BE35-4537-A89D-846CDE55EF36}" presName="aSpace2" presStyleCnt="0"/>
      <dgm:spPr/>
    </dgm:pt>
    <dgm:pt modelId="{00A5E8FA-4A73-4F18-B489-41687619CD9A}" type="pres">
      <dgm:prSet presAssocID="{241F9B70-51E8-42EC-8390-48015C372482}" presName="childNode" presStyleLbl="node1" presStyleIdx="6" presStyleCnt="8" custScaleX="1245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10C714-C1E6-4AAE-8EEF-C697DFC31C0A}" type="pres">
      <dgm:prSet presAssocID="{241F9B70-51E8-42EC-8390-48015C372482}" presName="aSpace2" presStyleCnt="0"/>
      <dgm:spPr/>
    </dgm:pt>
    <dgm:pt modelId="{2C34ED11-B861-4B02-B186-E3448BB15FC6}" type="pres">
      <dgm:prSet presAssocID="{C45233A6-2BB8-4F01-86C8-E1719A42DDE8}" presName="childNode" presStyleLbl="node1" presStyleIdx="7" presStyleCnt="8" custScaleX="125393" custLinFactY="1243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2D9AEDF-F647-4DFF-B02D-3BB5EAA041C0}" srcId="{B97766CC-DF06-41BE-A69F-60D75888AA1B}" destId="{D8CA8119-BE35-4537-A89D-846CDE55EF36}" srcOrd="1" destOrd="0" parTransId="{923DF105-249D-453D-965E-3553586D4B0D}" sibTransId="{23CE28F2-F9E1-4297-B899-473F49652435}"/>
    <dgm:cxn modelId="{BF161135-45CB-4BA6-9025-199C21184BD4}" type="presOf" srcId="{793E94C8-34DC-4697-B916-289886DE5474}" destId="{8F68348A-7696-4381-805D-460EAD971350}" srcOrd="0" destOrd="0" presId="urn:microsoft.com/office/officeart/2005/8/layout/lProcess2"/>
    <dgm:cxn modelId="{7E9BC98E-5A3D-4BAB-B680-009ADE7295F6}" type="presOf" srcId="{B97766CC-DF06-41BE-A69F-60D75888AA1B}" destId="{4B4D43E8-D413-44DA-8A8E-098EEBAD17E6}" srcOrd="1" destOrd="0" presId="urn:microsoft.com/office/officeart/2005/8/layout/lProcess2"/>
    <dgm:cxn modelId="{C5B3FC89-C8B6-45D9-8469-45097C961715}" srcId="{BAEE9EF4-A62F-43E6-B1F6-47D600B413E8}" destId="{793E94C8-34DC-4697-B916-289886DE5474}" srcOrd="0" destOrd="0" parTransId="{2DADAD20-56C8-4213-A40B-D1D397243F9D}" sibTransId="{E240A590-6C25-44AB-9FB1-B803009333CA}"/>
    <dgm:cxn modelId="{E8A6C728-9B08-41D2-BE10-0DEEBC7A20AE}" srcId="{F5FCDAB5-CB83-46CD-B04B-49B86CA0D1C0}" destId="{BAEE9EF4-A62F-43E6-B1F6-47D600B413E8}" srcOrd="0" destOrd="0" parTransId="{5C518CA2-E69B-4A86-82BF-1C813B66128C}" sibTransId="{6B28C5DE-C9C9-4C41-B8D8-D7E68CE819AC}"/>
    <dgm:cxn modelId="{7B105922-ACB6-4743-A27B-A698A7686EBD}" type="presOf" srcId="{BAEE9EF4-A62F-43E6-B1F6-47D600B413E8}" destId="{336B170E-6DA6-41C5-9111-9C4DF1913422}" srcOrd="0" destOrd="0" presId="urn:microsoft.com/office/officeart/2005/8/layout/lProcess2"/>
    <dgm:cxn modelId="{42EFCBE7-7416-409E-9B1F-4D56AA739CEE}" type="presOf" srcId="{241F9B70-51E8-42EC-8390-48015C372482}" destId="{00A5E8FA-4A73-4F18-B489-41687619CD9A}" srcOrd="0" destOrd="0" presId="urn:microsoft.com/office/officeart/2005/8/layout/lProcess2"/>
    <dgm:cxn modelId="{4E36A39A-8787-4B80-A253-935813B6EAE3}" srcId="{B97766CC-DF06-41BE-A69F-60D75888AA1B}" destId="{C45233A6-2BB8-4F01-86C8-E1719A42DDE8}" srcOrd="3" destOrd="0" parTransId="{C82F584F-08F2-4889-880E-309028B4E482}" sibTransId="{F1419FDD-7F40-49D4-ABBE-D1FB876694CD}"/>
    <dgm:cxn modelId="{074A9D89-BF69-4390-9ACB-568A2D0283BB}" srcId="{B97766CC-DF06-41BE-A69F-60D75888AA1B}" destId="{241F9B70-51E8-42EC-8390-48015C372482}" srcOrd="2" destOrd="0" parTransId="{91446327-02CD-4CB4-919D-0D56BE30586C}" sibTransId="{9A235959-97F2-48E0-933E-90C3065175CF}"/>
    <dgm:cxn modelId="{F1A4420C-A3C0-4FAC-922D-23BA35DC2B99}" srcId="{BAEE9EF4-A62F-43E6-B1F6-47D600B413E8}" destId="{B4AEE24D-D49B-4C5D-8356-A26008B5958A}" srcOrd="3" destOrd="0" parTransId="{7F6829A8-B65C-4286-B132-4FC329C30320}" sibTransId="{97D70140-66FD-462C-A1FF-CDC4FAC865BE}"/>
    <dgm:cxn modelId="{8C027033-4B47-4E0F-A374-C7F8B5BE36D4}" type="presOf" srcId="{1FB0DDF6-E92F-4963-8D05-D351AA7C70CA}" destId="{56F52462-6F5D-4356-B837-B6D21393D6C4}" srcOrd="0" destOrd="0" presId="urn:microsoft.com/office/officeart/2005/8/layout/lProcess2"/>
    <dgm:cxn modelId="{1BCA7812-7F7F-44BB-B1B8-43B7AB83B97B}" srcId="{F5FCDAB5-CB83-46CD-B04B-49B86CA0D1C0}" destId="{B97766CC-DF06-41BE-A69F-60D75888AA1B}" srcOrd="1" destOrd="0" parTransId="{63EC256C-A77B-4D9A-AF97-977D189D9A58}" sibTransId="{3596E49D-57CC-41A4-9194-519B51CC2882}"/>
    <dgm:cxn modelId="{2A3B7239-4421-4E0B-9AB9-45381463EF83}" type="presOf" srcId="{A9E2A195-8BAC-4526-94B7-5766EA504270}" destId="{12936230-ECA4-4529-A699-8695483E9985}" srcOrd="0" destOrd="0" presId="urn:microsoft.com/office/officeart/2005/8/layout/lProcess2"/>
    <dgm:cxn modelId="{839A98FA-1E77-41A7-B40A-68BD971E2C7A}" srcId="{B97766CC-DF06-41BE-A69F-60D75888AA1B}" destId="{A9E2A195-8BAC-4526-94B7-5766EA504270}" srcOrd="0" destOrd="0" parTransId="{34B18CA1-15E2-4AC4-851F-D1C0DE26604C}" sibTransId="{26540EDE-1057-4FF7-B3C3-BEE4ABAD1FDC}"/>
    <dgm:cxn modelId="{8CD3AE00-A8C0-4F07-B0E1-12A7D62E1E35}" type="presOf" srcId="{BAEE9EF4-A62F-43E6-B1F6-47D600B413E8}" destId="{21436E57-BD30-458A-B80A-924F7A68EDC7}" srcOrd="1" destOrd="0" presId="urn:microsoft.com/office/officeart/2005/8/layout/lProcess2"/>
    <dgm:cxn modelId="{40EB965A-CCD6-4EEA-8307-CE3BCCC11DE6}" type="presOf" srcId="{C45233A6-2BB8-4F01-86C8-E1719A42DDE8}" destId="{2C34ED11-B861-4B02-B186-E3448BB15FC6}" srcOrd="0" destOrd="0" presId="urn:microsoft.com/office/officeart/2005/8/layout/lProcess2"/>
    <dgm:cxn modelId="{3462B661-6740-4A7E-9FA7-FB71E55802AF}" type="presOf" srcId="{D8CA8119-BE35-4537-A89D-846CDE55EF36}" destId="{0260E5E4-3508-4027-BE68-467920DE6A65}" srcOrd="0" destOrd="0" presId="urn:microsoft.com/office/officeart/2005/8/layout/lProcess2"/>
    <dgm:cxn modelId="{E8605CAF-4AE3-44E0-943A-44CB3DFF91BB}" type="presOf" srcId="{142AE6D8-CEEA-43BB-B79A-F0C719AA4A98}" destId="{09F228D6-F8CB-4552-B646-DCFCDE0F01C2}" srcOrd="0" destOrd="0" presId="urn:microsoft.com/office/officeart/2005/8/layout/lProcess2"/>
    <dgm:cxn modelId="{FB8E0F77-76A6-466A-94CB-64240C4E5D72}" srcId="{BAEE9EF4-A62F-43E6-B1F6-47D600B413E8}" destId="{1FB0DDF6-E92F-4963-8D05-D351AA7C70CA}" srcOrd="2" destOrd="0" parTransId="{D4CD51F5-8B35-4331-B9A0-5A34B76009DE}" sibTransId="{A4DA47F8-9D22-4C31-ABBA-0435962087CA}"/>
    <dgm:cxn modelId="{79F69AAE-4E81-4D79-BD32-31A50A6836A1}" srcId="{BAEE9EF4-A62F-43E6-B1F6-47D600B413E8}" destId="{142AE6D8-CEEA-43BB-B79A-F0C719AA4A98}" srcOrd="1" destOrd="0" parTransId="{32F59F62-8E35-4511-A75C-2EC8D7BE0F3E}" sibTransId="{A7AD9CEE-BC36-48C1-A727-C340A1AD0442}"/>
    <dgm:cxn modelId="{76DB1A45-E388-4028-89C5-E93E577C3C57}" type="presOf" srcId="{B4AEE24D-D49B-4C5D-8356-A26008B5958A}" destId="{CBCFBE85-C5B2-4320-99EC-0F885739F2B6}" srcOrd="0" destOrd="0" presId="urn:microsoft.com/office/officeart/2005/8/layout/lProcess2"/>
    <dgm:cxn modelId="{66AB3C23-452C-4E0D-AB29-E7F791C6301E}" type="presOf" srcId="{F5FCDAB5-CB83-46CD-B04B-49B86CA0D1C0}" destId="{0EED349B-89FE-43ED-9840-59BE1BD97F6A}" srcOrd="0" destOrd="0" presId="urn:microsoft.com/office/officeart/2005/8/layout/lProcess2"/>
    <dgm:cxn modelId="{F5A25515-A831-4C4D-865F-77761E562266}" type="presOf" srcId="{B97766CC-DF06-41BE-A69F-60D75888AA1B}" destId="{B93B1AD0-582D-4181-A8F8-9F0BC7023B12}" srcOrd="0" destOrd="0" presId="urn:microsoft.com/office/officeart/2005/8/layout/lProcess2"/>
    <dgm:cxn modelId="{EF28F394-3F5F-4FCD-B959-23AADD2454BA}" type="presParOf" srcId="{0EED349B-89FE-43ED-9840-59BE1BD97F6A}" destId="{0660E219-DB42-4820-8AD1-5C86B4A96EB6}" srcOrd="0" destOrd="0" presId="urn:microsoft.com/office/officeart/2005/8/layout/lProcess2"/>
    <dgm:cxn modelId="{5B8237AF-4046-4630-A3EE-E214FF0FFC21}" type="presParOf" srcId="{0660E219-DB42-4820-8AD1-5C86B4A96EB6}" destId="{336B170E-6DA6-41C5-9111-9C4DF1913422}" srcOrd="0" destOrd="0" presId="urn:microsoft.com/office/officeart/2005/8/layout/lProcess2"/>
    <dgm:cxn modelId="{07F37832-D83E-487D-90C3-13DA0EDCCD30}" type="presParOf" srcId="{0660E219-DB42-4820-8AD1-5C86B4A96EB6}" destId="{21436E57-BD30-458A-B80A-924F7A68EDC7}" srcOrd="1" destOrd="0" presId="urn:microsoft.com/office/officeart/2005/8/layout/lProcess2"/>
    <dgm:cxn modelId="{3CB0E051-9BA4-466D-A3F5-6602C4569530}" type="presParOf" srcId="{0660E219-DB42-4820-8AD1-5C86B4A96EB6}" destId="{38F28A02-264C-4AFA-A657-702652B386F7}" srcOrd="2" destOrd="0" presId="urn:microsoft.com/office/officeart/2005/8/layout/lProcess2"/>
    <dgm:cxn modelId="{A55DDC67-BB76-4A4F-B758-18C04A96BB48}" type="presParOf" srcId="{38F28A02-264C-4AFA-A657-702652B386F7}" destId="{8F30764E-352F-41CD-85B6-E207EA3CBCA6}" srcOrd="0" destOrd="0" presId="urn:microsoft.com/office/officeart/2005/8/layout/lProcess2"/>
    <dgm:cxn modelId="{5E888936-0B5B-4B58-8B4F-88417C4C2D6C}" type="presParOf" srcId="{8F30764E-352F-41CD-85B6-E207EA3CBCA6}" destId="{8F68348A-7696-4381-805D-460EAD971350}" srcOrd="0" destOrd="0" presId="urn:microsoft.com/office/officeart/2005/8/layout/lProcess2"/>
    <dgm:cxn modelId="{26A3B0D1-2230-4D7A-8788-95662EFCD1C7}" type="presParOf" srcId="{8F30764E-352F-41CD-85B6-E207EA3CBCA6}" destId="{E872C0D2-764F-43F5-A867-6F0EFEA83E87}" srcOrd="1" destOrd="0" presId="urn:microsoft.com/office/officeart/2005/8/layout/lProcess2"/>
    <dgm:cxn modelId="{5F3B3DAD-34E4-4CF0-8505-78D6C68091CC}" type="presParOf" srcId="{8F30764E-352F-41CD-85B6-E207EA3CBCA6}" destId="{09F228D6-F8CB-4552-B646-DCFCDE0F01C2}" srcOrd="2" destOrd="0" presId="urn:microsoft.com/office/officeart/2005/8/layout/lProcess2"/>
    <dgm:cxn modelId="{185237C7-E94F-4FBD-921E-967927756FD0}" type="presParOf" srcId="{8F30764E-352F-41CD-85B6-E207EA3CBCA6}" destId="{CBF21148-F89D-432A-BAEC-C48ACC7124D6}" srcOrd="3" destOrd="0" presId="urn:microsoft.com/office/officeart/2005/8/layout/lProcess2"/>
    <dgm:cxn modelId="{CCE2DAB5-6F7D-4177-B09E-678BE1FF45E5}" type="presParOf" srcId="{8F30764E-352F-41CD-85B6-E207EA3CBCA6}" destId="{56F52462-6F5D-4356-B837-B6D21393D6C4}" srcOrd="4" destOrd="0" presId="urn:microsoft.com/office/officeart/2005/8/layout/lProcess2"/>
    <dgm:cxn modelId="{7E2F106B-9FFB-433D-B8E3-3D3A33DDA11D}" type="presParOf" srcId="{8F30764E-352F-41CD-85B6-E207EA3CBCA6}" destId="{EFE74E4D-F7F2-4D1D-99FE-C48A8EDCB944}" srcOrd="5" destOrd="0" presId="urn:microsoft.com/office/officeart/2005/8/layout/lProcess2"/>
    <dgm:cxn modelId="{05013C74-A957-48A6-924D-D5BE07AFC3B0}" type="presParOf" srcId="{8F30764E-352F-41CD-85B6-E207EA3CBCA6}" destId="{CBCFBE85-C5B2-4320-99EC-0F885739F2B6}" srcOrd="6" destOrd="0" presId="urn:microsoft.com/office/officeart/2005/8/layout/lProcess2"/>
    <dgm:cxn modelId="{1241A257-73A8-47B8-90D4-082A7148120C}" type="presParOf" srcId="{0EED349B-89FE-43ED-9840-59BE1BD97F6A}" destId="{E7943392-AD70-46AC-ABE8-503C41F3A9F7}" srcOrd="1" destOrd="0" presId="urn:microsoft.com/office/officeart/2005/8/layout/lProcess2"/>
    <dgm:cxn modelId="{9F838A4D-59DC-402E-8D89-E96EE0995F56}" type="presParOf" srcId="{0EED349B-89FE-43ED-9840-59BE1BD97F6A}" destId="{152A5354-6D4F-4A80-9E3A-FEC1828CFB51}" srcOrd="2" destOrd="0" presId="urn:microsoft.com/office/officeart/2005/8/layout/lProcess2"/>
    <dgm:cxn modelId="{22078E6B-BF35-4F91-823C-5A61B49310E6}" type="presParOf" srcId="{152A5354-6D4F-4A80-9E3A-FEC1828CFB51}" destId="{B93B1AD0-582D-4181-A8F8-9F0BC7023B12}" srcOrd="0" destOrd="0" presId="urn:microsoft.com/office/officeart/2005/8/layout/lProcess2"/>
    <dgm:cxn modelId="{82316BE6-0669-4356-99CB-ECDA567873D1}" type="presParOf" srcId="{152A5354-6D4F-4A80-9E3A-FEC1828CFB51}" destId="{4B4D43E8-D413-44DA-8A8E-098EEBAD17E6}" srcOrd="1" destOrd="0" presId="urn:microsoft.com/office/officeart/2005/8/layout/lProcess2"/>
    <dgm:cxn modelId="{C565B43B-DBAF-4C06-B500-D1FD5200D014}" type="presParOf" srcId="{152A5354-6D4F-4A80-9E3A-FEC1828CFB51}" destId="{A15159D0-A75D-4AEC-89C5-2C08BC9C25C4}" srcOrd="2" destOrd="0" presId="urn:microsoft.com/office/officeart/2005/8/layout/lProcess2"/>
    <dgm:cxn modelId="{EEEF8CE1-4E08-460D-BA08-E76C976DC74B}" type="presParOf" srcId="{A15159D0-A75D-4AEC-89C5-2C08BC9C25C4}" destId="{17CB4D04-E375-4D65-B654-7A77A3E3A44B}" srcOrd="0" destOrd="0" presId="urn:microsoft.com/office/officeart/2005/8/layout/lProcess2"/>
    <dgm:cxn modelId="{BBDEC0E6-A811-481C-990C-7899EB67FD52}" type="presParOf" srcId="{17CB4D04-E375-4D65-B654-7A77A3E3A44B}" destId="{12936230-ECA4-4529-A699-8695483E9985}" srcOrd="0" destOrd="0" presId="urn:microsoft.com/office/officeart/2005/8/layout/lProcess2"/>
    <dgm:cxn modelId="{3F0B69E7-77AA-41A4-9A4C-87FBFBABFC43}" type="presParOf" srcId="{17CB4D04-E375-4D65-B654-7A77A3E3A44B}" destId="{FE17DE06-1056-4CB8-8211-63642AD05A1D}" srcOrd="1" destOrd="0" presId="urn:microsoft.com/office/officeart/2005/8/layout/lProcess2"/>
    <dgm:cxn modelId="{949F75DC-BAEB-4661-8D0C-1CBEE264E6C5}" type="presParOf" srcId="{17CB4D04-E375-4D65-B654-7A77A3E3A44B}" destId="{0260E5E4-3508-4027-BE68-467920DE6A65}" srcOrd="2" destOrd="0" presId="urn:microsoft.com/office/officeart/2005/8/layout/lProcess2"/>
    <dgm:cxn modelId="{86C73476-AF10-4AE3-84D9-F3A4A9265116}" type="presParOf" srcId="{17CB4D04-E375-4D65-B654-7A77A3E3A44B}" destId="{238C1E4D-5821-4844-A06C-6FC628BA824F}" srcOrd="3" destOrd="0" presId="urn:microsoft.com/office/officeart/2005/8/layout/lProcess2"/>
    <dgm:cxn modelId="{2BDAD32A-EDF6-42AA-86C7-DCB0C1DE9B57}" type="presParOf" srcId="{17CB4D04-E375-4D65-B654-7A77A3E3A44B}" destId="{00A5E8FA-4A73-4F18-B489-41687619CD9A}" srcOrd="4" destOrd="0" presId="urn:microsoft.com/office/officeart/2005/8/layout/lProcess2"/>
    <dgm:cxn modelId="{D25A0BE3-AA30-4642-9BC6-8FF08F2F2928}" type="presParOf" srcId="{17CB4D04-E375-4D65-B654-7A77A3E3A44B}" destId="{9010C714-C1E6-4AAE-8EEF-C697DFC31C0A}" srcOrd="5" destOrd="0" presId="urn:microsoft.com/office/officeart/2005/8/layout/lProcess2"/>
    <dgm:cxn modelId="{208CB420-D5FA-4D1C-8B7F-EF19D59B321B}" type="presParOf" srcId="{17CB4D04-E375-4D65-B654-7A77A3E3A44B}" destId="{2C34ED11-B861-4B02-B186-E3448BB15FC6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6B170E-6DA6-41C5-9111-9C4DF1913422}">
      <dsp:nvSpPr>
        <dsp:cNvPr id="0" name=""/>
        <dsp:cNvSpPr/>
      </dsp:nvSpPr>
      <dsp:spPr>
        <a:xfrm>
          <a:off x="2345" y="0"/>
          <a:ext cx="4302779" cy="65973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kern="1200" dirty="0" smtClean="0">
              <a:solidFill>
                <a:schemeClr val="accent1">
                  <a:lumMod val="50000"/>
                </a:schemeClr>
              </a:solidFill>
            </a:rPr>
            <a:t>1)MODELO BASICO</a:t>
          </a:r>
          <a:endParaRPr lang="pt-BR" sz="4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345" y="0"/>
        <a:ext cx="4302779" cy="1979205"/>
      </dsp:txXfrm>
    </dsp:sp>
    <dsp:sp modelId="{8F68348A-7696-4381-805D-460EAD971350}">
      <dsp:nvSpPr>
        <dsp:cNvPr id="0" name=""/>
        <dsp:cNvSpPr/>
      </dsp:nvSpPr>
      <dsp:spPr>
        <a:xfrm>
          <a:off x="90" y="1656184"/>
          <a:ext cx="4086573" cy="1117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baseline="0" dirty="0" smtClean="0">
              <a:solidFill>
                <a:schemeClr val="accent1">
                  <a:lumMod val="50000"/>
                </a:schemeClr>
              </a:solidFill>
            </a:rPr>
            <a:t>Objetivo central: reduzir grandes disparidades entre </a:t>
          </a:r>
          <a:r>
            <a:rPr lang="pt-BR" sz="2000" b="1" kern="1200" baseline="0" dirty="0" smtClean="0">
              <a:solidFill>
                <a:schemeClr val="accent1">
                  <a:lumMod val="50000"/>
                </a:schemeClr>
              </a:solidFill>
            </a:rPr>
            <a:t>estados</a:t>
          </a:r>
          <a:endParaRPr lang="pt-BR" sz="2000" b="1" kern="1200" cap="none" baseline="0" dirty="0">
            <a:solidFill>
              <a:schemeClr val="accent1">
                <a:lumMod val="50000"/>
              </a:schemeClr>
            </a:solidFill>
          </a:endParaRPr>
        </a:p>
      </dsp:txBody>
      <dsp:txXfrm>
        <a:off x="90" y="1656184"/>
        <a:ext cx="4086573" cy="1117780"/>
      </dsp:txXfrm>
    </dsp:sp>
    <dsp:sp modelId="{09F228D6-F8CB-4552-B646-DCFCDE0F01C2}">
      <dsp:nvSpPr>
        <dsp:cNvPr id="0" name=""/>
        <dsp:cNvSpPr/>
      </dsp:nvSpPr>
      <dsp:spPr>
        <a:xfrm>
          <a:off x="0" y="2952328"/>
          <a:ext cx="4208014" cy="11804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baseline="0" dirty="0" smtClean="0">
              <a:solidFill>
                <a:schemeClr val="accent1">
                  <a:lumMod val="50000"/>
                </a:schemeClr>
              </a:solidFill>
            </a:rPr>
            <a:t> Parâmetros modestos de avaliação de transparência (para que nenhum </a:t>
          </a:r>
          <a:r>
            <a:rPr lang="pt-BR" sz="2000" b="1" kern="1200" baseline="0" dirty="0" smtClean="0">
              <a:solidFill>
                <a:schemeClr val="accent1">
                  <a:lumMod val="50000"/>
                </a:schemeClr>
              </a:solidFill>
            </a:rPr>
            <a:t>estado </a:t>
          </a:r>
          <a:r>
            <a:rPr lang="pt-BR" sz="2000" b="1" kern="1200" baseline="0" dirty="0" smtClean="0">
              <a:solidFill>
                <a:schemeClr val="accent1">
                  <a:lumMod val="50000"/>
                </a:schemeClr>
              </a:solidFill>
            </a:rPr>
            <a:t>fique em posição desfavorável)</a:t>
          </a:r>
          <a:endParaRPr lang="pt-BR" sz="2000" b="1" kern="1200" baseline="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2952328"/>
        <a:ext cx="4208014" cy="1180428"/>
      </dsp:txXfrm>
    </dsp:sp>
    <dsp:sp modelId="{56F52462-6F5D-4356-B837-B6D21393D6C4}">
      <dsp:nvSpPr>
        <dsp:cNvPr id="0" name=""/>
        <dsp:cNvSpPr/>
      </dsp:nvSpPr>
      <dsp:spPr>
        <a:xfrm>
          <a:off x="3911" y="4296570"/>
          <a:ext cx="4299646" cy="780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b="1" kern="1200" cap="none" baseline="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cap="none" baseline="0" dirty="0" smtClean="0">
              <a:solidFill>
                <a:schemeClr val="accent1">
                  <a:lumMod val="50000"/>
                </a:schemeClr>
              </a:solidFill>
            </a:rPr>
            <a:t>Divulgação da avaliação dos </a:t>
          </a:r>
          <a:r>
            <a:rPr lang="pt-BR" sz="2000" b="1" kern="1200" cap="none" baseline="0" dirty="0" smtClean="0">
              <a:solidFill>
                <a:schemeClr val="accent1">
                  <a:lumMod val="50000"/>
                </a:schemeClr>
              </a:solidFill>
            </a:rPr>
            <a:t>estados </a:t>
          </a:r>
          <a:r>
            <a:rPr lang="pt-BR" sz="2000" b="1" kern="1200" cap="none" baseline="0" dirty="0" smtClean="0">
              <a:solidFill>
                <a:schemeClr val="accent1">
                  <a:lumMod val="50000"/>
                </a:schemeClr>
              </a:solidFill>
            </a:rPr>
            <a:t>para o público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b="1" kern="1200" baseline="0" dirty="0">
            <a:solidFill>
              <a:schemeClr val="accent1">
                <a:lumMod val="50000"/>
              </a:schemeClr>
            </a:solidFill>
          </a:endParaRPr>
        </a:p>
      </dsp:txBody>
      <dsp:txXfrm>
        <a:off x="3911" y="4296570"/>
        <a:ext cx="4299646" cy="780410"/>
      </dsp:txXfrm>
    </dsp:sp>
    <dsp:sp modelId="{CBCFBE85-C5B2-4320-99EC-0F885739F2B6}">
      <dsp:nvSpPr>
        <dsp:cNvPr id="0" name=""/>
        <dsp:cNvSpPr/>
      </dsp:nvSpPr>
      <dsp:spPr>
        <a:xfrm>
          <a:off x="0" y="5300293"/>
          <a:ext cx="4255173" cy="11804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baseline="0" dirty="0" smtClean="0">
              <a:solidFill>
                <a:schemeClr val="accent1">
                  <a:lumMod val="50000"/>
                </a:schemeClr>
              </a:solidFill>
            </a:rPr>
            <a:t>Comparação entre os estados</a:t>
          </a:r>
          <a:endParaRPr lang="pt-BR" sz="2000" b="1" kern="1200" baseline="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5300293"/>
        <a:ext cx="4255173" cy="1180428"/>
      </dsp:txXfrm>
    </dsp:sp>
    <dsp:sp modelId="{B93B1AD0-582D-4181-A8F8-9F0BC7023B12}">
      <dsp:nvSpPr>
        <dsp:cNvPr id="0" name=""/>
        <dsp:cNvSpPr/>
      </dsp:nvSpPr>
      <dsp:spPr>
        <a:xfrm>
          <a:off x="4643598" y="0"/>
          <a:ext cx="4302779" cy="65973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kern="1200" dirty="0" smtClean="0">
              <a:solidFill>
                <a:srgbClr val="C00000"/>
              </a:solidFill>
            </a:rPr>
            <a:t>2)MODELO IDEAL</a:t>
          </a:r>
          <a:endParaRPr lang="pt-BR" sz="4400" kern="1200" dirty="0">
            <a:solidFill>
              <a:srgbClr val="C00000"/>
            </a:solidFill>
          </a:endParaRPr>
        </a:p>
      </dsp:txBody>
      <dsp:txXfrm>
        <a:off x="4643598" y="0"/>
        <a:ext cx="4302779" cy="1979205"/>
      </dsp:txXfrm>
    </dsp:sp>
    <dsp:sp modelId="{12936230-ECA4-4529-A699-8695483E9985}">
      <dsp:nvSpPr>
        <dsp:cNvPr id="0" name=""/>
        <dsp:cNvSpPr/>
      </dsp:nvSpPr>
      <dsp:spPr>
        <a:xfrm>
          <a:off x="4627832" y="1728197"/>
          <a:ext cx="4334309" cy="9911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rgbClr val="C00000"/>
              </a:solidFill>
            </a:rPr>
            <a:t>Objetivo central: estabelecer metas de transparência para orientar a ação do gestor</a:t>
          </a:r>
          <a:endParaRPr lang="pt-BR" sz="2000" b="1" kern="1200" dirty="0">
            <a:solidFill>
              <a:srgbClr val="C00000"/>
            </a:solidFill>
          </a:endParaRPr>
        </a:p>
      </dsp:txBody>
      <dsp:txXfrm>
        <a:off x="4627832" y="1728197"/>
        <a:ext cx="4334309" cy="991137"/>
      </dsp:txXfrm>
    </dsp:sp>
    <dsp:sp modelId="{0260E5E4-3508-4027-BE68-467920DE6A65}">
      <dsp:nvSpPr>
        <dsp:cNvPr id="0" name=""/>
        <dsp:cNvSpPr/>
      </dsp:nvSpPr>
      <dsp:spPr>
        <a:xfrm>
          <a:off x="4632393" y="3118201"/>
          <a:ext cx="4325188" cy="951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rgbClr val="C00000"/>
              </a:solidFill>
            </a:rPr>
            <a:t>Parâmetros ideais de transparência</a:t>
          </a:r>
          <a:endParaRPr lang="pt-BR" sz="2000" b="1" kern="1200" dirty="0">
            <a:solidFill>
              <a:srgbClr val="C00000"/>
            </a:solidFill>
          </a:endParaRPr>
        </a:p>
      </dsp:txBody>
      <dsp:txXfrm>
        <a:off x="4632393" y="3118201"/>
        <a:ext cx="4325188" cy="951671"/>
      </dsp:txXfrm>
    </dsp:sp>
    <dsp:sp modelId="{00A5E8FA-4A73-4F18-B489-41687619CD9A}">
      <dsp:nvSpPr>
        <dsp:cNvPr id="0" name=""/>
        <dsp:cNvSpPr/>
      </dsp:nvSpPr>
      <dsp:spPr>
        <a:xfrm>
          <a:off x="4651136" y="4216283"/>
          <a:ext cx="4287702" cy="951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rgbClr val="C00000"/>
              </a:solidFill>
            </a:rPr>
            <a:t>Divulgação da avaliação de cada </a:t>
          </a:r>
          <a:r>
            <a:rPr lang="pt-BR" sz="2000" b="1" kern="1200" dirty="0" smtClean="0">
              <a:solidFill>
                <a:srgbClr val="C00000"/>
              </a:solidFill>
            </a:rPr>
            <a:t>estado </a:t>
          </a:r>
          <a:r>
            <a:rPr lang="pt-BR" sz="2000" b="1" kern="1200" dirty="0" smtClean="0">
              <a:solidFill>
                <a:srgbClr val="C00000"/>
              </a:solidFill>
            </a:rPr>
            <a:t>apenas para a sua SEFAZ</a:t>
          </a:r>
          <a:endParaRPr lang="pt-BR" sz="2000" b="1" kern="1200" dirty="0">
            <a:solidFill>
              <a:srgbClr val="C00000"/>
            </a:solidFill>
          </a:endParaRPr>
        </a:p>
      </dsp:txBody>
      <dsp:txXfrm>
        <a:off x="4651136" y="4216283"/>
        <a:ext cx="4287702" cy="951671"/>
      </dsp:txXfrm>
    </dsp:sp>
    <dsp:sp modelId="{2C34ED11-B861-4B02-B186-E3448BB15FC6}">
      <dsp:nvSpPr>
        <dsp:cNvPr id="0" name=""/>
        <dsp:cNvSpPr/>
      </dsp:nvSpPr>
      <dsp:spPr>
        <a:xfrm>
          <a:off x="4636834" y="5472605"/>
          <a:ext cx="4316307" cy="951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rgbClr val="C00000"/>
              </a:solidFill>
            </a:rPr>
            <a:t>Não haverá comparação entre </a:t>
          </a:r>
          <a:r>
            <a:rPr lang="pt-BR" sz="2000" b="1" kern="1200" dirty="0" smtClean="0">
              <a:solidFill>
                <a:srgbClr val="C00000"/>
              </a:solidFill>
            </a:rPr>
            <a:t>estados</a:t>
          </a:r>
          <a:endParaRPr lang="pt-BR" sz="2000" b="1" kern="1200" dirty="0">
            <a:solidFill>
              <a:srgbClr val="C00000"/>
            </a:solidFill>
          </a:endParaRPr>
        </a:p>
      </dsp:txBody>
      <dsp:txXfrm>
        <a:off x="4636834" y="5472605"/>
        <a:ext cx="4316307" cy="9516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62FBD9-26A8-4600-847D-A10EED694736}" type="datetimeFigureOut">
              <a:rPr lang="pt-BR"/>
              <a:pPr>
                <a:defRPr/>
              </a:pPr>
              <a:t>01/01/2002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9E8ABD-79A4-4721-8097-320516B2F8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69190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E8ABD-79A4-4721-8097-320516B2F88E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26280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E8ABD-79A4-4721-8097-320516B2F88E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36027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E8ABD-79A4-4721-8097-320516B2F88E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09320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E8ABD-79A4-4721-8097-320516B2F88E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24853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02100"/>
            <a:ext cx="9144000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9433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609600"/>
            <a:ext cx="5678487" cy="549433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 lvl="0"/>
            <a:r>
              <a:rPr lang="pt-BR" noProof="0" smtClean="0"/>
              <a:t>Clique no ícone para adicionar tabela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6613" y="1989138"/>
            <a:ext cx="38100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6613" y="4122738"/>
            <a:ext cx="38100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84213" y="1989138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pic>
        <p:nvPicPr>
          <p:cNvPr id="1028" name="Imagem 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308850" y="188913"/>
            <a:ext cx="165576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3933056"/>
            <a:ext cx="9108504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052736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endParaRPr lang="pt-BR" sz="2800" b="1" dirty="0" smtClean="0">
              <a:solidFill>
                <a:srgbClr val="FF3300"/>
              </a:solidFill>
            </a:endParaRPr>
          </a:p>
          <a:p>
            <a:pPr algn="ctr">
              <a:buFontTx/>
              <a:buNone/>
            </a:pPr>
            <a:r>
              <a:rPr lang="pt-BR" sz="3200" b="1" dirty="0" smtClean="0">
                <a:solidFill>
                  <a:srgbClr val="FF3300"/>
                </a:solidFill>
              </a:rPr>
              <a:t>ÍNDICE DE TRANSPARÊNCIA E CIDADANIA FISCAL (ITCF) </a:t>
            </a:r>
          </a:p>
          <a:p>
            <a:pPr algn="ctr">
              <a:buFontTx/>
              <a:buNone/>
            </a:pPr>
            <a:r>
              <a:rPr lang="pt-BR" sz="2800" b="1" dirty="0" smtClean="0">
                <a:solidFill>
                  <a:srgbClr val="FF3300"/>
                </a:solidFill>
              </a:rPr>
              <a:t>Duas propostas para encaminhamento do projeto</a:t>
            </a:r>
            <a:endParaRPr lang="pt-BR" sz="2800" b="1" dirty="0" smtClean="0"/>
          </a:p>
          <a:p>
            <a:pPr>
              <a:buFontTx/>
              <a:buNone/>
            </a:pPr>
            <a:endParaRPr lang="pt-BR" sz="2800" b="1" dirty="0" smtClean="0">
              <a:solidFill>
                <a:srgbClr val="FF0000"/>
              </a:solidFill>
              <a:latin typeface="Verdana" pitchFamily="34" charset="0"/>
            </a:endParaRPr>
          </a:p>
          <a:p>
            <a:pPr algn="r">
              <a:buFontTx/>
              <a:buNone/>
            </a:pPr>
            <a:r>
              <a:rPr lang="pt-BR" sz="2000" i="1" dirty="0" smtClean="0">
                <a:latin typeface="Verdana" pitchFamily="34" charset="0"/>
              </a:rPr>
              <a:t>Mariana Fischer Pacheco</a:t>
            </a:r>
          </a:p>
          <a:p>
            <a:pPr algn="r">
              <a:buFontTx/>
              <a:buNone/>
            </a:pPr>
            <a:r>
              <a:rPr lang="pt-BR" sz="2000" i="1" dirty="0" smtClean="0">
                <a:latin typeface="Verdana" pitchFamily="34" charset="0"/>
              </a:rPr>
              <a:t>		  Coordenadora acadêmica – NEF/ FGV</a:t>
            </a:r>
          </a:p>
          <a:p>
            <a:pPr>
              <a:buFontTx/>
              <a:buNone/>
            </a:pPr>
            <a:endParaRPr lang="pt-BR" sz="2800" b="1" i="1" dirty="0" smtClean="0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44624"/>
            <a:ext cx="6192688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1º.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(06 e 07/02)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6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pt-BR" b="1" u="sng" dirty="0" smtClean="0"/>
              <a:t>(i.)ITCF – o que não queremos? </a:t>
            </a:r>
          </a:p>
          <a:p>
            <a:pPr>
              <a:buFontTx/>
              <a:buChar char="-"/>
            </a:pPr>
            <a:r>
              <a:rPr lang="pt-BR" dirty="0" smtClean="0"/>
              <a:t>Falta de clareza  e falta de relevância dos critérios utilizados para aferir transparência;</a:t>
            </a:r>
          </a:p>
          <a:p>
            <a:pPr>
              <a:buFontTx/>
              <a:buChar char="-"/>
            </a:pPr>
            <a:r>
              <a:rPr lang="pt-BR" dirty="0" smtClean="0"/>
              <a:t>Ausência de diálogo (no processo construção do Índice e após sua implementação);</a:t>
            </a:r>
          </a:p>
          <a:p>
            <a:pPr>
              <a:buFontTx/>
              <a:buChar char="-"/>
            </a:pPr>
            <a:r>
              <a:rPr lang="pt-BR" dirty="0" smtClean="0"/>
              <a:t>Formas de </a:t>
            </a:r>
            <a:r>
              <a:rPr lang="pt-BR" dirty="0" err="1" smtClean="0"/>
              <a:t>ranqueamento</a:t>
            </a:r>
            <a:r>
              <a:rPr lang="pt-BR" dirty="0" smtClean="0"/>
              <a:t> que incentivem um jogo de “perde-perde” (1º, 2º, 3º... lugares);</a:t>
            </a:r>
          </a:p>
          <a:p>
            <a:pPr>
              <a:buFontTx/>
              <a:buChar char="-"/>
            </a:pPr>
            <a:r>
              <a:rPr lang="pt-BR" dirty="0" smtClean="0"/>
              <a:t>Parâmetros impossíveis de serem alcançados pelos Estados;</a:t>
            </a:r>
          </a:p>
          <a:p>
            <a:pPr>
              <a:buNone/>
            </a:pPr>
            <a:r>
              <a:rPr lang="pt-BR" dirty="0" smtClean="0"/>
              <a:t>-   Falta de indicadores que avaliem a transparência da receita (foco apenas no gasto)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671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336704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1º.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(06 e 07/02)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196752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pt-BR" b="1" u="sng" dirty="0" smtClean="0"/>
              <a:t>(ii.) ITCF – o que queremos?</a:t>
            </a:r>
            <a:endParaRPr lang="pt-BR" b="1" dirty="0" smtClean="0"/>
          </a:p>
          <a:p>
            <a:pPr algn="just">
              <a:buFontTx/>
              <a:buChar char="-"/>
            </a:pPr>
            <a:r>
              <a:rPr lang="pt-BR" dirty="0" smtClean="0"/>
              <a:t>Critérios claros, simples e relevantes para a aferição de transparência;</a:t>
            </a:r>
          </a:p>
          <a:p>
            <a:pPr algn="just">
              <a:buFontTx/>
              <a:buChar char="-"/>
            </a:pPr>
            <a:r>
              <a:rPr lang="pt-BR" dirty="0" smtClean="0"/>
              <a:t>Observância dos objetivos da lei de transparência e da lei de acesso a informação (contudo, não se quer um Índice estritamente legalista); </a:t>
            </a:r>
          </a:p>
          <a:p>
            <a:pPr algn="just">
              <a:buFontTx/>
              <a:buChar char="-"/>
            </a:pPr>
            <a:r>
              <a:rPr lang="pt-BR" dirty="0" smtClean="0"/>
              <a:t>Diálogo com os </a:t>
            </a:r>
            <a:r>
              <a:rPr lang="pt-BR" dirty="0" smtClean="0"/>
              <a:t>estados </a:t>
            </a:r>
            <a:r>
              <a:rPr lang="pt-BR" dirty="0" smtClean="0"/>
              <a:t>e com a sociedade;</a:t>
            </a:r>
          </a:p>
          <a:p>
            <a:pPr algn="just">
              <a:buFontTx/>
              <a:buChar char="-"/>
            </a:pPr>
            <a:r>
              <a:rPr lang="pt-BR" dirty="0" smtClean="0"/>
              <a:t>Forma de classificação que possibilite a realização de um jogo em que todos ganham;</a:t>
            </a:r>
          </a:p>
          <a:p>
            <a:pPr algn="just">
              <a:buFontTx/>
              <a:buChar char="-"/>
            </a:pPr>
            <a:r>
              <a:rPr lang="pt-BR" dirty="0" smtClean="0"/>
              <a:t>Avaliação de qualidade dos </a:t>
            </a:r>
            <a:r>
              <a:rPr lang="pt-BR" u="sng" dirty="0" smtClean="0"/>
              <a:t>serviços</a:t>
            </a:r>
            <a:r>
              <a:rPr lang="pt-BR" dirty="0" smtClean="0"/>
              <a:t> prestados pelo portal de transparência (consultas fiscais, fale conosco </a:t>
            </a:r>
            <a:r>
              <a:rPr lang="pt-BR" dirty="0" err="1" smtClean="0"/>
              <a:t>etc</a:t>
            </a:r>
            <a:r>
              <a:rPr lang="pt-BR" dirty="0" smtClean="0"/>
              <a:t>);</a:t>
            </a:r>
          </a:p>
          <a:p>
            <a:pPr algn="just">
              <a:buFontTx/>
              <a:buChar char="-"/>
            </a:pPr>
            <a:r>
              <a:rPr lang="pt-BR" dirty="0" smtClean="0"/>
              <a:t>Averiguação da veracidade das informações disponibilizadas nos sites (confiança).</a:t>
            </a:r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3654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8243" y="0"/>
            <a:ext cx="6192688" cy="1251519"/>
          </a:xfrm>
        </p:spPr>
        <p:txBody>
          <a:bodyPr/>
          <a:lstStyle/>
          <a:p>
            <a:r>
              <a:rPr lang="pt-BR" sz="4800" dirty="0" smtClean="0">
                <a:solidFill>
                  <a:srgbClr val="FF0000"/>
                </a:solidFill>
              </a:rPr>
              <a:t>Pilares do </a:t>
            </a:r>
            <a:r>
              <a:rPr lang="pt-BR" sz="4800" dirty="0">
                <a:solidFill>
                  <a:srgbClr val="FF0000"/>
                </a:solidFill>
              </a:rPr>
              <a:t>ITCF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392488"/>
          </a:xfrm>
        </p:spPr>
        <p:txBody>
          <a:bodyPr/>
          <a:lstStyle/>
          <a:p>
            <a:r>
              <a:rPr lang="pt-BR" sz="4000" dirty="0"/>
              <a:t>Estratégia positiva e </a:t>
            </a:r>
            <a:r>
              <a:rPr lang="pt-BR" sz="4000" dirty="0" smtClean="0"/>
              <a:t>progressiva</a:t>
            </a:r>
          </a:p>
          <a:p>
            <a:r>
              <a:rPr lang="pt-BR" sz="4000" dirty="0" smtClean="0"/>
              <a:t>Confiança e previsibilidade</a:t>
            </a:r>
            <a:endParaRPr lang="pt-BR" sz="4000" dirty="0"/>
          </a:p>
          <a:p>
            <a:r>
              <a:rPr lang="pt-BR" sz="4000" dirty="0" smtClean="0"/>
              <a:t>Incentivo à inovação e ao experimentalismo</a:t>
            </a:r>
          </a:p>
          <a:p>
            <a:r>
              <a:rPr lang="pt-BR" sz="4000" dirty="0" smtClean="0"/>
              <a:t>Impacto de legitimidade e cidadania</a:t>
            </a:r>
          </a:p>
          <a:p>
            <a:r>
              <a:rPr lang="pt-BR" sz="4000" dirty="0" smtClean="0"/>
              <a:t>Autonomia dos </a:t>
            </a:r>
            <a:r>
              <a:rPr lang="pt-BR" sz="4000" dirty="0" smtClean="0"/>
              <a:t>estados</a:t>
            </a:r>
            <a:endParaRPr lang="pt-BR" sz="4000" dirty="0" smtClean="0"/>
          </a:p>
          <a:p>
            <a:pPr>
              <a:buNone/>
            </a:pPr>
            <a:endParaRPr lang="pt-BR" b="1" dirty="0" smtClean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6424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pt-BR" sz="4800" dirty="0" smtClean="0">
                <a:solidFill>
                  <a:srgbClr val="FF0000"/>
                </a:solidFill>
              </a:rPr>
              <a:t>Pilares do ITCF</a:t>
            </a:r>
            <a:endParaRPr lang="pt-BR" sz="4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268760"/>
            <a:ext cx="7772400" cy="4114800"/>
          </a:xfrm>
        </p:spPr>
        <p:txBody>
          <a:bodyPr/>
          <a:lstStyle/>
          <a:p>
            <a:pPr algn="just"/>
            <a:r>
              <a:rPr lang="pt-BR" sz="3600" dirty="0" smtClean="0"/>
              <a:t>Esferas temáticas: (i.) Despesa Pública e Cidadania; (ii.) Administração e Legislação Fiscal; (iii.) Contencioso Fiscal</a:t>
            </a:r>
          </a:p>
          <a:p>
            <a:pPr algn="just"/>
            <a:endParaRPr lang="pt-BR" sz="3600" dirty="0" smtClean="0"/>
          </a:p>
          <a:p>
            <a:pPr algn="just"/>
            <a:r>
              <a:rPr lang="pt-BR" sz="3600" dirty="0" smtClean="0"/>
              <a:t>Múltiplas dimensões da transparência: responsabilização; ação em rede; diálogo; eficiência do serviço.</a:t>
            </a:r>
          </a:p>
          <a:p>
            <a:endParaRPr lang="pt-BR" dirty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sz="4400" b="1" dirty="0" smtClean="0">
                <a:solidFill>
                  <a:srgbClr val="FF0000"/>
                </a:solidFill>
              </a:rPr>
              <a:t>DUAS PROPOSTAS PARA O ENCAMINHAMENTO DO PROJETO</a:t>
            </a:r>
            <a:endParaRPr lang="pt-BR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None/>
            </a:pPr>
            <a:endParaRPr lang="pt-BR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a 3"/>
          <p:cNvGraphicFramePr/>
          <p:nvPr/>
        </p:nvGraphicFramePr>
        <p:xfrm>
          <a:off x="179512" y="260648"/>
          <a:ext cx="8964488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sz="4400" b="1" dirty="0" smtClean="0">
                <a:solidFill>
                  <a:srgbClr val="FF0000"/>
                </a:solidFill>
              </a:rPr>
              <a:t>PROXIMOS PASSOS</a:t>
            </a:r>
            <a:endParaRPr lang="pt-BR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-99392"/>
            <a:ext cx="7128792" cy="850106"/>
          </a:xfrm>
        </p:spPr>
        <p:txBody>
          <a:bodyPr>
            <a:normAutofit fontScale="90000"/>
          </a:bodyPr>
          <a:lstStyle/>
          <a:p>
            <a:r>
              <a:rPr lang="en-US" sz="2800" dirty="0" err="1" smtClean="0"/>
              <a:t>Ações</a:t>
            </a:r>
            <a:r>
              <a:rPr lang="en-US" sz="2800" dirty="0" smtClean="0"/>
              <a:t> de </a:t>
            </a:r>
            <a:r>
              <a:rPr lang="en-US" sz="2800" dirty="0" err="1" smtClean="0"/>
              <a:t>Continuidade</a:t>
            </a:r>
            <a:r>
              <a:rPr lang="en-US" sz="2800" dirty="0" smtClean="0"/>
              <a:t> - </a:t>
            </a:r>
            <a:r>
              <a:rPr lang="en-US" sz="2800" dirty="0" err="1" smtClean="0"/>
              <a:t>pós</a:t>
            </a:r>
            <a:r>
              <a:rPr lang="en-US" sz="2800" dirty="0" smtClean="0"/>
              <a:t> </a:t>
            </a:r>
            <a:r>
              <a:rPr lang="en-US" sz="2800" dirty="0" err="1" smtClean="0"/>
              <a:t>deliberação</a:t>
            </a:r>
            <a:r>
              <a:rPr lang="en-US" sz="2800" dirty="0" smtClean="0"/>
              <a:t> </a:t>
            </a:r>
            <a:r>
              <a:rPr lang="en-US" sz="2800" dirty="0" err="1" smtClean="0"/>
              <a:t>Cogef</a:t>
            </a:r>
            <a:endParaRPr lang="en-US" sz="2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692696"/>
          <a:ext cx="8147248" cy="60350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430061"/>
                <a:gridCol w="1425749"/>
                <a:gridCol w="2291438"/>
              </a:tblGrid>
              <a:tr h="35140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Ação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Participantes</a:t>
                      </a:r>
                      <a:endParaRPr lang="en-US" dirty="0"/>
                    </a:p>
                  </a:txBody>
                  <a:tcPr/>
                </a:tc>
              </a:tr>
              <a:tr h="60654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Reunião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Plenária</a:t>
                      </a:r>
                      <a:r>
                        <a:rPr lang="en-US" dirty="0" smtClean="0"/>
                        <a:t>-SP</a:t>
                      </a:r>
                    </a:p>
                    <a:p>
                      <a:r>
                        <a:rPr lang="en-US" dirty="0" err="1" smtClean="0"/>
                        <a:t>Fechamento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fase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exploratória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e 5 de </a:t>
                      </a:r>
                      <a:r>
                        <a:rPr lang="en-US" dirty="0" err="1" smtClean="0"/>
                        <a:t>junho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Representantes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Estados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piloto</a:t>
                      </a:r>
                      <a:endParaRPr lang="en-US" dirty="0"/>
                    </a:p>
                  </a:txBody>
                  <a:tcPr/>
                </a:tc>
              </a:tr>
              <a:tr h="112643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Elaboração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proposta</a:t>
                      </a:r>
                      <a:r>
                        <a:rPr lang="en-US" baseline="0" dirty="0" smtClean="0"/>
                        <a:t> final </a:t>
                      </a:r>
                      <a:r>
                        <a:rPr lang="en-US" baseline="0" dirty="0" err="1" smtClean="0"/>
                        <a:t>pelo</a:t>
                      </a:r>
                      <a:r>
                        <a:rPr lang="en-US" baseline="0" dirty="0" smtClean="0"/>
                        <a:t>  NEF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Rede</a:t>
                      </a:r>
                      <a:r>
                        <a:rPr lang="en-US" dirty="0" smtClean="0"/>
                        <a:t> de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socialização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err="1" smtClean="0"/>
                        <a:t>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informação</a:t>
                      </a:r>
                      <a:r>
                        <a:rPr lang="en-US" baseline="0" dirty="0" smtClean="0"/>
                        <a:t> (2 </a:t>
                      </a:r>
                      <a:r>
                        <a:rPr lang="en-US" baseline="0" dirty="0" err="1" smtClean="0"/>
                        <a:t>relatórios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err="1" smtClean="0"/>
                        <a:t>parciais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Junho</a:t>
                      </a:r>
                      <a:r>
                        <a:rPr lang="en-US" dirty="0" smtClean="0"/>
                        <a:t> a </a:t>
                      </a:r>
                      <a:r>
                        <a:rPr lang="en-US" dirty="0" err="1" smtClean="0"/>
                        <a:t>agosto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Nef</a:t>
                      </a:r>
                      <a:r>
                        <a:rPr lang="en-US" dirty="0" smtClean="0"/>
                        <a:t> /BID</a:t>
                      </a:r>
                    </a:p>
                    <a:p>
                      <a:r>
                        <a:rPr lang="en-US" dirty="0" err="1" smtClean="0"/>
                        <a:t>Cogef</a:t>
                      </a:r>
                      <a:r>
                        <a:rPr lang="en-US" dirty="0" smtClean="0"/>
                        <a:t> –Ricardo</a:t>
                      </a:r>
                      <a:endParaRPr lang="en-US" dirty="0"/>
                    </a:p>
                  </a:txBody>
                  <a:tcPr/>
                </a:tc>
              </a:tr>
              <a:tr h="606541">
                <a:tc>
                  <a:txBody>
                    <a:bodyPr/>
                    <a:lstStyle/>
                    <a:p>
                      <a:r>
                        <a:rPr lang="en-US" dirty="0" smtClean="0"/>
                        <a:t>Workshop de </a:t>
                      </a:r>
                      <a:r>
                        <a:rPr lang="en-US" dirty="0" err="1" smtClean="0"/>
                        <a:t>aiinhamento</a:t>
                      </a:r>
                      <a:r>
                        <a:rPr lang="en-US" dirty="0" smtClean="0"/>
                        <a:t> - </a:t>
                      </a:r>
                      <a:r>
                        <a:rPr lang="en-US" dirty="0" err="1" smtClean="0"/>
                        <a:t>Indice</a:t>
                      </a:r>
                      <a:r>
                        <a:rPr lang="en-US" dirty="0" smtClean="0"/>
                        <a:t>  de </a:t>
                      </a:r>
                      <a:r>
                        <a:rPr lang="en-US" dirty="0" err="1" smtClean="0"/>
                        <a:t>Transparência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Setembro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Nef</a:t>
                      </a:r>
                      <a:r>
                        <a:rPr lang="en-US" dirty="0" smtClean="0"/>
                        <a:t> /Bid e </a:t>
                      </a:r>
                      <a:r>
                        <a:rPr lang="en-US" dirty="0" err="1" smtClean="0"/>
                        <a:t>Estados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piloto</a:t>
                      </a:r>
                      <a:endParaRPr lang="en-US" dirty="0"/>
                    </a:p>
                  </a:txBody>
                  <a:tcPr/>
                </a:tc>
              </a:tr>
              <a:tr h="35140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Validação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setembro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Cogef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Nef</a:t>
                      </a:r>
                      <a:r>
                        <a:rPr lang="en-US" dirty="0" smtClean="0"/>
                        <a:t>/Bid</a:t>
                      </a:r>
                      <a:endParaRPr lang="en-US" dirty="0"/>
                    </a:p>
                  </a:txBody>
                  <a:tcPr/>
                </a:tc>
              </a:tr>
              <a:tr h="35140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Aprovação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setembro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Confaz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Nef</a:t>
                      </a:r>
                      <a:r>
                        <a:rPr lang="en-US" dirty="0" smtClean="0"/>
                        <a:t>/Bid</a:t>
                      </a:r>
                      <a:endParaRPr lang="en-US" dirty="0"/>
                    </a:p>
                  </a:txBody>
                  <a:tcPr/>
                </a:tc>
              </a:tr>
              <a:tr h="60654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Dialogo</a:t>
                      </a:r>
                      <a:r>
                        <a:rPr lang="en-US" dirty="0" smtClean="0"/>
                        <a:t> com a </a:t>
                      </a:r>
                      <a:r>
                        <a:rPr lang="en-US" dirty="0" err="1" smtClean="0"/>
                        <a:t>sociedade</a:t>
                      </a:r>
                      <a:r>
                        <a:rPr lang="en-US" dirty="0" smtClean="0"/>
                        <a:t> civil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setembro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Bid/</a:t>
                      </a:r>
                      <a:r>
                        <a:rPr lang="en-US" dirty="0" err="1" smtClean="0"/>
                        <a:t>Nef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Consoc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Cogef</a:t>
                      </a:r>
                      <a:endParaRPr lang="en-US" dirty="0"/>
                    </a:p>
                  </a:txBody>
                  <a:tcPr/>
                </a:tc>
              </a:tr>
              <a:tr h="60654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Seminário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Internacional</a:t>
                      </a:r>
                      <a:r>
                        <a:rPr lang="en-US" dirty="0" smtClean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novembro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Bid e </a:t>
                      </a:r>
                      <a:r>
                        <a:rPr lang="en-US" dirty="0" err="1" smtClean="0"/>
                        <a:t>Secretários,NEF</a:t>
                      </a:r>
                      <a:endParaRPr lang="en-US" dirty="0"/>
                    </a:p>
                  </a:txBody>
                  <a:tcPr/>
                </a:tc>
              </a:tr>
              <a:tr h="112643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Publicação</a:t>
                      </a:r>
                      <a:r>
                        <a:rPr lang="en-US" dirty="0" smtClean="0"/>
                        <a:t>  - </a:t>
                      </a:r>
                      <a:r>
                        <a:rPr lang="en-US" dirty="0" err="1" smtClean="0"/>
                        <a:t>Metodologia</a:t>
                      </a:r>
                      <a:r>
                        <a:rPr lang="en-US" dirty="0" smtClean="0"/>
                        <a:t> e </a:t>
                      </a:r>
                      <a:r>
                        <a:rPr lang="en-US" dirty="0" err="1" smtClean="0"/>
                        <a:t>parâmetros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dezembro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Nef</a:t>
                      </a:r>
                      <a:r>
                        <a:rPr lang="en-US" dirty="0" smtClean="0"/>
                        <a:t>/Bid/ </a:t>
                      </a:r>
                      <a:r>
                        <a:rPr lang="en-US" dirty="0" err="1" smtClean="0"/>
                        <a:t>Secretarias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piloto</a:t>
                      </a:r>
                      <a:r>
                        <a:rPr lang="en-US" dirty="0" smtClean="0"/>
                        <a:t>- (</a:t>
                      </a:r>
                      <a:r>
                        <a:rPr lang="en-US" dirty="0" err="1" smtClean="0"/>
                        <a:t>pesquisadores</a:t>
                      </a:r>
                      <a:r>
                        <a:rPr lang="en-US" dirty="0" smtClean="0"/>
                        <a:t> ad-hoc)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14852</TotalTime>
  <Words>472</Words>
  <Application>Microsoft Office PowerPoint</Application>
  <PresentationFormat>Apresentação na tela (4:3)</PresentationFormat>
  <Paragraphs>79</Paragraphs>
  <Slides>9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Tema1</vt:lpstr>
      <vt:lpstr>Slide 1</vt:lpstr>
      <vt:lpstr>1º. Encontro com Estados-Piloto (06 e 07/02)</vt:lpstr>
      <vt:lpstr>1º. Encontro com Estados-Piloto (06 e 07/02)</vt:lpstr>
      <vt:lpstr>Pilares do ITCF</vt:lpstr>
      <vt:lpstr>Pilares do ITCF</vt:lpstr>
      <vt:lpstr>Slide 6</vt:lpstr>
      <vt:lpstr>Slide 7</vt:lpstr>
      <vt:lpstr>Slide 8</vt:lpstr>
      <vt:lpstr>Ações de Continuidade - pós deliberação Cogef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Trabalho do NEF</dc:title>
  <dc:creator>NEF-06</dc:creator>
  <cp:lastModifiedBy>Mariana</cp:lastModifiedBy>
  <cp:revision>430</cp:revision>
  <dcterms:created xsi:type="dcterms:W3CDTF">2010-04-19T20:53:09Z</dcterms:created>
  <dcterms:modified xsi:type="dcterms:W3CDTF">2002-01-01T06:30:06Z</dcterms:modified>
</cp:coreProperties>
</file>