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74" r:id="rId4"/>
    <p:sldId id="269" r:id="rId5"/>
    <p:sldId id="270" r:id="rId6"/>
    <p:sldId id="271" r:id="rId7"/>
    <p:sldId id="272" r:id="rId8"/>
    <p:sldId id="275" r:id="rId9"/>
    <p:sldId id="273" r:id="rId10"/>
    <p:sldId id="261" r:id="rId11"/>
    <p:sldId id="262" r:id="rId12"/>
    <p:sldId id="263" r:id="rId13"/>
    <p:sldId id="264" r:id="rId14"/>
    <p:sldId id="266" r:id="rId15"/>
  </p:sldIdLst>
  <p:sldSz cx="9144000" cy="6858000" type="screen4x3"/>
  <p:notesSz cx="6858000" cy="9144000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B726"/>
    <a:srgbClr val="00A4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50" autoAdjust="0"/>
  </p:normalViewPr>
  <p:slideViewPr>
    <p:cSldViewPr snapToObjects="1">
      <p:cViewPr>
        <p:scale>
          <a:sx n="50" d="100"/>
          <a:sy n="50" d="100"/>
        </p:scale>
        <p:origin x="-1086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ED706-9A54-3F42-AD92-58490FDE4685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3D2C0-4272-E548-9C1F-812EB33A2D8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63B82-A485-B94B-8682-3E26E55CB113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BD8DA-F3E0-1844-A891-13194C2BDE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07933-39C5-964D-BB64-523366F6A0A3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F0E9E-7D3F-7147-8393-4257B12EEDC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7EBC9-AE92-4740-9EA7-AF09F2494C4E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35C4A-FA87-A945-8AC0-B83227ED86A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90760-E317-B14F-B3D4-78AA1A3EF3DD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90233-FBD4-E547-98A3-E62F5C308BD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E67AE-845F-1541-9938-6C8FF0172E5C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72558-3759-6249-B81D-D83D9214D3D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AB85B-FD6F-1846-A5C3-C340B7C59350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FC8DB-D90B-1542-8DB4-69CEDB84699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2E155-666E-8646-AD6F-90231D678FFA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FA73-E9E4-BA4E-8420-ED1C29287C1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D5781-923C-834D-B79B-60DC1D8833C1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019FB-EE1F-2547-939D-CDE4ED8727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4F993-92E0-A54B-9BB4-1B95ACA14F38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CC2E5-0DF2-FC40-8BA2-FAB8C35B120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32E4-3629-CA45-AF07-0C74846D5CB4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A5007-6EAF-FD46-862E-82F403D8964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C89FBE8-A698-4F4E-B0F0-3150058649FA}" type="datetime1">
              <a:rPr lang="es-ES_tradnl"/>
              <a:pPr>
                <a:defRPr/>
              </a:pPr>
              <a:t>30/03/2011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D7B370-0E2C-6647-BF1A-72D50A28011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-107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ángulo 3"/>
          <p:cNvSpPr>
            <a:spLocks noChangeArrowheads="1"/>
          </p:cNvSpPr>
          <p:nvPr/>
        </p:nvSpPr>
        <p:spPr bwMode="auto">
          <a:xfrm>
            <a:off x="1219200" y="2743200"/>
            <a:ext cx="365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err="1" smtClean="0"/>
              <a:t>Proposta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a </a:t>
            </a:r>
            <a:r>
              <a:rPr lang="en-US" sz="2800" dirty="0" err="1" smtClean="0"/>
              <a:t>avaliação</a:t>
            </a:r>
            <a:r>
              <a:rPr lang="en-US" sz="2800" dirty="0" smtClean="0"/>
              <a:t> do </a:t>
            </a:r>
            <a:r>
              <a:rPr lang="en-US" sz="2800" dirty="0" err="1" smtClean="0"/>
              <a:t>Profisco</a:t>
            </a:r>
            <a:endParaRPr lang="en-US" sz="2500" dirty="0" smtClean="0">
              <a:solidFill>
                <a:srgbClr val="595959"/>
              </a:solidFill>
              <a:ea typeface="Unit-Medium" pitchFamily="-107" charset="0"/>
              <a:cs typeface="Unit-Medium" pitchFamily="-107" charset="0"/>
            </a:endParaRPr>
          </a:p>
        </p:txBody>
      </p:sp>
      <p:sp>
        <p:nvSpPr>
          <p:cNvPr id="3" name="Rectángulo 3"/>
          <p:cNvSpPr>
            <a:spLocks noChangeArrowheads="1"/>
          </p:cNvSpPr>
          <p:nvPr/>
        </p:nvSpPr>
        <p:spPr bwMode="auto">
          <a:xfrm>
            <a:off x="1191041" y="5157192"/>
            <a:ext cx="717059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 smtClean="0"/>
              <a:t>11a </a:t>
            </a:r>
            <a:r>
              <a:rPr lang="en-US" sz="2800" dirty="0" err="1" smtClean="0"/>
              <a:t>Reunião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COGEF </a:t>
            </a:r>
          </a:p>
          <a:p>
            <a:pPr algn="ctr"/>
            <a:r>
              <a:rPr lang="en-US" sz="2800" dirty="0" smtClean="0"/>
              <a:t>Brasília</a:t>
            </a:r>
            <a:r>
              <a:rPr lang="en-US" sz="2800" dirty="0" smtClean="0"/>
              <a:t>, Mar/2011</a:t>
            </a:r>
            <a:endParaRPr lang="en-US" sz="2500" dirty="0" smtClean="0">
              <a:ea typeface="Unit-Medium" pitchFamily="-107" charset="0"/>
              <a:cs typeface="Unit-Medium" pitchFamily="-107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ángulo 13"/>
          <p:cNvSpPr>
            <a:spLocks noChangeArrowheads="1"/>
          </p:cNvSpPr>
          <p:nvPr/>
        </p:nvSpPr>
        <p:spPr bwMode="auto">
          <a:xfrm>
            <a:off x="467544" y="828001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 smtClean="0"/>
              <a:t>Exemplo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abordagem</a:t>
            </a:r>
            <a:r>
              <a:rPr lang="en-US" sz="2400" dirty="0" smtClean="0"/>
              <a:t>: </a:t>
            </a:r>
            <a:r>
              <a:rPr lang="en-US" sz="2400" dirty="0" err="1" smtClean="0"/>
              <a:t>Abadie</a:t>
            </a:r>
            <a:r>
              <a:rPr lang="en-US" sz="2400" dirty="0" smtClean="0"/>
              <a:t> and </a:t>
            </a:r>
            <a:r>
              <a:rPr lang="en-US" sz="2400" dirty="0" err="1" smtClean="0"/>
              <a:t>Gardeazabal</a:t>
            </a:r>
            <a:r>
              <a:rPr lang="en-US" sz="2400" dirty="0" smtClean="0"/>
              <a:t> (2003)</a:t>
            </a:r>
          </a:p>
          <a:p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1470457"/>
            <a:ext cx="6336704" cy="5252665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1022054" y="260648"/>
            <a:ext cx="70998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4400" b="1" dirty="0" err="1" smtClean="0">
                <a:latin typeface="+mj-lt"/>
              </a:rPr>
              <a:t>Método</a:t>
            </a:r>
            <a:r>
              <a:rPr lang="en-US" sz="4400" b="1" dirty="0" smtClean="0">
                <a:latin typeface="+mj-lt"/>
              </a:rPr>
              <a:t> do </a:t>
            </a:r>
            <a:r>
              <a:rPr lang="en-US" sz="4400" b="1" dirty="0" err="1" smtClean="0">
                <a:latin typeface="+mj-lt"/>
              </a:rPr>
              <a:t>Controle</a:t>
            </a:r>
            <a:r>
              <a:rPr lang="en-US" sz="4400" b="1" dirty="0" smtClean="0">
                <a:latin typeface="+mj-lt"/>
              </a:rPr>
              <a:t> </a:t>
            </a:r>
            <a:r>
              <a:rPr lang="en-US" sz="4400" b="1" dirty="0" err="1" smtClean="0">
                <a:latin typeface="+mj-lt"/>
              </a:rPr>
              <a:t>Sintético</a:t>
            </a:r>
            <a:endParaRPr lang="en-US" sz="4400" b="1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1542794"/>
            <a:ext cx="6264696" cy="5140011"/>
          </a:xfrm>
          <a:prstGeom prst="rect">
            <a:avLst/>
          </a:prstGeom>
          <a:solidFill>
            <a:srgbClr val="FFFFFF">
              <a:shade val="85000"/>
            </a:srgbClr>
          </a:solidFill>
          <a:ln w="3175" cap="sq">
            <a:solidFill>
              <a:schemeClr val="tx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1022055" y="116632"/>
            <a:ext cx="70998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4400" b="1" dirty="0" err="1" smtClean="0">
                <a:latin typeface="+mj-lt"/>
              </a:rPr>
              <a:t>Método</a:t>
            </a:r>
            <a:r>
              <a:rPr lang="en-US" sz="4400" b="1" dirty="0" smtClean="0">
                <a:latin typeface="+mj-lt"/>
              </a:rPr>
              <a:t> do </a:t>
            </a:r>
            <a:r>
              <a:rPr lang="en-US" sz="4400" b="1" dirty="0" err="1" smtClean="0">
                <a:latin typeface="+mj-lt"/>
              </a:rPr>
              <a:t>Controle</a:t>
            </a:r>
            <a:r>
              <a:rPr lang="en-US" sz="4400" b="1" dirty="0" smtClean="0">
                <a:latin typeface="+mj-lt"/>
              </a:rPr>
              <a:t> </a:t>
            </a:r>
            <a:r>
              <a:rPr lang="en-US" sz="4400" b="1" dirty="0" err="1" smtClean="0">
                <a:latin typeface="+mj-lt"/>
              </a:rPr>
              <a:t>Sintético</a:t>
            </a:r>
            <a:endParaRPr lang="en-US" sz="4400" b="1" dirty="0" smtClean="0">
              <a:latin typeface="+mj-lt"/>
            </a:endParaRPr>
          </a:p>
        </p:txBody>
      </p:sp>
      <p:sp>
        <p:nvSpPr>
          <p:cNvPr id="9" name="Rectángulo 13"/>
          <p:cNvSpPr>
            <a:spLocks noChangeArrowheads="1"/>
          </p:cNvSpPr>
          <p:nvPr/>
        </p:nvSpPr>
        <p:spPr bwMode="auto">
          <a:xfrm>
            <a:off x="467544" y="828001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 smtClean="0"/>
              <a:t>Exemplo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abordagem</a:t>
            </a:r>
            <a:r>
              <a:rPr lang="en-US" sz="2400" dirty="0" smtClean="0"/>
              <a:t>: </a:t>
            </a:r>
            <a:r>
              <a:rPr lang="en-US" sz="2400" dirty="0" err="1" smtClean="0"/>
              <a:t>Abadie</a:t>
            </a:r>
            <a:r>
              <a:rPr lang="en-US" sz="2400" dirty="0" smtClean="0"/>
              <a:t> and </a:t>
            </a:r>
            <a:r>
              <a:rPr lang="en-US" sz="2400" dirty="0" err="1" smtClean="0"/>
              <a:t>Gardeazabal</a:t>
            </a:r>
            <a:r>
              <a:rPr lang="en-US" sz="2400" dirty="0" smtClean="0"/>
              <a:t> (2003)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720" y="1535290"/>
            <a:ext cx="5544616" cy="5134069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022054" y="116632"/>
            <a:ext cx="70998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4400" b="1" dirty="0" err="1" smtClean="0">
                <a:latin typeface="+mj-lt"/>
              </a:rPr>
              <a:t>Método</a:t>
            </a:r>
            <a:r>
              <a:rPr lang="en-US" sz="4400" b="1" dirty="0" smtClean="0">
                <a:latin typeface="+mj-lt"/>
              </a:rPr>
              <a:t> do </a:t>
            </a:r>
            <a:r>
              <a:rPr lang="en-US" sz="4400" b="1" dirty="0" err="1" smtClean="0">
                <a:latin typeface="+mj-lt"/>
              </a:rPr>
              <a:t>Controle</a:t>
            </a:r>
            <a:r>
              <a:rPr lang="en-US" sz="4400" b="1" dirty="0" smtClean="0">
                <a:latin typeface="+mj-lt"/>
              </a:rPr>
              <a:t> </a:t>
            </a:r>
            <a:r>
              <a:rPr lang="en-US" sz="4400" b="1" dirty="0" err="1" smtClean="0">
                <a:latin typeface="+mj-lt"/>
              </a:rPr>
              <a:t>Sintético</a:t>
            </a:r>
            <a:endParaRPr lang="en-US" sz="4400" b="1" dirty="0" smtClean="0">
              <a:latin typeface="+mj-lt"/>
            </a:endParaRPr>
          </a:p>
        </p:txBody>
      </p:sp>
      <p:sp>
        <p:nvSpPr>
          <p:cNvPr id="9" name="Rectángulo 13"/>
          <p:cNvSpPr>
            <a:spLocks noChangeArrowheads="1"/>
          </p:cNvSpPr>
          <p:nvPr/>
        </p:nvSpPr>
        <p:spPr bwMode="auto">
          <a:xfrm>
            <a:off x="467544" y="725795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err="1" smtClean="0"/>
              <a:t>Exemplo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abordagem</a:t>
            </a:r>
            <a:r>
              <a:rPr lang="en-US" sz="2400" dirty="0" smtClean="0"/>
              <a:t>: </a:t>
            </a:r>
            <a:r>
              <a:rPr lang="en-US" sz="2400" dirty="0" err="1" smtClean="0"/>
              <a:t>Abadie</a:t>
            </a:r>
            <a:r>
              <a:rPr lang="en-US" sz="2400" dirty="0" smtClean="0"/>
              <a:t> et al (2001)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3373" y="1449190"/>
            <a:ext cx="5550956" cy="5229936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022055" y="116632"/>
            <a:ext cx="70998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4400" b="1" dirty="0" err="1" smtClean="0">
                <a:latin typeface="+mj-lt"/>
              </a:rPr>
              <a:t>Método</a:t>
            </a:r>
            <a:r>
              <a:rPr lang="en-US" sz="4400" b="1" dirty="0" smtClean="0">
                <a:latin typeface="+mj-lt"/>
              </a:rPr>
              <a:t> do </a:t>
            </a:r>
            <a:r>
              <a:rPr lang="en-US" sz="4400" b="1" dirty="0" err="1" smtClean="0">
                <a:latin typeface="+mj-lt"/>
              </a:rPr>
              <a:t>Controle</a:t>
            </a:r>
            <a:r>
              <a:rPr lang="en-US" sz="4400" b="1" dirty="0" smtClean="0">
                <a:latin typeface="+mj-lt"/>
              </a:rPr>
              <a:t> </a:t>
            </a:r>
            <a:r>
              <a:rPr lang="en-US" sz="4400" b="1" dirty="0" err="1" smtClean="0">
                <a:latin typeface="+mj-lt"/>
              </a:rPr>
              <a:t>Sintético</a:t>
            </a:r>
            <a:endParaRPr lang="en-US" sz="4400" b="1" dirty="0" smtClean="0">
              <a:latin typeface="+mj-lt"/>
            </a:endParaRPr>
          </a:p>
        </p:txBody>
      </p:sp>
      <p:sp>
        <p:nvSpPr>
          <p:cNvPr id="9" name="Rectángulo 13"/>
          <p:cNvSpPr>
            <a:spLocks noChangeArrowheads="1"/>
          </p:cNvSpPr>
          <p:nvPr/>
        </p:nvSpPr>
        <p:spPr bwMode="auto">
          <a:xfrm>
            <a:off x="467544" y="828001"/>
            <a:ext cx="84249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err="1" smtClean="0"/>
              <a:t>Exemplo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abordagem</a:t>
            </a:r>
            <a:r>
              <a:rPr lang="en-US" sz="2400" dirty="0" smtClean="0"/>
              <a:t>: </a:t>
            </a:r>
            <a:r>
              <a:rPr lang="en-US" sz="2400" dirty="0" err="1" smtClean="0"/>
              <a:t>Abadie</a:t>
            </a:r>
            <a:r>
              <a:rPr lang="en-US" sz="2400" dirty="0" smtClean="0"/>
              <a:t> et al (2010)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Adaptação ao PROFISCO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301"/>
            <a:ext cx="8435280" cy="4525963"/>
          </a:xfrm>
        </p:spPr>
        <p:txBody>
          <a:bodyPr/>
          <a:lstStyle/>
          <a:p>
            <a:r>
              <a:rPr lang="pt-BR" sz="2400" dirty="0" smtClean="0"/>
              <a:t>Adaptação da metodologia ao PROFISCO: </a:t>
            </a:r>
            <a:r>
              <a:rPr lang="en-US" sz="2400" dirty="0" err="1" smtClean="0"/>
              <a:t>Processo</a:t>
            </a:r>
            <a:r>
              <a:rPr lang="en-US" sz="2400" dirty="0" smtClean="0"/>
              <a:t> de </a:t>
            </a:r>
            <a:r>
              <a:rPr lang="en-US" sz="2400" dirty="0" err="1" smtClean="0"/>
              <a:t>construção</a:t>
            </a:r>
            <a:r>
              <a:rPr lang="en-US" sz="2400" dirty="0" smtClean="0"/>
              <a:t> </a:t>
            </a:r>
            <a:r>
              <a:rPr lang="en-US" sz="2400" dirty="0" err="1" smtClean="0"/>
              <a:t>coletiva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meio</a:t>
            </a:r>
            <a:r>
              <a:rPr lang="en-US" sz="2400" dirty="0" smtClean="0"/>
              <a:t> da COGEF</a:t>
            </a:r>
          </a:p>
          <a:p>
            <a:pPr lvl="1"/>
            <a:endParaRPr lang="en-US" sz="2400" dirty="0" smtClean="0">
              <a:cs typeface="ＭＳ Ｐゴシック" pitchFamily="-65" charset="-128"/>
            </a:endParaRPr>
          </a:p>
          <a:p>
            <a:r>
              <a:rPr lang="pt-BR" sz="2400" dirty="0" smtClean="0"/>
              <a:t>Escolha de indicadores representativos comum a todos os estados, além daqueles acordados no PAF e nas condições de elegibilidade do PROFISCO (SPED)</a:t>
            </a:r>
          </a:p>
          <a:p>
            <a:pPr lvl="1"/>
            <a:endParaRPr lang="pt-BR" sz="2400" dirty="0" smtClean="0">
              <a:cs typeface="ＭＳ Ｐゴシック" pitchFamily="-65" charset="-128"/>
            </a:endParaRPr>
          </a:p>
          <a:p>
            <a:r>
              <a:rPr lang="pt-BR" sz="2400" dirty="0" smtClean="0"/>
              <a:t>Capacitação das equipes locais</a:t>
            </a:r>
          </a:p>
          <a:p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Antecedentes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92" y="1052736"/>
            <a:ext cx="8712968" cy="448364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Demanda</a:t>
            </a:r>
            <a:r>
              <a:rPr lang="en-US" sz="2800" dirty="0" smtClean="0"/>
              <a:t> do </a:t>
            </a:r>
            <a:r>
              <a:rPr lang="en-US" sz="2800" dirty="0" err="1" smtClean="0"/>
              <a:t>patrocinador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Linha</a:t>
            </a:r>
            <a:r>
              <a:rPr lang="en-US" sz="2800" dirty="0" smtClean="0"/>
              <a:t> de </a:t>
            </a:r>
            <a:r>
              <a:rPr lang="en-US" sz="2800" dirty="0" err="1" smtClean="0"/>
              <a:t>Crédito</a:t>
            </a:r>
            <a:r>
              <a:rPr lang="en-US" sz="2800" dirty="0" smtClean="0"/>
              <a:t> (MF)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Alinhamento</a:t>
            </a:r>
            <a:r>
              <a:rPr lang="en-US" sz="2800" dirty="0" smtClean="0"/>
              <a:t> com as </a:t>
            </a:r>
            <a:r>
              <a:rPr lang="en-US" sz="2800" dirty="0" err="1" smtClean="0"/>
              <a:t>metas</a:t>
            </a:r>
            <a:r>
              <a:rPr lang="en-US" sz="2800" dirty="0" smtClean="0"/>
              <a:t> do PAF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/>
              <a:t>Lições</a:t>
            </a:r>
            <a:r>
              <a:rPr lang="en-US" sz="2800" dirty="0" smtClean="0"/>
              <a:t> </a:t>
            </a:r>
            <a:r>
              <a:rPr lang="en-US" sz="2800" dirty="0" err="1" smtClean="0"/>
              <a:t>aprendidas</a:t>
            </a:r>
            <a:r>
              <a:rPr lang="en-US" sz="2800" dirty="0" smtClean="0"/>
              <a:t> do PNAFE</a:t>
            </a:r>
            <a:endParaRPr lang="en-US" sz="2800" dirty="0"/>
          </a:p>
          <a:p>
            <a:r>
              <a:rPr lang="pt-BR" sz="2800" dirty="0" smtClean="0"/>
              <a:t>Diretriz de FMM, em articulação com SPD </a:t>
            </a:r>
          </a:p>
          <a:p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00169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Indicadores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Necessidade</a:t>
            </a:r>
            <a:r>
              <a:rPr lang="en-US" dirty="0" smtClean="0"/>
              <a:t> de </a:t>
            </a:r>
            <a:r>
              <a:rPr lang="en-US" dirty="0" err="1" smtClean="0"/>
              <a:t>pactuar</a:t>
            </a:r>
            <a:r>
              <a:rPr lang="en-US" dirty="0" smtClean="0"/>
              <a:t> </a:t>
            </a:r>
            <a:r>
              <a:rPr lang="en-US" dirty="0" err="1" smtClean="0"/>
              <a:t>indicadores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endParaRPr lang="en-US" dirty="0" smtClean="0"/>
          </a:p>
          <a:p>
            <a:pPr lvl="1"/>
            <a:r>
              <a:rPr lang="en-US" dirty="0" err="1" smtClean="0"/>
              <a:t>Linha</a:t>
            </a:r>
            <a:r>
              <a:rPr lang="en-US" dirty="0" smtClean="0"/>
              <a:t> de base</a:t>
            </a:r>
          </a:p>
          <a:p>
            <a:pPr lvl="1"/>
            <a:r>
              <a:rPr lang="en-US" dirty="0" err="1" smtClean="0"/>
              <a:t>Monitoramento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err="1" smtClean="0"/>
              <a:t>Obrigatórios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PAF</a:t>
            </a:r>
          </a:p>
          <a:p>
            <a:pPr lvl="1"/>
            <a:r>
              <a:rPr lang="en-US" dirty="0" smtClean="0"/>
              <a:t>SPED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1143000"/>
          </a:xfrm>
        </p:spPr>
        <p:txBody>
          <a:bodyPr/>
          <a:lstStyle/>
          <a:p>
            <a:r>
              <a:rPr lang="pt-BR" b="1" dirty="0" smtClean="0"/>
              <a:t>Indicadores do PAF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340768"/>
          <a:ext cx="8640960" cy="4824332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629330">
                <a:tc>
                  <a:txBody>
                    <a:bodyPr/>
                    <a:lstStyle/>
                    <a:p>
                      <a:pPr marL="361950" lvl="0" indent="-361950">
                        <a:lnSpc>
                          <a:spcPct val="150000"/>
                        </a:lnSpc>
                        <a:buFont typeface="Wingdings" pitchFamily="2" charset="2"/>
                        <a:buChar char="§"/>
                      </a:pPr>
                      <a:r>
                        <a:rPr lang="pt-B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Trajetória da Dívida como percentual da Receita Líquida Real (RLR)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330">
                <a:tc>
                  <a:txBody>
                    <a:bodyPr/>
                    <a:lstStyle/>
                    <a:p>
                      <a:pPr marL="361950" marR="0" lvl="0" indent="-3619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pt-B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Resultado Primário (Milhões)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330">
                <a:tc>
                  <a:txBody>
                    <a:bodyPr/>
                    <a:lstStyle/>
                    <a:p>
                      <a:pPr marL="361950" marR="0" lvl="0" indent="-3619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pt-B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Pessoal como percentual da Receita Corrente Líquida (RCL)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6419">
                <a:tc>
                  <a:txBody>
                    <a:bodyPr/>
                    <a:lstStyle/>
                    <a:p>
                      <a:pPr marL="361950" marR="0" lvl="0" indent="-3619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pt-B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Arrecadação de Receita Própria (Milhões)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330">
                <a:tc>
                  <a:txBody>
                    <a:bodyPr/>
                    <a:lstStyle/>
                    <a:p>
                      <a:pPr marL="361950" marR="0" lvl="0" indent="-3619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pt-B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Despesas Correntes como percentual da Receita Líquida Real (RLR)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693">
                <a:tc>
                  <a:txBody>
                    <a:bodyPr/>
                    <a:lstStyle/>
                    <a:p>
                      <a:pPr marL="361950" marR="0" lvl="0" indent="-36195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pt-BR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Investimentos como percentual da Receita Líquida Real (RLR) 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1143000"/>
          </a:xfrm>
        </p:spPr>
        <p:txBody>
          <a:bodyPr/>
          <a:lstStyle/>
          <a:p>
            <a:r>
              <a:rPr lang="pt-BR" sz="4000" b="1" dirty="0" smtClean="0"/>
              <a:t>Indicadores Comuns aos Projetos: possíveis temas (1)</a:t>
            </a:r>
            <a:endParaRPr lang="en-US" sz="4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484784"/>
          <a:ext cx="8640960" cy="5327904"/>
        </p:xfrm>
        <a:graphic>
          <a:graphicData uri="http://schemas.openxmlformats.org/drawingml/2006/table">
            <a:tbl>
              <a:tblPr/>
              <a:tblGrid>
                <a:gridCol w="4320480"/>
                <a:gridCol w="4320480"/>
              </a:tblGrid>
              <a:tr h="4004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Temas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Indicador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6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Componente 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93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Tecnologias de gestão (Gestão para resultados e gestão de risco)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3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Compartilhamento de experiências e de informações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66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Componente 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6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Incrementos da arrecadação própria estadual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Arrecadação como % do PIB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3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Utilização da Notas Fiscais Eletrônicas (</a:t>
                      </a:r>
                      <a:r>
                        <a:rPr lang="pt-BR" sz="2000" dirty="0" err="1">
                          <a:latin typeface="Calibri"/>
                          <a:ea typeface="Calibri"/>
                          <a:cs typeface="Times New Roman"/>
                        </a:rPr>
                        <a:t>NF-e</a:t>
                      </a: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2000">
                          <a:latin typeface="Calibri"/>
                          <a:ea typeface="Calibri"/>
                          <a:cs typeface="Times New Roman"/>
                        </a:rPr>
                        <a:t>Número de NF-e emitidas como % do total de NF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3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Utilização do SPED </a:t>
                      </a: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Contábil e Fiscal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Número de empresas com escrita fiscal utilizando o SPED Contábil como % do número total de empresas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pt-BR" b="1" dirty="0" smtClean="0"/>
              <a:t>Indicadores Comuns aos Projetos: possíveis temas (2)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742533"/>
          <a:ext cx="8784976" cy="2865941"/>
        </p:xfrm>
        <a:graphic>
          <a:graphicData uri="http://schemas.openxmlformats.org/drawingml/2006/table">
            <a:tbl>
              <a:tblPr/>
              <a:tblGrid>
                <a:gridCol w="4392488"/>
                <a:gridCol w="4392488"/>
              </a:tblGrid>
              <a:tr h="437095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Calibri"/>
                          <a:ea typeface="Calibri"/>
                          <a:cs typeface="Times New Roman"/>
                        </a:rPr>
                        <a:t>Componente 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4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Sistema contábil financeiro modernizado e adaptado aos padrões </a:t>
                      </a: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internacionais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pt-B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0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Sistema de controle do </a:t>
                      </a: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endividamento (mobiliária e contratual)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41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Utilização de sistema de compras eletrônicas (eventos e economia)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/>
          <a:lstStyle/>
          <a:p>
            <a:r>
              <a:rPr lang="pt-BR" sz="4000" b="1" dirty="0" smtClean="0"/>
              <a:t>Indicadores Comuns aos Projetos: possíveis temas (3)</a:t>
            </a:r>
            <a:endParaRPr lang="en-US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187624"/>
          <a:ext cx="8784976" cy="5608320"/>
        </p:xfrm>
        <a:graphic>
          <a:graphicData uri="http://schemas.openxmlformats.org/drawingml/2006/table">
            <a:tbl>
              <a:tblPr/>
              <a:tblGrid>
                <a:gridCol w="4392488"/>
                <a:gridCol w="4392488"/>
              </a:tblGrid>
              <a:tr h="22970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1" dirty="0">
                          <a:latin typeface="Calibri"/>
                          <a:ea typeface="Calibri"/>
                          <a:cs typeface="Times New Roman"/>
                        </a:rPr>
                        <a:t>Componente 4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70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Calibri"/>
                          <a:cs typeface="Times New Roman"/>
                        </a:rPr>
                        <a:t>Relação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Fisco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0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Contribuinte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pt-BR" sz="2000" dirty="0" smtClean="0">
                          <a:latin typeface="+mn-lt"/>
                          <a:ea typeface="Calibri"/>
                          <a:cs typeface="Times New Roman"/>
                        </a:rPr>
                        <a:t>Número de serviços on-line ofertados ao contribuinte</a:t>
                      </a:r>
                      <a:endParaRPr lang="en-US" sz="2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endParaRPr lang="pt-B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83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Educação Fiscal e </a:t>
                      </a: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cidadania </a:t>
                      </a:r>
                      <a:r>
                        <a:rPr lang="pt-BR" sz="2000" dirty="0" smtClean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servidor e sociedade)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Número de servidores públicos da Secretaria de fazenda participantes em cursos/eventos de educação fiscal % total de servidores da Secretaria de Fazenda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2000" dirty="0">
                          <a:latin typeface="Calibri"/>
                          <a:ea typeface="Calibri"/>
                          <a:cs typeface="Times New Roman"/>
                        </a:rPr>
                        <a:t>Número de eventos destinados à sociedade civil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824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/>
                          <a:ea typeface="Calibri"/>
                          <a:cs typeface="Times New Roman"/>
                        </a:rPr>
                        <a:t>Capacitação</a:t>
                      </a:r>
                      <a:endParaRPr lang="en-US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"/>
                        <a:tabLst/>
                        <a:defRPr/>
                      </a:pP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Utilização de EAD (eventos, economia e </a:t>
                      </a:r>
                      <a:r>
                        <a:rPr lang="pt-BR" sz="1600" dirty="0" err="1" smtClean="0">
                          <a:latin typeface="+mn-lt"/>
                          <a:ea typeface="Calibri"/>
                          <a:cs typeface="Times New Roman"/>
                        </a:rPr>
                        <a:t>treinandos</a:t>
                      </a:r>
                      <a:r>
                        <a:rPr lang="pt-BR" sz="1600" dirty="0" smtClean="0"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endParaRPr lang="en-US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1600" dirty="0" smtClean="0">
                          <a:latin typeface="Calibri"/>
                          <a:ea typeface="Calibri"/>
                          <a:cs typeface="Times New Roman"/>
                        </a:rPr>
                        <a:t>Número 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de cursos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EaD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% total de cursos do Plano de Capacitação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Número de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treinandos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EaD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% total de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treinandos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do Plano de Capacitação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"/>
                      </a:pP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Média do valor por participante dos cursos </a:t>
                      </a:r>
                      <a:r>
                        <a:rPr lang="pt-BR" sz="1600" dirty="0" err="1">
                          <a:latin typeface="Calibri"/>
                          <a:ea typeface="Calibri"/>
                          <a:cs typeface="Times New Roman"/>
                        </a:rPr>
                        <a:t>EaD</a:t>
                      </a:r>
                      <a:r>
                        <a:rPr lang="pt-BR" sz="1600" dirty="0">
                          <a:latin typeface="Calibri"/>
                          <a:ea typeface="Calibri"/>
                          <a:cs typeface="Times New Roman"/>
                        </a:rPr>
                        <a:t> % média do valor por participante dos cursos presenciais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Evolução</a:t>
            </a:r>
            <a:endParaRPr lang="en-US" dirty="0" smtClean="0"/>
          </a:p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Contrafactual</a:t>
            </a:r>
            <a:r>
              <a:rPr lang="en-US" dirty="0" smtClean="0"/>
              <a:t> </a:t>
            </a:r>
            <a:r>
              <a:rPr lang="en-US" dirty="0" err="1" smtClean="0"/>
              <a:t>baseada</a:t>
            </a:r>
            <a:r>
              <a:rPr lang="en-US" dirty="0" smtClean="0"/>
              <a:t> no </a:t>
            </a:r>
            <a:r>
              <a:rPr lang="en-US" dirty="0" err="1" smtClean="0"/>
              <a:t>método</a:t>
            </a:r>
            <a:r>
              <a:rPr lang="en-US" dirty="0" smtClean="0"/>
              <a:t> do 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sintético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vinculada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pt-BR" b="1" dirty="0" smtClean="0"/>
              <a:t>Metodologia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4824536"/>
          </a:xfrm>
        </p:spPr>
        <p:txBody>
          <a:bodyPr/>
          <a:lstStyle/>
          <a:p>
            <a:pPr algn="ctr">
              <a:buNone/>
            </a:pPr>
            <a:r>
              <a:rPr lang="en-US" b="1" dirty="0" err="1" smtClean="0"/>
              <a:t>Análise</a:t>
            </a:r>
            <a:r>
              <a:rPr lang="en-US" b="1" dirty="0" smtClean="0"/>
              <a:t> </a:t>
            </a:r>
            <a:r>
              <a:rPr lang="en-US" b="1" dirty="0" err="1" smtClean="0"/>
              <a:t>Contrafactual</a:t>
            </a:r>
            <a:r>
              <a:rPr lang="en-US" b="1" dirty="0" smtClean="0"/>
              <a:t> </a:t>
            </a:r>
            <a:r>
              <a:rPr lang="en-US" b="1" dirty="0" err="1" smtClean="0"/>
              <a:t>baseada</a:t>
            </a:r>
            <a:r>
              <a:rPr lang="en-US" b="1" dirty="0" smtClean="0"/>
              <a:t> no </a:t>
            </a:r>
            <a:r>
              <a:rPr lang="en-US" b="1" dirty="0" err="1" smtClean="0"/>
              <a:t>método</a:t>
            </a:r>
            <a:r>
              <a:rPr lang="en-US" b="1" dirty="0" smtClean="0"/>
              <a:t> do </a:t>
            </a:r>
            <a:r>
              <a:rPr lang="en-US" b="1" dirty="0" err="1" smtClean="0"/>
              <a:t>Controle</a:t>
            </a:r>
            <a:r>
              <a:rPr lang="en-US" b="1" dirty="0" smtClean="0"/>
              <a:t> </a:t>
            </a:r>
            <a:r>
              <a:rPr lang="en-US" b="1" dirty="0" err="1" smtClean="0"/>
              <a:t>Sintético</a:t>
            </a:r>
            <a:endParaRPr lang="en-US" b="1" dirty="0" smtClean="0"/>
          </a:p>
          <a:p>
            <a:endParaRPr lang="pt-BR" sz="2400" dirty="0" smtClean="0"/>
          </a:p>
          <a:p>
            <a:r>
              <a:rPr lang="pt-BR" sz="2800" dirty="0" smtClean="0"/>
              <a:t>Analisar a intervenção/política a partir da comparação </a:t>
            </a:r>
            <a:r>
              <a:rPr lang="pt-BR" sz="2800" dirty="0" err="1" smtClean="0"/>
              <a:t>contrafactual</a:t>
            </a:r>
            <a:r>
              <a:rPr lang="pt-BR" sz="2800" dirty="0" smtClean="0"/>
              <a:t> do estado exposto à intervenção (estado X) com um estado hipotético </a:t>
            </a:r>
            <a:r>
              <a:rPr lang="pt-BR" sz="2800" dirty="0" err="1" smtClean="0"/>
              <a:t>X`</a:t>
            </a:r>
            <a:r>
              <a:rPr lang="pt-BR" sz="2800" dirty="0" smtClean="0"/>
              <a:t>, construído por meio do método do “controle sintético” pela combinação de estados “similares”.</a:t>
            </a:r>
          </a:p>
          <a:p>
            <a:endParaRPr lang="pt-BR" sz="2800" dirty="0" smtClean="0"/>
          </a:p>
          <a:p>
            <a:r>
              <a:rPr lang="pt-BR" sz="2800" dirty="0" smtClean="0"/>
              <a:t>Fonte de referência: A</a:t>
            </a:r>
            <a:r>
              <a:rPr lang="en-US" sz="2800" dirty="0" err="1" smtClean="0"/>
              <a:t>badie</a:t>
            </a:r>
            <a:r>
              <a:rPr lang="en-US" sz="2800" dirty="0" smtClean="0"/>
              <a:t> and </a:t>
            </a:r>
            <a:r>
              <a:rPr lang="en-US" sz="2800" dirty="0" err="1" smtClean="0"/>
              <a:t>Gardeazabal</a:t>
            </a:r>
            <a:r>
              <a:rPr lang="en-US" sz="2800" dirty="0" smtClean="0"/>
              <a:t> [2003] and </a:t>
            </a:r>
            <a:r>
              <a:rPr lang="en-US" sz="2800" dirty="0" err="1" smtClean="0"/>
              <a:t>Abadie</a:t>
            </a:r>
            <a:r>
              <a:rPr lang="en-US" sz="2800" dirty="0" smtClean="0"/>
              <a:t>, Diamond and </a:t>
            </a:r>
            <a:r>
              <a:rPr lang="en-US" sz="2800" dirty="0" err="1" smtClean="0"/>
              <a:t>Hainmueller</a:t>
            </a:r>
            <a:r>
              <a:rPr lang="en-US" sz="2800" dirty="0" smtClean="0"/>
              <a:t> [2007]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543</Words>
  <Application>Microsoft Office PowerPoint</Application>
  <PresentationFormat>Apresentação na tela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de Office</vt:lpstr>
      <vt:lpstr>Slide 1</vt:lpstr>
      <vt:lpstr>Antecedentes</vt:lpstr>
      <vt:lpstr>Indicadores</vt:lpstr>
      <vt:lpstr>Indicadores do PAF</vt:lpstr>
      <vt:lpstr>Indicadores Comuns aos Projetos: possíveis temas (1)</vt:lpstr>
      <vt:lpstr>Indicadores Comuns aos Projetos: possíveis temas (2)</vt:lpstr>
      <vt:lpstr>Indicadores Comuns aos Projetos: possíveis temas (3)</vt:lpstr>
      <vt:lpstr>Metodologia</vt:lpstr>
      <vt:lpstr>Metodologia</vt:lpstr>
      <vt:lpstr>Slide 10</vt:lpstr>
      <vt:lpstr>Slide 11</vt:lpstr>
      <vt:lpstr>Slide 12</vt:lpstr>
      <vt:lpstr>Slide 13</vt:lpstr>
      <vt:lpstr>Adaptação ao PROFISCO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... ...</dc:creator>
  <cp:lastModifiedBy>bidbrasil</cp:lastModifiedBy>
  <cp:revision>58</cp:revision>
  <dcterms:created xsi:type="dcterms:W3CDTF">2010-10-07T00:36:41Z</dcterms:created>
  <dcterms:modified xsi:type="dcterms:W3CDTF">2011-03-30T14:08:51Z</dcterms:modified>
</cp:coreProperties>
</file>