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9" r:id="rId2"/>
    <p:sldId id="327" r:id="rId3"/>
    <p:sldId id="303" r:id="rId4"/>
    <p:sldId id="326" r:id="rId5"/>
    <p:sldId id="322" r:id="rId6"/>
    <p:sldId id="320" r:id="rId7"/>
    <p:sldId id="328" r:id="rId8"/>
    <p:sldId id="329" r:id="rId9"/>
    <p:sldId id="321" r:id="rId10"/>
    <p:sldId id="325" r:id="rId11"/>
  </p:sldIdLst>
  <p:sldSz cx="9144000" cy="6858000" type="screen4x3"/>
  <p:notesSz cx="7035800" cy="91948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66CC00"/>
    <a:srgbClr val="993333"/>
    <a:srgbClr val="CC3300"/>
    <a:srgbClr val="FF9900"/>
    <a:srgbClr val="FFCC66"/>
    <a:srgbClr val="5F5F5F"/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362" y="-90"/>
      </p:cViewPr>
      <p:guideLst>
        <p:guide orient="horz" pos="2160"/>
        <p:guide pos="15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9938" cy="343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ptBanner"/>
          <p:cNvSpPr>
            <a:spLocks noChangeArrowheads="1"/>
          </p:cNvSpPr>
          <p:nvPr/>
        </p:nvSpPr>
        <p:spPr bwMode="gray">
          <a:xfrm>
            <a:off x="0" y="0"/>
            <a:ext cx="9144000" cy="34274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0300" name="Rectangle 60"/>
          <p:cNvSpPr>
            <a:spLocks noGrp="1" noChangeArrowheads="1"/>
          </p:cNvSpPr>
          <p:nvPr>
            <p:ph type="ctrTitle" sz="quarter"/>
          </p:nvPr>
        </p:nvSpPr>
        <p:spPr>
          <a:xfrm>
            <a:off x="2517775" y="4530725"/>
            <a:ext cx="6270625" cy="365125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7775" y="5505450"/>
            <a:ext cx="6275388" cy="274638"/>
          </a:xfrm>
          <a:ln w="9525"/>
        </p:spPr>
        <p:txBody>
          <a:bodyPr>
            <a:spAutoFit/>
          </a:bodyPr>
          <a:lstStyle>
            <a:lvl1pPr marL="3175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26188"/>
            <a:ext cx="8763000" cy="45720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5133-8BBA-4F84-9524-21A94547E9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909638"/>
            <a:ext cx="2193925" cy="4649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909638"/>
            <a:ext cx="6434137" cy="4649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65FC9-9D54-4FDA-B762-E28A4FC053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B5FF5-6F6E-49B1-9A39-607A51BBEED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8288-2C0C-4BF8-A00E-06626A12E2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2200275"/>
            <a:ext cx="4313237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200275"/>
            <a:ext cx="4314825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5258D-9F82-457F-9ACB-D64CA5EE78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F2004-4E5C-42C2-B9D2-D17F6E7E903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041CC-5CA3-4341-8330-4697E744EC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B7CA6-FC1D-4D6D-A990-37B6ED4A72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430FC-4318-40CE-9009-7272F326367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A0719-9D74-4244-AAC6-DE1A609735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rrowheads="1"/>
          </p:cNvSpPr>
          <p:nvPr>
            <p:ph type="body" idx="1"/>
          </p:nvPr>
        </p:nvSpPr>
        <p:spPr bwMode="gray">
          <a:xfrm>
            <a:off x="179388" y="2200275"/>
            <a:ext cx="8780462" cy="335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QptBanner"/>
          <p:cNvSpPr>
            <a:spLocks noChangeArrowheads="1"/>
          </p:cNvSpPr>
          <p:nvPr userDrawn="1"/>
        </p:nvSpPr>
        <p:spPr bwMode="gray">
          <a:xfrm>
            <a:off x="0" y="0"/>
            <a:ext cx="9140825" cy="13239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3076" name="Rectangle 64"/>
          <p:cNvSpPr>
            <a:spLocks noGrp="1" noChangeArrowheads="1"/>
          </p:cNvSpPr>
          <p:nvPr>
            <p:ph type="title"/>
          </p:nvPr>
        </p:nvSpPr>
        <p:spPr bwMode="gray">
          <a:xfrm>
            <a:off x="179388" y="909638"/>
            <a:ext cx="8780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79388" y="6618288"/>
            <a:ext cx="2286000" cy="16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fld id="{463EB1DA-AA71-4103-968C-90C9C38479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04" name="AcnFootnote" hidden="1"/>
          <p:cNvSpPr txBox="1">
            <a:spLocks noChangeArrowheads="1"/>
          </p:cNvSpPr>
          <p:nvPr/>
        </p:nvSpPr>
        <p:spPr bwMode="gray">
          <a:xfrm>
            <a:off x="179388" y="6254750"/>
            <a:ext cx="8780462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eaLnBrk="0" hangingPunct="0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*	Footnote</a:t>
            </a:r>
          </a:p>
          <a:p>
            <a:pPr marL="538163" indent="-5381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Source:	Source</a:t>
            </a:r>
          </a:p>
        </p:txBody>
      </p:sp>
      <p:sp>
        <p:nvSpPr>
          <p:cNvPr id="1105" name="Rectangle 8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0" y="6632575"/>
            <a:ext cx="3683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4" name="AcnSubjectTitle_ID_11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179388" y="1420813"/>
            <a:ext cx="69850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600"/>
              <a:t>Subject Title</a:t>
            </a:r>
          </a:p>
        </p:txBody>
      </p:sp>
      <p:sp>
        <p:nvSpPr>
          <p:cNvPr id="1125" name="AcnUnitofMeasure_ID_1125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79388" y="1697038"/>
            <a:ext cx="6985000" cy="212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b="0"/>
              <a:t>Unit of Measure</a:t>
            </a:r>
          </a:p>
        </p:txBody>
      </p:sp>
      <p:sp>
        <p:nvSpPr>
          <p:cNvPr id="1126" name="AcnStamp_ID_112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7537450" y="1411288"/>
            <a:ext cx="1422400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25400" rIns="0" bIns="25400">
            <a:spAutoFit/>
          </a:bodyPr>
          <a:lstStyle/>
          <a:p>
            <a:pPr algn="r" eaLnBrk="0" hangingPunct="0">
              <a:buSzPct val="100000"/>
              <a:buFont typeface="Wingdings" pitchFamily="2" charset="2"/>
              <a:buNone/>
              <a:defRPr/>
            </a:pPr>
            <a:r>
              <a:rPr lang="en-US"/>
              <a:t>MASTER STAMP</a:t>
            </a:r>
          </a:p>
        </p:txBody>
      </p:sp>
      <p:cxnSp>
        <p:nvCxnSpPr>
          <p:cNvPr id="3084" name="AcnStpConnector_ID_1127" hidden="1"/>
          <p:cNvCxnSpPr>
            <a:cxnSpLocks noChangeShapeType="1"/>
            <a:stCxn id="1126" idx="2"/>
            <a:endCxn id="1126" idx="0"/>
          </p:cNvCxnSpPr>
          <p:nvPr>
            <p:custDataLst>
              <p:tags r:id="rId16"/>
            </p:custDataLst>
          </p:nvPr>
        </p:nvCxnSpPr>
        <p:spPr bwMode="gray">
          <a:xfrm>
            <a:off x="7537450" y="1411288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5" name="AcnStpConnector_ID_1128" hidden="1"/>
          <p:cNvCxnSpPr>
            <a:cxnSpLocks noChangeShapeType="1"/>
            <a:stCxn id="1126" idx="4"/>
            <a:endCxn id="1126" idx="6"/>
          </p:cNvCxnSpPr>
          <p:nvPr>
            <p:custDataLst>
              <p:tags r:id="rId17"/>
            </p:custDataLst>
          </p:nvPr>
        </p:nvCxnSpPr>
        <p:spPr bwMode="gray">
          <a:xfrm>
            <a:off x="7537450" y="1674813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31" name="Text Box 107"/>
          <p:cNvSpPr txBox="1">
            <a:spLocks noChangeArrowheads="1"/>
          </p:cNvSpPr>
          <p:nvPr userDrawn="1"/>
        </p:nvSpPr>
        <p:spPr bwMode="gray">
          <a:xfrm>
            <a:off x="8042275" y="76200"/>
            <a:ext cx="1019175" cy="747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COGEF </a:t>
            </a:r>
          </a:p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ARP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sz="14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1684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162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082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25400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at.org/index.php/es/productos-y-servicios/capacitacion/cursos-virtuales/formacion-continua/1805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iat.org/index.php/es/productos-y-servicios/capacitacion/cursos-virtuales/formacion-continua/1804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f.es/formacion/master_administracion_tributaria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6" imgW="0" imgH="0" progId="">
              <p:embed/>
            </p:oleObj>
          </a:graphicData>
        </a:graphic>
      </p:graphicFrame>
      <p:sp>
        <p:nvSpPr>
          <p:cNvPr id="102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308100" y="3777180"/>
            <a:ext cx="5755670" cy="984885"/>
          </a:xfrm>
        </p:spPr>
        <p:txBody>
          <a:bodyPr/>
          <a:lstStyle/>
          <a:p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dirty="0" smtClean="0">
                <a:solidFill>
                  <a:schemeClr val="accent1">
                    <a:lumMod val="25000"/>
                  </a:schemeClr>
                </a:solidFill>
              </a:rPr>
              <a:t>GT CAPACITAÇÃO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465388" y="5819775"/>
            <a:ext cx="6275387" cy="274638"/>
          </a:xfrm>
          <a:ln w="12700"/>
        </p:spPr>
        <p:txBody>
          <a:bodyPr/>
          <a:lstStyle/>
          <a:p>
            <a:pPr indent="0" algn="r">
              <a:buFont typeface="Wingdings" pitchFamily="2" charset="2"/>
              <a:buNone/>
            </a:pP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16 de março de 2011</a:t>
            </a:r>
          </a:p>
        </p:txBody>
      </p:sp>
      <p:sp>
        <p:nvSpPr>
          <p:cNvPr id="1029" name="Rectangle 37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343025" y="777875"/>
            <a:ext cx="6530975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4000" cap="small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15ª REUNIÃO DA COGEF </a:t>
            </a:r>
          </a:p>
          <a:p>
            <a:pPr eaLnBrk="0" hangingPunct="0"/>
            <a:r>
              <a:rPr lang="pt-BR" sz="2800" dirty="0">
                <a:solidFill>
                  <a:srgbClr val="FFFF66"/>
                </a:solidFill>
              </a:rPr>
              <a:t/>
            </a:r>
            <a:br>
              <a:rPr lang="pt-BR" sz="2800" dirty="0">
                <a:solidFill>
                  <a:srgbClr val="FFFF66"/>
                </a:solidFill>
              </a:rPr>
            </a:br>
            <a:r>
              <a:rPr lang="pt-BR" sz="2000" dirty="0">
                <a:solidFill>
                  <a:schemeClr val="bg1"/>
                </a:solidFill>
              </a:rPr>
              <a:t>ARP – Aceleração da Realização dos Programas de Modernização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E63578EA-911E-46D9-986D-CCACA92F42BC}" type="slidenum">
              <a:rPr lang="en-US" sz="1000" b="0"/>
              <a:pPr algn="r" eaLnBrk="0" hangingPunct="0">
                <a:lnSpc>
                  <a:spcPct val="80000"/>
                </a:lnSpc>
              </a:pPr>
              <a:t>10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3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4400" dirty="0" smtClean="0"/>
              <a:t>      </a:t>
            </a:r>
            <a:r>
              <a:rPr lang="pt-BR" sz="4400" dirty="0" smtClean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5" name="Retângulo 4"/>
          <p:cNvSpPr/>
          <p:nvPr/>
        </p:nvSpPr>
        <p:spPr>
          <a:xfrm>
            <a:off x="5295900" y="4978401"/>
            <a:ext cx="3200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 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 Cesar da Costa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GT Capacitação/COGEF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SEFAZ/RS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Fone (51) 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9991.0675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miltoncc@sefaz.rs.gov.br</a:t>
            </a:r>
            <a:endParaRPr lang="pt-BR" i="1" dirty="0">
              <a:solidFill>
                <a:schemeClr val="accent2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660400"/>
            <a:ext cx="8780462" cy="523875"/>
          </a:xfrm>
        </p:spPr>
        <p:txBody>
          <a:bodyPr/>
          <a:lstStyle/>
          <a:p>
            <a:r>
              <a:rPr lang="pt-BR" sz="2800" dirty="0" smtClean="0"/>
              <a:t>Matriz de Competências e Trilhas de Capacitação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" y="1384300"/>
            <a:ext cx="8991600" cy="5207000"/>
          </a:xfrm>
        </p:spPr>
        <p:txBody>
          <a:bodyPr/>
          <a:lstStyle/>
          <a:p>
            <a:pPr>
              <a:buNone/>
            </a:pPr>
            <a:r>
              <a:rPr lang="pt-BR" sz="1600" dirty="0" smtClean="0"/>
              <a:t> </a:t>
            </a:r>
            <a:r>
              <a:rPr lang="pt-BR" sz="1600" b="1" dirty="0" smtClean="0"/>
              <a:t>Objetivos : </a:t>
            </a:r>
            <a:r>
              <a:rPr lang="pt-BR" sz="1600" dirty="0" smtClean="0"/>
              <a:t>Definir competências técnicas, gerenciais e comportamentais das Secretarias Estaduais de Fazenda, a partir dos componentes dos Planos de Ação e Investimento (PAI) do  PROFISCO, de 18 Estados, e especificar as trilhas de capacitação com os respectivos Programas de Capacitação e Desenvolvimento. </a:t>
            </a:r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600" b="1" dirty="0" smtClean="0"/>
              <a:t>Metas e Alcance: </a:t>
            </a:r>
            <a:r>
              <a:rPr lang="pt-BR" sz="1600" dirty="0" smtClean="0"/>
              <a:t>Ao final dos trabalhos, estimado em 18 (dezoito) semanas, será fornecido: </a:t>
            </a:r>
          </a:p>
          <a:p>
            <a:pPr>
              <a:buNone/>
            </a:pPr>
            <a:r>
              <a:rPr lang="pt-BR" sz="1600" dirty="0" smtClean="0"/>
              <a:t>I - Matriz Geral de Competências técnicas, gerenciais e comportamentais comuns às Secretarias Estaduais de Fazenda, a partir dos componentes do PROFISCO;</a:t>
            </a:r>
          </a:p>
          <a:p>
            <a:pPr>
              <a:buNone/>
            </a:pPr>
            <a:r>
              <a:rPr lang="pt-BR" sz="1600" dirty="0" smtClean="0"/>
              <a:t>II - Trilhas de capacitação, elaboradas a partir da matriz geral de competências referida no item anterior; </a:t>
            </a:r>
          </a:p>
          <a:p>
            <a:pPr>
              <a:buNone/>
            </a:pPr>
            <a:r>
              <a:rPr lang="pt-BR" sz="1600" dirty="0" smtClean="0"/>
              <a:t>III – Planos de Capacitação.</a:t>
            </a:r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600" b="1" dirty="0" smtClean="0"/>
              <a:t>Situação Atual: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/>
              <a:t>Realizada reunião em Brasília/DF para alinhamento com a Consultoria;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/>
              <a:t>Preparação de workshop sobre experiências dos Estados (SP, MG, BA, PE, ESAF);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/>
              <a:t>Mudança de consultoria por impossibilidade da </a:t>
            </a:r>
            <a:r>
              <a:rPr lang="pt-BR" sz="1600" b="1" dirty="0" smtClean="0"/>
              <a:t>Ernest &amp; Young </a:t>
            </a:r>
            <a:r>
              <a:rPr lang="pt-BR" sz="1600" b="1" dirty="0" err="1" smtClean="0"/>
              <a:t>Terco</a:t>
            </a:r>
            <a:r>
              <a:rPr lang="pt-BR" sz="1600" b="1" dirty="0" smtClean="0"/>
              <a:t>;</a:t>
            </a:r>
            <a:r>
              <a:rPr lang="pt-BR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/>
              <a:t>Em fase de assinatura com o </a:t>
            </a:r>
            <a:r>
              <a:rPr lang="pt-BR" sz="1600" b="1" dirty="0" smtClean="0"/>
              <a:t>Instituto </a:t>
            </a:r>
            <a:r>
              <a:rPr lang="pt-BR" sz="1600" b="1" dirty="0" err="1" smtClean="0"/>
              <a:t>Publix</a:t>
            </a:r>
            <a:r>
              <a:rPr lang="pt-BR" sz="1600" dirty="0" smtClean="0"/>
              <a:t>, segunda colocada no processo de seleção.</a:t>
            </a:r>
          </a:p>
          <a:p>
            <a:pPr>
              <a:buFont typeface="Wingdings" pitchFamily="2" charset="2"/>
              <a:buChar char="§"/>
            </a:pPr>
            <a:r>
              <a:rPr lang="pt-BR" sz="1600" dirty="0" smtClean="0"/>
              <a:t>Será agendada reunião para breve, a fim de retomar o trabalho.</a:t>
            </a: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6C98C9-64BF-4BD3-91EE-BBAFE6DFFD6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0" y="1489754"/>
            <a:ext cx="8465906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 smtClean="0">
                <a:hlinkClick r:id="rId3"/>
              </a:rPr>
              <a:t>Diplomado </a:t>
            </a:r>
            <a:r>
              <a:rPr lang="pt-BR" dirty="0" err="1" smtClean="0">
                <a:hlinkClick r:id="rId3"/>
              </a:rPr>
              <a:t>en</a:t>
            </a:r>
            <a:r>
              <a:rPr lang="pt-BR" dirty="0" smtClean="0">
                <a:hlinkClick r:id="rId3"/>
              </a:rPr>
              <a:t> </a:t>
            </a:r>
            <a:r>
              <a:rPr lang="pt-BR" dirty="0" err="1" smtClean="0">
                <a:hlinkClick r:id="rId3"/>
              </a:rPr>
              <a:t>Administración</a:t>
            </a:r>
            <a:r>
              <a:rPr lang="pt-BR" dirty="0" smtClean="0">
                <a:hlinkClick r:id="rId3"/>
              </a:rPr>
              <a:t> Tributaria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Idioma: </a:t>
            </a:r>
            <a:r>
              <a:rPr lang="pt-BR" dirty="0" err="1" smtClean="0"/>
              <a:t>español</a:t>
            </a:r>
            <a:r>
              <a:rPr lang="pt-BR" dirty="0" smtClean="0"/>
              <a:t> (trabalhos podem ser feitos em português)</a:t>
            </a:r>
          </a:p>
          <a:p>
            <a:r>
              <a:rPr lang="pt-BR" dirty="0" smtClean="0"/>
              <a:t>Modalidade: EAD</a:t>
            </a:r>
          </a:p>
          <a:p>
            <a:r>
              <a:rPr lang="pt-BR" dirty="0" err="1" smtClean="0"/>
              <a:t>Costo</a:t>
            </a:r>
            <a:r>
              <a:rPr lang="pt-BR" dirty="0" smtClean="0"/>
              <a:t> de matricula:</a:t>
            </a:r>
          </a:p>
          <a:p>
            <a:r>
              <a:rPr lang="es-ES" dirty="0" smtClean="0"/>
              <a:t>• Funcionarios de las AATT de Países Miembros del CIAT: US$400.00</a:t>
            </a:r>
          </a:p>
          <a:p>
            <a:r>
              <a:rPr lang="pt-BR" dirty="0" smtClean="0"/>
              <a:t>• Particular: US$500.00</a:t>
            </a:r>
          </a:p>
          <a:p>
            <a:r>
              <a:rPr lang="pt-BR" dirty="0" err="1" smtClean="0"/>
              <a:t>Duración</a:t>
            </a:r>
            <a:r>
              <a:rPr lang="pt-BR" dirty="0" smtClean="0"/>
              <a:t>: 23 semanas</a:t>
            </a:r>
            <a:endParaRPr lang="es-ES" dirty="0" smtClean="0"/>
          </a:p>
          <a:p>
            <a:r>
              <a:rPr lang="es-ES" dirty="0" smtClean="0"/>
              <a:t>Fecha de inicio: 04 de junio de 2012.</a:t>
            </a:r>
          </a:p>
          <a:p>
            <a:r>
              <a:rPr lang="es-ES" dirty="0" smtClean="0"/>
              <a:t>Fecha Límite de inscripción: 04 de mayo de 2012.</a:t>
            </a:r>
          </a:p>
          <a:p>
            <a:r>
              <a:rPr lang="es-ES" dirty="0" smtClean="0"/>
              <a:t>Fecha Límite de pago: 31 de mayo de 2012.</a:t>
            </a:r>
          </a:p>
          <a:p>
            <a:endParaRPr lang="es-ES" sz="1200" dirty="0" smtClean="0"/>
          </a:p>
          <a:p>
            <a:endParaRPr lang="es-ES" sz="1200" dirty="0" smtClean="0"/>
          </a:p>
          <a:p>
            <a:endParaRPr lang="es-ES" sz="1200" dirty="0" smtClean="0"/>
          </a:p>
          <a:p>
            <a:endParaRPr lang="es-ES" sz="1200" dirty="0" smtClean="0"/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es-ES" sz="1200" b="0" dirty="0" smtClean="0">
              <a:latin typeface="Tahoma" pitchFamily="34" charset="0"/>
            </a:endParaRPr>
          </a:p>
          <a:p>
            <a:endParaRPr lang="pt-BR" sz="1200" b="0" dirty="0">
              <a:latin typeface="Tahoma" pitchFamily="34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gray">
          <a:xfrm>
            <a:off x="515938" y="452865"/>
            <a:ext cx="70326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cs typeface="Arial" charset="0"/>
              </a:rPr>
              <a:t>CIAT – Centro Interamericano de </a:t>
            </a:r>
            <a:r>
              <a:rPr lang="pt-BR" sz="2400" dirty="0" err="1" smtClean="0">
                <a:solidFill>
                  <a:schemeClr val="bg1"/>
                </a:solidFill>
                <a:cs typeface="Arial" charset="0"/>
              </a:rPr>
              <a:t>Administraciones</a:t>
            </a:r>
            <a:r>
              <a:rPr lang="pt-BR" sz="2400" dirty="0" smtClean="0">
                <a:solidFill>
                  <a:schemeClr val="bg1"/>
                </a:solidFill>
                <a:cs typeface="Arial" charset="0"/>
              </a:rPr>
              <a:t> Tributarias </a:t>
            </a:r>
            <a:endParaRPr lang="pt-BR" sz="2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3945276"/>
            <a:ext cx="78391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hlinkClick r:id="rId4"/>
              </a:rPr>
              <a:t>Diplomado </a:t>
            </a:r>
            <a:r>
              <a:rPr lang="pt-BR" dirty="0" err="1" smtClean="0">
                <a:hlinkClick r:id="rId4"/>
              </a:rPr>
              <a:t>en</a:t>
            </a:r>
            <a:r>
              <a:rPr lang="pt-BR" dirty="0" smtClean="0">
                <a:hlinkClick r:id="rId4"/>
              </a:rPr>
              <a:t> </a:t>
            </a:r>
            <a:r>
              <a:rPr lang="pt-BR" dirty="0" err="1" smtClean="0">
                <a:hlinkClick r:id="rId4"/>
              </a:rPr>
              <a:t>Tributación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Idioma: </a:t>
            </a:r>
            <a:r>
              <a:rPr lang="pt-BR" dirty="0" err="1" smtClean="0"/>
              <a:t>español</a:t>
            </a:r>
            <a:r>
              <a:rPr lang="pt-BR" dirty="0" smtClean="0"/>
              <a:t> (trabalhos podem ser feitos em português)</a:t>
            </a:r>
          </a:p>
          <a:p>
            <a:r>
              <a:rPr lang="pt-BR" dirty="0" smtClean="0"/>
              <a:t>Modalidade: EAD</a:t>
            </a:r>
          </a:p>
          <a:p>
            <a:r>
              <a:rPr lang="pt-BR" dirty="0" err="1" smtClean="0"/>
              <a:t>Costo</a:t>
            </a:r>
            <a:r>
              <a:rPr lang="pt-BR" dirty="0" smtClean="0"/>
              <a:t> de matricula:</a:t>
            </a:r>
          </a:p>
          <a:p>
            <a:r>
              <a:rPr lang="es-ES" dirty="0" smtClean="0"/>
              <a:t>• Funcionarios de las AATT de Países Miembros del CIAT: US$1,000.00 (US250.00 por módulo)</a:t>
            </a:r>
          </a:p>
          <a:p>
            <a:r>
              <a:rPr lang="pt-BR" dirty="0" smtClean="0"/>
              <a:t>• Particular: US$1,400.00 (US350.00 por módulo)</a:t>
            </a:r>
          </a:p>
          <a:p>
            <a:r>
              <a:rPr lang="es-ES" dirty="0" smtClean="0"/>
              <a:t>Duración: 53 semanas (aprox.) Incluye semanas de descanso entre módulo y módulo.</a:t>
            </a:r>
            <a:endParaRPr lang="pt-BR" dirty="0" smtClean="0"/>
          </a:p>
          <a:p>
            <a:r>
              <a:rPr lang="es-ES" dirty="0" smtClean="0"/>
              <a:t>Fecha de inicio: 04 de junio de 2012.</a:t>
            </a:r>
          </a:p>
          <a:p>
            <a:r>
              <a:rPr lang="es-ES" dirty="0" smtClean="0"/>
              <a:t>Fecha Límite de inscripción: 04 de mayo de 2012.</a:t>
            </a:r>
          </a:p>
          <a:p>
            <a:r>
              <a:rPr lang="es-ES" dirty="0" smtClean="0"/>
              <a:t>Fecha Límite de pago: 31 de mayo de 2012.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4600" y="568722"/>
            <a:ext cx="2705100" cy="615553"/>
          </a:xfrm>
        </p:spPr>
        <p:txBody>
          <a:bodyPr/>
          <a:lstStyle/>
          <a:p>
            <a:r>
              <a:rPr lang="pt-BR" sz="4000" dirty="0" smtClean="0"/>
              <a:t>CIAT 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6400" y="1676400"/>
            <a:ext cx="7391400" cy="3908425"/>
          </a:xfrm>
        </p:spPr>
        <p:txBody>
          <a:bodyPr/>
          <a:lstStyle/>
          <a:p>
            <a:pPr>
              <a:buNone/>
            </a:pPr>
            <a:r>
              <a:rPr lang="pt-BR" sz="1600" dirty="0" smtClean="0"/>
              <a:t>Números de vagas:  25</a:t>
            </a:r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Estados que já manifestaram interesse: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Bahia - 1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Maranhão – quantas tiver?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Rio Grande do Sul </a:t>
            </a:r>
            <a:r>
              <a:rPr lang="pt-BR" sz="1600" dirty="0" smtClean="0"/>
              <a:t>– 4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/>
              <a:t>São Paulo - 6</a:t>
            </a:r>
            <a:endParaRPr lang="pt-BR" sz="1600" dirty="0" smtClean="0"/>
          </a:p>
          <a:p>
            <a:pPr>
              <a:buFont typeface="Arial" pitchFamily="34" charset="0"/>
              <a:buChar char="•"/>
            </a:pP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Prazo para os Estados se manifestarem: 1ª semana de Abril/2012.</a:t>
            </a:r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Forma de contratação: ?</a:t>
            </a: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0642A9A2-3166-4B1D-A472-311CAFB27BF4}" type="slidenum">
              <a:rPr lang="en-US" sz="1000" b="0"/>
              <a:pPr algn="r" eaLnBrk="0" hangingPunct="0">
                <a:lnSpc>
                  <a:spcPct val="80000"/>
                </a:lnSpc>
              </a:pPr>
              <a:t>5</a:t>
            </a:fld>
            <a:endParaRPr lang="en-US" sz="1000" b="0"/>
          </a:p>
        </p:txBody>
      </p: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165100" y="1397001"/>
            <a:ext cx="8978900" cy="47089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3538" indent="-363538" algn="ctr"/>
            <a:r>
              <a:rPr lang="pt-BR" sz="2000" dirty="0" smtClean="0">
                <a:latin typeface="+mn-lt"/>
              </a:rPr>
              <a:t>Em negociação</a:t>
            </a:r>
          </a:p>
          <a:p>
            <a:pPr marL="363538" indent="-363538"/>
            <a:endParaRPr lang="pt-BR" sz="2000" b="0" dirty="0">
              <a:latin typeface="Tahoma" pitchFamily="34" charset="0"/>
            </a:endParaRPr>
          </a:p>
          <a:p>
            <a:pPr marL="363538" indent="-363538">
              <a:buFont typeface="+mj-lt"/>
              <a:buAutoNum type="alphaLcPeriod"/>
            </a:pPr>
            <a:r>
              <a:rPr lang="pt-BR" sz="2000" dirty="0" smtClean="0"/>
              <a:t>Duas áreas de especialização: tributária e financeira – 40 vagas (20+20) - EAD + presencial;</a:t>
            </a:r>
          </a:p>
          <a:p>
            <a:pPr marL="363538" indent="-363538">
              <a:buFont typeface="+mj-lt"/>
              <a:buAutoNum type="alphaLcPeriod"/>
            </a:pPr>
            <a:r>
              <a:rPr lang="pt-BR" sz="2000" dirty="0" smtClean="0"/>
              <a:t>SEFAZ/SP – preferência nas vagas (tributária);</a:t>
            </a:r>
          </a:p>
          <a:p>
            <a:pPr marL="363538" indent="-363538">
              <a:buFont typeface="+mj-lt"/>
              <a:buAutoNum type="alphaLcPeriod"/>
            </a:pPr>
            <a:r>
              <a:rPr lang="pt-BR" sz="2000" dirty="0" smtClean="0"/>
              <a:t>Aguardando posição no ENCAT, conforme email da Dra Laura H. </a:t>
            </a:r>
            <a:r>
              <a:rPr lang="pt-BR" sz="2000" dirty="0" err="1" smtClean="0"/>
              <a:t>Ortéga</a:t>
            </a:r>
            <a:r>
              <a:rPr lang="pt-BR" sz="2000" dirty="0" smtClean="0"/>
              <a:t>, Chefe de Estudos do IEF/EHP;</a:t>
            </a:r>
          </a:p>
          <a:p>
            <a:pPr marL="363538" indent="-363538">
              <a:buFont typeface="+mj-lt"/>
              <a:buAutoNum type="alphaLcPeriod"/>
            </a:pPr>
            <a:r>
              <a:rPr lang="pt-BR" sz="2000" dirty="0" smtClean="0"/>
              <a:t>Site: </a:t>
            </a:r>
            <a:r>
              <a:rPr lang="pt-BR" sz="2000" dirty="0" smtClean="0">
                <a:hlinkClick r:id="rId3"/>
              </a:rPr>
              <a:t>http://www.ief.es/formacion/master_administracion_tributaria.</a:t>
            </a:r>
            <a:r>
              <a:rPr lang="pt-BR" sz="2000" dirty="0" err="1" smtClean="0">
                <a:hlinkClick r:id="rId3"/>
              </a:rPr>
              <a:t>aspx</a:t>
            </a:r>
            <a:r>
              <a:rPr lang="pt-BR" sz="2000" dirty="0" smtClean="0"/>
              <a:t>  </a:t>
            </a:r>
          </a:p>
          <a:p>
            <a:pPr marL="363538" indent="-363538">
              <a:buFont typeface="+mj-lt"/>
              <a:buAutoNum type="alphaLcPeriod"/>
            </a:pPr>
            <a:r>
              <a:rPr lang="es-ES" sz="2000" dirty="0" err="1" smtClean="0"/>
              <a:t>Duração</a:t>
            </a:r>
            <a:r>
              <a:rPr lang="es-ES" sz="2000" dirty="0" smtClean="0"/>
              <a:t> e </a:t>
            </a:r>
            <a:r>
              <a:rPr lang="es-ES" sz="2000" dirty="0" err="1" smtClean="0"/>
              <a:t>metodologia</a:t>
            </a:r>
            <a:r>
              <a:rPr lang="es-ES" sz="2000" dirty="0" smtClean="0"/>
              <a:t>: 600 horas lectivas (60 créditos) estructuradas </a:t>
            </a:r>
            <a:r>
              <a:rPr lang="pt-BR" sz="2000" dirty="0" err="1" smtClean="0"/>
              <a:t>en</a:t>
            </a:r>
            <a:r>
              <a:rPr lang="pt-BR" sz="2000" dirty="0" smtClean="0"/>
              <a:t> módulos temáticos: </a:t>
            </a:r>
            <a:r>
              <a:rPr lang="es-ES" sz="2000" dirty="0" smtClean="0"/>
              <a:t> 31 semanas virtuales y 3 presenciales, teniendo los alumnos que elaborar un Proyecto final de investigación. </a:t>
            </a:r>
            <a:endParaRPr lang="pt-BR" sz="2000" dirty="0" smtClean="0"/>
          </a:p>
          <a:p>
            <a:pPr marL="363538" indent="-363538">
              <a:buFont typeface="+mj-lt"/>
              <a:buAutoNum type="alphaLcPeriod"/>
            </a:pPr>
            <a:r>
              <a:rPr lang="pt-BR" sz="2000" dirty="0" smtClean="0"/>
              <a:t>Previsão de custo de </a:t>
            </a:r>
            <a:r>
              <a:rPr lang="es-ES" sz="2000" i="1" dirty="0" smtClean="0"/>
              <a:t>matrícula:  2.250 euros</a:t>
            </a:r>
            <a:endParaRPr lang="pt-BR" sz="2000" dirty="0" smtClean="0">
              <a:latin typeface="+mn-lt"/>
            </a:endParaRPr>
          </a:p>
          <a:p>
            <a:pPr marL="363538" indent="-363538">
              <a:buFont typeface="+mj-lt"/>
              <a:buAutoNum type="alphaLcPeriod"/>
            </a:pPr>
            <a:endParaRPr lang="pt-BR" sz="2000" dirty="0" smtClean="0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gray">
          <a:xfrm>
            <a:off x="434975" y="479852"/>
            <a:ext cx="720566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IEF/EHP – Mestrado em Gestão Fazendária - Espanha </a:t>
            </a:r>
            <a:endParaRPr lang="pt-BR" sz="240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7D5B8E93-5219-41C9-97A6-6D7717B7F9C5}" type="slidenum">
              <a:rPr lang="en-US" sz="1000" b="0"/>
              <a:pPr algn="r" eaLnBrk="0" hangingPunct="0">
                <a:lnSpc>
                  <a:spcPct val="80000"/>
                </a:lnSpc>
              </a:pPr>
              <a:t>6</a:t>
            </a:fld>
            <a:endParaRPr lang="en-US" sz="1000" b="0"/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530225" y="1835150"/>
            <a:ext cx="823436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/>
            <a:r>
              <a:rPr lang="pt-BR" sz="1800" b="0" dirty="0" smtClean="0">
                <a:latin typeface="Tahoma" pitchFamily="34" charset="0"/>
              </a:rPr>
              <a:t>Em fase inicial de concepção:</a:t>
            </a:r>
          </a:p>
          <a:p>
            <a:pPr marL="363538" indent="-363538"/>
            <a:endParaRPr lang="pt-BR" sz="1800" b="0" dirty="0" smtClean="0">
              <a:latin typeface="Tahoma" pitchFamily="34" charset="0"/>
            </a:endParaRPr>
          </a:p>
          <a:p>
            <a:pPr marL="363538" indent="-363538"/>
            <a:endParaRPr lang="pt-BR" sz="1800" b="0" dirty="0" smtClean="0">
              <a:latin typeface="Tahoma" pitchFamily="34" charset="0"/>
            </a:endParaRPr>
          </a:p>
          <a:p>
            <a:pPr marL="363538" indent="-363538"/>
            <a:r>
              <a:rPr lang="pt-BR" sz="1800" b="0" dirty="0" smtClean="0">
                <a:latin typeface="Tahoma" pitchFamily="34" charset="0"/>
              </a:rPr>
              <a:t>- Será, primeiramente, desenhada a Matriz de Competências com as respectivas Trilhas de Capacitação;</a:t>
            </a:r>
          </a:p>
          <a:p>
            <a:pPr marL="363538" indent="-363538"/>
            <a:endParaRPr lang="pt-BR" sz="1800" b="0" dirty="0" smtClean="0">
              <a:latin typeface="Tahoma" pitchFamily="34" charset="0"/>
            </a:endParaRPr>
          </a:p>
          <a:p>
            <a:pPr marL="363538" indent="-363538"/>
            <a:endParaRPr lang="pt-BR" sz="1800" b="0" dirty="0" smtClean="0">
              <a:latin typeface="Tahoma" pitchFamily="34" charset="0"/>
            </a:endParaRPr>
          </a:p>
          <a:p>
            <a:pPr marL="363538" indent="-363538"/>
            <a:r>
              <a:rPr lang="pt-BR" sz="1800" b="0" dirty="0" smtClean="0">
                <a:latin typeface="Tahoma" pitchFamily="34" charset="0"/>
              </a:rPr>
              <a:t>- ESAF ficou responsável por fazer contatos com possíveis Universidades parceiras (ISCAL, UNB, USP,...) para construir uma proposta de curso de Mestrado, com reconhecimento pelo MEC, a ser analisada pelos Estados, via GDFAZ.</a:t>
            </a:r>
            <a:endParaRPr lang="pt-BR" sz="1800" b="0" dirty="0">
              <a:latin typeface="Tahoma" pitchFamily="34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gray">
          <a:xfrm>
            <a:off x="501650" y="213239"/>
            <a:ext cx="70453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63538" indent="-363538"/>
            <a:r>
              <a:rPr lang="pt-BR" sz="2400" dirty="0" smtClean="0">
                <a:solidFill>
                  <a:schemeClr val="bg1"/>
                </a:solidFill>
              </a:rPr>
              <a:t>Portugal – ISCAL/Universidade de Lisboa – Mestrado em Gestão Fazendária</a:t>
            </a:r>
            <a:endParaRPr lang="pt-BR" sz="2400" b="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BB7CA6-FC1D-4D6D-A990-37B6ED4A721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Retângulo 2"/>
          <p:cNvSpPr/>
          <p:nvPr/>
        </p:nvSpPr>
        <p:spPr>
          <a:xfrm>
            <a:off x="1206500" y="342900"/>
            <a:ext cx="59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Gestão de Projetos  para COGEF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138430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Proposta ESAF</a:t>
            </a:r>
          </a:p>
          <a:p>
            <a:r>
              <a:rPr lang="pt-BR" sz="2000" dirty="0" smtClean="0"/>
              <a:t>Foco: </a:t>
            </a:r>
          </a:p>
          <a:p>
            <a:r>
              <a:rPr lang="pt-BR" sz="2000" b="0" dirty="0" smtClean="0"/>
              <a:t>Gestão de Portfólio (conceitos)</a:t>
            </a:r>
          </a:p>
          <a:p>
            <a:r>
              <a:rPr lang="pt-BR" sz="2000" b="0" dirty="0" smtClean="0"/>
              <a:t>Gestão de Projetos  (aplicações práticas)</a:t>
            </a:r>
          </a:p>
          <a:p>
            <a:r>
              <a:rPr lang="pt-BR" sz="2000" b="0" dirty="0" smtClean="0"/>
              <a:t>Implementação de Escritório de Projetos</a:t>
            </a:r>
          </a:p>
          <a:p>
            <a:endParaRPr lang="pt-BR" sz="2000" dirty="0" smtClean="0"/>
          </a:p>
          <a:p>
            <a:r>
              <a:rPr lang="pt-BR" sz="2000" dirty="0" smtClean="0"/>
              <a:t>Metodologia:</a:t>
            </a:r>
          </a:p>
          <a:p>
            <a:r>
              <a:rPr lang="pt-BR" sz="2000" b="0" dirty="0" smtClean="0"/>
              <a:t>Aulas expositivas, exercícios, práticas em software</a:t>
            </a:r>
          </a:p>
          <a:p>
            <a:endParaRPr lang="pt-BR" sz="2000" dirty="0" smtClean="0"/>
          </a:p>
          <a:p>
            <a:r>
              <a:rPr lang="pt-BR" sz="2000" dirty="0" smtClean="0"/>
              <a:t>Local:</a:t>
            </a:r>
          </a:p>
          <a:p>
            <a:r>
              <a:rPr lang="pt-BR" sz="2000" b="0" dirty="0" smtClean="0"/>
              <a:t>ESAF/Brasília</a:t>
            </a:r>
          </a:p>
          <a:p>
            <a:endParaRPr lang="pt-BR" sz="2000" dirty="0" smtClean="0"/>
          </a:p>
          <a:p>
            <a:r>
              <a:rPr lang="pt-BR" sz="2000" dirty="0" smtClean="0"/>
              <a:t>Público Alvo: </a:t>
            </a:r>
          </a:p>
          <a:p>
            <a:r>
              <a:rPr lang="pt-BR" sz="2000" b="0" dirty="0" smtClean="0"/>
              <a:t>Gestores de projetos e programas de modernização dos Estados brasileiros</a:t>
            </a:r>
          </a:p>
          <a:p>
            <a:endParaRPr lang="pt-BR" sz="2000" dirty="0" smtClean="0"/>
          </a:p>
          <a:p>
            <a:r>
              <a:rPr lang="pt-BR" sz="2000" dirty="0" smtClean="0"/>
              <a:t>Turmas e vagas:</a:t>
            </a:r>
          </a:p>
          <a:p>
            <a:r>
              <a:rPr lang="pt-BR" sz="2000" b="0" dirty="0" smtClean="0"/>
              <a:t>4 turmas de até 25 pessoas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BB7CA6-FC1D-4D6D-A990-37B6ED4A721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Retângulo 2"/>
          <p:cNvSpPr/>
          <p:nvPr/>
        </p:nvSpPr>
        <p:spPr>
          <a:xfrm>
            <a:off x="1206500" y="342900"/>
            <a:ext cx="59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Gestão de Projetos  para COGEF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13843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Proposta ESAF</a:t>
            </a:r>
          </a:p>
          <a:p>
            <a:endParaRPr lang="pt-BR" sz="2000" dirty="0" smtClean="0"/>
          </a:p>
          <a:p>
            <a:r>
              <a:rPr lang="pt-BR" sz="2000" dirty="0" smtClean="0"/>
              <a:t>Período sugerido: </a:t>
            </a:r>
          </a:p>
          <a:p>
            <a:r>
              <a:rPr lang="pt-BR" sz="2000" b="0" dirty="0" smtClean="0"/>
              <a:t>Turma 01: 9 a 13 de abril;</a:t>
            </a:r>
          </a:p>
          <a:p>
            <a:r>
              <a:rPr lang="pt-BR" sz="2000" b="0" dirty="0" smtClean="0"/>
              <a:t>Turma 02: 23 a 27 de abril;</a:t>
            </a:r>
          </a:p>
          <a:p>
            <a:r>
              <a:rPr lang="pt-BR" sz="2000" b="0" dirty="0" smtClean="0"/>
              <a:t>Turma 03: 14 a 18 de maior;</a:t>
            </a:r>
          </a:p>
          <a:p>
            <a:r>
              <a:rPr lang="pt-BR" sz="2000" b="0" dirty="0" smtClean="0"/>
              <a:t>Turma 04: 28 de maio a 1º de junho.</a:t>
            </a:r>
          </a:p>
          <a:p>
            <a:endParaRPr lang="pt-BR" sz="2000" b="0" dirty="0" smtClean="0"/>
          </a:p>
          <a:p>
            <a:endParaRPr lang="pt-BR" sz="2000" b="0" dirty="0" smtClean="0"/>
          </a:p>
          <a:p>
            <a:r>
              <a:rPr lang="pt-BR" sz="2000" dirty="0" smtClean="0"/>
              <a:t>Duração:</a:t>
            </a:r>
          </a:p>
          <a:p>
            <a:r>
              <a:rPr lang="pt-BR" sz="2000" b="0" dirty="0" smtClean="0"/>
              <a:t>40 horas – 8 h por dia (uma semana)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Custo:</a:t>
            </a:r>
          </a:p>
          <a:p>
            <a:r>
              <a:rPr lang="pt-BR" sz="2000" b="0" dirty="0" smtClean="0"/>
              <a:t>Por aluno: R$ 360,85</a:t>
            </a:r>
            <a:endParaRPr lang="pt-BR" sz="2000" dirty="0" smtClean="0"/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D9D8E4BB-051E-4D31-9245-C65B75998457}" type="slidenum">
              <a:rPr lang="en-US" sz="1000" b="0"/>
              <a:pPr algn="r" eaLnBrk="0" hangingPunct="0">
                <a:lnSpc>
                  <a:spcPct val="80000"/>
                </a:lnSpc>
              </a:pPr>
              <a:t>9</a:t>
            </a:fld>
            <a:endParaRPr lang="en-US" sz="1000" b="0"/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177801" y="1422400"/>
            <a:ext cx="8599488" cy="5355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800" dirty="0" smtClean="0"/>
              <a:t>Programa regular de 16 semanas, presencial em DC. </a:t>
            </a:r>
            <a:r>
              <a:rPr lang="pt-BR" sz="1800" dirty="0" err="1" smtClean="0"/>
              <a:t>Ago-Dez</a:t>
            </a:r>
            <a:endParaRPr lang="pt-BR" sz="1800" dirty="0" smtClean="0"/>
          </a:p>
          <a:p>
            <a:pPr marL="363538" indent="-363538"/>
            <a:endParaRPr lang="pt-BR" sz="1800" b="0" dirty="0" smtClean="0">
              <a:latin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pt-BR" sz="1800" b="0" dirty="0" smtClean="0">
                <a:latin typeface="Tahoma" pitchFamily="34" charset="0"/>
              </a:rPr>
              <a:t>BID considerará como aquisição direta, avaliada individualmente por Estado:</a:t>
            </a:r>
          </a:p>
          <a:p>
            <a:pPr>
              <a:spcBef>
                <a:spcPts val="0"/>
              </a:spcBef>
            </a:pPr>
            <a:r>
              <a:rPr lang="pt-BR" sz="1800" b="0" dirty="0" smtClean="0">
                <a:latin typeface="Tahoma" pitchFamily="34" charset="0"/>
              </a:rPr>
              <a:t>Critérios a serem atendidos pelo Estado interessado:</a:t>
            </a:r>
          </a:p>
          <a:p>
            <a:pPr>
              <a:spcBef>
                <a:spcPts val="0"/>
              </a:spcBef>
            </a:pPr>
            <a:endParaRPr lang="pt-BR" sz="1800" b="0" dirty="0" smtClean="0">
              <a:latin typeface="Tahoma" pitchFamily="34" charset="0"/>
            </a:endParaRP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Submeter o pleito ao Banco, dentro das políticas de aquisições do BID;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Constar no Plano de aquisições aprovado;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Enviar ao BID informações técnicas evidenciando a aderência  do programa GWU ao respectivo projeto </a:t>
            </a:r>
            <a:r>
              <a:rPr lang="pt-BR" sz="1800" b="0" dirty="0" err="1" smtClean="0">
                <a:latin typeface="Tahoma" pitchFamily="34" charset="0"/>
              </a:rPr>
              <a:t>Profisco</a:t>
            </a:r>
            <a:r>
              <a:rPr lang="pt-BR" sz="1800" b="0" dirty="0" smtClean="0">
                <a:latin typeface="Tahoma" pitchFamily="34" charset="0"/>
              </a:rPr>
              <a:t>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Enviar ao Banco informações sobre os participantes, processo de seleção utilizado e condições de participação;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Cumprir eventuais critérios de seleção definidos pela COGEF;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r>
              <a:rPr lang="pt-BR" sz="1800" b="0" dirty="0" smtClean="0">
                <a:latin typeface="Tahoma" pitchFamily="34" charset="0"/>
              </a:rPr>
              <a:t>Cumprir critérios estabelecidos no projeto das Trilhas de Capacitação</a:t>
            </a:r>
          </a:p>
          <a:p>
            <a:pPr marL="342900" indent="-342900">
              <a:spcBef>
                <a:spcPts val="0"/>
              </a:spcBef>
              <a:buAutoNum type="alphaLcParenR"/>
            </a:pPr>
            <a:endParaRPr lang="pt-BR" sz="1800" b="0" dirty="0" smtClean="0">
              <a:latin typeface="Tahoma" pitchFamily="34" charset="0"/>
            </a:endParaRPr>
          </a:p>
          <a:p>
            <a:pPr marL="342900" indent="-342900">
              <a:spcBef>
                <a:spcPts val="0"/>
              </a:spcBef>
              <a:buAutoNum type="alphaLcParenR"/>
            </a:pPr>
            <a:endParaRPr lang="pt-BR" sz="1800" dirty="0" smtClean="0"/>
          </a:p>
          <a:p>
            <a:pPr marL="363538" indent="-363538"/>
            <a:endParaRPr lang="pt-BR" sz="1800" b="0" dirty="0">
              <a:latin typeface="Tahom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endParaRPr lang="pt-BR" sz="1800" b="0" dirty="0">
              <a:latin typeface="Tahoma" pitchFamily="34" charset="0"/>
            </a:endParaRPr>
          </a:p>
          <a:p>
            <a:pPr marL="363538" indent="-363538"/>
            <a:endParaRPr lang="pt-BR" sz="1800" b="0" dirty="0">
              <a:latin typeface="Tahom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endParaRPr lang="pt-BR" sz="1800" b="0" dirty="0">
              <a:latin typeface="Tahoma" pitchFamily="34" charset="0"/>
            </a:endParaRPr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gray">
          <a:xfrm>
            <a:off x="488950" y="452865"/>
            <a:ext cx="705961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GWU – Programa Minerva</a:t>
            </a:r>
            <a:r>
              <a:rPr lang="pt-B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pt-BR" sz="240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1"/>
  <p:tag name="COLORSCHEME" val="ppBackground$16777215|ppForeground$0|ppShadow$8421504|ppTitle$102|ppFill$15129023|ppAccent1$13415296|ppAccent2$11766848|ppAccent3$10053120|ExtraColor$14540253|ExtraColor$11711154|ExtraColor$6250335|ExtraColor$6737151|ExtraColor$39423|ExtraColor$13260|ExtraColor$3355545|ExtraColor$52326|"/>
  <p:tag name="THINKCELLUNDODONOTDELET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26.03.2006 17:56: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26.03.2006 17:56: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amp"/>
  <p:tag name="DATE" val="26.03.2006 17:56: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gffkzs0yFlkmZHdX9U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NUTdCKLUK.8EdwFWoKKA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660000"/>
      </a:dk2>
      <a:lt2>
        <a:srgbClr val="808080"/>
      </a:lt2>
      <a:accent1>
        <a:srgbClr val="BFD9E6"/>
      </a:accent1>
      <a:accent2>
        <a:srgbClr val="80B3CC"/>
      </a:accent2>
      <a:accent3>
        <a:srgbClr val="FFFFFF"/>
      </a:accent3>
      <a:accent4>
        <a:srgbClr val="000000"/>
      </a:accent4>
      <a:accent5>
        <a:srgbClr val="DCE9F0"/>
      </a:accent5>
      <a:accent6>
        <a:srgbClr val="73A2B9"/>
      </a:accent6>
      <a:hlink>
        <a:srgbClr val="408CB3"/>
      </a:hlink>
      <a:folHlink>
        <a:srgbClr val="00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FFFF"/>
        </a:dk2>
        <a:lt2>
          <a:srgbClr val="999999"/>
        </a:lt2>
        <a:accent1>
          <a:srgbClr val="D6EBF6"/>
        </a:accent1>
        <a:accent2>
          <a:srgbClr val="83C2E5"/>
        </a:accent2>
        <a:accent3>
          <a:srgbClr val="FFFFFF"/>
        </a:accent3>
        <a:accent4>
          <a:srgbClr val="000000"/>
        </a:accent4>
        <a:accent5>
          <a:srgbClr val="E8F3FA"/>
        </a:accent5>
        <a:accent6>
          <a:srgbClr val="76B0CF"/>
        </a:accent6>
        <a:hlink>
          <a:srgbClr val="288FC8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14989</TotalTime>
  <Words>755</Words>
  <Application>Microsoft Office PowerPoint</Application>
  <PresentationFormat>Apresentação na tela (4:3)</PresentationFormat>
  <Paragraphs>159</Paragraphs>
  <Slides>10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Blank</vt:lpstr>
      <vt:lpstr>think-cell Slide</vt:lpstr>
      <vt:lpstr> GT CAPACITAÇÃO</vt:lpstr>
      <vt:lpstr>Matriz de Competências e Trilhas de Capacitação</vt:lpstr>
      <vt:lpstr>Slide 3</vt:lpstr>
      <vt:lpstr>CIAT </vt:lpstr>
      <vt:lpstr>Slide 5</vt:lpstr>
      <vt:lpstr>Slide 6</vt:lpstr>
      <vt:lpstr>Slide 7</vt:lpstr>
      <vt:lpstr>Slide 8</vt:lpstr>
      <vt:lpstr>Slide 9</vt:lpstr>
      <vt:lpstr>Slide 10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Modernização das Secretarias de Fazenda Funções Financeiras e Tributárias</dc:title>
  <dc:creator>leonardo.paolucci</dc:creator>
  <cp:lastModifiedBy>instalador</cp:lastModifiedBy>
  <cp:revision>84</cp:revision>
  <cp:lastPrinted>2000-08-10T20:43:38Z</cp:lastPrinted>
  <dcterms:created xsi:type="dcterms:W3CDTF">2010-11-12T18:31:08Z</dcterms:created>
  <dcterms:modified xsi:type="dcterms:W3CDTF">2012-03-16T15:26:02Z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QptVersion">
    <vt:i4>507</vt:i4>
  </property>
  <property fmtid="{D5CDD505-2E9C-101B-9397-08002B2CF9AE}" pid="3" name="QptDesign">
    <vt:i4>2</vt:i4>
  </property>
  <property fmtid="{D5CDD505-2E9C-101B-9397-08002B2CF9AE}" pid="4" name="QptPageSize">
    <vt:i4>1</vt:i4>
  </property>
  <property fmtid="{D5CDD505-2E9C-101B-9397-08002B2CF9AE}" pid="5" name="QptColorScheme">
    <vt:lpwstr>Default</vt:lpwstr>
  </property>
</Properties>
</file>