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92" r:id="rId2"/>
    <p:sldId id="373" r:id="rId3"/>
    <p:sldId id="322" r:id="rId4"/>
    <p:sldId id="353" r:id="rId5"/>
    <p:sldId id="357" r:id="rId6"/>
    <p:sldId id="379" r:id="rId7"/>
    <p:sldId id="337" r:id="rId8"/>
    <p:sldId id="354" r:id="rId9"/>
    <p:sldId id="355" r:id="rId10"/>
    <p:sldId id="378" r:id="rId11"/>
    <p:sldId id="356" r:id="rId12"/>
    <p:sldId id="358" r:id="rId13"/>
    <p:sldId id="359" r:id="rId14"/>
    <p:sldId id="360" r:id="rId15"/>
    <p:sldId id="324" r:id="rId16"/>
    <p:sldId id="380" r:id="rId17"/>
    <p:sldId id="361" r:id="rId18"/>
    <p:sldId id="376" r:id="rId19"/>
    <p:sldId id="381" r:id="rId20"/>
    <p:sldId id="362" r:id="rId21"/>
    <p:sldId id="382" r:id="rId22"/>
    <p:sldId id="372" r:id="rId23"/>
    <p:sldId id="374" r:id="rId24"/>
    <p:sldId id="383" r:id="rId2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2756" autoAdjust="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52310-DA33-408B-97C5-5C45E6B85F61}" type="datetimeFigureOut">
              <a:rPr lang="pt-BR" smtClean="0"/>
              <a:pPr/>
              <a:t>01/01/2002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30DB-D7B2-459B-9B1C-FC33C1186A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62FBD9-26A8-4600-847D-A10EED694736}" type="datetimeFigureOut">
              <a:rPr lang="pt-BR"/>
              <a:pPr>
                <a:defRPr/>
              </a:pPr>
              <a:t>01/01/2002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9E8ABD-79A4-4721-8097-320516B2F8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69190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E8ABD-79A4-4721-8097-320516B2F88E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73737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E8ABD-79A4-4721-8097-320516B2F88E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73737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E8ABD-79A4-4721-8097-320516B2F88E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02100"/>
            <a:ext cx="9144000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9433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609600"/>
            <a:ext cx="5678487" cy="54943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lvl="0"/>
            <a:r>
              <a:rPr lang="pt-BR" noProof="0" smtClean="0"/>
              <a:t>Clique no ícone para adicionar tabela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6613" y="1989138"/>
            <a:ext cx="38100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6613" y="4122738"/>
            <a:ext cx="38100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84213" y="1989138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pic>
        <p:nvPicPr>
          <p:cNvPr id="1028" name="Imagem 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08850" y="188913"/>
            <a:ext cx="16557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mariana@nucleodeestudosfiscais.com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cumento_do_Microsoft_Office_Word1.docx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02100"/>
            <a:ext cx="9144000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916113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pt-BR" sz="2800" b="1" dirty="0" smtClean="0">
                <a:solidFill>
                  <a:srgbClr val="FF3300"/>
                </a:solidFill>
              </a:rPr>
              <a:t>ÍNDICE DE TRANSPARÊNCIA E CIDADANIA FISCAL (ITCF) – Andamento do projeto</a:t>
            </a:r>
            <a:endParaRPr lang="pt-BR" sz="2800" b="1" dirty="0" smtClean="0"/>
          </a:p>
          <a:p>
            <a:pPr>
              <a:buFontTx/>
              <a:buNone/>
            </a:pPr>
            <a:endParaRPr lang="pt-BR" sz="2000" dirty="0" smtClean="0">
              <a:latin typeface="Verdana" pitchFamily="34" charset="0"/>
            </a:endParaRPr>
          </a:p>
          <a:p>
            <a:pPr>
              <a:buFontTx/>
              <a:buNone/>
            </a:pPr>
            <a:endParaRPr lang="pt-BR" sz="2000" dirty="0" smtClean="0">
              <a:latin typeface="Verdana" pitchFamily="34" charset="0"/>
            </a:endParaRPr>
          </a:p>
          <a:p>
            <a:pPr>
              <a:buFontTx/>
              <a:buNone/>
            </a:pPr>
            <a:r>
              <a:rPr lang="pt-BR" sz="2000" dirty="0" smtClean="0">
                <a:latin typeface="Verdana" pitchFamily="34" charset="0"/>
              </a:rPr>
              <a:t>Mariana P Fischer Pacheco</a:t>
            </a:r>
          </a:p>
          <a:p>
            <a:pPr>
              <a:buFontTx/>
              <a:buNone/>
            </a:pPr>
            <a:r>
              <a:rPr lang="pt-BR" sz="2000" i="1" dirty="0" smtClean="0">
                <a:latin typeface="Verdana" pitchFamily="34" charset="0"/>
              </a:rPr>
              <a:t>Coordenadora de pesquisa do NEF/FGV </a:t>
            </a:r>
          </a:p>
          <a:p>
            <a:pPr>
              <a:buFontTx/>
              <a:buNone/>
            </a:pPr>
            <a:r>
              <a:rPr lang="pt-BR" sz="2000" i="1" dirty="0" smtClean="0">
                <a:latin typeface="Verdana" pitchFamily="34" charset="0"/>
              </a:rPr>
              <a:t>Doutora em Direito pela UFPE </a:t>
            </a:r>
          </a:p>
          <a:p>
            <a:pPr>
              <a:buFontTx/>
              <a:buNone/>
            </a:pPr>
            <a:endParaRPr lang="pt-BR" sz="2800" b="1" i="1" dirty="0" smtClean="0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336704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1º.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(06 e 07/02)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48478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Oficina 3</a:t>
            </a:r>
          </a:p>
          <a:p>
            <a:pPr>
              <a:buNone/>
            </a:pPr>
            <a:r>
              <a:rPr lang="pt-BR" b="1" dirty="0" smtClean="0"/>
              <a:t>Divisão dos representantes dos Estados em três grupos temáticos:</a:t>
            </a:r>
          </a:p>
          <a:p>
            <a:pPr>
              <a:buNone/>
            </a:pPr>
            <a:r>
              <a:rPr lang="pt-BR" b="1" dirty="0" smtClean="0"/>
              <a:t>- Despesa Pública e Cidadania </a:t>
            </a:r>
            <a:r>
              <a:rPr lang="pt-BR" dirty="0" smtClean="0"/>
              <a:t>– Fernando </a:t>
            </a:r>
            <a:r>
              <a:rPr lang="pt-BR" dirty="0" err="1" smtClean="0"/>
              <a:t>Abrúcio</a:t>
            </a:r>
            <a:r>
              <a:rPr lang="pt-BR" dirty="0" smtClean="0"/>
              <a:t> / </a:t>
            </a:r>
            <a:r>
              <a:rPr lang="pt-BR" dirty="0" err="1" smtClean="0"/>
              <a:t>Basile</a:t>
            </a:r>
            <a:r>
              <a:rPr lang="pt-BR" dirty="0" smtClean="0"/>
              <a:t> </a:t>
            </a:r>
            <a:r>
              <a:rPr lang="pt-BR" dirty="0" err="1" smtClean="0"/>
              <a:t>Christopoulos</a:t>
            </a:r>
            <a:r>
              <a:rPr lang="pt-BR" dirty="0" smtClean="0"/>
              <a:t>;</a:t>
            </a:r>
          </a:p>
          <a:p>
            <a:pPr>
              <a:buFontTx/>
              <a:buChar char="-"/>
            </a:pPr>
            <a:r>
              <a:rPr lang="pt-BR" b="1" dirty="0" smtClean="0"/>
              <a:t>Contencioso Fiscal </a:t>
            </a:r>
            <a:r>
              <a:rPr lang="pt-BR" dirty="0" smtClean="0"/>
              <a:t>– Eurico de Santi / Vanessa </a:t>
            </a:r>
            <a:r>
              <a:rPr lang="pt-BR" dirty="0" err="1" smtClean="0"/>
              <a:t>Rahal</a:t>
            </a:r>
            <a:r>
              <a:rPr lang="pt-BR" dirty="0" smtClean="0"/>
              <a:t>;</a:t>
            </a:r>
          </a:p>
          <a:p>
            <a:pPr>
              <a:buFontTx/>
              <a:buChar char="-"/>
            </a:pPr>
            <a:r>
              <a:rPr lang="pt-BR" b="1" dirty="0" smtClean="0"/>
              <a:t>Administração e legislação fiscal –</a:t>
            </a:r>
            <a:r>
              <a:rPr lang="pt-BR" dirty="0" smtClean="0"/>
              <a:t> Isaias Coelho / Mariana Fischer Pacheco.</a:t>
            </a:r>
            <a:endParaRPr lang="pt-BR" b="1" dirty="0" smtClean="0"/>
          </a:p>
          <a:p>
            <a:pPr>
              <a:buNone/>
            </a:pPr>
            <a:endParaRPr lang="pt-BR" b="1" dirty="0" smtClean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336704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1º.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(06 e 07/02)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55679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Oficina 3</a:t>
            </a:r>
          </a:p>
          <a:p>
            <a:pPr>
              <a:buNone/>
            </a:pPr>
            <a:r>
              <a:rPr lang="pt-BR" b="1" dirty="0" smtClean="0"/>
              <a:t>Grupo: “Despesa Pública e Cidadania”</a:t>
            </a:r>
          </a:p>
          <a:p>
            <a:pPr algn="just">
              <a:buNone/>
            </a:pPr>
            <a:r>
              <a:rPr lang="pt-BR" dirty="0" smtClean="0"/>
              <a:t>Informações sobre eventos ligados a transparência e controle social; integração com as redes sociais; data da disponibilização das informações; comparativo entre despesa orçada e executada; informações sobre os maiores contratados pelo Estado; informações detalhadas sobre procedimentos licitatórios; pedagogia fiscal (informações devem ser relevantes e compreensíveis pelos cidadãos)...</a:t>
            </a:r>
          </a:p>
          <a:p>
            <a:pPr>
              <a:buNone/>
            </a:pPr>
            <a:endParaRPr lang="pt-BR" b="1" dirty="0" smtClean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336704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1º.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(06 e 07/02)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55679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Oficina 3</a:t>
            </a:r>
          </a:p>
          <a:p>
            <a:pPr>
              <a:buNone/>
            </a:pPr>
            <a:r>
              <a:rPr lang="pt-BR" b="1" dirty="0" smtClean="0"/>
              <a:t>Grupo: “Contencioso Fiscal”</a:t>
            </a:r>
          </a:p>
          <a:p>
            <a:pPr algn="just">
              <a:buNone/>
            </a:pPr>
            <a:r>
              <a:rPr lang="pt-BR" dirty="0" smtClean="0"/>
              <a:t>Qual é o público-alvo (advogados, contadores, empresários...)?; informações sobre AIIM (quantidade, </a:t>
            </a:r>
            <a:r>
              <a:rPr lang="pt-BR" dirty="0" err="1" smtClean="0"/>
              <a:t>AIIMs</a:t>
            </a:r>
            <a:r>
              <a:rPr lang="pt-BR" dirty="0" smtClean="0"/>
              <a:t> impugnados X </a:t>
            </a:r>
            <a:r>
              <a:rPr lang="pt-BR" dirty="0" err="1" smtClean="0"/>
              <a:t>AIIMs</a:t>
            </a:r>
            <a:r>
              <a:rPr lang="pt-BR" dirty="0" smtClean="0"/>
              <a:t> pagos, data de notificação  </a:t>
            </a:r>
            <a:r>
              <a:rPr lang="pt-BR" dirty="0" err="1" smtClean="0"/>
              <a:t>etc</a:t>
            </a:r>
            <a:r>
              <a:rPr lang="pt-BR" dirty="0" smtClean="0"/>
              <a:t>); inclusão de débitos em programas de anistia; tempo de duração do processo administrativo fiscal; composição das câmaras de julgamento....</a:t>
            </a:r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336704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1º.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(06 e 07/02)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55679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Oficina 3</a:t>
            </a:r>
          </a:p>
          <a:p>
            <a:pPr>
              <a:buNone/>
            </a:pPr>
            <a:r>
              <a:rPr lang="pt-BR" b="1" dirty="0" smtClean="0"/>
              <a:t>Grupo: “Administração e Legislação Fiscal”</a:t>
            </a:r>
          </a:p>
          <a:p>
            <a:pPr algn="just">
              <a:buNone/>
            </a:pPr>
            <a:r>
              <a:rPr lang="pt-BR" dirty="0" smtClean="0"/>
              <a:t>Arrecadação (por setor e por região; inadimplência; lançamentos de ofício); fiscalização; prestação de serviços; denúncias (quantidade de denúncias recebidas X quantidade de denúncias apuradas); legislação (consultas)...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b="1" dirty="0" smtClean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336704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2º.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(27/02) - voluntário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55679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Oficina 1</a:t>
            </a:r>
          </a:p>
          <a:p>
            <a:pPr>
              <a:buNone/>
            </a:pPr>
            <a:r>
              <a:rPr lang="pt-BR" b="1" dirty="0" smtClean="0"/>
              <a:t>“Transparência e Accountability” </a:t>
            </a:r>
            <a:r>
              <a:rPr lang="pt-BR" dirty="0" smtClean="0"/>
              <a:t>(Fernando </a:t>
            </a:r>
            <a:r>
              <a:rPr lang="pt-BR" dirty="0" err="1" smtClean="0"/>
              <a:t>Abrúcio</a:t>
            </a:r>
            <a:r>
              <a:rPr lang="pt-BR" dirty="0" smtClean="0"/>
              <a:t> – FGV): 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Oficina </a:t>
            </a:r>
            <a:r>
              <a:rPr lang="pt-BR" b="1" dirty="0" smtClean="0"/>
              <a:t>2</a:t>
            </a:r>
          </a:p>
          <a:p>
            <a:pPr>
              <a:buNone/>
            </a:pPr>
            <a:r>
              <a:rPr lang="pt-BR" b="1" dirty="0" smtClean="0"/>
              <a:t>“Experiências de Transparência na Despesa Pública no Município de São Paulo” </a:t>
            </a:r>
            <a:r>
              <a:rPr lang="pt-BR" dirty="0" smtClean="0"/>
              <a:t>(Lívio </a:t>
            </a:r>
            <a:r>
              <a:rPr lang="pt-BR" dirty="0" err="1" smtClean="0"/>
              <a:t>Fornazieri</a:t>
            </a:r>
            <a:r>
              <a:rPr lang="pt-BR" dirty="0" smtClean="0"/>
              <a:t> – Tribunal de Contas do Município de SP)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b="1" dirty="0" smtClean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69776"/>
            <a:ext cx="6192688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2º.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(27/02) / voluntário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61845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sz="2200" b="1" dirty="0" smtClean="0"/>
              <a:t>Oficina 3</a:t>
            </a:r>
          </a:p>
          <a:p>
            <a:pPr algn="just">
              <a:buNone/>
            </a:pPr>
            <a:r>
              <a:rPr lang="pt-BR" sz="2200" b="1" dirty="0" smtClean="0"/>
              <a:t>Que informações sobre Administração, Legislação e Contencioso Fiscal interessam ao Cidadão? </a:t>
            </a:r>
            <a:r>
              <a:rPr lang="pt-BR" sz="2200" dirty="0" smtClean="0"/>
              <a:t>(participação de advogados, representantes de empresas e administradores públicos)</a:t>
            </a:r>
          </a:p>
          <a:p>
            <a:pPr lvl="0" algn="just">
              <a:buFontTx/>
              <a:buChar char="-"/>
            </a:pPr>
            <a:r>
              <a:rPr lang="pt-BR" sz="2200" dirty="0" smtClean="0"/>
              <a:t>Para o empresário/investidor discutir ganhos em segurança jurídica é mais relevante do que debater variações da carga tributária.</a:t>
            </a:r>
          </a:p>
          <a:p>
            <a:pPr lvl="0" algn="just">
              <a:buFontTx/>
              <a:buChar char="-"/>
            </a:pPr>
            <a:r>
              <a:rPr lang="pt-BR" sz="2200" dirty="0" smtClean="0"/>
              <a:t>Respostas a consultas acerca de interpretação de regras devem ser </a:t>
            </a:r>
            <a:r>
              <a:rPr lang="pt-BR" sz="2200" dirty="0" err="1" smtClean="0"/>
              <a:t>publicizadas</a:t>
            </a:r>
            <a:r>
              <a:rPr lang="pt-BR" sz="2200" dirty="0" smtClean="0"/>
              <a:t> em tempo razoável.</a:t>
            </a:r>
          </a:p>
          <a:p>
            <a:pPr lvl="0" algn="just">
              <a:buFontTx/>
              <a:buChar char="-"/>
            </a:pPr>
            <a:r>
              <a:rPr lang="pt-BR" sz="2200" dirty="0" smtClean="0"/>
              <a:t>Usuário do contencioso deve ter direito a estatísticas (tempo médio do processo administrativo; quantos autos de infração são mantidos; quantos são cancelados, </a:t>
            </a:r>
            <a:r>
              <a:rPr lang="pt-BR" sz="2200" dirty="0" err="1" smtClean="0"/>
              <a:t>etc</a:t>
            </a:r>
            <a:r>
              <a:rPr lang="pt-BR" sz="2200" dirty="0" smtClean="0"/>
              <a:t>).</a:t>
            </a:r>
          </a:p>
          <a:p>
            <a:pPr>
              <a:buNone/>
            </a:pPr>
            <a:endParaRPr lang="pt-BR" sz="2800" u="sng" dirty="0" smtClean="0"/>
          </a:p>
        </p:txBody>
      </p:sp>
      <p:pic>
        <p:nvPicPr>
          <p:cNvPr id="5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69776"/>
            <a:ext cx="6192688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3º.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(03 e 04/03)</a:t>
            </a:r>
            <a:br>
              <a:rPr lang="pt-BR" dirty="0" smtClean="0">
                <a:solidFill>
                  <a:srgbClr val="FF33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26876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Oficina 1</a:t>
            </a:r>
          </a:p>
          <a:p>
            <a:pPr algn="just">
              <a:buNone/>
            </a:pPr>
            <a:r>
              <a:rPr lang="pt-BR" dirty="0" smtClean="0"/>
              <a:t> </a:t>
            </a:r>
            <a:r>
              <a:rPr lang="pt-BR" b="1" dirty="0" smtClean="0"/>
              <a:t>“Transparência, </a:t>
            </a:r>
            <a:r>
              <a:rPr lang="pt-BR" b="1" dirty="0" err="1" smtClean="0"/>
              <a:t>accountability</a:t>
            </a:r>
            <a:r>
              <a:rPr lang="pt-BR" b="1" dirty="0" smtClean="0"/>
              <a:t> e outros conceitos relevantes para o ITCF” </a:t>
            </a:r>
            <a:r>
              <a:rPr lang="pt-BR" dirty="0" smtClean="0"/>
              <a:t>( Equipe NEF)</a:t>
            </a:r>
          </a:p>
          <a:p>
            <a:pPr marL="0" indent="0" algn="just"/>
            <a:r>
              <a:rPr lang="pt-BR" b="1" smtClean="0"/>
              <a:t> Objetivo:</a:t>
            </a:r>
            <a:r>
              <a:rPr lang="pt-BR" smtClean="0"/>
              <a:t> </a:t>
            </a:r>
            <a:r>
              <a:rPr lang="pt-BR" dirty="0" smtClean="0"/>
              <a:t>aperfeiçoamento do diálogo entre entes do Estado e entre sociedade civil (cooperação fiscal</a:t>
            </a:r>
            <a:r>
              <a:rPr lang="pt-BR" dirty="0" smtClean="0"/>
              <a:t>).</a:t>
            </a:r>
            <a:endParaRPr lang="pt-BR" dirty="0" smtClean="0"/>
          </a:p>
          <a:p>
            <a:pPr marL="0" indent="0" algn="just"/>
            <a:r>
              <a:rPr lang="pt-BR" b="1" i="1" dirty="0" smtClean="0"/>
              <a:t>  </a:t>
            </a:r>
            <a:r>
              <a:rPr lang="pt-BR" b="1" dirty="0" smtClean="0"/>
              <a:t>Múltiplas dimensões da transparência </a:t>
            </a:r>
            <a:r>
              <a:rPr lang="pt-BR" dirty="0" smtClean="0"/>
              <a:t>(transparência </a:t>
            </a:r>
            <a:r>
              <a:rPr lang="pt-BR" dirty="0" smtClean="0"/>
              <a:t>não visa apenas ao </a:t>
            </a:r>
            <a:r>
              <a:rPr lang="pt-BR" dirty="0" smtClean="0"/>
              <a:t>controle):</a:t>
            </a:r>
          </a:p>
          <a:p>
            <a:pPr marL="0" indent="0" algn="just">
              <a:buNone/>
            </a:pPr>
            <a:r>
              <a:rPr lang="pt-BR" dirty="0" smtClean="0"/>
              <a:t>-  ação </a:t>
            </a:r>
            <a:r>
              <a:rPr lang="pt-BR" dirty="0" smtClean="0"/>
              <a:t>em </a:t>
            </a:r>
            <a:r>
              <a:rPr lang="pt-BR" dirty="0" smtClean="0"/>
              <a:t>rede;</a:t>
            </a:r>
          </a:p>
          <a:p>
            <a:pPr marL="0" indent="0" algn="just">
              <a:buFontTx/>
              <a:buChar char="-"/>
            </a:pPr>
            <a:r>
              <a:rPr lang="pt-BR" dirty="0" smtClean="0"/>
              <a:t>  l</a:t>
            </a:r>
            <a:r>
              <a:rPr lang="pt-BR" dirty="0" smtClean="0"/>
              <a:t>egitimação da </a:t>
            </a:r>
            <a:r>
              <a:rPr lang="pt-BR" dirty="0" smtClean="0"/>
              <a:t>ação do Poder </a:t>
            </a:r>
            <a:r>
              <a:rPr lang="pt-BR" dirty="0" smtClean="0"/>
              <a:t>Publico;</a:t>
            </a:r>
          </a:p>
          <a:p>
            <a:pPr marL="0" indent="0" algn="just">
              <a:buFontTx/>
              <a:buChar char="-"/>
            </a:pPr>
            <a:r>
              <a:rPr lang="pt-BR" dirty="0" smtClean="0"/>
              <a:t> qualidade </a:t>
            </a:r>
            <a:r>
              <a:rPr lang="pt-BR" dirty="0" smtClean="0"/>
              <a:t>dos serviços públicos </a:t>
            </a:r>
            <a:r>
              <a:rPr lang="pt-BR" dirty="0" smtClean="0"/>
              <a:t>prestados (cidadão vê e fornece </a:t>
            </a:r>
            <a:r>
              <a:rPr lang="pt-BR" i="1" dirty="0" smtClean="0"/>
              <a:t>feedback</a:t>
            </a:r>
            <a:r>
              <a:rPr lang="pt-BR" dirty="0" smtClean="0"/>
              <a:t>)</a:t>
            </a:r>
            <a:r>
              <a:rPr lang="pt-BR" dirty="0" smtClean="0"/>
              <a:t>.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>
              <a:buFontTx/>
              <a:buChar char="-"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sz="2800" u="sng" dirty="0" smtClean="0"/>
          </a:p>
        </p:txBody>
      </p:sp>
      <p:pic>
        <p:nvPicPr>
          <p:cNvPr id="5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69776"/>
            <a:ext cx="6192688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3º.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(03 e 04/03)</a:t>
            </a:r>
            <a:br>
              <a:rPr lang="pt-BR" dirty="0" smtClean="0">
                <a:solidFill>
                  <a:srgbClr val="FF33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268760"/>
            <a:ext cx="7772400" cy="4114800"/>
          </a:xfrm>
        </p:spPr>
        <p:txBody>
          <a:bodyPr/>
          <a:lstStyle/>
          <a:p>
            <a:pPr>
              <a:buNone/>
            </a:pPr>
            <a:endParaRPr lang="pt-BR" b="1" dirty="0" smtClean="0"/>
          </a:p>
          <a:p>
            <a:pPr>
              <a:buFontTx/>
              <a:buChar char="-"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O excesso de informações pode ser tão prejudicial quanto a falta destas;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É insuficiente orientar a pesquisa por uma perspectiva estritamente legalista (o projeto deve pensar a Lei à luz dos objetivos propostos);</a:t>
            </a:r>
          </a:p>
          <a:p>
            <a:pPr marL="0" indent="0" algn="just">
              <a:buFontTx/>
              <a:buChar char="-"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>
              <a:buFontTx/>
              <a:buChar char="-"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sz="2800" u="sng" dirty="0" smtClean="0"/>
          </a:p>
        </p:txBody>
      </p:sp>
      <p:pic>
        <p:nvPicPr>
          <p:cNvPr id="5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</p:txBody>
      </p:sp>
      <p:pic>
        <p:nvPicPr>
          <p:cNvPr id="21506" name="Picture 2" descr="C:\Users\NEF\Pictures\Pilha de Documento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4624"/>
            <a:ext cx="8964488" cy="68137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69776"/>
            <a:ext cx="6192688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3º.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(03 e 04/03)</a:t>
            </a:r>
            <a:br>
              <a:rPr lang="pt-BR" dirty="0" smtClean="0">
                <a:solidFill>
                  <a:srgbClr val="FF33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268760"/>
            <a:ext cx="7772400" cy="4114800"/>
          </a:xfrm>
        </p:spPr>
        <p:txBody>
          <a:bodyPr/>
          <a:lstStyle/>
          <a:p>
            <a:pPr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QUE INFORMAÇÕES SÃO VERDADEIRAMENTE RELEVANTES PARA GRUPOS ESPECÍFICOS (ATORES PÚBLICOS E PRIVADOS)?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Como ONGs, sindicatos, universidades, administradores públicos, advogados, contadores, federações e confederações de empresários, investidores estrangeiros, pequenos empresários.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>
              <a:buFontTx/>
              <a:buChar char="-"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sz="2800" u="sng" dirty="0" smtClean="0"/>
          </a:p>
        </p:txBody>
      </p:sp>
      <p:pic>
        <p:nvPicPr>
          <p:cNvPr id="5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368152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Andamento do projeto ITCF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690464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Produtos (entregues e em elaboração)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Calendário de encontros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Metas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1º. Encontro com </a:t>
            </a:r>
            <a:r>
              <a:rPr lang="pt-BR" dirty="0" err="1" smtClean="0"/>
              <a:t>Estados-Piloto</a:t>
            </a:r>
            <a:r>
              <a:rPr lang="pt-BR" dirty="0" smtClean="0"/>
              <a:t> (principais pontos)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2º. Encontro com </a:t>
            </a:r>
            <a:r>
              <a:rPr lang="pt-BR" dirty="0" err="1" smtClean="0"/>
              <a:t>Estados-Piloto</a:t>
            </a:r>
            <a:r>
              <a:rPr lang="pt-BR" dirty="0" smtClean="0"/>
              <a:t> (principais pontos)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3º. Encontro com </a:t>
            </a:r>
            <a:r>
              <a:rPr lang="pt-BR" dirty="0" err="1" smtClean="0"/>
              <a:t>Estados-Piloto</a:t>
            </a:r>
            <a:r>
              <a:rPr lang="pt-BR" dirty="0" smtClean="0"/>
              <a:t> (principais pontos)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Próximos passos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b="1" dirty="0" smtClean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69776"/>
            <a:ext cx="6192688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3º.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(27/02) / voluntário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412776"/>
            <a:ext cx="7772400" cy="4114800"/>
          </a:xfrm>
        </p:spPr>
        <p:txBody>
          <a:bodyPr/>
          <a:lstStyle/>
          <a:p>
            <a:pPr algn="just">
              <a:buNone/>
            </a:pPr>
            <a:r>
              <a:rPr lang="pt-BR" sz="2300" b="1" dirty="0" smtClean="0"/>
              <a:t>Oficina 2 –  Experiências internacionais</a:t>
            </a:r>
          </a:p>
          <a:p>
            <a:pPr algn="just">
              <a:buNone/>
            </a:pPr>
            <a:endParaRPr lang="pt-BR" sz="2300" b="1" dirty="0" smtClean="0"/>
          </a:p>
          <a:p>
            <a:pPr marL="0" indent="0" algn="just">
              <a:buFont typeface="Arial" pitchFamily="34" charset="0"/>
              <a:buChar char="•"/>
            </a:pPr>
            <a:r>
              <a:rPr lang="pt-BR" sz="2300" dirty="0" smtClean="0"/>
              <a:t> Há, atualmente, um aumento de ações dirigidas a promover transparência em todo o mundo: (i.) crescimento do numero de </a:t>
            </a:r>
            <a:r>
              <a:rPr lang="pt-BR" sz="2300" u="sng" dirty="0" smtClean="0"/>
              <a:t>organizações da sociedade civil </a:t>
            </a:r>
            <a:r>
              <a:rPr lang="pt-BR" sz="2300" dirty="0" smtClean="0"/>
              <a:t>interessadas em transparência; (ii.) aumento da quantidade</a:t>
            </a:r>
            <a:r>
              <a:rPr lang="pt-BR" sz="2300" i="1" dirty="0" smtClean="0"/>
              <a:t> </a:t>
            </a:r>
            <a:r>
              <a:rPr lang="pt-BR" sz="2300" dirty="0" smtClean="0"/>
              <a:t>de </a:t>
            </a:r>
            <a:r>
              <a:rPr lang="pt-BR" sz="2300" u="sng" dirty="0" smtClean="0"/>
              <a:t>normas</a:t>
            </a:r>
            <a:r>
              <a:rPr lang="pt-BR" sz="2300" dirty="0" smtClean="0"/>
              <a:t> sobre transparência fiscal; (iii.) foco em reformas na Administração Pública que promovem </a:t>
            </a:r>
            <a:r>
              <a:rPr lang="pt-BR" sz="2300" u="sng" dirty="0" smtClean="0"/>
              <a:t>boa governança</a:t>
            </a:r>
            <a:r>
              <a:rPr lang="pt-BR" sz="2300" dirty="0" smtClean="0"/>
              <a:t>; (iv.) viabilidade de divulgação de informação orçamentária (tecnologia da informação).</a:t>
            </a:r>
          </a:p>
          <a:p>
            <a:pPr marL="0" indent="0" algn="just">
              <a:buFont typeface="Arial" pitchFamily="34" charset="0"/>
              <a:buChar char="•"/>
            </a:pPr>
            <a:endParaRPr lang="pt-BR" sz="2300" dirty="0" smtClean="0"/>
          </a:p>
          <a:p>
            <a:pPr marL="0" indent="0" algn="just">
              <a:buFont typeface="Arial" pitchFamily="34" charset="0"/>
              <a:buChar char="•"/>
            </a:pPr>
            <a:r>
              <a:rPr lang="pt-BR" sz="2300" dirty="0" smtClean="0"/>
              <a:t> O caso brasileiro é percebido como exemplo de inovação, eficiência e democracia: </a:t>
            </a:r>
            <a:r>
              <a:rPr lang="pt-BR" sz="2300" u="sng" dirty="0" smtClean="0"/>
              <a:t>orçamento participativo</a:t>
            </a:r>
            <a:endParaRPr lang="pt-BR" sz="2300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sz="2800" u="sng" dirty="0" smtClean="0"/>
          </a:p>
        </p:txBody>
      </p:sp>
      <p:pic>
        <p:nvPicPr>
          <p:cNvPr id="5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69776"/>
            <a:ext cx="6192688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3º.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(27/02) / voluntário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412776"/>
            <a:ext cx="7772400" cy="4114800"/>
          </a:xfrm>
        </p:spPr>
        <p:txBody>
          <a:bodyPr/>
          <a:lstStyle/>
          <a:p>
            <a:pPr algn="just">
              <a:buNone/>
            </a:pPr>
            <a:r>
              <a:rPr lang="pt-BR" b="1" dirty="0" smtClean="0"/>
              <a:t>Oficina 3</a:t>
            </a:r>
          </a:p>
          <a:p>
            <a:pPr marL="0" indent="0" algn="just">
              <a:buNone/>
            </a:pPr>
            <a:r>
              <a:rPr lang="pt-BR" dirty="0" smtClean="0"/>
              <a:t>Criação, pelos representantes dos Estados, de gráficos representativos de informações a serem disponibilizadas nos sites.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Despesa Pública e Cidadania;</a:t>
            </a:r>
          </a:p>
          <a:p>
            <a:pPr algn="just">
              <a:buFontTx/>
              <a:buChar char="-"/>
            </a:pPr>
            <a:r>
              <a:rPr lang="pt-BR" dirty="0" smtClean="0"/>
              <a:t>Administração / Legislação Fiscal;</a:t>
            </a:r>
          </a:p>
          <a:p>
            <a:pPr algn="just">
              <a:buFontTx/>
              <a:buChar char="-"/>
            </a:pPr>
            <a:r>
              <a:rPr lang="pt-BR" dirty="0" smtClean="0"/>
              <a:t>Contencioso Fiscal</a:t>
            </a:r>
          </a:p>
          <a:p>
            <a:pPr>
              <a:buFontTx/>
              <a:buChar char="-"/>
            </a:pPr>
            <a:endParaRPr lang="pt-BR" dirty="0" smtClean="0"/>
          </a:p>
          <a:p>
            <a:pPr>
              <a:buNone/>
            </a:pPr>
            <a:endParaRPr lang="pt-BR" sz="2800" u="sng" dirty="0" smtClean="0"/>
          </a:p>
        </p:txBody>
      </p:sp>
      <p:pic>
        <p:nvPicPr>
          <p:cNvPr id="5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69776"/>
            <a:ext cx="6192688" cy="1143000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Pontos a ressaltar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5" name="Picture 5" descr="Logo DireitoGV 24_10_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1113289" y="148478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84213" y="1412776"/>
            <a:ext cx="7772400" cy="4114800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pt-BR" b="1" dirty="0" smtClean="0"/>
              <a:t>O Brasil é exemplo de inovação, democracia e eficiência em transparência orçamentária (orçamento participativo) e pode se tornar exemplo em transparência fiscal;</a:t>
            </a:r>
          </a:p>
          <a:p>
            <a:pPr algn="just">
              <a:buFontTx/>
              <a:buChar char="-"/>
            </a:pPr>
            <a:endParaRPr lang="pt-BR" b="1" dirty="0" smtClean="0"/>
          </a:p>
          <a:p>
            <a:pPr algn="just">
              <a:buFontTx/>
              <a:buChar char="-"/>
            </a:pPr>
            <a:r>
              <a:rPr lang="pt-BR" b="1" dirty="0" smtClean="0"/>
              <a:t>Transparência não visa apenas ao controle </a:t>
            </a:r>
            <a:r>
              <a:rPr lang="pt-BR" dirty="0" smtClean="0"/>
              <a:t>(responsabilização, diálogo, ação em rede, qualidade dos serviços)</a:t>
            </a:r>
            <a:r>
              <a:rPr lang="pt-BR" b="1" dirty="0" smtClean="0"/>
              <a:t>;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b="1" dirty="0" smtClean="0"/>
              <a:t>É preciso definir que informações realmente interessam </a:t>
            </a:r>
            <a:r>
              <a:rPr lang="pt-BR" dirty="0" smtClean="0"/>
              <a:t>(o excesso de informações pode ser tão prejudicial quanto a falta destas)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5832648" cy="1143000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 Próximos passos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114800"/>
          </a:xfrm>
        </p:spPr>
        <p:txBody>
          <a:bodyPr/>
          <a:lstStyle/>
          <a:p>
            <a:pPr algn="just">
              <a:buNone/>
            </a:pPr>
            <a:r>
              <a:rPr lang="pt-BR" b="1" dirty="0" smtClean="0"/>
              <a:t>Elaborar e discutir a primeira proposta de indicadores do ITCF e apontar experiências que participarão do banco de boas práticas</a:t>
            </a:r>
            <a:r>
              <a:rPr lang="pt-BR" dirty="0" smtClean="0"/>
              <a:t>.</a:t>
            </a:r>
          </a:p>
          <a:p>
            <a:pPr algn="just">
              <a:buFontTx/>
              <a:buChar char="-"/>
            </a:pPr>
            <a:r>
              <a:rPr lang="pt-BR" dirty="0" smtClean="0"/>
              <a:t>Definir que informações serão solicitadas pelo Índice e que experiências participarão do banco de boas práticas (qual o critério?);</a:t>
            </a:r>
          </a:p>
          <a:p>
            <a:pPr algn="just">
              <a:buFontTx/>
              <a:buChar char="-"/>
            </a:pPr>
            <a:r>
              <a:rPr lang="pt-BR" dirty="0" smtClean="0"/>
              <a:t>Estabelecer que indicadores que farão parte da versão 2012 do ITCF e que indicadores constarão em versões futuras do ITCF.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>
              <a:hlinkClick r:id="rId2"/>
            </a:endParaRPr>
          </a:p>
          <a:p>
            <a:pPr>
              <a:buNone/>
            </a:pPr>
            <a:endParaRPr lang="pt-BR" dirty="0" smtClean="0">
              <a:hlinkClick r:id="rId2"/>
            </a:endParaRPr>
          </a:p>
          <a:p>
            <a:pPr>
              <a:buNone/>
            </a:pPr>
            <a:r>
              <a:rPr lang="pt-BR" dirty="0" smtClean="0">
                <a:hlinkClick r:id="rId2"/>
              </a:rPr>
              <a:t>mariana@nucleodeestudosfiscais.com.br</a:t>
            </a:r>
            <a:endParaRPr lang="pt-BR" dirty="0" smtClean="0"/>
          </a:p>
          <a:p>
            <a:pPr>
              <a:buNone/>
            </a:pPr>
            <a:endParaRPr lang="pt-BR" dirty="0" smtClean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ITCF@gmail.com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368152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Produtos</a:t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>
                <a:solidFill>
                  <a:srgbClr val="FF0000"/>
                </a:solidFill>
              </a:rPr>
              <a:t>(Consultoria 001/2011)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690464"/>
            <a:ext cx="7772400" cy="4114800"/>
          </a:xfrm>
        </p:spPr>
        <p:txBody>
          <a:bodyPr/>
          <a:lstStyle/>
          <a:p>
            <a:pPr algn="just">
              <a:buNone/>
            </a:pPr>
            <a:r>
              <a:rPr lang="pt-BR" b="1" u="sng" dirty="0" smtClean="0"/>
              <a:t>Produto 1 </a:t>
            </a:r>
            <a:r>
              <a:rPr lang="pt-BR" b="1" dirty="0" smtClean="0"/>
              <a:t>– Plano de trabalho, estudo dos sites dos Estados brasileiros e de modelos de avaliação de transparência utilizados em outros países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(entregue)</a:t>
            </a:r>
          </a:p>
          <a:p>
            <a:pPr algn="just">
              <a:buNone/>
            </a:pPr>
            <a:r>
              <a:rPr lang="pt-BR" b="1" u="sng" dirty="0" smtClean="0"/>
              <a:t>Produto 2</a:t>
            </a:r>
            <a:r>
              <a:rPr lang="pt-BR" b="1" dirty="0" smtClean="0"/>
              <a:t> – Auto-avaliação dos Estados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(em elaboração)</a:t>
            </a:r>
          </a:p>
          <a:p>
            <a:pPr algn="just">
              <a:buNone/>
            </a:pPr>
            <a:r>
              <a:rPr lang="pt-BR" b="1" u="sng" dirty="0" smtClean="0"/>
              <a:t>Produto 3</a:t>
            </a:r>
            <a:r>
              <a:rPr lang="pt-BR" b="1" dirty="0" smtClean="0"/>
              <a:t> – Diagnóstico preliminar e elaboração do primeiro modelo do ITCF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(em elaboração)</a:t>
            </a:r>
          </a:p>
          <a:p>
            <a:pPr algn="just">
              <a:buNone/>
            </a:pPr>
            <a:r>
              <a:rPr lang="pt-BR" u="sng" dirty="0" smtClean="0"/>
              <a:t>Produto 4</a:t>
            </a:r>
            <a:r>
              <a:rPr lang="pt-BR" dirty="0" smtClean="0"/>
              <a:t> – Segunda versão do ITCF (10 </a:t>
            </a:r>
            <a:r>
              <a:rPr lang="pt-BR" dirty="0" err="1" smtClean="0"/>
              <a:t>Estados-Piloto</a:t>
            </a:r>
            <a:r>
              <a:rPr lang="pt-BR" dirty="0" smtClean="0"/>
              <a:t>)</a:t>
            </a:r>
          </a:p>
          <a:p>
            <a:pPr algn="just">
              <a:buNone/>
            </a:pPr>
            <a:r>
              <a:rPr lang="pt-BR" u="sng" dirty="0" smtClean="0"/>
              <a:t>Produto 5</a:t>
            </a:r>
            <a:r>
              <a:rPr lang="pt-BR" dirty="0" smtClean="0"/>
              <a:t> – Avaliação do ITCF </a:t>
            </a:r>
          </a:p>
          <a:p>
            <a:pPr algn="just">
              <a:buNone/>
            </a:pPr>
            <a:r>
              <a:rPr lang="pt-BR" u="sng" dirty="0" smtClean="0"/>
              <a:t>Produto 6</a:t>
            </a:r>
            <a:r>
              <a:rPr lang="pt-BR" dirty="0" smtClean="0"/>
              <a:t> – Relatório Final sobre o Projeto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b="1" dirty="0" smtClean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4624"/>
            <a:ext cx="6982544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/>
            </a:r>
            <a:br>
              <a:rPr lang="pt-BR" dirty="0" smtClean="0">
                <a:solidFill>
                  <a:srgbClr val="FF3300"/>
                </a:solidFill>
              </a:rPr>
            </a:br>
            <a:r>
              <a:rPr lang="pt-BR" dirty="0" smtClean="0">
                <a:solidFill>
                  <a:srgbClr val="FF3300"/>
                </a:solidFill>
              </a:rPr>
              <a:t>Calendário de encontros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endParaRPr lang="pt-BR" dirty="0">
              <a:solidFill>
                <a:srgbClr val="FF3300"/>
              </a:solidFill>
            </a:endParaRPr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323528" y="1546521"/>
          <a:ext cx="8352928" cy="4978824"/>
        </p:xfrm>
        <a:graphic>
          <a:graphicData uri="http://schemas.openxmlformats.org/presentationml/2006/ole">
            <p:oleObj spid="_x0000_s1026" name="Documento" r:id="rId5" imgW="9180429" imgH="547264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198568" cy="1143000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Metas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2584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sz="2200" b="1" dirty="0" smtClean="0"/>
              <a:t>1º, 2º e 3º  encontros (fevereiro e março): </a:t>
            </a:r>
          </a:p>
          <a:p>
            <a:pPr>
              <a:buNone/>
            </a:pPr>
            <a:r>
              <a:rPr lang="pt-BR" sz="2200" dirty="0" smtClean="0"/>
              <a:t>(i.) discutir experiências (nacionais e internacionais) voltadas a promover mais transparência</a:t>
            </a:r>
          </a:p>
          <a:p>
            <a:pPr>
              <a:buNone/>
            </a:pPr>
            <a:r>
              <a:rPr lang="pt-BR" sz="2200" dirty="0" smtClean="0"/>
              <a:t>(ii.) compreender o que os Estados querem do ITCF;</a:t>
            </a:r>
          </a:p>
          <a:p>
            <a:pPr>
              <a:buNone/>
            </a:pPr>
            <a:r>
              <a:rPr lang="pt-BR" sz="2200" dirty="0" smtClean="0"/>
              <a:t>(iii.) coletar novas </a:t>
            </a:r>
            <a:r>
              <a:rPr lang="pt-BR" sz="2200" dirty="0" err="1" smtClean="0"/>
              <a:t>ideias</a:t>
            </a:r>
            <a:r>
              <a:rPr lang="pt-BR" sz="2200" dirty="0" smtClean="0"/>
              <a:t> sobre indicadores; </a:t>
            </a:r>
          </a:p>
          <a:p>
            <a:pPr>
              <a:buNone/>
            </a:pPr>
            <a:r>
              <a:rPr lang="pt-BR" sz="2200" dirty="0" smtClean="0"/>
              <a:t>(iv.) especificar o escopo do projeto;</a:t>
            </a:r>
          </a:p>
          <a:p>
            <a:pPr>
              <a:buNone/>
            </a:pPr>
            <a:r>
              <a:rPr lang="pt-BR" sz="2200" dirty="0" smtClean="0"/>
              <a:t>(v.) iniciar a auto-avaliação dos Estados.</a:t>
            </a:r>
          </a:p>
          <a:p>
            <a:pPr>
              <a:buNone/>
            </a:pPr>
            <a:r>
              <a:rPr lang="pt-BR" sz="2200" b="1" dirty="0" smtClean="0"/>
              <a:t>4º, 5º, 6º e 7º encontros (março a julho)</a:t>
            </a:r>
          </a:p>
          <a:p>
            <a:pPr>
              <a:buNone/>
            </a:pPr>
            <a:r>
              <a:rPr lang="pt-BR" sz="2200" dirty="0" smtClean="0"/>
              <a:t>(i.) elaborar e discutir a primeira proposta de indicadores do ITCF;</a:t>
            </a:r>
          </a:p>
          <a:p>
            <a:pPr>
              <a:buNone/>
            </a:pPr>
            <a:r>
              <a:rPr lang="pt-BR" sz="2200" dirty="0" smtClean="0"/>
              <a:t>(ii.) apontar experiências que participarão do banco de boas práticas ligadas a transparência</a:t>
            </a:r>
          </a:p>
          <a:p>
            <a:pPr>
              <a:buNone/>
            </a:pPr>
            <a:r>
              <a:rPr lang="pt-BR" sz="2200" dirty="0" smtClean="0"/>
              <a:t>(iii.) preparar um diagnóstico sobre transparência nos Estados.</a:t>
            </a:r>
            <a:endParaRPr lang="pt-BR" sz="2200" dirty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Estados- Piloto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30424"/>
            <a:ext cx="7772400" cy="4114800"/>
          </a:xfrm>
        </p:spPr>
        <p:txBody>
          <a:bodyPr/>
          <a:lstStyle/>
          <a:p>
            <a:r>
              <a:rPr lang="pt-BR" dirty="0" smtClean="0"/>
              <a:t>Rio Grande do Sul**; </a:t>
            </a:r>
          </a:p>
          <a:p>
            <a:r>
              <a:rPr lang="pt-BR" dirty="0" smtClean="0"/>
              <a:t>São Paulo**;</a:t>
            </a:r>
          </a:p>
          <a:p>
            <a:r>
              <a:rPr lang="pt-BR" dirty="0" smtClean="0"/>
              <a:t>Rio de Janeiro**; </a:t>
            </a:r>
          </a:p>
          <a:p>
            <a:r>
              <a:rPr lang="pt-BR" dirty="0" smtClean="0"/>
              <a:t>Espírito Santo**;</a:t>
            </a:r>
          </a:p>
          <a:p>
            <a:r>
              <a:rPr lang="pt-BR" dirty="0" smtClean="0"/>
              <a:t>Minas Gerais**; </a:t>
            </a:r>
          </a:p>
          <a:p>
            <a:r>
              <a:rPr lang="pt-BR" dirty="0" smtClean="0"/>
              <a:t>Bahia; </a:t>
            </a:r>
          </a:p>
          <a:p>
            <a:r>
              <a:rPr lang="pt-BR" dirty="0" smtClean="0"/>
              <a:t>Pernambuco**;</a:t>
            </a:r>
          </a:p>
          <a:p>
            <a:r>
              <a:rPr lang="pt-BR" dirty="0" smtClean="0"/>
              <a:t>Ceará**;</a:t>
            </a:r>
          </a:p>
          <a:p>
            <a:r>
              <a:rPr lang="pt-BR" dirty="0" smtClean="0"/>
              <a:t>Maranhão</a:t>
            </a:r>
          </a:p>
          <a:p>
            <a:r>
              <a:rPr lang="pt-BR" dirty="0" smtClean="0"/>
              <a:t>Amapá (?)</a:t>
            </a:r>
          </a:p>
          <a:p>
            <a:r>
              <a:rPr lang="pt-BR" dirty="0" smtClean="0"/>
              <a:t>Mato Grosso do Sul (?) </a:t>
            </a:r>
          </a:p>
          <a:p>
            <a:r>
              <a:rPr lang="pt-BR" dirty="0" smtClean="0"/>
              <a:t>Pará (?)</a:t>
            </a:r>
            <a:endParaRPr lang="pt-BR" dirty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903640" y="5517232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25000"/>
                  </a:schemeClr>
                </a:solidFill>
              </a:rPr>
              <a:t>* </a:t>
            </a:r>
            <a:r>
              <a:rPr lang="pt-BR" sz="2800" dirty="0" smtClean="0">
                <a:solidFill>
                  <a:schemeClr val="accent1">
                    <a:lumMod val="25000"/>
                  </a:schemeClr>
                </a:solidFill>
              </a:rPr>
              <a:t>Presença nas reuniões</a:t>
            </a:r>
            <a:endParaRPr lang="pt-BR" sz="2800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816" y="44624"/>
            <a:ext cx="6406480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/>
            </a:r>
            <a:br>
              <a:rPr lang="pt-BR" dirty="0" smtClean="0">
                <a:solidFill>
                  <a:srgbClr val="FF3300"/>
                </a:solidFill>
              </a:rPr>
            </a:br>
            <a:r>
              <a:rPr lang="pt-BR" dirty="0" smtClean="0">
                <a:solidFill>
                  <a:srgbClr val="FF3300"/>
                </a:solidFill>
              </a:rPr>
              <a:t>1º.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(06 e 07/02)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7772400" cy="4114800"/>
          </a:xfrm>
        </p:spPr>
        <p:txBody>
          <a:bodyPr/>
          <a:lstStyle/>
          <a:p>
            <a:pPr>
              <a:buNone/>
            </a:pPr>
            <a:endParaRPr lang="pt-BR" b="1" u="sng" dirty="0" smtClean="0"/>
          </a:p>
          <a:p>
            <a:pPr>
              <a:buNone/>
            </a:pPr>
            <a:r>
              <a:rPr lang="pt-BR" b="1" u="sng" dirty="0" smtClean="0"/>
              <a:t>Oficina 1</a:t>
            </a:r>
          </a:p>
          <a:p>
            <a:pPr>
              <a:buNone/>
            </a:pPr>
            <a:r>
              <a:rPr lang="pt-BR" dirty="0" smtClean="0"/>
              <a:t>Apresentações: Equipe do NEF; Fátima Cartaxo (BID); Maria Eugênia Costa (BID); Oscar Vilhena (Diretor da DireitoGV); Fernando </a:t>
            </a:r>
            <a:r>
              <a:rPr lang="pt-BR" dirty="0" err="1" smtClean="0"/>
              <a:t>Abrúcio</a:t>
            </a:r>
            <a:r>
              <a:rPr lang="pt-BR" dirty="0" smtClean="0"/>
              <a:t> (EAESP/FGV)</a:t>
            </a:r>
          </a:p>
          <a:p>
            <a:pPr>
              <a:buNone/>
            </a:pPr>
            <a:endParaRPr lang="pt-BR" b="1" u="sng" dirty="0" smtClean="0"/>
          </a:p>
          <a:p>
            <a:pPr>
              <a:buNone/>
            </a:pPr>
            <a:r>
              <a:rPr lang="pt-BR" b="1" u="sng" dirty="0" smtClean="0"/>
              <a:t>Oficina 2</a:t>
            </a:r>
          </a:p>
          <a:p>
            <a:pPr>
              <a:buNone/>
            </a:pPr>
            <a:r>
              <a:rPr lang="pt-BR" dirty="0" smtClean="0"/>
              <a:t>Apresentação: “Experiências Nacionais e Internacionais na Área da Transparência Fiscal” (Equipe NEF):</a:t>
            </a:r>
          </a:p>
          <a:p>
            <a:pPr>
              <a:buNone/>
            </a:pPr>
            <a:r>
              <a:rPr lang="pt-BR" dirty="0" smtClean="0"/>
              <a:t>	- Originalidade do ITCF</a:t>
            </a:r>
          </a:p>
          <a:p>
            <a:pPr>
              <a:buNone/>
            </a:pPr>
            <a:r>
              <a:rPr lang="pt-BR" dirty="0" smtClean="0"/>
              <a:t>	- Regra dos 3 cliques (caso italiano)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6192688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1º.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(06 e 07/02)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u="sng" dirty="0" smtClean="0"/>
              <a:t>(i.)ITCF – o que não queremos? </a:t>
            </a:r>
          </a:p>
          <a:p>
            <a:pPr>
              <a:buFontTx/>
              <a:buChar char="-"/>
            </a:pPr>
            <a:r>
              <a:rPr lang="pt-BR" dirty="0" smtClean="0"/>
              <a:t>Falta de clareza  e falta de relevância dos critérios utilizados para aferir transparência;</a:t>
            </a:r>
          </a:p>
          <a:p>
            <a:pPr>
              <a:buFontTx/>
              <a:buChar char="-"/>
            </a:pPr>
            <a:r>
              <a:rPr lang="pt-BR" dirty="0" smtClean="0"/>
              <a:t>Ausência de diálogo (no processo construção do Índice e após sua implementação);</a:t>
            </a:r>
          </a:p>
          <a:p>
            <a:pPr>
              <a:buFontTx/>
              <a:buChar char="-"/>
            </a:pPr>
            <a:r>
              <a:rPr lang="pt-BR" dirty="0" smtClean="0"/>
              <a:t>Formas de </a:t>
            </a:r>
            <a:r>
              <a:rPr lang="pt-BR" dirty="0" err="1" smtClean="0"/>
              <a:t>ranqueamento</a:t>
            </a:r>
            <a:r>
              <a:rPr lang="pt-BR" dirty="0" smtClean="0"/>
              <a:t> que incentivem um jogo de “perde-perde” (1º, 2º, 3º... lugares);</a:t>
            </a:r>
          </a:p>
          <a:p>
            <a:pPr>
              <a:buFontTx/>
              <a:buChar char="-"/>
            </a:pPr>
            <a:r>
              <a:rPr lang="pt-BR" dirty="0" smtClean="0"/>
              <a:t>Parâmetros impossíveis de serem alcançados pelos Estados;</a:t>
            </a:r>
          </a:p>
          <a:p>
            <a:pPr>
              <a:buNone/>
            </a:pPr>
            <a:r>
              <a:rPr lang="pt-BR" dirty="0" smtClean="0"/>
              <a:t>-   Falta de indicadores que avaliem a transparência da receita (foco apenas no gasto)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336704" cy="1143000"/>
          </a:xfrm>
        </p:spPr>
        <p:txBody>
          <a:bodyPr/>
          <a:lstStyle/>
          <a:p>
            <a:r>
              <a:rPr lang="pt-BR" dirty="0" smtClean="0">
                <a:solidFill>
                  <a:srgbClr val="FF3300"/>
                </a:solidFill>
              </a:rPr>
              <a:t>1º. Encontro com </a:t>
            </a:r>
            <a:r>
              <a:rPr lang="pt-BR" dirty="0" err="1" smtClean="0">
                <a:solidFill>
                  <a:srgbClr val="FF3300"/>
                </a:solidFill>
              </a:rPr>
              <a:t>Estados-Piloto</a:t>
            </a:r>
            <a:r>
              <a:rPr lang="pt-BR" dirty="0" smtClean="0">
                <a:solidFill>
                  <a:srgbClr val="FF3300"/>
                </a:solidFill>
              </a:rPr>
              <a:t> (06 e 07/02)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213" y="119675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pt-BR" b="1" u="sng" dirty="0" smtClean="0"/>
              <a:t>(ii.) ITCF – o que queremos?</a:t>
            </a:r>
            <a:endParaRPr lang="pt-BR" b="1" dirty="0" smtClean="0"/>
          </a:p>
          <a:p>
            <a:pPr algn="just">
              <a:buFontTx/>
              <a:buChar char="-"/>
            </a:pPr>
            <a:r>
              <a:rPr lang="pt-BR" dirty="0" smtClean="0"/>
              <a:t>Critérios claros, simples e relevantes para a aferição de transparência;</a:t>
            </a:r>
          </a:p>
          <a:p>
            <a:pPr algn="just">
              <a:buFontTx/>
              <a:buChar char="-"/>
            </a:pPr>
            <a:r>
              <a:rPr lang="pt-BR" dirty="0" smtClean="0"/>
              <a:t>Observância dos objetivos da lei de transparência e da lei de acesso a informação (contudo, não se quer um Índice estritamente legalista); </a:t>
            </a:r>
          </a:p>
          <a:p>
            <a:pPr algn="just">
              <a:buFontTx/>
              <a:buChar char="-"/>
            </a:pPr>
            <a:r>
              <a:rPr lang="pt-BR" dirty="0" smtClean="0"/>
              <a:t>Diálogo com os Estados e com a sociedade;</a:t>
            </a:r>
          </a:p>
          <a:p>
            <a:pPr algn="just">
              <a:buFontTx/>
              <a:buChar char="-"/>
            </a:pPr>
            <a:r>
              <a:rPr lang="pt-BR" dirty="0" smtClean="0"/>
              <a:t>Forma de classificação que possibilite a realização de um jogo em que todos ganham;</a:t>
            </a:r>
          </a:p>
          <a:p>
            <a:pPr algn="just">
              <a:buFontTx/>
              <a:buChar char="-"/>
            </a:pPr>
            <a:r>
              <a:rPr lang="pt-BR" dirty="0" smtClean="0"/>
              <a:t>Avaliação de qualidade dos </a:t>
            </a:r>
            <a:r>
              <a:rPr lang="pt-BR" u="sng" dirty="0" smtClean="0"/>
              <a:t>serviços</a:t>
            </a:r>
            <a:r>
              <a:rPr lang="pt-BR" dirty="0" smtClean="0"/>
              <a:t> prestados pelo portal de transparência (consultas fiscais, fale conosco </a:t>
            </a:r>
            <a:r>
              <a:rPr lang="pt-BR" dirty="0" err="1" smtClean="0"/>
              <a:t>etc</a:t>
            </a:r>
            <a:r>
              <a:rPr lang="pt-BR" dirty="0" smtClean="0"/>
              <a:t>);</a:t>
            </a:r>
          </a:p>
          <a:p>
            <a:pPr algn="just">
              <a:buFontTx/>
              <a:buChar char="-"/>
            </a:pPr>
            <a:r>
              <a:rPr lang="pt-BR" dirty="0" smtClean="0"/>
              <a:t>Averiguação da veracidade das informações disponibilizadas nos sites (confiança).</a:t>
            </a:r>
          </a:p>
        </p:txBody>
      </p:sp>
      <p:pic>
        <p:nvPicPr>
          <p:cNvPr id="4" name="Picture 5" descr="Logo DireitoGV 24_10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008112" cy="109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3991</TotalTime>
  <Words>1433</Words>
  <Application>Microsoft Office PowerPoint</Application>
  <PresentationFormat>Apresentação na tela (4:3)</PresentationFormat>
  <Paragraphs>171</Paragraphs>
  <Slides>24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6" baseType="lpstr">
      <vt:lpstr>Tema1</vt:lpstr>
      <vt:lpstr>Documento</vt:lpstr>
      <vt:lpstr>Slide 1</vt:lpstr>
      <vt:lpstr>Andamento do projeto ITCF</vt:lpstr>
      <vt:lpstr>Produtos (Consultoria 001/2011)</vt:lpstr>
      <vt:lpstr> Calendário de encontros com Estados-Piloto</vt:lpstr>
      <vt:lpstr>Metas</vt:lpstr>
      <vt:lpstr>Estados- Piloto</vt:lpstr>
      <vt:lpstr> 1º. Encontro com Estados-Piloto (06 e 07/02)</vt:lpstr>
      <vt:lpstr>1º. Encontro com Estados-Piloto (06 e 07/02)</vt:lpstr>
      <vt:lpstr>1º. Encontro com Estados-Piloto (06 e 07/02)</vt:lpstr>
      <vt:lpstr>1º. Encontro com Estados-Piloto (06 e 07/02)</vt:lpstr>
      <vt:lpstr>1º. Encontro com Estados-Piloto (06 e 07/02)</vt:lpstr>
      <vt:lpstr>1º. Encontro com Estados-Piloto (06 e 07/02)</vt:lpstr>
      <vt:lpstr>1º. Encontro com Estados-Piloto (06 e 07/02)</vt:lpstr>
      <vt:lpstr>2º. Encontro com Estados-Piloto (27/02) - voluntário</vt:lpstr>
      <vt:lpstr>2º. Encontro com Estados-Piloto (27/02) / voluntário</vt:lpstr>
      <vt:lpstr>3º. Encontro com Estados-Piloto (03 e 04/03) </vt:lpstr>
      <vt:lpstr>3º. Encontro com Estados-Piloto (03 e 04/03) </vt:lpstr>
      <vt:lpstr>Slide 18</vt:lpstr>
      <vt:lpstr>3º. Encontro com Estados-Piloto (03 e 04/03) </vt:lpstr>
      <vt:lpstr>3º. Encontro com Estados-Piloto (27/02) / voluntário</vt:lpstr>
      <vt:lpstr>3º. Encontro com Estados-Piloto (27/02) / voluntário</vt:lpstr>
      <vt:lpstr>Pontos a ressaltar</vt:lpstr>
      <vt:lpstr> Próximos passos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Trabalho do NEF</dc:title>
  <dc:creator>NEF-06</dc:creator>
  <cp:lastModifiedBy>Mariana</cp:lastModifiedBy>
  <cp:revision>389</cp:revision>
  <dcterms:created xsi:type="dcterms:W3CDTF">2010-04-19T20:53:09Z</dcterms:created>
  <dcterms:modified xsi:type="dcterms:W3CDTF">2002-01-01T05:54:32Z</dcterms:modified>
</cp:coreProperties>
</file>