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69"/>
  </p:notesMasterIdLst>
  <p:sldIdLst>
    <p:sldId id="477" r:id="rId2"/>
    <p:sldId id="257" r:id="rId3"/>
    <p:sldId id="509" r:id="rId4"/>
    <p:sldId id="483" r:id="rId5"/>
    <p:sldId id="492" r:id="rId6"/>
    <p:sldId id="498" r:id="rId7"/>
    <p:sldId id="471" r:id="rId8"/>
    <p:sldId id="514" r:id="rId9"/>
    <p:sldId id="513" r:id="rId10"/>
    <p:sldId id="539" r:id="rId11"/>
    <p:sldId id="540" r:id="rId12"/>
    <p:sldId id="555" r:id="rId13"/>
    <p:sldId id="541" r:id="rId14"/>
    <p:sldId id="562" r:id="rId15"/>
    <p:sldId id="563" r:id="rId16"/>
    <p:sldId id="561" r:id="rId17"/>
    <p:sldId id="547" r:id="rId18"/>
    <p:sldId id="556" r:id="rId19"/>
    <p:sldId id="557" r:id="rId20"/>
    <p:sldId id="548" r:id="rId21"/>
    <p:sldId id="549" r:id="rId22"/>
    <p:sldId id="550" r:id="rId23"/>
    <p:sldId id="558" r:id="rId24"/>
    <p:sldId id="496" r:id="rId25"/>
    <p:sldId id="515" r:id="rId26"/>
    <p:sldId id="497" r:id="rId27"/>
    <p:sldId id="546" r:id="rId28"/>
    <p:sldId id="568" r:id="rId29"/>
    <p:sldId id="567" r:id="rId30"/>
    <p:sldId id="564" r:id="rId31"/>
    <p:sldId id="565" r:id="rId32"/>
    <p:sldId id="566" r:id="rId33"/>
    <p:sldId id="545" r:id="rId34"/>
    <p:sldId id="569" r:id="rId35"/>
    <p:sldId id="570" r:id="rId36"/>
    <p:sldId id="533" r:id="rId37"/>
    <p:sldId id="516" r:id="rId38"/>
    <p:sldId id="532" r:id="rId39"/>
    <p:sldId id="510" r:id="rId40"/>
    <p:sldId id="511" r:id="rId41"/>
    <p:sldId id="283" r:id="rId42"/>
    <p:sldId id="292" r:id="rId43"/>
    <p:sldId id="285" r:id="rId44"/>
    <p:sldId id="534" r:id="rId45"/>
    <p:sldId id="535" r:id="rId46"/>
    <p:sldId id="531" r:id="rId47"/>
    <p:sldId id="287" r:id="rId48"/>
    <p:sldId id="571" r:id="rId49"/>
    <p:sldId id="572" r:id="rId50"/>
    <p:sldId id="573" r:id="rId51"/>
    <p:sldId id="297" r:id="rId52"/>
    <p:sldId id="530" r:id="rId53"/>
    <p:sldId id="529" r:id="rId54"/>
    <p:sldId id="508" r:id="rId55"/>
    <p:sldId id="528" r:id="rId56"/>
    <p:sldId id="526" r:id="rId57"/>
    <p:sldId id="506" r:id="rId58"/>
    <p:sldId id="289" r:id="rId59"/>
    <p:sldId id="291" r:id="rId60"/>
    <p:sldId id="536" r:id="rId61"/>
    <p:sldId id="519" r:id="rId62"/>
    <p:sldId id="520" r:id="rId63"/>
    <p:sldId id="521" r:id="rId64"/>
    <p:sldId id="522" r:id="rId65"/>
    <p:sldId id="523" r:id="rId66"/>
    <p:sldId id="491" r:id="rId67"/>
    <p:sldId id="505" r:id="rId6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21" autoAdjust="0"/>
    <p:restoredTop sz="90929" autoAdjust="0"/>
  </p:normalViewPr>
  <p:slideViewPr>
    <p:cSldViewPr>
      <p:cViewPr varScale="1">
        <p:scale>
          <a:sx n="69" d="100"/>
          <a:sy n="69" d="100"/>
        </p:scale>
        <p:origin x="-1752" y="-10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08B904-B86F-4EA1-8859-F2CF4FBE89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A2C44D-BC5B-49ED-9EB9-2376E4156799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84995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9" tIns="45704" rIns="91409" bIns="45704" anchor="b"/>
          <a:lstStyle/>
          <a:p>
            <a:pPr algn="r" defTabSz="912813"/>
            <a:fld id="{F3DBE116-48DA-4221-AD22-A5C13A236AC9}" type="slidenum">
              <a:rPr lang="pt-BR" sz="1200"/>
              <a:pPr algn="r" defTabSz="912813"/>
              <a:t>4</a:t>
            </a:fld>
            <a:endParaRPr lang="pt-BR" sz="1200"/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451" tIns="46225" rIns="92451" bIns="46225"/>
          <a:lstStyle/>
          <a:p>
            <a:pPr defTabSz="912813" eaLnBrk="1" hangingPunct="1"/>
            <a:r>
              <a:rPr lang="pt-BR" smtClean="0"/>
              <a:t>Slide FINAL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45F1D-DE5B-427E-9EB9-571B4C17FFE7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9" tIns="45704" rIns="91409" bIns="45704" anchor="b"/>
          <a:lstStyle/>
          <a:p>
            <a:pPr algn="r" defTabSz="912813"/>
            <a:fld id="{05882926-0CEC-4D7D-A08E-2DC5F9815C32}" type="slidenum">
              <a:rPr lang="pt-BR" sz="1200"/>
              <a:pPr algn="r" defTabSz="912813"/>
              <a:t>6</a:t>
            </a:fld>
            <a:endParaRPr lang="pt-BR" sz="1200"/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09" tIns="45704" rIns="91409" bIns="45704"/>
          <a:lstStyle/>
          <a:p>
            <a:pPr defTabSz="912813" eaLnBrk="1" hangingPunct="1"/>
            <a:r>
              <a:rPr lang="pt-BR" smtClean="0"/>
              <a:t>Slide FINAL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76FFB0-3970-4FC5-B01E-0B681AAA8920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870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8704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09" tIns="45704" rIns="91409" bIns="45704"/>
          <a:lstStyle/>
          <a:p>
            <a:pPr eaLnBrk="1" hangingPunct="1"/>
            <a:r>
              <a:rPr lang="pt-BR" smtClean="0"/>
              <a:t>Slide FINAL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6FC5C-4C0F-4EFB-8BE3-0DECE6BC4079}" type="slidenum">
              <a:rPr lang="pt-BR" smtClean="0"/>
              <a:pPr/>
              <a:t>59</a:t>
            </a:fld>
            <a:endParaRPr lang="pt-BR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pt-BR" smtClean="0"/>
              <a:t>B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AF8A35-7750-4E8E-A272-C5992BF9027F}" type="slidenum">
              <a:rPr lang="pt-BR" smtClean="0"/>
              <a:pPr/>
              <a:t>60</a:t>
            </a:fld>
            <a:endParaRPr lang="pt-BR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pt-BR" smtClean="0"/>
              <a:t>B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185D4-496F-4799-A945-14556D585AE6}" type="datetimeFigureOut">
              <a:rPr lang="en-US"/>
              <a:pPr>
                <a:defRPr/>
              </a:pPr>
              <a:t>3/15/2012</a:t>
            </a:fld>
            <a:endParaRPr lang="en-US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72BA9-2BF7-4973-9A34-422D717180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86941-FA79-42C5-9E2D-7F711DABE532}" type="datetimeFigureOut">
              <a:rPr lang="en-US"/>
              <a:pPr>
                <a:defRPr/>
              </a:pPr>
              <a:t>3/15/2012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FEE2F-441D-452F-BD9F-BC0A6425B0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DAA1E-7F8D-425D-BC45-F641BE3F236A}" type="datetimeFigureOut">
              <a:rPr lang="en-US"/>
              <a:pPr>
                <a:defRPr/>
              </a:pPr>
              <a:t>3/15/2012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A3E8E-4843-4EB8-BB58-5F4553F13C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pt-BR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7742-06AC-4245-AAAF-901A28557A00}" type="datetimeFigureOut">
              <a:rPr lang="en-US"/>
              <a:pPr>
                <a:defRPr/>
              </a:pPr>
              <a:t>3/15/2012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4C80-DE01-4D55-881F-E5000FDB587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B46F0-0B40-48DE-AF80-C09EB01AC350}" type="datetimeFigureOut">
              <a:rPr lang="en-US"/>
              <a:pPr>
                <a:defRPr/>
              </a:pPr>
              <a:t>3/15/2012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C2E03-62B0-4A96-BBE2-60443089384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C9CFB-80F7-4330-ADF0-1DCD6B26539C}" type="datetimeFigureOut">
              <a:rPr lang="en-US"/>
              <a:pPr>
                <a:defRPr/>
              </a:pPr>
              <a:t>3/15/2012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F5414-53FD-4459-90AA-1B8D15EADA1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1D4B-DC88-4A6E-86C3-5169959A68ED}" type="datetimeFigureOut">
              <a:rPr lang="en-US"/>
              <a:pPr>
                <a:defRPr/>
              </a:pPr>
              <a:t>3/15/2012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90053-DAD1-47B9-ABEB-342D133F8AA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F2859-8170-4593-911A-5AA49AC0BD92}" type="datetimeFigureOut">
              <a:rPr lang="en-US"/>
              <a:pPr>
                <a:defRPr/>
              </a:pPr>
              <a:t>3/15/2012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16652-EB5E-46B9-B953-326E023D318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740B3-3D08-47DF-91B3-A2654D55D0DD}" type="datetimeFigureOut">
              <a:rPr lang="en-US"/>
              <a:pPr>
                <a:defRPr/>
              </a:pPr>
              <a:t>3/15/2012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6429B-D418-4EA0-A8FE-2F910EE4DE8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B7A37-AD9F-4515-9475-9E3EA5E74A39}" type="datetimeFigureOut">
              <a:rPr lang="en-US"/>
              <a:pPr>
                <a:defRPr/>
              </a:pPr>
              <a:t>3/15/2012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1BE51-DA42-47D3-9A15-F3CF632E672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iângulo retângulo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89452-639D-410F-844D-89BEFC4EB964}" type="datetimeFigureOut">
              <a:rPr lang="en-US"/>
              <a:pPr>
                <a:defRPr/>
              </a:pPr>
              <a:t>3/15/2012</a:t>
            </a:fld>
            <a:endParaRPr lang="en-US"/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8E5EF-5AC6-4F6C-B49C-7904C9B389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9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D7711CB-5C11-476B-99BF-6998C3C51365}" type="datetimeFigureOut">
              <a:rPr lang="en-US"/>
              <a:pPr>
                <a:defRPr/>
              </a:pPr>
              <a:t>3/15/2012</a:t>
            </a:fld>
            <a:endParaRPr lang="en-US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A33999D-C3D5-4D1C-A738-0CDD1C7AAC8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grpSp>
        <p:nvGrpSpPr>
          <p:cNvPr id="1033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3" Type="http://schemas.openxmlformats.org/officeDocument/2006/relationships/image" Target="../media/image3.png"/><Relationship Id="rId7" Type="http://schemas.openxmlformats.org/officeDocument/2006/relationships/slide" Target="slide6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2.xml"/><Relationship Id="rId5" Type="http://schemas.openxmlformats.org/officeDocument/2006/relationships/slide" Target="slide61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6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016000" y="1196975"/>
            <a:ext cx="7086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dirty="0">
              <a:latin typeface="Arial Black" pitchFamily="34" charset="0"/>
            </a:endParaRPr>
          </a:p>
          <a:p>
            <a:pPr algn="ctr"/>
            <a:endParaRPr lang="en-US" sz="3200" dirty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en-US" sz="3200" dirty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 Black" pitchFamily="34" charset="0"/>
              </a:rPr>
              <a:t>SECRETARIA DE ESTADO DE FAZENDA – </a:t>
            </a: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SEFAZ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COGEF</a:t>
            </a:r>
          </a:p>
          <a:p>
            <a:pPr algn="ctr"/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363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ângulo 7"/>
          <p:cNvSpPr>
            <a:spLocks noGrp="1" noChangeArrowheads="1"/>
          </p:cNvSpPr>
          <p:nvPr>
            <p:ph idx="1"/>
          </p:nvPr>
        </p:nvSpPr>
        <p:spPr>
          <a:xfrm>
            <a:off x="0" y="1124744"/>
            <a:ext cx="9144000" cy="5383012"/>
          </a:xfrm>
        </p:spPr>
        <p:txBody>
          <a:bodyPr>
            <a:spAutoFit/>
          </a:bodyPr>
          <a:lstStyle/>
          <a:p>
            <a:pPr marL="382588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400" b="1" u="sng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Metodologia FIPE: Regressão Econométrica</a:t>
            </a:r>
          </a:p>
          <a:p>
            <a:pPr marL="382588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Baseia-se no comportamento da receita realizada em períodos anteriores</a:t>
            </a:r>
          </a:p>
          <a:p>
            <a:pPr marL="382588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Relaciona-se à variação do PIB e Inflação </a:t>
            </a:r>
          </a:p>
          <a:p>
            <a:pPr marL="382588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É sintetizada na equação:  [(1+c</a:t>
            </a:r>
            <a:r>
              <a:rPr lang="el-GR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β</a:t>
            </a: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)(1+d</a:t>
            </a:r>
            <a:r>
              <a:rPr lang="el-GR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ϒ</a:t>
            </a: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)], onde:</a:t>
            </a:r>
          </a:p>
          <a:p>
            <a:pPr marL="382588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el-GR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β </a:t>
            </a: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: PIB e </a:t>
            </a:r>
            <a:r>
              <a:rPr lang="el-GR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ϒ</a:t>
            </a: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: Inflação (IGP-DI)</a:t>
            </a:r>
          </a:p>
          <a:p>
            <a:pPr marL="382588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Para os </a:t>
            </a:r>
            <a:r>
              <a:rPr lang="pt-BR" sz="24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PIBs</a:t>
            </a: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dos segmentos adotou-se a hipótese de elasticidade unitária: </a:t>
            </a:r>
            <a:r>
              <a:rPr lang="pt-BR" sz="24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PIB-receita</a:t>
            </a: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tributária;</a:t>
            </a:r>
          </a:p>
        </p:txBody>
      </p:sp>
      <p:pic>
        <p:nvPicPr>
          <p:cNvPr id="24580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1196752"/>
            <a:ext cx="7361237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428625" y="1857375"/>
            <a:ext cx="8501063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800" b="1">
              <a:solidFill>
                <a:schemeClr val="bg1"/>
              </a:solidFill>
            </a:endParaRPr>
          </a:p>
        </p:txBody>
      </p:sp>
      <p:pic>
        <p:nvPicPr>
          <p:cNvPr id="35844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736"/>
            <a:ext cx="8750518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95536" y="2924944"/>
            <a:ext cx="8358214" cy="61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588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Metodologia SARP: Receita Potencial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tângulo 7"/>
          <p:cNvSpPr>
            <a:spLocks noGrp="1" noChangeArrowheads="1"/>
          </p:cNvSpPr>
          <p:nvPr>
            <p:ph idx="1"/>
          </p:nvPr>
        </p:nvSpPr>
        <p:spPr>
          <a:xfrm>
            <a:off x="179512" y="1185763"/>
            <a:ext cx="8712968" cy="4835525"/>
          </a:xfrm>
        </p:spPr>
        <p:txBody>
          <a:bodyPr wrap="square">
            <a:spAutoFit/>
          </a:bodyPr>
          <a:lstStyle/>
          <a:p>
            <a:pPr marL="382588" algn="just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endParaRPr lang="pt-BR" sz="2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382588" algn="just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- </a:t>
            </a: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Anos 1997/1998: Inicia a segmentação de forma incipiente com designação do quadro de fiscais para áreas específicas como comunicação, energia e combustível;</a:t>
            </a:r>
          </a:p>
          <a:p>
            <a:pPr marL="382588" algn="just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- O PNAF impõe a Secretaria de Fazenda a reorganização de sua estrutura, visando a busca da especialização que melhora os resultados;</a:t>
            </a:r>
          </a:p>
          <a:p>
            <a:pPr marL="382588" algn="just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- 2001 foi desenvolvida a metodologia atual de Previsão e Acompanhamento da receita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0034" y="1142984"/>
            <a:ext cx="1499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Histórico: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532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tângulo 7"/>
          <p:cNvSpPr>
            <a:spLocks noGrp="1" noChangeArrowheads="1"/>
          </p:cNvSpPr>
          <p:nvPr>
            <p:ph idx="1"/>
          </p:nvPr>
        </p:nvSpPr>
        <p:spPr>
          <a:xfrm>
            <a:off x="0" y="928688"/>
            <a:ext cx="9144000" cy="3832139"/>
          </a:xfrm>
        </p:spPr>
        <p:txBody>
          <a:bodyPr>
            <a:spAutoFit/>
          </a:bodyPr>
          <a:lstStyle/>
          <a:p>
            <a:pPr marL="382588" algn="just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endParaRPr lang="pt-BR" sz="2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382588" algn="just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- A análise foi desenvolvida para atender as características do modelo gerencial da SEFAZ/MT;</a:t>
            </a:r>
          </a:p>
          <a:p>
            <a:pPr marL="382588" algn="just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- O modelo está de acordo com as características econômicas de Mato Grosso;</a:t>
            </a:r>
          </a:p>
          <a:p>
            <a:pPr marL="382588" algn="just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- Assim como o modelo, que é dividido em Segmentos, a Secretaria de Fazenda está organizada com a mesma lógica.</a:t>
            </a:r>
          </a:p>
        </p:txBody>
      </p:sp>
      <p:pic>
        <p:nvPicPr>
          <p:cNvPr id="23556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ângulo 7"/>
          <p:cNvSpPr>
            <a:spLocks noGrp="1" noChangeArrowheads="1"/>
          </p:cNvSpPr>
          <p:nvPr>
            <p:ph idx="1"/>
          </p:nvPr>
        </p:nvSpPr>
        <p:spPr>
          <a:xfrm>
            <a:off x="179512" y="2000251"/>
            <a:ext cx="8784976" cy="4173450"/>
          </a:xfrm>
        </p:spPr>
        <p:txBody>
          <a:bodyPr wrap="square">
            <a:spAutoFit/>
          </a:bodyPr>
          <a:lstStyle/>
          <a:p>
            <a:pPr marL="382588" algn="just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Considera a dinâmica macroêconomica da base produtiva do </a:t>
            </a: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Estado com informações preferencialmente externas;</a:t>
            </a:r>
            <a:endParaRPr lang="pt-BR" sz="2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382588" algn="just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Utiliza o potencial de consumo e comportamento do PIB;</a:t>
            </a:r>
          </a:p>
          <a:p>
            <a:pPr marL="382588" algn="just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 agrupamento pode ser feito sob a ótica de produto ou cadeia </a:t>
            </a: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produtiva</a:t>
            </a:r>
            <a:endParaRPr lang="pt-BR" sz="2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4580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0" y="1071546"/>
            <a:ext cx="8358214" cy="61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588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Metodologia SARP: Receita Potencial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ângulo 7"/>
          <p:cNvSpPr>
            <a:spLocks noGrp="1" noChangeArrowheads="1"/>
          </p:cNvSpPr>
          <p:nvPr>
            <p:ph idx="1"/>
          </p:nvPr>
        </p:nvSpPr>
        <p:spPr>
          <a:xfrm>
            <a:off x="0" y="2000251"/>
            <a:ext cx="9144000" cy="3628686"/>
          </a:xfrm>
        </p:spPr>
        <p:txBody>
          <a:bodyPr wrap="square">
            <a:spAutoFit/>
          </a:bodyPr>
          <a:lstStyle/>
          <a:p>
            <a:pPr marL="382588" algn="just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Os agrupamentos chamados de segmentos econômicos;</a:t>
            </a:r>
          </a:p>
          <a:p>
            <a:pPr marL="382588" algn="just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Os Segmentos são agrupamentos de CNAES</a:t>
            </a:r>
            <a:r>
              <a:rPr lang="pt-BR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marL="382588" algn="just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endParaRPr lang="pt-BR" sz="24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382588" algn="just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endParaRPr lang="pt-BR" sz="2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4580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0" y="1071546"/>
            <a:ext cx="8358214" cy="61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588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Metodologia SARP: Receita Potencial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tângulo 7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3235325"/>
          </a:xfrm>
        </p:spPr>
        <p:txBody>
          <a:bodyPr>
            <a:spAutoFit/>
          </a:bodyPr>
          <a:lstStyle/>
          <a:p>
            <a:pPr marL="382588" algn="just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000" b="1" u="sng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Ótica da Produto</a:t>
            </a:r>
            <a:r>
              <a:rPr lang="pt-BR" sz="20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marL="382588" algn="just" defTabSz="449263" eaLnBrk="1" hangingPunct="1"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0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	- Utilizado na previsão de receita por ser impossível enquadrar todos os segmentos  no conceito de cadeia produtiva.</a:t>
            </a:r>
          </a:p>
          <a:p>
            <a:pPr marL="382588" algn="just" defTabSz="449263" eaLnBrk="1" hangingPunct="1">
              <a:lnSpc>
                <a:spcPct val="140000"/>
              </a:lnSpc>
              <a:spcBef>
                <a:spcPts val="60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endParaRPr lang="pt-BR" sz="200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382588" algn="just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endParaRPr lang="pt-BR" sz="2400" smtClean="0">
              <a:solidFill>
                <a:schemeClr val="bg1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1188" y="1341438"/>
            <a:ext cx="28463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Previsão  da receita:</a:t>
            </a:r>
          </a:p>
        </p:txBody>
      </p:sp>
      <p:pic>
        <p:nvPicPr>
          <p:cNvPr id="26628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tângulo 7"/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686800" cy="4286250"/>
          </a:xfrm>
        </p:spPr>
        <p:txBody>
          <a:bodyPr>
            <a:spAutoFit/>
          </a:bodyPr>
          <a:lstStyle/>
          <a:p>
            <a:pPr marL="382588" algn="just" defTabSz="449263" eaLnBrk="1" hangingPunct="1">
              <a:spcBef>
                <a:spcPts val="175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0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000" b="1" u="sng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Ótica da Cadeia Produtiva:</a:t>
            </a:r>
          </a:p>
          <a:p>
            <a:pPr marL="382588" algn="just" defTabSz="449263" eaLnBrk="1" hangingPunct="1">
              <a:spcBef>
                <a:spcPts val="175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endParaRPr lang="pt-BR" sz="2000" b="1" u="sng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382588" algn="just" defTabSz="449263" eaLnBrk="1" hangingPunct="1">
              <a:spcBef>
                <a:spcPts val="30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0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	- Guarda sintonia com a abordagem de Governo na sua política de Desenvolvimento Regional;</a:t>
            </a:r>
          </a:p>
          <a:p>
            <a:pPr marL="382588" algn="just" defTabSz="449263" eaLnBrk="1" hangingPunct="1">
              <a:spcBef>
                <a:spcPts val="30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endParaRPr lang="pt-BR" sz="2000" b="1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382588" algn="just" defTabSz="449263" eaLnBrk="1" hangingPunct="1">
              <a:spcBef>
                <a:spcPts val="30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0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- Padroniza o Sistema de Administração Tributária;</a:t>
            </a:r>
          </a:p>
          <a:p>
            <a:pPr marL="382588" algn="just" defTabSz="449263" eaLnBrk="1" hangingPunct="1">
              <a:spcBef>
                <a:spcPts val="30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endParaRPr lang="pt-BR" sz="2000" b="1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382588" algn="just" defTabSz="449263" eaLnBrk="1" hangingPunct="1">
              <a:spcBef>
                <a:spcPts val="30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0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 - Permite maior eficácia na projeção e acompanhamento da receita;</a:t>
            </a:r>
          </a:p>
          <a:p>
            <a:pPr marL="382588" algn="just" defTabSz="449263" eaLnBrk="1" hangingPunct="1">
              <a:spcBef>
                <a:spcPts val="30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endParaRPr lang="pt-BR" sz="2000" b="1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382588" algn="just" defTabSz="449263" eaLnBrk="1" hangingPunct="1">
              <a:spcBef>
                <a:spcPts val="30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0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 - Permite com eficácia mensurar e avaliar o efeito multiplicador de renda e de tributos decorrentes da produção.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1500" y="1357313"/>
            <a:ext cx="3919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PREVISÃO  DA RECEITA:</a:t>
            </a:r>
          </a:p>
        </p:txBody>
      </p:sp>
      <p:pic>
        <p:nvPicPr>
          <p:cNvPr id="25604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900113" y="1557338"/>
            <a:ext cx="73152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Previsão e acompanhamento da receita pública</a:t>
            </a:r>
          </a:p>
          <a:p>
            <a:pPr algn="ctr">
              <a:spcBef>
                <a:spcPct val="50000"/>
              </a:spcBef>
              <a:defRPr/>
            </a:pPr>
            <a:endParaRPr lang="pt-BR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UEPA/SARP/SEFAZ-MT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Março/2012</a:t>
            </a:r>
          </a:p>
          <a:p>
            <a:pPr algn="ctr">
              <a:spcBef>
                <a:spcPct val="50000"/>
              </a:spcBef>
              <a:defRPr/>
            </a:pP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Jonil Vital de Souza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387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14313"/>
            <a:ext cx="152558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23528" y="1071546"/>
            <a:ext cx="8034686" cy="61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588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CNAES que compõe o segmento soja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564904"/>
            <a:ext cx="8352928" cy="212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976" y="1521424"/>
            <a:ext cx="6830384" cy="52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95536" y="980728"/>
            <a:ext cx="792088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588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CNAES que compõe o segmento Combustível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23528" y="1071546"/>
            <a:ext cx="882047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588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CNAES que compõe o segmento Bebidas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844824"/>
            <a:ext cx="7234691" cy="465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23528" y="1071546"/>
            <a:ext cx="882047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588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CNAES que compõe o segmento Bebidas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00808"/>
            <a:ext cx="7560840" cy="48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3707904" y="1772816"/>
            <a:ext cx="2592288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tângulo 7"/>
          <p:cNvSpPr>
            <a:spLocks noGrp="1" noChangeArrowheads="1"/>
          </p:cNvSpPr>
          <p:nvPr>
            <p:ph idx="1"/>
          </p:nvPr>
        </p:nvSpPr>
        <p:spPr>
          <a:xfrm>
            <a:off x="0" y="1357313"/>
            <a:ext cx="9144000" cy="6124575"/>
          </a:xfrm>
        </p:spPr>
        <p:txBody>
          <a:bodyPr>
            <a:spAutoFit/>
          </a:bodyPr>
          <a:lstStyle/>
          <a:p>
            <a:pPr marL="382588" algn="just" defTabSz="449263" eaLnBrk="1" hangingPunct="1">
              <a:spcBef>
                <a:spcPct val="0"/>
              </a:spcBef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Critérios para definir produto ou cadeia produtiva:</a:t>
            </a:r>
          </a:p>
          <a:p>
            <a:pPr algn="just">
              <a:buFont typeface="Wingdings 2" pitchFamily="18" charset="2"/>
              <a:buNone/>
              <a:defRPr/>
            </a:pPr>
            <a:endParaRPr lang="pt-BR" sz="2000" dirty="0" smtClean="0">
              <a:solidFill>
                <a:schemeClr val="bg1"/>
              </a:solidFill>
            </a:endParaRPr>
          </a:p>
          <a:p>
            <a:pPr algn="just">
              <a:buFont typeface="Wingdings 2" pitchFamily="18" charset="2"/>
              <a:buNone/>
              <a:defRPr/>
            </a:pPr>
            <a:r>
              <a:rPr lang="pt-BR" sz="2000" dirty="0" smtClean="0">
                <a:solidFill>
                  <a:schemeClr val="bg1"/>
                </a:solidFill>
              </a:rPr>
              <a:t>	  </a:t>
            </a: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a) Segmentação de atividades mais relevantes para o Estado;</a:t>
            </a:r>
          </a:p>
          <a:p>
            <a:pPr algn="just">
              <a:buFontTx/>
              <a:buChar char="-"/>
              <a:defRPr/>
            </a:pPr>
            <a:endParaRPr lang="pt-BR" sz="20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 2" pitchFamily="18" charset="2"/>
              <a:buNone/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b) Previsão  de  receita  de  ICMS  está  concentrada  em  informações  sobre  o potencial de consumo e de estimativas de comportamento do PIB setorial, chamados  segmentos.</a:t>
            </a:r>
          </a:p>
          <a:p>
            <a:pPr algn="just">
              <a:buFontTx/>
              <a:buChar char="-"/>
              <a:defRPr/>
            </a:pPr>
            <a:endParaRPr lang="pt-BR" sz="20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 2" pitchFamily="18" charset="2"/>
              <a:buNone/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c)  Vale  anotar que  a metodologia  se  assemelha  ao  conceito de PIB tributário. </a:t>
            </a:r>
          </a:p>
          <a:p>
            <a:pPr algn="just">
              <a:buFontTx/>
              <a:buChar char="-"/>
              <a:defRPr/>
            </a:pPr>
            <a:endParaRPr lang="pt-BR" sz="20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 2" pitchFamily="18" charset="2"/>
              <a:buNone/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d) Os  critérios  para  definição  de  produto  ou  cadeia  produtiva,  como  segmento,  determinado pela sua  representatividade na  receita  tributária e/ou na economia do Estado;</a:t>
            </a:r>
          </a:p>
          <a:p>
            <a:pPr marL="382588" algn="just" defTabSz="449263" eaLnBrk="1" hangingPunct="1">
              <a:spcBef>
                <a:spcPct val="0"/>
              </a:spcBef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  <a:defRPr/>
            </a:pPr>
            <a:endParaRPr lang="pt-BR" sz="2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382588" algn="just" defTabSz="449263" eaLnBrk="1" hangingPunct="1">
              <a:spcBef>
                <a:spcPct val="0"/>
              </a:spcBef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  <a:defRPr/>
            </a:pPr>
            <a:endParaRPr lang="pt-BR" sz="2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382588" algn="just" defTabSz="449263" eaLnBrk="1" hangingPunct="1">
              <a:spcBef>
                <a:spcPct val="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  <a:defRPr/>
            </a:pPr>
            <a:endParaRPr lang="pt-BR" sz="2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382588" algn="just" defTabSz="449263" eaLnBrk="1" hangingPunct="1">
              <a:spcBef>
                <a:spcPct val="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  <p:pic>
        <p:nvPicPr>
          <p:cNvPr id="27651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tângulo 7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640960" cy="5016758"/>
          </a:xfrm>
        </p:spPr>
        <p:txBody>
          <a:bodyPr wrap="square">
            <a:spAutoFit/>
          </a:bodyPr>
          <a:lstStyle/>
          <a:p>
            <a:pPr marL="382588" algn="just" defTabSz="449263" eaLnBrk="1" hangingPunct="1">
              <a:spcBef>
                <a:spcPct val="0"/>
              </a:spcBef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Critérios para definir produto ou cadeia produtiva:</a:t>
            </a:r>
          </a:p>
          <a:p>
            <a:pPr marL="382588" algn="just" defTabSz="449263" eaLnBrk="1" hangingPunct="1">
              <a:spcBef>
                <a:spcPct val="0"/>
              </a:spcBef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endParaRPr lang="pt-BR" sz="2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382588" algn="just" defTabSz="449263" eaLnBrk="1" hangingPunct="1">
              <a:spcBef>
                <a:spcPct val="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e) representatividade na receita tributária do conjunto de segmentos corresponde no mínimo a 90% da arrecadação total;</a:t>
            </a:r>
          </a:p>
          <a:p>
            <a:pPr marL="382588" algn="just" defTabSz="449263" eaLnBrk="1" hangingPunct="1">
              <a:spcBef>
                <a:spcPct val="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endParaRPr lang="pt-BR" sz="2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382588" algn="just" defTabSz="449263" eaLnBrk="1" hangingPunct="1">
              <a:spcBef>
                <a:spcPct val="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f) Como Proxy do PIB considerou-se a estimativa de cada segmento com base na demanda local (indicadores de consumo per capta e volume de produção do segmento);</a:t>
            </a:r>
          </a:p>
          <a:p>
            <a:pPr marL="382588" algn="just" defTabSz="449263" eaLnBrk="1" hangingPunct="1">
              <a:spcBef>
                <a:spcPct val="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endParaRPr lang="pt-BR" sz="2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382588" algn="just" defTabSz="449263" eaLnBrk="1" hangingPunct="1">
              <a:spcBef>
                <a:spcPct val="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g) ICMS Potencial: obtido pela aplicação da alíquota média do ICMS do segmento no valor do faturamento</a:t>
            </a:r>
          </a:p>
          <a:p>
            <a:pPr marL="382588" algn="just" defTabSz="449263" eaLnBrk="1" hangingPunct="1">
              <a:spcBef>
                <a:spcPct val="0"/>
              </a:spcBef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endParaRPr lang="pt-BR" sz="2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382588" algn="just" defTabSz="449263" eaLnBrk="1" hangingPunct="1">
              <a:spcBef>
                <a:spcPct val="0"/>
              </a:spcBef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endParaRPr lang="pt-BR" sz="2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382588" algn="just" defTabSz="449263" eaLnBrk="1" hangingPunct="1">
              <a:spcBef>
                <a:spcPct val="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endParaRPr lang="pt-BR" sz="2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382588" algn="just" defTabSz="449263" eaLnBrk="1" hangingPunct="1">
              <a:spcBef>
                <a:spcPct val="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  <p:pic>
        <p:nvPicPr>
          <p:cNvPr id="28675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tângulo 7"/>
          <p:cNvSpPr>
            <a:spLocks noGrp="1" noChangeArrowheads="1"/>
          </p:cNvSpPr>
          <p:nvPr>
            <p:ph idx="1"/>
          </p:nvPr>
        </p:nvSpPr>
        <p:spPr>
          <a:xfrm>
            <a:off x="179512" y="1935163"/>
            <a:ext cx="8507288" cy="4154487"/>
          </a:xfrm>
        </p:spPr>
        <p:txBody>
          <a:bodyPr wrap="square">
            <a:spAutoFit/>
          </a:bodyPr>
          <a:lstStyle/>
          <a:p>
            <a:pPr marL="539750" algn="just" defTabSz="449263" eaLnBrk="1" hangingPunct="1">
              <a:spcBef>
                <a:spcPct val="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400" dirty="0" smtClean="0">
                <a:solidFill>
                  <a:schemeClr val="bg1"/>
                </a:solidFill>
              </a:rPr>
              <a:t>      </a:t>
            </a: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h) O ICMS Potencial é uma situação ideal (ausência de externalidades como renúncia, inadimplência, medidas judiciais, sonegação etc.);</a:t>
            </a:r>
          </a:p>
          <a:p>
            <a:pPr marL="539750" algn="just" defTabSz="449263" eaLnBrk="1" hangingPunct="1">
              <a:spcBef>
                <a:spcPct val="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endParaRPr lang="pt-BR" sz="2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539750" algn="just" defTabSz="449263" eaLnBrk="1" hangingPunct="1">
              <a:spcBef>
                <a:spcPct val="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   i) A renúncia é calculada a pelas concessões de incentivos fiscais isolados e programas de incentivos;</a:t>
            </a:r>
          </a:p>
          <a:p>
            <a:pPr marL="539750" algn="just" defTabSz="449263" eaLnBrk="1" hangingPunct="1">
              <a:spcBef>
                <a:spcPct val="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endParaRPr lang="pt-BR" sz="2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539750" algn="just" defTabSz="449263" eaLnBrk="1" hangingPunct="1">
              <a:spcBef>
                <a:spcPct val="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   j)  O ICMS efetivo é formado pelo Potencial menos a renuncia, o aproveitamento de crédito e o Inconverso;</a:t>
            </a:r>
          </a:p>
          <a:p>
            <a:pPr marL="539750" algn="just" defTabSz="449263" eaLnBrk="1" hangingPunct="1">
              <a:spcBef>
                <a:spcPct val="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endParaRPr lang="pt-BR" sz="2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539750" algn="just" defTabSz="449263" eaLnBrk="1" hangingPunct="1">
              <a:spcBef>
                <a:spcPct val="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   k) Inconverso: composto pelo contencioso administrativo, contencioso judicial, inadimplência (CCF) e um residual configurado como fraude.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9552" y="1340768"/>
            <a:ext cx="2846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Previsão  da receita:</a:t>
            </a:r>
          </a:p>
        </p:txBody>
      </p:sp>
      <p:pic>
        <p:nvPicPr>
          <p:cNvPr id="29700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63688" y="1268760"/>
            <a:ext cx="57606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Receita realizada e participação relativa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4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8208912" cy="444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908720"/>
            <a:ext cx="7920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Faturamento, alíquota, ICMS potencial bruto e líquido e eficácia: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4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66304"/>
            <a:ext cx="8280920" cy="559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1561" y="1124744"/>
            <a:ext cx="7920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Faturamento, alíquota, ICMS potencial bruto e líquido e eficácia: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4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628800"/>
            <a:ext cx="7920880" cy="478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827584" y="1052736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>
                <a:latin typeface="Tahoma" pitchFamily="34" charset="0"/>
                <a:cs typeface="Tahoma" pitchFamily="34" charset="0"/>
              </a:rPr>
              <a:t>Sumário</a:t>
            </a:r>
            <a:r>
              <a:rPr lang="pt-BR" sz="2000" b="1" dirty="0">
                <a:latin typeface="Tahoma" pitchFamily="34" charset="0"/>
                <a:cs typeface="Tahoma" pitchFamily="34" charset="0"/>
              </a:rPr>
              <a:t>:</a:t>
            </a:r>
          </a:p>
        </p:txBody>
      </p:sp>
      <p:pic>
        <p:nvPicPr>
          <p:cNvPr id="17411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14313"/>
            <a:ext cx="152558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CaixaDeTexto 4"/>
          <p:cNvSpPr txBox="1">
            <a:spLocks noChangeArrowheads="1"/>
          </p:cNvSpPr>
          <p:nvPr/>
        </p:nvSpPr>
        <p:spPr bwMode="auto">
          <a:xfrm>
            <a:off x="395536" y="1412776"/>
            <a:ext cx="849694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 sz="1200" b="1" dirty="0">
              <a:latin typeface="Tahoma" pitchFamily="34" charset="0"/>
              <a:cs typeface="Tahoma" pitchFamily="34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pt-BR" sz="1800" b="1" dirty="0" smtClean="0">
                <a:latin typeface="Tahoma" pitchFamily="34" charset="0"/>
                <a:cs typeface="Tahoma" pitchFamily="34" charset="0"/>
              </a:rPr>
              <a:t>Estrutura SEFAZ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pt-BR" sz="1800" b="1" dirty="0" smtClean="0">
                <a:latin typeface="Tahoma" pitchFamily="34" charset="0"/>
                <a:cs typeface="Tahoma" pitchFamily="34" charset="0"/>
              </a:rPr>
              <a:t>Método da Análise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pt-BR" sz="1800" b="1" dirty="0" smtClean="0">
                <a:latin typeface="Tahoma" pitchFamily="34" charset="0"/>
                <a:cs typeface="Tahoma" pitchFamily="34" charset="0"/>
              </a:rPr>
              <a:t>Aspectos legais e econômicos da Previsão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pt-BR" sz="1800" b="1" dirty="0" smtClean="0">
                <a:latin typeface="Tahoma" pitchFamily="34" charset="0"/>
                <a:cs typeface="Tahoma" pitchFamily="34" charset="0"/>
              </a:rPr>
              <a:t>Variáveis/Índices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pt-BR" sz="1800" b="1" dirty="0" smtClean="0">
                <a:latin typeface="Tahoma" pitchFamily="34" charset="0"/>
                <a:cs typeface="Tahoma" pitchFamily="34" charset="0"/>
              </a:rPr>
              <a:t>Cenários avaliados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pt-BR" sz="1800" b="1" dirty="0" smtClean="0">
                <a:latin typeface="Tahoma" pitchFamily="34" charset="0"/>
                <a:cs typeface="Tahoma" pitchFamily="34" charset="0"/>
              </a:rPr>
              <a:t>Projeções Oficiais 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pt-BR" sz="1800" b="1" dirty="0" smtClean="0">
                <a:latin typeface="Tahoma" pitchFamily="34" charset="0"/>
                <a:cs typeface="Tahoma" pitchFamily="34" charset="0"/>
              </a:rPr>
              <a:t>Projeções Ponderadas UPEA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pt-BR" sz="1800" b="1" dirty="0" smtClean="0">
                <a:latin typeface="Tahoma" pitchFamily="34" charset="0"/>
                <a:cs typeface="Tahoma" pitchFamily="34" charset="0"/>
              </a:rPr>
              <a:t>Desempenho  (eficácia e inconverso)</a:t>
            </a:r>
            <a:endParaRPr lang="pt-BR" sz="1800" b="1" dirty="0" smtClean="0">
              <a:latin typeface="Tahoma" pitchFamily="34" charset="0"/>
              <a:cs typeface="Tahoma" pitchFamily="34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pt-BR" sz="1800" b="1" dirty="0" smtClean="0">
                <a:latin typeface="Tahoma" pitchFamily="34" charset="0"/>
                <a:cs typeface="Tahoma" pitchFamily="34" charset="0"/>
              </a:rPr>
              <a:t>PIB e Projeções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pt-BR" sz="1800" b="1" dirty="0" smtClean="0">
                <a:latin typeface="Tahoma" pitchFamily="34" charset="0"/>
                <a:cs typeface="Tahoma" pitchFamily="34" charset="0"/>
              </a:rPr>
              <a:t>Potenciais de Consumo 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pt-BR" sz="1800" b="1" dirty="0" smtClean="0">
                <a:latin typeface="Tahoma" pitchFamily="34" charset="0"/>
                <a:cs typeface="Tahoma" pitchFamily="34" charset="0"/>
              </a:rPr>
              <a:t>Quadros sínteses  dos segmentos Soja, Combustível e veículos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pt-BR" sz="1800" b="1" dirty="0" smtClean="0">
                <a:latin typeface="Tahoma" pitchFamily="34" charset="0"/>
                <a:cs typeface="Tahoma" pitchFamily="34" charset="0"/>
              </a:rPr>
              <a:t>Regionalização do ICMS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pt-BR" sz="1800" b="1" dirty="0" smtClean="0">
                <a:latin typeface="Tahoma" pitchFamily="34" charset="0"/>
                <a:cs typeface="Tahoma" pitchFamily="34" charset="0"/>
              </a:rPr>
              <a:t>Eficácia e Inconverso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pt-BR" sz="1800" b="1" dirty="0" smtClean="0">
                <a:latin typeface="Tahoma" pitchFamily="34" charset="0"/>
                <a:cs typeface="Tahoma" pitchFamily="34" charset="0"/>
              </a:rPr>
              <a:t>Receitas da Lei Orçamentária Anual (LOA) Mato Grosso para 2012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pt-BR" sz="1800" b="1" dirty="0" smtClean="0">
                <a:latin typeface="Tahoma" pitchFamily="34" charset="0"/>
                <a:cs typeface="Tahoma" pitchFamily="34" charset="0"/>
              </a:rPr>
              <a:t>Potencial Econômico – Síntese de Trabalho apresentado à ESAF.</a:t>
            </a:r>
          </a:p>
          <a:p>
            <a:r>
              <a:rPr lang="pt-BR" sz="1200" b="1" dirty="0" smtClean="0">
                <a:latin typeface="Tahoma" pitchFamily="34" charset="0"/>
                <a:cs typeface="Tahoma" pitchFamily="34" charset="0"/>
              </a:rPr>
              <a:t>     </a:t>
            </a:r>
            <a:r>
              <a:rPr lang="pt-BR" sz="1200" b="1" dirty="0">
                <a:latin typeface="Tahoma" pitchFamily="34" charset="0"/>
                <a:cs typeface="Tahoma" pitchFamily="34" charset="0"/>
              </a:rPr>
              <a:t>-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1561" y="1124744"/>
            <a:ext cx="7920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Faturamento, alíquota, ICMS potencial bruto e líquido e eficácia: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4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916832"/>
            <a:ext cx="8218487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1561" y="1124744"/>
            <a:ext cx="7920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Faturamento, alíquota, ICMS potencial bruto e líquido e eficácia: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4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844824"/>
            <a:ext cx="7992888" cy="425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1561" y="1124744"/>
            <a:ext cx="7920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Faturamento, alíquota, ICMS potencial bruto e líquido e eficácia: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4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44824"/>
            <a:ext cx="8513763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de seta reta 8"/>
          <p:cNvCxnSpPr/>
          <p:nvPr/>
        </p:nvCxnSpPr>
        <p:spPr>
          <a:xfrm flipV="1">
            <a:off x="6804248" y="2924944"/>
            <a:ext cx="1368152" cy="28803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6956648" y="3365376"/>
            <a:ext cx="1215752" cy="6396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1561" y="1124744"/>
            <a:ext cx="7920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Participação dos segmentos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4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5" y="1664709"/>
            <a:ext cx="8905224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1561" y="1124744"/>
            <a:ext cx="7920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Eficácia comparada 2011 - 2010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4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556792"/>
            <a:ext cx="6840760" cy="493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1561" y="1052736"/>
            <a:ext cx="7920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Inconverso comparado 2011 - 2010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4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556792"/>
            <a:ext cx="5544616" cy="49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CaixaDeTexto 34"/>
          <p:cNvSpPr txBox="1">
            <a:spLocks noChangeArrowheads="1"/>
          </p:cNvSpPr>
          <p:nvPr/>
        </p:nvSpPr>
        <p:spPr bwMode="auto">
          <a:xfrm>
            <a:off x="250825" y="2060575"/>
            <a:ext cx="84248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3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Informações referenciais (Mundo, Brasil e Mato Grosso) utilizadas para reavaliação periódicas das previsões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tângulo 7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561975"/>
          </a:xfrm>
        </p:spPr>
        <p:txBody>
          <a:bodyPr>
            <a:spAutoFit/>
          </a:bodyPr>
          <a:lstStyle/>
          <a:p>
            <a:pPr marL="382588" algn="just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endParaRPr lang="pt-BR" sz="2400" smtClean="0">
              <a:solidFill>
                <a:schemeClr val="bg1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55576" y="1285875"/>
            <a:ext cx="3235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Cenário econômico:</a:t>
            </a:r>
          </a:p>
        </p:txBody>
      </p:sp>
      <p:pic>
        <p:nvPicPr>
          <p:cNvPr id="38916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844675"/>
            <a:ext cx="8234362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CaixaDeTexto 7"/>
          <p:cNvSpPr txBox="1">
            <a:spLocks noChangeArrowheads="1"/>
          </p:cNvSpPr>
          <p:nvPr/>
        </p:nvSpPr>
        <p:spPr bwMode="auto">
          <a:xfrm>
            <a:off x="379413" y="5630863"/>
            <a:ext cx="3557587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Dados para Dezembro/2011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CaixaDeTexto 7"/>
          <p:cNvSpPr txBox="1">
            <a:spLocks noChangeArrowheads="1"/>
          </p:cNvSpPr>
          <p:nvPr/>
        </p:nvSpPr>
        <p:spPr bwMode="auto">
          <a:xfrm>
            <a:off x="900113" y="1125538"/>
            <a:ext cx="7272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Cenário da Economia Mundial</a:t>
            </a:r>
          </a:p>
        </p:txBody>
      </p:sp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700213"/>
            <a:ext cx="8424863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203848" y="1700809"/>
            <a:ext cx="19442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PIB Conjuntura</a:t>
            </a:r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164652" y="1700808"/>
            <a:ext cx="36004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PIB BIRD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000250"/>
            <a:ext cx="9144000" cy="4857750"/>
          </a:xfrm>
          <a:noFill/>
        </p:spPr>
      </p:pic>
      <p:sp>
        <p:nvSpPr>
          <p:cNvPr id="30723" name="Retângulo 9"/>
          <p:cNvSpPr>
            <a:spLocks noChangeArrowheads="1"/>
          </p:cNvSpPr>
          <p:nvPr/>
        </p:nvSpPr>
        <p:spPr bwMode="auto">
          <a:xfrm>
            <a:off x="428625" y="1071563"/>
            <a:ext cx="871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SEGMENTOS, ÍNDICE/VARIÁVEIS  - PROCEDIMENTOS DE ATUALIZAÇÃO DE VALORES PARA AS ANÁLISES</a:t>
            </a:r>
            <a:endParaRPr lang="pt-BR" sz="2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24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72"/>
          <p:cNvSpPr>
            <a:spLocks noChangeArrowheads="1"/>
          </p:cNvSpPr>
          <p:nvPr/>
        </p:nvSpPr>
        <p:spPr bwMode="auto">
          <a:xfrm>
            <a:off x="3538538" y="306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8435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AutoShape 1034"/>
          <p:cNvSpPr>
            <a:spLocks noChangeArrowheads="1"/>
          </p:cNvSpPr>
          <p:nvPr/>
        </p:nvSpPr>
        <p:spPr bwMode="auto">
          <a:xfrm>
            <a:off x="3429000" y="1244600"/>
            <a:ext cx="1905000" cy="10668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1" name="Text Box 1035"/>
          <p:cNvSpPr txBox="1">
            <a:spLocks noChangeArrowheads="1"/>
          </p:cNvSpPr>
          <p:nvPr/>
        </p:nvSpPr>
        <p:spPr bwMode="auto">
          <a:xfrm>
            <a:off x="3030538" y="1644650"/>
            <a:ext cx="2470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99FF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SEFAZ</a:t>
            </a:r>
          </a:p>
        </p:txBody>
      </p:sp>
      <p:sp>
        <p:nvSpPr>
          <p:cNvPr id="18439" name="AutoShape 1037"/>
          <p:cNvSpPr>
            <a:spLocks noChangeArrowheads="1"/>
          </p:cNvSpPr>
          <p:nvPr/>
        </p:nvSpPr>
        <p:spPr bwMode="auto">
          <a:xfrm>
            <a:off x="322263" y="2924175"/>
            <a:ext cx="2590800" cy="10668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8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8440" name="AutoShape 1040"/>
          <p:cNvSpPr>
            <a:spLocks noChangeArrowheads="1"/>
          </p:cNvSpPr>
          <p:nvPr/>
        </p:nvSpPr>
        <p:spPr bwMode="auto">
          <a:xfrm>
            <a:off x="574675" y="4413250"/>
            <a:ext cx="1905000" cy="10668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8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4" name="Text Box 1041"/>
          <p:cNvSpPr txBox="1">
            <a:spLocks noChangeArrowheads="1"/>
          </p:cNvSpPr>
          <p:nvPr/>
        </p:nvSpPr>
        <p:spPr bwMode="auto">
          <a:xfrm>
            <a:off x="346075" y="4829175"/>
            <a:ext cx="213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99FF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SARP</a:t>
            </a:r>
          </a:p>
        </p:txBody>
      </p:sp>
      <p:sp>
        <p:nvSpPr>
          <p:cNvPr id="18442" name="AutoShape 1043"/>
          <p:cNvSpPr>
            <a:spLocks noChangeArrowheads="1"/>
          </p:cNvSpPr>
          <p:nvPr/>
        </p:nvSpPr>
        <p:spPr bwMode="auto">
          <a:xfrm>
            <a:off x="6365875" y="4419600"/>
            <a:ext cx="1905000" cy="10668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8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6" name="Text Box 1044"/>
          <p:cNvSpPr txBox="1">
            <a:spLocks noChangeArrowheads="1"/>
          </p:cNvSpPr>
          <p:nvPr/>
        </p:nvSpPr>
        <p:spPr bwMode="auto">
          <a:xfrm>
            <a:off x="6137275" y="4797425"/>
            <a:ext cx="213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99FF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SATE</a:t>
            </a:r>
          </a:p>
        </p:txBody>
      </p:sp>
      <p:sp>
        <p:nvSpPr>
          <p:cNvPr id="18444" name="AutoShape 1046"/>
          <p:cNvSpPr>
            <a:spLocks noChangeArrowheads="1"/>
          </p:cNvSpPr>
          <p:nvPr/>
        </p:nvSpPr>
        <p:spPr bwMode="auto">
          <a:xfrm>
            <a:off x="6265863" y="2905125"/>
            <a:ext cx="2843212" cy="10668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8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8" name="Text Box 1047"/>
          <p:cNvSpPr txBox="1">
            <a:spLocks noChangeArrowheads="1"/>
          </p:cNvSpPr>
          <p:nvPr/>
        </p:nvSpPr>
        <p:spPr bwMode="auto">
          <a:xfrm>
            <a:off x="6172200" y="319405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99FF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Controle da Aplicação do  Gasto  Púb</a:t>
            </a:r>
            <a:r>
              <a:rPr lang="pt-BR" sz="1800" b="1" dirty="0"/>
              <a:t>lico</a:t>
            </a:r>
          </a:p>
        </p:txBody>
      </p:sp>
      <p:sp>
        <p:nvSpPr>
          <p:cNvPr id="18446" name="Line 1048"/>
          <p:cNvSpPr>
            <a:spLocks noChangeShapeType="1"/>
          </p:cNvSpPr>
          <p:nvPr/>
        </p:nvSpPr>
        <p:spPr bwMode="auto">
          <a:xfrm>
            <a:off x="2098675" y="2600325"/>
            <a:ext cx="533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47" name="Line 1049"/>
          <p:cNvSpPr>
            <a:spLocks noChangeShapeType="1"/>
          </p:cNvSpPr>
          <p:nvPr/>
        </p:nvSpPr>
        <p:spPr bwMode="auto">
          <a:xfrm flipV="1">
            <a:off x="4429125" y="2295525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48" name="Line 1050"/>
          <p:cNvSpPr>
            <a:spLocks noChangeShapeType="1"/>
          </p:cNvSpPr>
          <p:nvPr/>
        </p:nvSpPr>
        <p:spPr bwMode="auto">
          <a:xfrm>
            <a:off x="2098675" y="2600325"/>
            <a:ext cx="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49" name="Line 1051"/>
          <p:cNvSpPr>
            <a:spLocks noChangeShapeType="1"/>
          </p:cNvSpPr>
          <p:nvPr/>
        </p:nvSpPr>
        <p:spPr bwMode="auto">
          <a:xfrm>
            <a:off x="7432675" y="2600325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50" name="Line 1052"/>
          <p:cNvSpPr>
            <a:spLocks noChangeShapeType="1"/>
          </p:cNvSpPr>
          <p:nvPr/>
        </p:nvSpPr>
        <p:spPr bwMode="auto">
          <a:xfrm>
            <a:off x="1476375" y="3763963"/>
            <a:ext cx="0" cy="6096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51" name="Line 1053"/>
          <p:cNvSpPr>
            <a:spLocks noChangeShapeType="1"/>
          </p:cNvSpPr>
          <p:nvPr/>
        </p:nvSpPr>
        <p:spPr bwMode="auto">
          <a:xfrm>
            <a:off x="7451725" y="3836988"/>
            <a:ext cx="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52" name="AutoShape 1056"/>
          <p:cNvSpPr>
            <a:spLocks noChangeArrowheads="1"/>
          </p:cNvSpPr>
          <p:nvPr/>
        </p:nvSpPr>
        <p:spPr bwMode="auto">
          <a:xfrm>
            <a:off x="3182938" y="2905125"/>
            <a:ext cx="2843212" cy="10668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8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6" name="Text Box 1057"/>
          <p:cNvSpPr txBox="1">
            <a:spLocks noChangeArrowheads="1"/>
          </p:cNvSpPr>
          <p:nvPr/>
        </p:nvSpPr>
        <p:spPr bwMode="auto">
          <a:xfrm>
            <a:off x="3089275" y="319405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99FF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Gestão de Recursos Fazendários </a:t>
            </a:r>
          </a:p>
        </p:txBody>
      </p:sp>
      <p:sp>
        <p:nvSpPr>
          <p:cNvPr id="18454" name="AutoShape 1059"/>
          <p:cNvSpPr>
            <a:spLocks noChangeArrowheads="1"/>
          </p:cNvSpPr>
          <p:nvPr/>
        </p:nvSpPr>
        <p:spPr bwMode="auto">
          <a:xfrm>
            <a:off x="3470275" y="4419600"/>
            <a:ext cx="1905000" cy="10668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8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8" name="Text Box 1060"/>
          <p:cNvSpPr txBox="1">
            <a:spLocks noChangeArrowheads="1"/>
          </p:cNvSpPr>
          <p:nvPr/>
        </p:nvSpPr>
        <p:spPr bwMode="auto">
          <a:xfrm>
            <a:off x="3241675" y="4797425"/>
            <a:ext cx="213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99FF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SENF</a:t>
            </a:r>
          </a:p>
        </p:txBody>
      </p:sp>
      <p:sp>
        <p:nvSpPr>
          <p:cNvPr id="18456" name="Line 1061"/>
          <p:cNvSpPr>
            <a:spLocks noChangeShapeType="1"/>
          </p:cNvSpPr>
          <p:nvPr/>
        </p:nvSpPr>
        <p:spPr bwMode="auto">
          <a:xfrm>
            <a:off x="4427538" y="3836988"/>
            <a:ext cx="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57" name="Line 1062"/>
          <p:cNvSpPr>
            <a:spLocks noChangeShapeType="1"/>
          </p:cNvSpPr>
          <p:nvPr/>
        </p:nvSpPr>
        <p:spPr bwMode="auto">
          <a:xfrm>
            <a:off x="4429125" y="2600325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58" name="AutoShape 1040"/>
          <p:cNvSpPr>
            <a:spLocks noChangeArrowheads="1"/>
          </p:cNvSpPr>
          <p:nvPr/>
        </p:nvSpPr>
        <p:spPr bwMode="auto">
          <a:xfrm>
            <a:off x="595313" y="5792788"/>
            <a:ext cx="1905000" cy="779462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8459" name="Line 1052"/>
          <p:cNvSpPr>
            <a:spLocks noChangeShapeType="1"/>
          </p:cNvSpPr>
          <p:nvPr/>
        </p:nvSpPr>
        <p:spPr bwMode="auto">
          <a:xfrm flipH="1">
            <a:off x="1476375" y="5276850"/>
            <a:ext cx="0" cy="52705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3" name="Text Box 1041"/>
          <p:cNvSpPr txBox="1">
            <a:spLocks noChangeArrowheads="1"/>
          </p:cNvSpPr>
          <p:nvPr/>
        </p:nvSpPr>
        <p:spPr bwMode="auto">
          <a:xfrm>
            <a:off x="900113" y="599598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99FF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UPEA</a:t>
            </a:r>
          </a:p>
        </p:txBody>
      </p:sp>
      <p:sp>
        <p:nvSpPr>
          <p:cNvPr id="29" name="Text Box 1038"/>
          <p:cNvSpPr txBox="1">
            <a:spLocks noChangeArrowheads="1"/>
          </p:cNvSpPr>
          <p:nvPr/>
        </p:nvSpPr>
        <p:spPr bwMode="auto">
          <a:xfrm>
            <a:off x="193675" y="3214688"/>
            <a:ext cx="2590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99FF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Realização da Receita Pública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88"/>
            <a:ext cx="91440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tângulo 5"/>
          <p:cNvSpPr>
            <a:spLocks noChangeArrowheads="1"/>
          </p:cNvSpPr>
          <p:nvPr/>
        </p:nvSpPr>
        <p:spPr bwMode="auto">
          <a:xfrm>
            <a:off x="428625" y="1071563"/>
            <a:ext cx="871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SEGMENTOS, ÍNDICE/VARIÁVEIS - PROCEDIMENTOS DE ATUALIZAÇÃO DE VALORES PARA AS ANÁLISES</a:t>
            </a:r>
            <a:endParaRPr lang="pt-BR" sz="2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1748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85938"/>
            <a:ext cx="91440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CaixaDeTexto 7"/>
          <p:cNvSpPr txBox="1">
            <a:spLocks noChangeArrowheads="1"/>
          </p:cNvSpPr>
          <p:nvPr/>
        </p:nvSpPr>
        <p:spPr bwMode="auto">
          <a:xfrm>
            <a:off x="0" y="1285875"/>
            <a:ext cx="8715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Quadro sintético de indices-referência para análises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357313"/>
            <a:ext cx="820896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628147" y="3647758"/>
            <a:ext cx="248983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PIB MT %</a:t>
            </a:r>
            <a:endParaRPr lang="pt-BR"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ixaDeTexto 9"/>
          <p:cNvSpPr txBox="1">
            <a:spLocks noChangeArrowheads="1"/>
          </p:cNvSpPr>
          <p:nvPr/>
        </p:nvSpPr>
        <p:spPr bwMode="auto">
          <a:xfrm>
            <a:off x="214313" y="1143000"/>
            <a:ext cx="5786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População</a:t>
            </a:r>
          </a:p>
        </p:txBody>
      </p:sp>
      <p:pic>
        <p:nvPicPr>
          <p:cNvPr id="43011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aixaDeTexto 9"/>
          <p:cNvSpPr txBox="1">
            <a:spLocks noChangeArrowheads="1"/>
          </p:cNvSpPr>
          <p:nvPr/>
        </p:nvSpPr>
        <p:spPr bwMode="auto">
          <a:xfrm>
            <a:off x="2339752" y="1052736"/>
            <a:ext cx="5786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Estados Potencial de consumo</a:t>
            </a:r>
          </a:p>
        </p:txBody>
      </p:sp>
      <p:pic>
        <p:nvPicPr>
          <p:cNvPr id="44035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3" y="1510456"/>
            <a:ext cx="6120036" cy="515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ixaDeTexto 9"/>
          <p:cNvSpPr txBox="1">
            <a:spLocks noChangeArrowheads="1"/>
          </p:cNvSpPr>
          <p:nvPr/>
        </p:nvSpPr>
        <p:spPr bwMode="auto">
          <a:xfrm>
            <a:off x="250825" y="981075"/>
            <a:ext cx="5786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Estados Potencial de consumo</a:t>
            </a:r>
          </a:p>
        </p:txBody>
      </p:sp>
      <p:pic>
        <p:nvPicPr>
          <p:cNvPr id="45059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3147" y="1341438"/>
            <a:ext cx="52673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7710" y="6353618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www.ipcmarket.com.br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CaixaDeTexto 7"/>
          <p:cNvSpPr txBox="1">
            <a:spLocks noChangeArrowheads="1"/>
          </p:cNvSpPr>
          <p:nvPr/>
        </p:nvSpPr>
        <p:spPr bwMode="auto">
          <a:xfrm>
            <a:off x="468313" y="1052513"/>
            <a:ext cx="5472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2008 –IBGE – Participação Setorial</a:t>
            </a:r>
          </a:p>
        </p:txBody>
      </p:sp>
      <p:pic>
        <p:nvPicPr>
          <p:cNvPr id="460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484313"/>
            <a:ext cx="8064500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CaixaDeTexto 9"/>
          <p:cNvSpPr txBox="1">
            <a:spLocks noChangeArrowheads="1"/>
          </p:cNvSpPr>
          <p:nvPr/>
        </p:nvSpPr>
        <p:spPr bwMode="auto">
          <a:xfrm>
            <a:off x="0" y="128587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Despesas de Consumo </a:t>
            </a: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Mensal </a:t>
            </a:r>
            <a:r>
              <a:rPr lang="pt-BR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 Familiar - Período 2008 - 2009</a:t>
            </a:r>
          </a:p>
        </p:txBody>
      </p:sp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88"/>
            <a:ext cx="91440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Retângulo 20"/>
          <p:cNvSpPr>
            <a:spLocks noChangeArrowheads="1"/>
          </p:cNvSpPr>
          <p:nvPr/>
        </p:nvSpPr>
        <p:spPr bwMode="auto">
          <a:xfrm>
            <a:off x="574675" y="1214438"/>
            <a:ext cx="81740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0" hangingPunct="0"/>
            <a:r>
              <a:rPr lang="pt-BR" b="1" dirty="0">
                <a:solidFill>
                  <a:schemeClr val="bg1"/>
                </a:solidFill>
                <a:latin typeface="Arial" pitchFamily="34" charset="0"/>
              </a:rPr>
              <a:t>Potencial </a:t>
            </a:r>
            <a:r>
              <a:rPr lang="pt-BR" b="1" dirty="0" smtClean="0">
                <a:solidFill>
                  <a:schemeClr val="bg1"/>
                </a:solidFill>
                <a:latin typeface="Arial" pitchFamily="34" charset="0"/>
              </a:rPr>
              <a:t>teórico Econômico </a:t>
            </a:r>
            <a:r>
              <a:rPr lang="pt-BR" b="1" dirty="0">
                <a:solidFill>
                  <a:schemeClr val="bg1"/>
                </a:solidFill>
                <a:latin typeface="Arial" pitchFamily="34" charset="0"/>
              </a:rPr>
              <a:t>do </a:t>
            </a:r>
            <a:r>
              <a:rPr lang="pt-BR" b="1" dirty="0" smtClean="0">
                <a:solidFill>
                  <a:schemeClr val="bg1"/>
                </a:solidFill>
                <a:latin typeface="Arial" pitchFamily="34" charset="0"/>
              </a:rPr>
              <a:t>ICMS – apresentado em 2010 à ESAF</a:t>
            </a:r>
            <a:endParaRPr lang="pt-BR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7885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133625"/>
            <a:ext cx="867727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773238"/>
            <a:ext cx="8351838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20"/>
          <p:cNvSpPr>
            <a:spLocks noChangeArrowheads="1"/>
          </p:cNvSpPr>
          <p:nvPr/>
        </p:nvSpPr>
        <p:spPr bwMode="auto">
          <a:xfrm>
            <a:off x="574675" y="1214438"/>
            <a:ext cx="8174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0" hangingPunct="0"/>
            <a:r>
              <a:rPr lang="pt-BR" b="1" dirty="0">
                <a:solidFill>
                  <a:schemeClr val="bg1"/>
                </a:solidFill>
                <a:latin typeface="Arial" pitchFamily="34" charset="0"/>
              </a:rPr>
              <a:t>Potencial </a:t>
            </a:r>
            <a:r>
              <a:rPr lang="pt-BR" b="1" dirty="0" smtClean="0">
                <a:solidFill>
                  <a:schemeClr val="bg1"/>
                </a:solidFill>
                <a:latin typeface="Arial" pitchFamily="34" charset="0"/>
              </a:rPr>
              <a:t>teórico Econômico </a:t>
            </a:r>
            <a:r>
              <a:rPr lang="pt-BR" b="1" dirty="0">
                <a:solidFill>
                  <a:schemeClr val="bg1"/>
                </a:solidFill>
                <a:latin typeface="Arial" pitchFamily="34" charset="0"/>
              </a:rPr>
              <a:t>do ICMS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8"/>
          <p:cNvSpPr>
            <a:spLocks noChangeArrowheads="1"/>
          </p:cNvSpPr>
          <p:nvPr/>
        </p:nvSpPr>
        <p:spPr bwMode="auto">
          <a:xfrm>
            <a:off x="304800" y="2438400"/>
            <a:ext cx="8535988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/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0483" name="Rectangle 1484"/>
          <p:cNvSpPr>
            <a:spLocks noChangeArrowheads="1"/>
          </p:cNvSpPr>
          <p:nvPr/>
        </p:nvSpPr>
        <p:spPr bwMode="auto">
          <a:xfrm>
            <a:off x="0" y="153988"/>
            <a:ext cx="873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/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0484" name="Rectangle 1558"/>
          <p:cNvSpPr>
            <a:spLocks noChangeArrowheads="1"/>
          </p:cNvSpPr>
          <p:nvPr/>
        </p:nvSpPr>
        <p:spPr bwMode="auto">
          <a:xfrm>
            <a:off x="204788" y="1293813"/>
            <a:ext cx="46577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/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0485" name="Rectangle 1559"/>
          <p:cNvSpPr>
            <a:spLocks noChangeArrowheads="1"/>
          </p:cNvSpPr>
          <p:nvPr/>
        </p:nvSpPr>
        <p:spPr bwMode="auto">
          <a:xfrm>
            <a:off x="179388" y="1196975"/>
            <a:ext cx="465772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/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0486" name="Rectangle 1560"/>
          <p:cNvSpPr>
            <a:spLocks noChangeArrowheads="1"/>
          </p:cNvSpPr>
          <p:nvPr/>
        </p:nvSpPr>
        <p:spPr bwMode="auto">
          <a:xfrm>
            <a:off x="3157538" y="69850"/>
            <a:ext cx="506253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/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0487" name="Rectangle 1561"/>
          <p:cNvSpPr>
            <a:spLocks noChangeArrowheads="1"/>
          </p:cNvSpPr>
          <p:nvPr/>
        </p:nvSpPr>
        <p:spPr bwMode="auto">
          <a:xfrm>
            <a:off x="3132138" y="44450"/>
            <a:ext cx="506253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/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0488" name="Rectangle 1562"/>
          <p:cNvSpPr>
            <a:spLocks noChangeArrowheads="1"/>
          </p:cNvSpPr>
          <p:nvPr/>
        </p:nvSpPr>
        <p:spPr bwMode="auto">
          <a:xfrm>
            <a:off x="482600" y="2670175"/>
            <a:ext cx="8154988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/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0489" name="Rectangle 1563"/>
          <p:cNvSpPr>
            <a:spLocks noChangeArrowheads="1"/>
          </p:cNvSpPr>
          <p:nvPr/>
        </p:nvSpPr>
        <p:spPr bwMode="auto">
          <a:xfrm>
            <a:off x="457200" y="2644775"/>
            <a:ext cx="8154988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/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0490" name="Rectangle 2019"/>
          <p:cNvSpPr>
            <a:spLocks noChangeArrowheads="1"/>
          </p:cNvSpPr>
          <p:nvPr/>
        </p:nvSpPr>
        <p:spPr bwMode="auto">
          <a:xfrm>
            <a:off x="0" y="153988"/>
            <a:ext cx="873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/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0491" name="Rectangle 1071"/>
          <p:cNvSpPr>
            <a:spLocks noChangeArrowheads="1"/>
          </p:cNvSpPr>
          <p:nvPr/>
        </p:nvSpPr>
        <p:spPr bwMode="auto">
          <a:xfrm>
            <a:off x="493713" y="1222375"/>
            <a:ext cx="2084387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/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0492" name="Rectangle 1072"/>
          <p:cNvSpPr>
            <a:spLocks noChangeArrowheads="1"/>
          </p:cNvSpPr>
          <p:nvPr/>
        </p:nvSpPr>
        <p:spPr bwMode="auto">
          <a:xfrm>
            <a:off x="468313" y="1196975"/>
            <a:ext cx="2084387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/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0493" name="Rectangle 1075"/>
          <p:cNvSpPr>
            <a:spLocks noChangeArrowheads="1"/>
          </p:cNvSpPr>
          <p:nvPr/>
        </p:nvSpPr>
        <p:spPr bwMode="auto">
          <a:xfrm>
            <a:off x="493713" y="1150938"/>
            <a:ext cx="2084387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/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0494" name="Rectangle 1076"/>
          <p:cNvSpPr>
            <a:spLocks noChangeArrowheads="1"/>
          </p:cNvSpPr>
          <p:nvPr/>
        </p:nvSpPr>
        <p:spPr bwMode="auto">
          <a:xfrm>
            <a:off x="468313" y="1125538"/>
            <a:ext cx="2084387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/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0495" name="Text Box 1079"/>
          <p:cNvSpPr txBox="1">
            <a:spLocks noChangeArrowheads="1"/>
          </p:cNvSpPr>
          <p:nvPr/>
        </p:nvSpPr>
        <p:spPr bwMode="auto">
          <a:xfrm>
            <a:off x="357188" y="1500188"/>
            <a:ext cx="8786812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en-US" dirty="0" err="1">
                <a:solidFill>
                  <a:schemeClr val="bg1"/>
                </a:solidFill>
                <a:latin typeface="Arial Black" pitchFamily="34" charset="0"/>
              </a:rPr>
              <a:t>Responsabilade</a:t>
            </a: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Black" pitchFamily="34" charset="0"/>
              </a:rPr>
              <a:t>pela</a:t>
            </a: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Black" pitchFamily="34" charset="0"/>
              </a:rPr>
              <a:t>análise</a:t>
            </a: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econômica</a:t>
            </a:r>
            <a:r>
              <a:rPr lang="en-US" dirty="0">
                <a:solidFill>
                  <a:srgbClr val="FFC000"/>
                </a:solidFill>
                <a:latin typeface="Arial Black" pitchFamily="34" charset="0"/>
              </a:rPr>
              <a:t>: </a:t>
            </a:r>
          </a:p>
          <a:p>
            <a:pPr algn="ctr" defTabSz="912813"/>
            <a:endParaRPr lang="en-US" sz="3000" u="sng" dirty="0">
              <a:solidFill>
                <a:srgbClr val="FFC000"/>
              </a:solidFill>
              <a:latin typeface="Arial Black" pitchFamily="34" charset="0"/>
            </a:endParaRPr>
          </a:p>
          <a:p>
            <a:pPr algn="ctr" defTabSz="912813"/>
            <a:r>
              <a:rPr lang="en-US" sz="2600" u="sng" dirty="0" err="1">
                <a:solidFill>
                  <a:schemeClr val="bg1"/>
                </a:solidFill>
                <a:latin typeface="Arial Black" pitchFamily="34" charset="0"/>
              </a:rPr>
              <a:t>Unidade</a:t>
            </a:r>
            <a:r>
              <a:rPr lang="en-US" sz="2600" u="sng" dirty="0">
                <a:solidFill>
                  <a:schemeClr val="bg1"/>
                </a:solidFill>
                <a:latin typeface="Arial Black" pitchFamily="34" charset="0"/>
              </a:rPr>
              <a:t> de </a:t>
            </a:r>
            <a:r>
              <a:rPr lang="en-US" sz="2600" u="sng" dirty="0" err="1">
                <a:solidFill>
                  <a:schemeClr val="bg1"/>
                </a:solidFill>
                <a:latin typeface="Arial Black" pitchFamily="34" charset="0"/>
              </a:rPr>
              <a:t>Pesquisa</a:t>
            </a:r>
            <a:r>
              <a:rPr lang="en-US" sz="2600" u="sng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600" u="sng" dirty="0" err="1">
                <a:solidFill>
                  <a:schemeClr val="bg1"/>
                </a:solidFill>
                <a:latin typeface="Arial Black" pitchFamily="34" charset="0"/>
              </a:rPr>
              <a:t>Econômica</a:t>
            </a:r>
            <a:r>
              <a:rPr lang="en-US" sz="2600" u="sng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600" u="sng" dirty="0" err="1">
                <a:solidFill>
                  <a:schemeClr val="bg1"/>
                </a:solidFill>
                <a:latin typeface="Arial Black" pitchFamily="34" charset="0"/>
              </a:rPr>
              <a:t>Aplicada</a:t>
            </a:r>
            <a:r>
              <a:rPr lang="en-US" sz="2600" u="sng" dirty="0">
                <a:solidFill>
                  <a:schemeClr val="bg1"/>
                </a:solidFill>
                <a:latin typeface="Arial Black" pitchFamily="34" charset="0"/>
              </a:rPr>
              <a:t>: UPEA</a:t>
            </a:r>
          </a:p>
          <a:p>
            <a:pPr algn="ctr" defTabSz="912813"/>
            <a:endParaRPr lang="en-US" sz="2600" u="sng" dirty="0">
              <a:solidFill>
                <a:schemeClr val="bg1"/>
              </a:solidFill>
              <a:latin typeface="Arial Black" pitchFamily="34" charset="0"/>
            </a:endParaRPr>
          </a:p>
          <a:p>
            <a:pPr algn="just" defTabSz="912813"/>
            <a:r>
              <a:rPr lang="en-US" sz="3000" b="1" dirty="0">
                <a:solidFill>
                  <a:schemeClr val="bg1"/>
                </a:solidFill>
                <a:latin typeface="Helvetica-Bold" charset="0"/>
              </a:rPr>
              <a:t>    </a:t>
            </a:r>
            <a:r>
              <a:rPr lang="pt-BR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Avaliação e análise do comportamento econômico atual e futuro dos setores, regiões e segmentos da economia e do Estado, necessários ao planejamento e atuação da receita pública</a:t>
            </a:r>
          </a:p>
          <a:p>
            <a:pPr algn="just" defTabSz="912813"/>
            <a:endParaRPr lang="pt-BR" sz="3200" dirty="0">
              <a:latin typeface="Arial" pitchFamily="34" charset="0"/>
            </a:endParaRPr>
          </a:p>
          <a:p>
            <a:pPr algn="just" defTabSz="912813"/>
            <a:endParaRPr lang="pt-BR" sz="4000" b="1" dirty="0">
              <a:latin typeface="Tahoma" pitchFamily="34" charset="0"/>
            </a:endParaRPr>
          </a:p>
        </p:txBody>
      </p:sp>
      <p:sp>
        <p:nvSpPr>
          <p:cNvPr id="20496" name="Rectangle 1081"/>
          <p:cNvSpPr>
            <a:spLocks noChangeArrowheads="1"/>
          </p:cNvSpPr>
          <p:nvPr/>
        </p:nvSpPr>
        <p:spPr bwMode="auto">
          <a:xfrm>
            <a:off x="0" y="153988"/>
            <a:ext cx="8736013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/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0497" name="Rectangle 1094"/>
          <p:cNvSpPr>
            <a:spLocks noChangeArrowheads="1"/>
          </p:cNvSpPr>
          <p:nvPr/>
        </p:nvSpPr>
        <p:spPr bwMode="auto">
          <a:xfrm>
            <a:off x="3538538" y="306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20498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773238"/>
            <a:ext cx="864235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20"/>
          <p:cNvSpPr>
            <a:spLocks noChangeArrowheads="1"/>
          </p:cNvSpPr>
          <p:nvPr/>
        </p:nvSpPr>
        <p:spPr bwMode="auto">
          <a:xfrm>
            <a:off x="574675" y="1214438"/>
            <a:ext cx="8174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0" hangingPunct="0"/>
            <a:r>
              <a:rPr lang="pt-BR" b="1" dirty="0">
                <a:solidFill>
                  <a:schemeClr val="bg1"/>
                </a:solidFill>
                <a:latin typeface="Arial" pitchFamily="34" charset="0"/>
              </a:rPr>
              <a:t>Potencial </a:t>
            </a:r>
            <a:r>
              <a:rPr lang="pt-BR" b="1" dirty="0" smtClean="0">
                <a:solidFill>
                  <a:schemeClr val="bg1"/>
                </a:solidFill>
                <a:latin typeface="Arial" pitchFamily="34" charset="0"/>
              </a:rPr>
              <a:t>teórico Econômico </a:t>
            </a:r>
            <a:r>
              <a:rPr lang="pt-BR" b="1" dirty="0">
                <a:solidFill>
                  <a:schemeClr val="bg1"/>
                </a:solidFill>
                <a:latin typeface="Arial" pitchFamily="34" charset="0"/>
              </a:rPr>
              <a:t>do ICMS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38"/>
            <a:ext cx="91440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CaixaDeTexto 4"/>
          <p:cNvSpPr txBox="1">
            <a:spLocks noChangeArrowheads="1"/>
          </p:cNvSpPr>
          <p:nvPr/>
        </p:nvSpPr>
        <p:spPr bwMode="auto">
          <a:xfrm>
            <a:off x="428625" y="1214438"/>
            <a:ext cx="6715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VBP – Valor bruto da produção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CaixaDeTexto 12"/>
          <p:cNvSpPr txBox="1">
            <a:spLocks noChangeArrowheads="1"/>
          </p:cNvSpPr>
          <p:nvPr/>
        </p:nvSpPr>
        <p:spPr bwMode="auto">
          <a:xfrm>
            <a:off x="142875" y="1214438"/>
            <a:ext cx="6805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</a:rPr>
              <a:t>PIB de Mato Grosso – Histórico e Projeções</a:t>
            </a:r>
          </a:p>
        </p:txBody>
      </p:sp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13" y="1747838"/>
            <a:ext cx="8885237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CaixaDeTexto 12"/>
          <p:cNvSpPr txBox="1">
            <a:spLocks noChangeArrowheads="1"/>
          </p:cNvSpPr>
          <p:nvPr/>
        </p:nvSpPr>
        <p:spPr bwMode="auto">
          <a:xfrm>
            <a:off x="82550" y="1214438"/>
            <a:ext cx="88931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200" b="1">
                <a:solidFill>
                  <a:schemeClr val="bg1"/>
                </a:solidFill>
              </a:rPr>
              <a:t>PIB MT –Projeções por médias e por regressão (simples e múltipla) </a:t>
            </a:r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275" y="2019300"/>
            <a:ext cx="8893175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CaixaDeTexto 12"/>
          <p:cNvSpPr txBox="1">
            <a:spLocks noChangeArrowheads="1"/>
          </p:cNvSpPr>
          <p:nvPr/>
        </p:nvSpPr>
        <p:spPr bwMode="auto">
          <a:xfrm>
            <a:off x="214313" y="1214438"/>
            <a:ext cx="8572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Cenário econômico : PIB – Mato Grosso </a:t>
            </a:r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43063"/>
            <a:ext cx="91440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1071563"/>
            <a:ext cx="7696200" cy="500062"/>
          </a:xfrm>
        </p:spPr>
        <p:txBody>
          <a:bodyPr lIns="91440" rIns="91440" bIns="45720" anchor="t"/>
          <a:lstStyle/>
          <a:p>
            <a:pPr algn="ctr" eaLnBrk="1" hangingPunct="1"/>
            <a:r>
              <a:rPr lang="pt-BR" sz="2200" b="1" smtClean="0">
                <a:solidFill>
                  <a:schemeClr val="bg1"/>
                </a:solidFill>
              </a:rPr>
              <a:t>2011 - Receita de ICMS por Segmento</a:t>
            </a:r>
          </a:p>
        </p:txBody>
      </p:sp>
      <p:pic>
        <p:nvPicPr>
          <p:cNvPr id="53251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773238"/>
            <a:ext cx="86518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215900" y="981075"/>
            <a:ext cx="87487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Soja - Ótica de cadeia </a:t>
            </a:r>
            <a:endParaRPr lang="pt-BR" sz="1800" b="1">
              <a:solidFill>
                <a:srgbClr val="FFFF00"/>
              </a:solidFill>
              <a:latin typeface="Garamond" pitchFamily="18" charset="0"/>
            </a:endParaRPr>
          </a:p>
        </p:txBody>
      </p:sp>
      <p:pic>
        <p:nvPicPr>
          <p:cNvPr id="55299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13" y="1531938"/>
            <a:ext cx="8923337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2"/>
          <p:cNvSpPr txBox="1">
            <a:spLocks noChangeArrowheads="1"/>
          </p:cNvSpPr>
          <p:nvPr/>
        </p:nvSpPr>
        <p:spPr bwMode="auto">
          <a:xfrm>
            <a:off x="1714500" y="1071563"/>
            <a:ext cx="57721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2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2011 – Segmentos Soja</a:t>
            </a:r>
          </a:p>
        </p:txBody>
      </p:sp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550" y="1712913"/>
            <a:ext cx="8286750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71625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CaixaDeTexto 12"/>
          <p:cNvSpPr txBox="1">
            <a:spLocks noChangeArrowheads="1"/>
          </p:cNvSpPr>
          <p:nvPr/>
        </p:nvSpPr>
        <p:spPr bwMode="auto">
          <a:xfrm>
            <a:off x="0" y="58420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>
                <a:solidFill>
                  <a:schemeClr val="bg1"/>
                </a:solidFill>
                <a:latin typeface="Calibri" pitchFamily="34" charset="0"/>
              </a:rPr>
              <a:t>1) Redução da alíquota média analisada em função de alterações na legislação (Simples -Dec. 2.437/10, Cruzamento: Lei 9.434/10, Dec. 2.683/10, Ato COTEPE 7/11).</a:t>
            </a:r>
          </a:p>
          <a:p>
            <a:r>
              <a:rPr lang="pt-BR" sz="1200" b="1">
                <a:solidFill>
                  <a:schemeClr val="bg1"/>
                </a:solidFill>
                <a:latin typeface="Calibri" pitchFamily="34" charset="0"/>
              </a:rPr>
              <a:t>2) Renúncia fiscal refere-se ao PRODEIC, crédito presumido - diferença de estimativa;segmentada - RICMS, art. 87-C,  § 3º. (açúcar e álcool), redução de alíquota do diesel de 17% para 12%  até 2015 (1% ao ano) e remissão/anistia (Lei nº. 9434/2010).</a:t>
            </a:r>
          </a:p>
          <a:p>
            <a:r>
              <a:rPr lang="pt-BR" sz="1200" b="1">
                <a:solidFill>
                  <a:schemeClr val="bg1"/>
                </a:solidFill>
                <a:latin typeface="Calibri" pitchFamily="34" charset="0"/>
              </a:rPr>
              <a:t>3) Fundo (crédito) refere-se ao FETHAB combustível</a:t>
            </a:r>
          </a:p>
        </p:txBody>
      </p:sp>
      <p:sp>
        <p:nvSpPr>
          <p:cNvPr id="57350" name="Rectangle 2"/>
          <p:cNvSpPr txBox="1">
            <a:spLocks noChangeArrowheads="1"/>
          </p:cNvSpPr>
          <p:nvPr/>
        </p:nvSpPr>
        <p:spPr bwMode="auto">
          <a:xfrm>
            <a:off x="2478088" y="1071563"/>
            <a:ext cx="5170487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2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2011 – Segmentos Combustíveis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ector de seta reta 10"/>
          <p:cNvCxnSpPr/>
          <p:nvPr/>
        </p:nvCxnSpPr>
        <p:spPr>
          <a:xfrm>
            <a:off x="7715250" y="5715000"/>
            <a:ext cx="857250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3" name="CaixaDeTexto 11"/>
          <p:cNvSpPr txBox="1">
            <a:spLocks noChangeArrowheads="1"/>
          </p:cNvSpPr>
          <p:nvPr/>
        </p:nvSpPr>
        <p:spPr bwMode="auto">
          <a:xfrm>
            <a:off x="7000875" y="5286375"/>
            <a:ext cx="714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ver</a:t>
            </a:r>
          </a:p>
        </p:txBody>
      </p:sp>
      <p:cxnSp>
        <p:nvCxnSpPr>
          <p:cNvPr id="7" name="Conector de seta reta 6"/>
          <p:cNvCxnSpPr/>
          <p:nvPr/>
        </p:nvCxnSpPr>
        <p:spPr>
          <a:xfrm>
            <a:off x="7715250" y="5715000"/>
            <a:ext cx="917575" cy="661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5" name="CaixaDeTexto 11"/>
          <p:cNvSpPr txBox="1">
            <a:spLocks noChangeArrowheads="1"/>
          </p:cNvSpPr>
          <p:nvPr/>
        </p:nvSpPr>
        <p:spPr bwMode="auto">
          <a:xfrm>
            <a:off x="7092950" y="5286375"/>
            <a:ext cx="6667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ver</a:t>
            </a:r>
          </a:p>
        </p:txBody>
      </p:sp>
      <p:sp>
        <p:nvSpPr>
          <p:cNvPr id="58376" name="Rectangle 2"/>
          <p:cNvSpPr txBox="1">
            <a:spLocks noChangeArrowheads="1"/>
          </p:cNvSpPr>
          <p:nvPr/>
        </p:nvSpPr>
        <p:spPr bwMode="auto">
          <a:xfrm>
            <a:off x="2478088" y="1071563"/>
            <a:ext cx="5170487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2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2011 – Segmentos Veículos </a:t>
            </a:r>
          </a:p>
        </p:txBody>
      </p:sp>
      <p:pic>
        <p:nvPicPr>
          <p:cNvPr id="5837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38" y="1557338"/>
            <a:ext cx="9059862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8"/>
          <p:cNvSpPr>
            <a:spLocks noChangeArrowheads="1"/>
          </p:cNvSpPr>
          <p:nvPr/>
        </p:nvSpPr>
        <p:spPr bwMode="auto">
          <a:xfrm>
            <a:off x="0" y="153988"/>
            <a:ext cx="8736013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/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9459" name="Rectangle 1075"/>
          <p:cNvSpPr>
            <a:spLocks noChangeArrowheads="1"/>
          </p:cNvSpPr>
          <p:nvPr/>
        </p:nvSpPr>
        <p:spPr bwMode="auto">
          <a:xfrm>
            <a:off x="3538538" y="306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9460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AutoShape 1037"/>
          <p:cNvSpPr>
            <a:spLocks noChangeArrowheads="1"/>
          </p:cNvSpPr>
          <p:nvPr/>
        </p:nvSpPr>
        <p:spPr bwMode="auto">
          <a:xfrm>
            <a:off x="685800" y="1905000"/>
            <a:ext cx="1905000" cy="1066800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9463" name="AutoShape 1040"/>
          <p:cNvSpPr>
            <a:spLocks noChangeArrowheads="1"/>
          </p:cNvSpPr>
          <p:nvPr/>
        </p:nvSpPr>
        <p:spPr bwMode="auto">
          <a:xfrm>
            <a:off x="4038600" y="4997450"/>
            <a:ext cx="4718050" cy="1066800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9464" name="AutoShape 1043"/>
          <p:cNvSpPr>
            <a:spLocks noChangeArrowheads="1"/>
          </p:cNvSpPr>
          <p:nvPr/>
        </p:nvSpPr>
        <p:spPr bwMode="auto">
          <a:xfrm>
            <a:off x="2438400" y="3444875"/>
            <a:ext cx="1905000" cy="1066800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9465" name="Line 1052"/>
          <p:cNvSpPr>
            <a:spLocks noChangeShapeType="1"/>
          </p:cNvSpPr>
          <p:nvPr/>
        </p:nvSpPr>
        <p:spPr bwMode="auto">
          <a:xfrm>
            <a:off x="2590800" y="2362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466" name="Line 1053"/>
          <p:cNvSpPr>
            <a:spLocks noChangeShapeType="1"/>
          </p:cNvSpPr>
          <p:nvPr/>
        </p:nvSpPr>
        <p:spPr bwMode="auto">
          <a:xfrm>
            <a:off x="3429000" y="2362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467" name="Line 1054"/>
          <p:cNvSpPr>
            <a:spLocks noChangeShapeType="1"/>
          </p:cNvSpPr>
          <p:nvPr/>
        </p:nvSpPr>
        <p:spPr bwMode="auto">
          <a:xfrm>
            <a:off x="43434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468" name="Line 1055"/>
          <p:cNvSpPr>
            <a:spLocks noChangeShapeType="1"/>
          </p:cNvSpPr>
          <p:nvPr/>
        </p:nvSpPr>
        <p:spPr bwMode="auto">
          <a:xfrm>
            <a:off x="5181600" y="3886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" name="AutoShape 1057" descr="Informações&#10;- SEGMENTO ALGODÃO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56325" y="1989138"/>
            <a:ext cx="1800225" cy="315912"/>
          </a:xfrm>
          <a:prstGeom prst="actionButtonBlank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r>
              <a:rPr lang="pt-BR" sz="1600" dirty="0">
                <a:solidFill>
                  <a:schemeClr val="bg1"/>
                </a:solidFill>
                <a:latin typeface="Tahoma" pitchFamily="34" charset="0"/>
                <a:hlinkClick r:id="rId5" action="ppaction://hlinksldjump"/>
              </a:rPr>
              <a:t>Previsão</a:t>
            </a:r>
            <a:endParaRPr lang="pt-BR" sz="16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6" name="AutoShape 1060" descr="Informações&#10;- SEGMENTO ALGODÃO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56325" y="2349500"/>
            <a:ext cx="1800225" cy="304800"/>
          </a:xfrm>
          <a:prstGeom prst="actionButtonBlank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r>
              <a:rPr lang="pt-BR" sz="1600" dirty="0">
                <a:solidFill>
                  <a:schemeClr val="bg1"/>
                </a:solidFill>
                <a:latin typeface="Tahoma" pitchFamily="34" charset="0"/>
                <a:hlinkClick r:id="rId6" action="ppaction://hlinksldjump"/>
              </a:rPr>
              <a:t>Renúncia</a:t>
            </a:r>
            <a:endParaRPr lang="pt-BR" sz="16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7" name="AutoShape 1062" descr="Informações&#10;- SEGMENTO ALGODÃO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56325" y="2708275"/>
            <a:ext cx="1800225" cy="304800"/>
          </a:xfrm>
          <a:prstGeom prst="actionButtonBlank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r>
              <a:rPr lang="pt-BR" sz="1600" dirty="0">
                <a:solidFill>
                  <a:schemeClr val="bg1"/>
                </a:solidFill>
                <a:latin typeface="Tahoma" pitchFamily="34" charset="0"/>
                <a:hlinkClick r:id="rId7" action="ppaction://hlinksldjump"/>
              </a:rPr>
              <a:t>Avaliação</a:t>
            </a:r>
            <a:endParaRPr lang="pt-BR" sz="16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9472" name="Line 1064"/>
          <p:cNvSpPr>
            <a:spLocks noChangeShapeType="1"/>
          </p:cNvSpPr>
          <p:nvPr/>
        </p:nvSpPr>
        <p:spPr bwMode="auto">
          <a:xfrm>
            <a:off x="6156325" y="4005263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473" name="Line 1065"/>
          <p:cNvSpPr>
            <a:spLocks noChangeShapeType="1"/>
          </p:cNvSpPr>
          <p:nvPr/>
        </p:nvSpPr>
        <p:spPr bwMode="auto">
          <a:xfrm>
            <a:off x="7451725" y="4005263"/>
            <a:ext cx="15875" cy="871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474" name="Line 1066"/>
          <p:cNvSpPr>
            <a:spLocks noChangeShapeType="1"/>
          </p:cNvSpPr>
          <p:nvPr/>
        </p:nvSpPr>
        <p:spPr bwMode="auto">
          <a:xfrm>
            <a:off x="5867400" y="21336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475" name="Line 1067"/>
          <p:cNvSpPr>
            <a:spLocks noChangeShapeType="1"/>
          </p:cNvSpPr>
          <p:nvPr/>
        </p:nvSpPr>
        <p:spPr bwMode="auto">
          <a:xfrm flipH="1" flipV="1">
            <a:off x="2819400" y="21336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476" name="Text Box 1068"/>
          <p:cNvSpPr txBox="1">
            <a:spLocks noChangeArrowheads="1"/>
          </p:cNvSpPr>
          <p:nvPr/>
        </p:nvSpPr>
        <p:spPr bwMode="auto">
          <a:xfrm>
            <a:off x="5795963" y="1268413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  <a:latin typeface="Tahoma" pitchFamily="34" charset="0"/>
              </a:rPr>
              <a:t>LRF LC 101/00</a:t>
            </a:r>
          </a:p>
        </p:txBody>
      </p:sp>
      <p:sp>
        <p:nvSpPr>
          <p:cNvPr id="19477" name="CaixaDeTexto 30"/>
          <p:cNvSpPr txBox="1">
            <a:spLocks noChangeArrowheads="1"/>
          </p:cNvSpPr>
          <p:nvPr/>
        </p:nvSpPr>
        <p:spPr bwMode="auto">
          <a:xfrm>
            <a:off x="857250" y="2286000"/>
            <a:ext cx="1285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ea typeface="Tahoma" pitchFamily="34" charset="0"/>
                <a:cs typeface="Times New Roman" pitchFamily="18" charset="0"/>
              </a:rPr>
              <a:t>SARP</a:t>
            </a:r>
          </a:p>
        </p:txBody>
      </p:sp>
      <p:sp>
        <p:nvSpPr>
          <p:cNvPr id="19478" name="CaixaDeTexto 31"/>
          <p:cNvSpPr txBox="1">
            <a:spLocks noChangeArrowheads="1"/>
          </p:cNvSpPr>
          <p:nvPr/>
        </p:nvSpPr>
        <p:spPr bwMode="auto">
          <a:xfrm>
            <a:off x="2500313" y="3857625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>
                <a:ea typeface="Tahoma" pitchFamily="34" charset="0"/>
                <a:cs typeface="Times New Roman" pitchFamily="18" charset="0"/>
              </a:rPr>
              <a:t>PRODUTO</a:t>
            </a:r>
          </a:p>
        </p:txBody>
      </p:sp>
      <p:sp>
        <p:nvSpPr>
          <p:cNvPr id="45" name="AutoShape 1057" descr="Informações&#10;- SEGMENTO ALGODÃO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56325" y="3068638"/>
            <a:ext cx="1800225" cy="304800"/>
          </a:xfrm>
          <a:prstGeom prst="actionButtonBlank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r>
              <a:rPr lang="pt-BR" sz="1600" dirty="0">
                <a:solidFill>
                  <a:schemeClr val="bg1"/>
                </a:solidFill>
                <a:latin typeface="Tahoma" pitchFamily="34" charset="0"/>
                <a:hlinkClick r:id="rId8" action="ppaction://hlinksldjump"/>
              </a:rPr>
              <a:t>Inconverso</a:t>
            </a:r>
            <a:endParaRPr lang="pt-BR" sz="16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9480" name="CaixaDeTexto 28"/>
          <p:cNvSpPr txBox="1">
            <a:spLocks noChangeArrowheads="1"/>
          </p:cNvSpPr>
          <p:nvPr/>
        </p:nvSpPr>
        <p:spPr bwMode="auto">
          <a:xfrm>
            <a:off x="4284663" y="5300663"/>
            <a:ext cx="4391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Receita Pública Realizada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ector de seta reta 10"/>
          <p:cNvCxnSpPr/>
          <p:nvPr/>
        </p:nvCxnSpPr>
        <p:spPr>
          <a:xfrm>
            <a:off x="7715250" y="5715000"/>
            <a:ext cx="857250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2478088" y="1071563"/>
            <a:ext cx="5170487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2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2011 – Regionalização do ICMS</a:t>
            </a:r>
          </a:p>
        </p:txBody>
      </p:sp>
      <p:pic>
        <p:nvPicPr>
          <p:cNvPr id="593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2060575"/>
            <a:ext cx="85883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39"/>
          <p:cNvSpPr>
            <a:spLocks noChangeArrowheads="1"/>
          </p:cNvSpPr>
          <p:nvPr/>
        </p:nvSpPr>
        <p:spPr bwMode="auto">
          <a:xfrm>
            <a:off x="590550" y="2724150"/>
            <a:ext cx="800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Art. 12. As previsões de </a:t>
            </a:r>
            <a:r>
              <a:rPr lang="pt-BR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receita</a:t>
            </a: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observarão as </a:t>
            </a:r>
            <a:r>
              <a:rPr lang="pt-BR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normas técnicas e legais</a:t>
            </a: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considerarão os efeitos das </a:t>
            </a:r>
            <a:r>
              <a:rPr lang="pt-BR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alterações na legislação</a:t>
            </a: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da variação do </a:t>
            </a:r>
            <a:r>
              <a:rPr lang="pt-BR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índice de preços</a:t>
            </a: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do </a:t>
            </a:r>
            <a:r>
              <a:rPr lang="pt-BR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crescimento econômico</a:t>
            </a: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ou de qualquer outro fator relevante e serão acompanhadas de demonstrativo de sua evolução nos últimos três anos, da projeção para os dois seguintes àquele a que se referirem, e </a:t>
            </a:r>
            <a:r>
              <a:rPr lang="pt-BR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da metodologia</a:t>
            </a: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de cálculo e premissas utilizadas.</a:t>
            </a:r>
            <a:endParaRPr lang="pt-BR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3733" name="Retângulo 20"/>
          <p:cNvSpPr>
            <a:spLocks noChangeArrowheads="1"/>
          </p:cNvSpPr>
          <p:nvPr/>
        </p:nvSpPr>
        <p:spPr bwMode="auto">
          <a:xfrm>
            <a:off x="539750" y="1214438"/>
            <a:ext cx="5184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/>
            <a:r>
              <a:rPr lang="pt-BR" b="1">
                <a:solidFill>
                  <a:schemeClr val="bg1"/>
                </a:solidFill>
                <a:latin typeface="Arial" pitchFamily="34" charset="0"/>
              </a:rPr>
              <a:t>Lei de Responsabilidade Fiscal</a:t>
            </a:r>
          </a:p>
        </p:txBody>
      </p:sp>
      <p:sp>
        <p:nvSpPr>
          <p:cNvPr id="73734" name="Retângulo 20"/>
          <p:cNvSpPr>
            <a:spLocks noChangeArrowheads="1"/>
          </p:cNvSpPr>
          <p:nvPr/>
        </p:nvSpPr>
        <p:spPr bwMode="auto">
          <a:xfrm>
            <a:off x="611188" y="1989138"/>
            <a:ext cx="4105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/>
            <a:r>
              <a:rPr lang="pt-BR" b="1">
                <a:solidFill>
                  <a:schemeClr val="bg1"/>
                </a:solidFill>
                <a:latin typeface="Arial" pitchFamily="34" charset="0"/>
              </a:rPr>
              <a:t>Previsão de Receita</a:t>
            </a:r>
          </a:p>
        </p:txBody>
      </p:sp>
      <p:sp>
        <p:nvSpPr>
          <p:cNvPr id="73735" name="CaixaDeTexto 11"/>
          <p:cNvSpPr txBox="1">
            <a:spLocks noChangeArrowheads="1"/>
          </p:cNvSpPr>
          <p:nvPr/>
        </p:nvSpPr>
        <p:spPr bwMode="auto">
          <a:xfrm>
            <a:off x="7451725" y="5805488"/>
            <a:ext cx="1152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hlinkClick r:id="rId4" action="ppaction://hlinksldjump"/>
              </a:rPr>
              <a:t>Voltar</a:t>
            </a:r>
            <a:endParaRPr lang="pt-B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Retângulo 20"/>
          <p:cNvSpPr>
            <a:spLocks noChangeArrowheads="1"/>
          </p:cNvSpPr>
          <p:nvPr/>
        </p:nvSpPr>
        <p:spPr bwMode="auto">
          <a:xfrm>
            <a:off x="574675" y="1214438"/>
            <a:ext cx="7669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/>
            <a:r>
              <a:rPr lang="pt-BR" b="1">
                <a:solidFill>
                  <a:schemeClr val="bg1"/>
                </a:solidFill>
                <a:latin typeface="Arial" pitchFamily="34" charset="0"/>
              </a:rPr>
              <a:t>Lei de Responsabilidade Fiscal</a:t>
            </a:r>
          </a:p>
        </p:txBody>
      </p:sp>
      <p:sp>
        <p:nvSpPr>
          <p:cNvPr id="74757" name="Retângulo 20"/>
          <p:cNvSpPr>
            <a:spLocks noChangeArrowheads="1"/>
          </p:cNvSpPr>
          <p:nvPr/>
        </p:nvSpPr>
        <p:spPr bwMode="auto">
          <a:xfrm>
            <a:off x="566738" y="1814513"/>
            <a:ext cx="7670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/>
            <a:r>
              <a:rPr lang="pt-BR" b="1">
                <a:solidFill>
                  <a:schemeClr val="bg1"/>
                </a:solidFill>
                <a:latin typeface="Arial" pitchFamily="34" charset="0"/>
              </a:rPr>
              <a:t>Acompanhamento da Renúncia Fiscal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539750" y="2420938"/>
            <a:ext cx="800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pt-BR" sz="23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 – demonstração pelo proponente de que a renúncia foi considerada na estimativa de receita da lei orçamentária, na forma do art. 12, e de que não afetará as metas de resultados fiscais previstas no anexo próprio da lei de diretrizes orçamentárias;</a:t>
            </a:r>
          </a:p>
          <a:p>
            <a:pPr algn="just">
              <a:spcBef>
                <a:spcPct val="20000"/>
              </a:spcBef>
              <a:defRPr/>
            </a:pPr>
            <a:r>
              <a:rPr lang="pt-BR" sz="23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 – estar acompanhada de medidas de compensação, no período mencionado no </a:t>
            </a:r>
            <a:r>
              <a:rPr lang="pt-BR" sz="23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caput</a:t>
            </a:r>
            <a:r>
              <a:rPr lang="pt-BR" sz="23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por meio do aumento de receita, proveniente da elevação de alíquotas, ampliação da base de cálculo, majoração ou criação de tributo ou contribuição.</a:t>
            </a:r>
          </a:p>
        </p:txBody>
      </p:sp>
      <p:sp>
        <p:nvSpPr>
          <p:cNvPr id="74759" name="CaixaDeTexto 13"/>
          <p:cNvSpPr txBox="1">
            <a:spLocks noChangeArrowheads="1"/>
          </p:cNvSpPr>
          <p:nvPr/>
        </p:nvSpPr>
        <p:spPr bwMode="auto">
          <a:xfrm>
            <a:off x="7451725" y="5949950"/>
            <a:ext cx="1081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hlinkClick r:id="rId4" action="ppaction://hlinksldjump"/>
              </a:rPr>
              <a:t>Voltar</a:t>
            </a:r>
            <a:endParaRPr lang="pt-B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Retângulo 20"/>
          <p:cNvSpPr>
            <a:spLocks noChangeArrowheads="1"/>
          </p:cNvSpPr>
          <p:nvPr/>
        </p:nvSpPr>
        <p:spPr bwMode="auto">
          <a:xfrm>
            <a:off x="574675" y="1214438"/>
            <a:ext cx="7669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/>
            <a:r>
              <a:rPr lang="pt-BR" b="1">
                <a:solidFill>
                  <a:schemeClr val="bg1"/>
                </a:solidFill>
                <a:latin typeface="Arial" pitchFamily="34" charset="0"/>
              </a:rPr>
              <a:t>Lei de Responsabilidade Fiscal</a:t>
            </a:r>
          </a:p>
        </p:txBody>
      </p:sp>
      <p:sp>
        <p:nvSpPr>
          <p:cNvPr id="75781" name="Retângulo 20"/>
          <p:cNvSpPr>
            <a:spLocks noChangeArrowheads="1"/>
          </p:cNvSpPr>
          <p:nvPr/>
        </p:nvSpPr>
        <p:spPr bwMode="auto">
          <a:xfrm>
            <a:off x="566738" y="1814513"/>
            <a:ext cx="7670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pt-BR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Acompanhamento e Avaliação das Metas 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590550" y="2724150"/>
            <a:ext cx="800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Art. 9</a:t>
            </a:r>
            <a:r>
              <a:rPr lang="pt-BR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</a:t>
            </a: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pt-BR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Se verificado, </a:t>
            </a:r>
            <a:r>
              <a:rPr lang="pt-BR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ao final de um bimestre</a:t>
            </a: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, que a realização da receita poderá não comportar o cumprimento das metas de resultado primário ou nominal estabelecidas no Anexo de </a:t>
            </a:r>
            <a:r>
              <a:rPr lang="pt-BR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Metas Fiscais</a:t>
            </a: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, os Poderes e o Ministério Público promoverão, por ato próprio e nos montantes necessários, nos trinta dias subseqüentes, limitação de empenho e movimentação financeira, segundo os critérios fixados pela Lei de Diretrizes Orçamentárias.</a:t>
            </a:r>
          </a:p>
        </p:txBody>
      </p:sp>
      <p:sp>
        <p:nvSpPr>
          <p:cNvPr id="75783" name="CaixaDeTexto 12"/>
          <p:cNvSpPr txBox="1">
            <a:spLocks noChangeArrowheads="1"/>
          </p:cNvSpPr>
          <p:nvPr/>
        </p:nvSpPr>
        <p:spPr bwMode="auto">
          <a:xfrm>
            <a:off x="7524750" y="6021388"/>
            <a:ext cx="1223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hlinkClick r:id="rId4" action="ppaction://hlinksldjump"/>
              </a:rPr>
              <a:t>Próximo</a:t>
            </a:r>
            <a:endParaRPr lang="pt-B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Retângulo 20"/>
          <p:cNvSpPr>
            <a:spLocks noChangeArrowheads="1"/>
          </p:cNvSpPr>
          <p:nvPr/>
        </p:nvSpPr>
        <p:spPr bwMode="auto">
          <a:xfrm>
            <a:off x="574675" y="1214438"/>
            <a:ext cx="7669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/>
            <a:r>
              <a:rPr lang="pt-BR" b="1">
                <a:solidFill>
                  <a:schemeClr val="bg1"/>
                </a:solidFill>
                <a:latin typeface="Arial" pitchFamily="34" charset="0"/>
              </a:rPr>
              <a:t>Lei de Responsabilidade Fiscal</a:t>
            </a:r>
          </a:p>
        </p:txBody>
      </p:sp>
      <p:sp>
        <p:nvSpPr>
          <p:cNvPr id="76805" name="Retângulo 20"/>
          <p:cNvSpPr>
            <a:spLocks noChangeArrowheads="1"/>
          </p:cNvSpPr>
          <p:nvPr/>
        </p:nvSpPr>
        <p:spPr bwMode="auto">
          <a:xfrm>
            <a:off x="566738" y="1814513"/>
            <a:ext cx="7670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pt-BR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Acompanhamento e Avaliação das Metas 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590550" y="2724150"/>
            <a:ext cx="800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§4</a:t>
            </a:r>
            <a:r>
              <a:rPr lang="pt-BR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 </a:t>
            </a: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Até o final dos meses de maio, setembro e fevereiro, o Poder Executivo </a:t>
            </a:r>
            <a:r>
              <a:rPr lang="pt-BR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demonstrará e avaliará o cumprimento das metas fiscais de cada quadrimestre, em audiência pública</a:t>
            </a: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, na comissão referida no §1º do art. 166 da Constituição ou equivalente nas Casas Legislativas estaduais e municipais.</a:t>
            </a:r>
          </a:p>
        </p:txBody>
      </p:sp>
      <p:sp>
        <p:nvSpPr>
          <p:cNvPr id="76807" name="CaixaDeTexto 11"/>
          <p:cNvSpPr txBox="1">
            <a:spLocks noChangeArrowheads="1"/>
          </p:cNvSpPr>
          <p:nvPr/>
        </p:nvSpPr>
        <p:spPr bwMode="auto">
          <a:xfrm>
            <a:off x="7451725" y="5805488"/>
            <a:ext cx="1081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000">
                <a:hlinkClick r:id="rId4" action="ppaction://hlinksldjump"/>
              </a:rPr>
              <a:t>Voltar</a:t>
            </a:r>
            <a:endParaRPr lang="pt-B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Retângulo 20"/>
          <p:cNvSpPr>
            <a:spLocks noChangeArrowheads="1"/>
          </p:cNvSpPr>
          <p:nvPr/>
        </p:nvSpPr>
        <p:spPr bwMode="auto">
          <a:xfrm>
            <a:off x="574675" y="1214438"/>
            <a:ext cx="7669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/>
            <a:r>
              <a:rPr lang="pt-BR" b="1">
                <a:solidFill>
                  <a:schemeClr val="bg1"/>
                </a:solidFill>
                <a:latin typeface="Arial" pitchFamily="34" charset="0"/>
              </a:rPr>
              <a:t>Lei de Responsabilidade Fiscal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611188" y="2565400"/>
            <a:ext cx="800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Art. 13. No prazo previsto no art. 8º as receitas previstas serão desdobradas, pelo Poder Executivo, em metas bimestrais de arrecadação, com a especificação, em separado, quando cabível, das </a:t>
            </a:r>
            <a:r>
              <a:rPr lang="pt-BR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medidas de combate à evasão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 à</a:t>
            </a:r>
            <a:r>
              <a:rPr lang="pt-BR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sonegação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da quantidade e valores de ações ajuizadas para cobrança da dívida ativa, bem como da evolução do montante dos créditos tributários passíveis de </a:t>
            </a:r>
            <a:r>
              <a:rPr lang="pt-BR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cobrança administrativa.</a:t>
            </a:r>
          </a:p>
        </p:txBody>
      </p:sp>
      <p:sp>
        <p:nvSpPr>
          <p:cNvPr id="77830" name="CaixaDeTexto 10"/>
          <p:cNvSpPr txBox="1">
            <a:spLocks noChangeArrowheads="1"/>
          </p:cNvSpPr>
          <p:nvPr/>
        </p:nvSpPr>
        <p:spPr bwMode="auto">
          <a:xfrm>
            <a:off x="611188" y="1844675"/>
            <a:ext cx="5400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Arial" pitchFamily="34" charset="0"/>
              </a:rPr>
              <a:t>Combate à Evasão e Sonegação</a:t>
            </a:r>
          </a:p>
        </p:txBody>
      </p:sp>
      <p:sp>
        <p:nvSpPr>
          <p:cNvPr id="77831" name="CaixaDeTexto 12"/>
          <p:cNvSpPr txBox="1">
            <a:spLocks noChangeArrowheads="1"/>
          </p:cNvSpPr>
          <p:nvPr/>
        </p:nvSpPr>
        <p:spPr bwMode="auto">
          <a:xfrm>
            <a:off x="7451725" y="5805488"/>
            <a:ext cx="1081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000">
                <a:hlinkClick r:id="rId4" action="ppaction://hlinksldjump"/>
              </a:rPr>
              <a:t>Voltar</a:t>
            </a:r>
            <a:endParaRPr lang="pt-B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484"/>
          <p:cNvSpPr>
            <a:spLocks noChangeArrowheads="1"/>
          </p:cNvSpPr>
          <p:nvPr/>
        </p:nvSpPr>
        <p:spPr bwMode="auto">
          <a:xfrm>
            <a:off x="0" y="153988"/>
            <a:ext cx="873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/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1923" name="Rectangle 1560"/>
          <p:cNvSpPr>
            <a:spLocks noChangeArrowheads="1"/>
          </p:cNvSpPr>
          <p:nvPr/>
        </p:nvSpPr>
        <p:spPr bwMode="auto">
          <a:xfrm>
            <a:off x="3157538" y="69850"/>
            <a:ext cx="506253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/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1924" name="Rectangle 1561"/>
          <p:cNvSpPr>
            <a:spLocks noChangeArrowheads="1"/>
          </p:cNvSpPr>
          <p:nvPr/>
        </p:nvSpPr>
        <p:spPr bwMode="auto">
          <a:xfrm>
            <a:off x="3132138" y="44450"/>
            <a:ext cx="506253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/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1925" name="Rectangle 1562"/>
          <p:cNvSpPr>
            <a:spLocks noChangeArrowheads="1"/>
          </p:cNvSpPr>
          <p:nvPr/>
        </p:nvSpPr>
        <p:spPr bwMode="auto">
          <a:xfrm>
            <a:off x="482600" y="2670175"/>
            <a:ext cx="8154988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/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1926" name="Rectangle 1563"/>
          <p:cNvSpPr>
            <a:spLocks noChangeArrowheads="1"/>
          </p:cNvSpPr>
          <p:nvPr/>
        </p:nvSpPr>
        <p:spPr bwMode="auto">
          <a:xfrm>
            <a:off x="457200" y="2644775"/>
            <a:ext cx="8154988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/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1927" name="Rectangle 2019"/>
          <p:cNvSpPr>
            <a:spLocks noChangeArrowheads="1"/>
          </p:cNvSpPr>
          <p:nvPr/>
        </p:nvSpPr>
        <p:spPr bwMode="auto">
          <a:xfrm>
            <a:off x="0" y="153988"/>
            <a:ext cx="873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/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1928" name="Rectangle 2020"/>
          <p:cNvSpPr>
            <a:spLocks noChangeArrowheads="1"/>
          </p:cNvSpPr>
          <p:nvPr/>
        </p:nvSpPr>
        <p:spPr bwMode="auto">
          <a:xfrm>
            <a:off x="2209800" y="609600"/>
            <a:ext cx="64785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/>
            <a:endParaRPr lang="pt-BR" sz="12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1929" name="Rectangle 1071"/>
          <p:cNvSpPr>
            <a:spLocks noChangeArrowheads="1"/>
          </p:cNvSpPr>
          <p:nvPr/>
        </p:nvSpPr>
        <p:spPr bwMode="auto">
          <a:xfrm>
            <a:off x="493713" y="1222375"/>
            <a:ext cx="2084387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/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1930" name="Rectangle 1072"/>
          <p:cNvSpPr>
            <a:spLocks noChangeArrowheads="1"/>
          </p:cNvSpPr>
          <p:nvPr/>
        </p:nvSpPr>
        <p:spPr bwMode="auto">
          <a:xfrm>
            <a:off x="468313" y="1196975"/>
            <a:ext cx="2084387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/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1931" name="Rectangle 1075"/>
          <p:cNvSpPr>
            <a:spLocks noChangeArrowheads="1"/>
          </p:cNvSpPr>
          <p:nvPr/>
        </p:nvSpPr>
        <p:spPr bwMode="auto">
          <a:xfrm>
            <a:off x="493713" y="1150938"/>
            <a:ext cx="2084387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/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1932" name="Rectangle 1076"/>
          <p:cNvSpPr>
            <a:spLocks noChangeArrowheads="1"/>
          </p:cNvSpPr>
          <p:nvPr/>
        </p:nvSpPr>
        <p:spPr bwMode="auto">
          <a:xfrm>
            <a:off x="468313" y="1125538"/>
            <a:ext cx="2084387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/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8144" name="Text Box 1079"/>
          <p:cNvSpPr txBox="1">
            <a:spLocks noChangeArrowheads="1"/>
          </p:cNvSpPr>
          <p:nvPr/>
        </p:nvSpPr>
        <p:spPr bwMode="auto">
          <a:xfrm>
            <a:off x="457200" y="1643063"/>
            <a:ext cx="8686800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pt-BR" sz="2800" b="1" dirty="0">
                <a:solidFill>
                  <a:schemeClr val="bg1"/>
                </a:solidFill>
                <a:cs typeface="Tahoma" pitchFamily="34" charset="0"/>
              </a:rPr>
              <a:t>EQUIPE</a:t>
            </a:r>
          </a:p>
          <a:p>
            <a:pPr algn="ctr" defTabSz="912813">
              <a:defRPr/>
            </a:pPr>
            <a:endParaRPr lang="pt-BR" sz="2800" b="1" dirty="0">
              <a:solidFill>
                <a:schemeClr val="bg1"/>
              </a:solidFill>
              <a:cs typeface="Tahoma" pitchFamily="34" charset="0"/>
            </a:endParaRPr>
          </a:p>
          <a:p>
            <a:pPr algn="ctr" defTabSz="912813">
              <a:defRPr/>
            </a:pPr>
            <a:r>
              <a:rPr lang="pt-BR" sz="2000" dirty="0">
                <a:solidFill>
                  <a:schemeClr val="bg1"/>
                </a:solidFill>
                <a:cs typeface="Tahoma" pitchFamily="34" charset="0"/>
              </a:rPr>
              <a:t>Jonil Vital de Souza – ATE – Coordenador</a:t>
            </a:r>
          </a:p>
          <a:p>
            <a:pPr algn="ctr" defTabSz="912813">
              <a:defRPr/>
            </a:pPr>
            <a:r>
              <a:rPr lang="pt-BR" sz="2000" dirty="0">
                <a:solidFill>
                  <a:schemeClr val="bg1"/>
                </a:solidFill>
                <a:cs typeface="Tahoma" pitchFamily="34" charset="0"/>
              </a:rPr>
              <a:t>Eliezer Pereira da Silva – TAIG</a:t>
            </a:r>
          </a:p>
          <a:p>
            <a:pPr algn="ctr" defTabSz="912813">
              <a:defRPr/>
            </a:pPr>
            <a:r>
              <a:rPr lang="pt-BR" sz="2000" dirty="0">
                <a:solidFill>
                  <a:schemeClr val="bg1"/>
                </a:solidFill>
                <a:cs typeface="Tahoma" pitchFamily="34" charset="0"/>
              </a:rPr>
              <a:t>Elizeu Gomes da Silva - TAIG </a:t>
            </a:r>
          </a:p>
          <a:p>
            <a:pPr algn="ctr" defTabSz="912813">
              <a:defRPr/>
            </a:pPr>
            <a:r>
              <a:rPr lang="pt-BR" sz="2000" dirty="0">
                <a:solidFill>
                  <a:schemeClr val="bg1"/>
                </a:solidFill>
                <a:cs typeface="Tahoma" pitchFamily="34" charset="0"/>
              </a:rPr>
              <a:t>Emanuel Jesus Daubian Costa - FTE</a:t>
            </a:r>
          </a:p>
          <a:p>
            <a:pPr algn="ctr" defTabSz="912813">
              <a:defRPr/>
            </a:pPr>
            <a:r>
              <a:rPr lang="pt-BR" sz="2000" dirty="0">
                <a:solidFill>
                  <a:schemeClr val="bg1"/>
                </a:solidFill>
                <a:cs typeface="Tahoma" pitchFamily="34" charset="0"/>
              </a:rPr>
              <a:t>Greice Caroline Guerro - TAIG </a:t>
            </a:r>
          </a:p>
          <a:p>
            <a:pPr algn="ctr" defTabSz="912813">
              <a:defRPr/>
            </a:pPr>
            <a:r>
              <a:rPr lang="pt-BR" sz="2000" dirty="0">
                <a:solidFill>
                  <a:schemeClr val="bg1"/>
                </a:solidFill>
                <a:cs typeface="Tahoma" pitchFamily="34" charset="0"/>
              </a:rPr>
              <a:t>Jacildo de Souza – ATE </a:t>
            </a:r>
          </a:p>
          <a:p>
            <a:pPr algn="ctr" defTabSz="912813">
              <a:defRPr/>
            </a:pPr>
            <a:r>
              <a:rPr lang="pt-BR" sz="2000" dirty="0">
                <a:solidFill>
                  <a:schemeClr val="bg1"/>
                </a:solidFill>
                <a:cs typeface="Tahoma" pitchFamily="34" charset="0"/>
              </a:rPr>
              <a:t>Luiz Gonçalo Pereira Ormond- ATE </a:t>
            </a:r>
          </a:p>
          <a:p>
            <a:pPr algn="ctr" defTabSz="912813">
              <a:defRPr/>
            </a:pPr>
            <a:r>
              <a:rPr lang="pt-BR" sz="2000" dirty="0">
                <a:solidFill>
                  <a:schemeClr val="bg1"/>
                </a:solidFill>
                <a:cs typeface="Tahoma" pitchFamily="34" charset="0"/>
              </a:rPr>
              <a:t>Paulo Cezar de Souza – Gestor Gov.</a:t>
            </a:r>
          </a:p>
          <a:p>
            <a:pPr algn="ctr" defTabSz="912813">
              <a:defRPr/>
            </a:pPr>
            <a:r>
              <a:rPr lang="pt-BR" sz="2000" dirty="0">
                <a:solidFill>
                  <a:schemeClr val="bg1"/>
                </a:solidFill>
                <a:cs typeface="Tahoma" pitchFamily="34" charset="0"/>
              </a:rPr>
              <a:t> Reinhard Ramminger – Gestor Gov. </a:t>
            </a:r>
          </a:p>
          <a:p>
            <a:pPr algn="ctr" defTabSz="912813">
              <a:defRPr/>
            </a:pPr>
            <a:r>
              <a:rPr lang="pt-BR" sz="2000" dirty="0" err="1">
                <a:solidFill>
                  <a:schemeClr val="bg1"/>
                </a:solidFill>
                <a:cs typeface="Tahoma" pitchFamily="34" charset="0"/>
              </a:rPr>
              <a:t>Valdi</a:t>
            </a:r>
            <a:r>
              <a:rPr lang="pt-BR" sz="2000" dirty="0">
                <a:solidFill>
                  <a:schemeClr val="bg1"/>
                </a:solidFill>
                <a:cs typeface="Tahoma" pitchFamily="34" charset="0"/>
              </a:rPr>
              <a:t> Simão de Lima – FTE</a:t>
            </a:r>
          </a:p>
          <a:p>
            <a:pPr algn="ctr" defTabSz="912813">
              <a:defRPr/>
            </a:pPr>
            <a:r>
              <a:rPr lang="pt-BR" sz="2000" dirty="0">
                <a:solidFill>
                  <a:schemeClr val="bg1"/>
                </a:solidFill>
                <a:cs typeface="Tahoma" pitchFamily="34" charset="0"/>
              </a:rPr>
              <a:t>Rosianny Oliveira Costa - Digitadora</a:t>
            </a:r>
          </a:p>
          <a:p>
            <a:pPr algn="ctr" defTabSz="912813">
              <a:defRPr/>
            </a:pP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 defTabSz="912813">
              <a:defRPr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81934" name="Rectangle 1094"/>
          <p:cNvSpPr>
            <a:spLocks noChangeArrowheads="1"/>
          </p:cNvSpPr>
          <p:nvPr/>
        </p:nvSpPr>
        <p:spPr bwMode="auto">
          <a:xfrm>
            <a:off x="3538538" y="306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81935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6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7" name="Text Box 1029"/>
          <p:cNvSpPr txBox="1">
            <a:spLocks noChangeArrowheads="1"/>
          </p:cNvSpPr>
          <p:nvPr/>
        </p:nvSpPr>
        <p:spPr bwMode="auto">
          <a:xfrm>
            <a:off x="685800" y="1095375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t-BR" sz="3200" b="1">
                <a:solidFill>
                  <a:schemeClr val="bg1"/>
                </a:solidFill>
                <a:cs typeface="Tahoma" pitchFamily="34" charset="0"/>
              </a:rPr>
              <a:t>Assessoria de pesquisa  econômica aplicada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57250" y="5643563"/>
            <a:ext cx="8001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UPEA- Unidade de Pesquisa Econômica Aplicada</a:t>
            </a:r>
          </a:p>
          <a:p>
            <a:pPr algn="ctr">
              <a:defRPr/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Secretaria Adjunta da Receita Pública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990600" y="2209800"/>
            <a:ext cx="7620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FIM</a:t>
            </a:r>
          </a:p>
          <a:p>
            <a:pPr>
              <a:defRPr/>
            </a:pP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Obrigado.</a:t>
            </a:r>
          </a:p>
        </p:txBody>
      </p:sp>
      <p:pic>
        <p:nvPicPr>
          <p:cNvPr id="82948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Text Box 2"/>
          <p:cNvSpPr txBox="1">
            <a:spLocks noChangeArrowheads="1"/>
          </p:cNvSpPr>
          <p:nvPr/>
        </p:nvSpPr>
        <p:spPr bwMode="auto">
          <a:xfrm>
            <a:off x="88900" y="2911475"/>
            <a:ext cx="891540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RECEITA PÚBLICA</a:t>
            </a:r>
          </a:p>
          <a:p>
            <a:pPr algn="ctr">
              <a:defRPr/>
            </a:pPr>
            <a:r>
              <a:rPr lang="pt-BR" sz="3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INTRODUÇÃO</a:t>
            </a:r>
          </a:p>
          <a:p>
            <a:pPr algn="ctr">
              <a:defRPr/>
            </a:pPr>
            <a:endParaRPr lang="pt-BR" sz="3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endParaRPr lang="pt-BR" sz="3400" dirty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0" y="153988"/>
            <a:ext cx="8736013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21508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tângulo 7"/>
          <p:cNvSpPr>
            <a:spLocks noGrp="1" noChangeArrowheads="1"/>
          </p:cNvSpPr>
          <p:nvPr>
            <p:ph idx="1"/>
          </p:nvPr>
        </p:nvSpPr>
        <p:spPr>
          <a:xfrm>
            <a:off x="0" y="928688"/>
            <a:ext cx="9144000" cy="5335050"/>
          </a:xfrm>
        </p:spPr>
        <p:txBody>
          <a:bodyPr wrap="square">
            <a:spAutoFit/>
          </a:bodyPr>
          <a:lstStyle/>
          <a:p>
            <a:pPr marL="382588" algn="just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endParaRPr lang="pt-BR" sz="2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382588" algn="just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endParaRPr lang="pt-BR" sz="2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382588" algn="just" defTabSz="449263" eaLnBrk="1" hangingPunct="1">
              <a:lnSpc>
                <a:spcPct val="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- Atende aspectos legais: PPA, LOA, LDO, LRF</a:t>
            </a:r>
          </a:p>
          <a:p>
            <a:pPr marL="382588" algn="just" defTabSz="449263" eaLnBrk="1" hangingPunct="1">
              <a:lnSpc>
                <a:spcPct val="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endParaRPr lang="pt-BR" sz="2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382588" algn="just" defTabSz="449263" eaLnBrk="1" hangingPunct="1">
              <a:lnSpc>
                <a:spcPct val="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endParaRPr lang="pt-BR" sz="2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382588" algn="just" defTabSz="449263" eaLnBrk="1" hangingPunct="1">
              <a:lnSpc>
                <a:spcPct val="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- Subsidia com informações a gestão tributária </a:t>
            </a:r>
          </a:p>
          <a:p>
            <a:pPr marL="382588" algn="just" defTabSz="449263" eaLnBrk="1" hangingPunct="1">
              <a:lnSpc>
                <a:spcPct val="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 fiscalização, cruzamento de dados</a:t>
            </a:r>
          </a:p>
          <a:p>
            <a:pPr marL="382588" algn="just" defTabSz="449263" eaLnBrk="1" hangingPunct="1">
              <a:lnSpc>
                <a:spcPct val="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endParaRPr lang="pt-BR" sz="2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382588" algn="just" defTabSz="449263" eaLnBrk="1" hangingPunct="1">
              <a:lnSpc>
                <a:spcPct val="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endParaRPr lang="pt-BR" sz="2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382588" algn="just" defTabSz="449263" eaLnBrk="1" hangingPunct="1">
              <a:lnSpc>
                <a:spcPct val="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endParaRPr lang="pt-BR" sz="2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382588" algn="just" defTabSz="449263" eaLnBrk="1" hangingPunct="1">
              <a:lnSpc>
                <a:spcPct val="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- Vincula  ações no Plano de Trabalho;</a:t>
            </a:r>
          </a:p>
          <a:p>
            <a:pPr marL="382588" algn="just" defTabSz="449263" eaLnBrk="1" hangingPunct="1">
              <a:lnSpc>
                <a:spcPct val="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1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pt-BR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indicadores calculados que vincula a medidas do plano </a:t>
            </a:r>
          </a:p>
          <a:p>
            <a:pPr marL="382588" algn="just" defTabSz="449263" eaLnBrk="1" hangingPunct="1">
              <a:lnSpc>
                <a:spcPct val="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  de trabalho: inconverso,  potencial, </a:t>
            </a:r>
          </a:p>
          <a:p>
            <a:pPr marL="382588" algn="just" defTabSz="449263" eaLnBrk="1" hangingPunct="1">
              <a:lnSpc>
                <a:spcPct val="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endParaRPr lang="pt-BR" sz="2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382588" algn="just" defTabSz="449263" eaLnBrk="1" hangingPunct="1">
              <a:lnSpc>
                <a:spcPct val="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endParaRPr lang="pt-BR" sz="2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382588" algn="just" defTabSz="449263" eaLnBrk="1" hangingPunct="1">
              <a:lnSpc>
                <a:spcPct val="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endParaRPr lang="pt-BR" sz="2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382588" algn="just" defTabSz="449263" eaLnBrk="1" hangingPunct="1">
              <a:lnSpc>
                <a:spcPct val="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- Fornece informações para o nível estratégico </a:t>
            </a:r>
          </a:p>
          <a:p>
            <a:pPr marL="382588" algn="just" defTabSz="449263" eaLnBrk="1" hangingPunct="1">
              <a:lnSpc>
                <a:spcPct val="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Governador, Secretários, Conselho de governo e câmara Fiscal</a:t>
            </a:r>
          </a:p>
          <a:p>
            <a:pPr marL="382588" algn="just" defTabSz="449263" eaLnBrk="1" hangingPunct="1">
              <a:lnSpc>
                <a:spcPct val="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 2" pitchFamily="18" charset="2"/>
              <a:buNone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endParaRPr lang="pt-BR" sz="16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85720" y="1142984"/>
            <a:ext cx="6559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Porque fazer uma projeção e análise de receitas?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556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ângulo 7"/>
          <p:cNvSpPr>
            <a:spLocks noGrp="1" noChangeArrowheads="1"/>
          </p:cNvSpPr>
          <p:nvPr>
            <p:ph idx="1"/>
          </p:nvPr>
        </p:nvSpPr>
        <p:spPr>
          <a:xfrm>
            <a:off x="0" y="2857496"/>
            <a:ext cx="9144000" cy="1291187"/>
          </a:xfrm>
        </p:spPr>
        <p:txBody>
          <a:bodyPr>
            <a:spAutoFit/>
          </a:bodyPr>
          <a:lstStyle/>
          <a:p>
            <a:pPr marL="382588" algn="ctr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Metodologia FIPE: Regressão Econométrica</a:t>
            </a:r>
          </a:p>
          <a:p>
            <a:pPr marL="382588" algn="ctr" defTabSz="449263" eaLnBrk="1" hangingPunct="1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88950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</a:tabLst>
            </a:pP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Metodologia SARP: Receita Potencial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14678" y="1785926"/>
            <a:ext cx="27775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METODOLOGIAS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4580" name="Picture 8" descr="\\TOCANTINS\Dados$\Equipes de Trabalho\Estrategico\ASC\ASC -  P\_Artes\Marcas\MARCA_NOVA_2011\CONVITE 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1525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C:\Documents and Settings\698926601\Desktop\Flávio\rodape vertic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8"/>
            <a:ext cx="3694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3277</TotalTime>
  <Words>1600</Words>
  <Application>Microsoft Office PowerPoint</Application>
  <PresentationFormat>Apresentação na tela (4:3)</PresentationFormat>
  <Paragraphs>242</Paragraphs>
  <Slides>67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67</vt:i4>
      </vt:variant>
    </vt:vector>
  </HeadingPairs>
  <TitlesOfParts>
    <vt:vector size="68" baseType="lpstr">
      <vt:lpstr>Fluxo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2011 - Receita de ICMS por Segmento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</vt:vector>
  </TitlesOfParts>
  <Company>SEFAZMT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wbdsilva</dc:creator>
  <cp:lastModifiedBy>Paulo Cézar de Souza</cp:lastModifiedBy>
  <cp:revision>70</cp:revision>
  <dcterms:created xsi:type="dcterms:W3CDTF">2007-09-28T15:31:28Z</dcterms:created>
  <dcterms:modified xsi:type="dcterms:W3CDTF">2012-03-15T12:35:09Z</dcterms:modified>
</cp:coreProperties>
</file>