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57" r:id="rId4"/>
    <p:sldId id="258" r:id="rId5"/>
    <p:sldId id="260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28A26-1180-481B-A150-7E598A1D2B25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83BB-608E-4C13-BD9D-E2CB42909647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28A26-1180-481B-A150-7E598A1D2B25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83BB-608E-4C13-BD9D-E2CB4290964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28A26-1180-481B-A150-7E598A1D2B25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83BB-608E-4C13-BD9D-E2CB4290964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28A26-1180-481B-A150-7E598A1D2B25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83BB-608E-4C13-BD9D-E2CB4290964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28A26-1180-481B-A150-7E598A1D2B25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83BB-608E-4C13-BD9D-E2CB42909647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28A26-1180-481B-A150-7E598A1D2B25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83BB-608E-4C13-BD9D-E2CB4290964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28A26-1180-481B-A150-7E598A1D2B25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83BB-608E-4C13-BD9D-E2CB4290964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28A26-1180-481B-A150-7E598A1D2B25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83BB-608E-4C13-BD9D-E2CB4290964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28A26-1180-481B-A150-7E598A1D2B25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83BB-608E-4C13-BD9D-E2CB4290964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28A26-1180-481B-A150-7E598A1D2B25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E83BB-608E-4C13-BD9D-E2CB4290964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28A26-1180-481B-A150-7E598A1D2B25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DAE83BB-608E-4C13-BD9D-E2CB42909647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C528A26-1180-481B-A150-7E598A1D2B25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DAE83BB-608E-4C13-BD9D-E2CB42909647}" type="slidenum">
              <a:rPr lang="pt-BR" smtClean="0"/>
              <a:t>‹nº›</a:t>
            </a:fld>
            <a:endParaRPr lang="pt-B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/>
          <a:lstStyle/>
          <a:p>
            <a:r>
              <a:rPr lang="pt-BR" dirty="0" smtClean="0"/>
              <a:t>COGEF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39552" y="2204864"/>
            <a:ext cx="8280920" cy="504056"/>
          </a:xfrm>
        </p:spPr>
        <p:txBody>
          <a:bodyPr>
            <a:noAutofit/>
          </a:bodyPr>
          <a:lstStyle/>
          <a:p>
            <a:pPr algn="l"/>
            <a:r>
              <a:rPr lang="pt-BR" sz="2800" b="1" dirty="0" smtClean="0"/>
              <a:t>BOATO OU AMEAÇA</a:t>
            </a:r>
            <a:endParaRPr lang="pt-BR" sz="2800" b="1" dirty="0">
              <a:solidFill>
                <a:schemeClr val="tx1"/>
              </a:solidFill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511068" y="2860041"/>
            <a:ext cx="8280920" cy="2304256"/>
          </a:xfrm>
          <a:prstGeom prst="rect">
            <a:avLst/>
          </a:prstGeom>
        </p:spPr>
        <p:txBody>
          <a:bodyPr vert="horz" lIns="0" rIns="18288">
            <a:no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Tx/>
              <a:buChar char="-"/>
            </a:pPr>
            <a:r>
              <a:rPr lang="pt-BR" sz="2800" b="1" dirty="0" smtClean="0"/>
              <a:t>Experiência do GDFAZ com a proposta do IEFE</a:t>
            </a:r>
          </a:p>
          <a:p>
            <a:pPr marL="457200" indent="-457200" algn="l">
              <a:buFontTx/>
              <a:buChar char="-"/>
            </a:pPr>
            <a:r>
              <a:rPr lang="pt-BR" sz="2800" b="1" dirty="0" smtClean="0"/>
              <a:t>Arranjo do Confaz</a:t>
            </a:r>
          </a:p>
          <a:p>
            <a:pPr marL="457200" indent="-457200" algn="l">
              <a:buFontTx/>
              <a:buChar char="-"/>
            </a:pPr>
            <a:r>
              <a:rPr lang="pt-BR" sz="2800" b="1" dirty="0" smtClean="0"/>
              <a:t>ENCAT e GEFIN com papéis mais claros</a:t>
            </a:r>
          </a:p>
          <a:p>
            <a:pPr marL="457200" indent="-457200" algn="l">
              <a:buFontTx/>
              <a:buChar char="-"/>
            </a:pPr>
            <a:r>
              <a:rPr lang="pt-BR" sz="2800" b="1" dirty="0" smtClean="0"/>
              <a:t>Crise de Gestão no Estado Brasileiro</a:t>
            </a:r>
          </a:p>
          <a:p>
            <a:pPr marL="457200" indent="-457200" algn="l">
              <a:buFontTx/>
              <a:buChar char="-"/>
            </a:pPr>
            <a:r>
              <a:rPr lang="pt-BR" sz="2800" b="1" dirty="0" smtClean="0"/>
              <a:t>Nosso negócio é GESTÃO e PROGRAMAS</a:t>
            </a:r>
          </a:p>
          <a:p>
            <a:pPr marL="457200" indent="-457200" algn="l">
              <a:buFontTx/>
              <a:buChar char="-"/>
            </a:pP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935548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72732" y="548680"/>
            <a:ext cx="7772400" cy="864096"/>
          </a:xfrm>
        </p:spPr>
        <p:txBody>
          <a:bodyPr/>
          <a:lstStyle/>
          <a:p>
            <a:r>
              <a:rPr lang="pt-BR" dirty="0" smtClean="0"/>
              <a:t>COGEF</a:t>
            </a:r>
            <a:endParaRPr lang="pt-BR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179512" y="489961"/>
            <a:ext cx="8712968" cy="2592288"/>
          </a:xfrm>
          <a:prstGeom prst="rect">
            <a:avLst/>
          </a:prstGeom>
        </p:spPr>
        <p:txBody>
          <a:bodyPr vert="horz" lIns="0" rIns="18288">
            <a:no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1800" b="1" dirty="0"/>
              <a:t>Situação atual dos Objetivos COGEF</a:t>
            </a:r>
            <a:r>
              <a:rPr lang="pt-BR" sz="1800" dirty="0"/>
              <a:t>: </a:t>
            </a:r>
          </a:p>
          <a:p>
            <a:pPr algn="l"/>
            <a:r>
              <a:rPr lang="pt-BR" sz="1800" dirty="0"/>
              <a:t>1 </a:t>
            </a:r>
            <a:r>
              <a:rPr lang="pt-BR" sz="1800" b="1" dirty="0"/>
              <a:t>- Produzir e compartilhar conhecimentos em gestão fazendária.</a:t>
            </a:r>
          </a:p>
          <a:p>
            <a:pPr algn="l"/>
            <a:r>
              <a:rPr lang="pt-BR" sz="1800" dirty="0">
                <a:solidFill>
                  <a:schemeClr val="bg1"/>
                </a:solidFill>
              </a:rPr>
              <a:t>Capacitação e Gestão do Conhecimento (Trilhas de Capacitação)</a:t>
            </a:r>
          </a:p>
          <a:p>
            <a:pPr algn="l"/>
            <a:r>
              <a:rPr lang="pt-BR" sz="1800" dirty="0">
                <a:solidFill>
                  <a:schemeClr val="bg1"/>
                </a:solidFill>
              </a:rPr>
              <a:t> </a:t>
            </a:r>
          </a:p>
          <a:p>
            <a:pPr algn="l"/>
            <a:r>
              <a:rPr lang="pt-BR" sz="1800" b="1" dirty="0"/>
              <a:t>2 - Fomentar a melhoria contínua da gestão fazendária.</a:t>
            </a:r>
          </a:p>
          <a:p>
            <a:pPr algn="l"/>
            <a:r>
              <a:rPr lang="pt-BR" sz="1800" dirty="0">
                <a:solidFill>
                  <a:schemeClr val="bg1"/>
                </a:solidFill>
              </a:rPr>
              <a:t>Gestão de Processos, Banco de Boas Práticas, Registro de Lições Aprendidas, Gestão de Pessoas (competências), Investimentos em Tecnologias, </a:t>
            </a:r>
          </a:p>
          <a:p>
            <a:pPr algn="l"/>
            <a:r>
              <a:rPr lang="pt-BR" sz="1800" dirty="0">
                <a:solidFill>
                  <a:schemeClr val="bg1"/>
                </a:solidFill>
              </a:rPr>
              <a:t> </a:t>
            </a:r>
          </a:p>
          <a:p>
            <a:pPr algn="l"/>
            <a:r>
              <a:rPr lang="pt-BR" sz="1800" b="1" dirty="0"/>
              <a:t>3 - Promover cooperação técnica</a:t>
            </a:r>
          </a:p>
          <a:p>
            <a:pPr algn="l"/>
            <a:r>
              <a:rPr lang="pt-BR" sz="1800" dirty="0">
                <a:solidFill>
                  <a:schemeClr val="bg1"/>
                </a:solidFill>
              </a:rPr>
              <a:t>Compartilhamento de produtos, serviços, conhecimento</a:t>
            </a:r>
          </a:p>
          <a:p>
            <a:pPr algn="l"/>
            <a:r>
              <a:rPr lang="pt-BR" sz="1800" dirty="0">
                <a:solidFill>
                  <a:schemeClr val="bg1"/>
                </a:solidFill>
              </a:rPr>
              <a:t> </a:t>
            </a:r>
          </a:p>
          <a:p>
            <a:pPr algn="l"/>
            <a:r>
              <a:rPr lang="pt-BR" sz="1800" b="1" dirty="0"/>
              <a:t>4 - Promover o alcance dos resultados na execução de programas.</a:t>
            </a:r>
          </a:p>
          <a:p>
            <a:pPr algn="l"/>
            <a:r>
              <a:rPr lang="pt-BR" sz="1800" dirty="0">
                <a:solidFill>
                  <a:schemeClr val="bg1"/>
                </a:solidFill>
              </a:rPr>
              <a:t>Gestão de Projetos e de Programas, </a:t>
            </a:r>
            <a:r>
              <a:rPr lang="pt-BR" sz="1800" dirty="0" err="1">
                <a:solidFill>
                  <a:schemeClr val="bg1"/>
                </a:solidFill>
              </a:rPr>
              <a:t>Profisco</a:t>
            </a:r>
            <a:r>
              <a:rPr lang="pt-BR" sz="1800" dirty="0">
                <a:solidFill>
                  <a:schemeClr val="bg1"/>
                </a:solidFill>
              </a:rPr>
              <a:t>, PMAE e outros</a:t>
            </a:r>
          </a:p>
          <a:p>
            <a:pPr algn="l"/>
            <a:r>
              <a:rPr lang="pt-BR" sz="1800" dirty="0">
                <a:solidFill>
                  <a:schemeClr val="bg1"/>
                </a:solidFill>
              </a:rPr>
              <a:t> </a:t>
            </a:r>
          </a:p>
          <a:p>
            <a:pPr algn="l"/>
            <a:r>
              <a:rPr lang="pt-BR" sz="1800" b="1" dirty="0"/>
              <a:t>5 - Fortalecer a  gestão em rede</a:t>
            </a:r>
          </a:p>
          <a:p>
            <a:pPr algn="l"/>
            <a:r>
              <a:rPr lang="pt-BR" sz="1800" dirty="0">
                <a:solidFill>
                  <a:schemeClr val="bg1"/>
                </a:solidFill>
              </a:rPr>
              <a:t>Processos Internos; Comunicação, Cultura e Tecnologia</a:t>
            </a:r>
          </a:p>
          <a:p>
            <a:pPr algn="l"/>
            <a:r>
              <a:rPr lang="pt-BR" sz="1800" dirty="0">
                <a:solidFill>
                  <a:schemeClr val="bg1"/>
                </a:solidFill>
              </a:rPr>
              <a:t> </a:t>
            </a:r>
            <a:endParaRPr lang="pt-BR" sz="1800" dirty="0"/>
          </a:p>
          <a:p>
            <a:pPr algn="l"/>
            <a:r>
              <a:rPr lang="pt-BR" sz="1800" b="1" dirty="0"/>
              <a:t>6 - Fortalecer a cultura de gestão para resultados nas administrações fazendárias </a:t>
            </a:r>
          </a:p>
          <a:p>
            <a:pPr algn="l"/>
            <a:r>
              <a:rPr lang="pt-BR" sz="1800" dirty="0">
                <a:solidFill>
                  <a:schemeClr val="bg1"/>
                </a:solidFill>
              </a:rPr>
              <a:t>Governança Estratégica</a:t>
            </a:r>
            <a:r>
              <a:rPr lang="pt-BR" sz="1800" b="1" dirty="0" smtClean="0">
                <a:solidFill>
                  <a:schemeClr val="bg1"/>
                </a:solidFill>
              </a:rPr>
              <a:t> </a:t>
            </a:r>
            <a:endParaRPr lang="pt-BR" sz="1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900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404665"/>
            <a:ext cx="7772400" cy="864096"/>
          </a:xfrm>
        </p:spPr>
        <p:txBody>
          <a:bodyPr/>
          <a:lstStyle/>
          <a:p>
            <a:r>
              <a:rPr lang="pt-BR" dirty="0" smtClean="0"/>
              <a:t>COGEF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39552" y="1412776"/>
            <a:ext cx="8136904" cy="648072"/>
          </a:xfrm>
        </p:spPr>
        <p:txBody>
          <a:bodyPr>
            <a:noAutofit/>
          </a:bodyPr>
          <a:lstStyle/>
          <a:p>
            <a:pPr algn="l"/>
            <a:r>
              <a:rPr lang="pt-BR" sz="2800" b="1" dirty="0" smtClean="0"/>
              <a:t>PROFISCO I – PLATAFORMA OPERACIONAL:</a:t>
            </a:r>
            <a:endParaRPr lang="pt-BR" sz="2800" b="1" dirty="0" smtClean="0">
              <a:solidFill>
                <a:schemeClr val="tx1"/>
              </a:solidFill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539552" y="2276872"/>
            <a:ext cx="8280920" cy="2592288"/>
          </a:xfrm>
          <a:prstGeom prst="rect">
            <a:avLst/>
          </a:prstGeom>
        </p:spPr>
        <p:txBody>
          <a:bodyPr vert="horz" lIns="0" rIns="18288">
            <a:no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pt-BR" sz="2800" b="1" dirty="0" smtClean="0"/>
              <a:t>Ampliar a pauta em torno das boas práticas e lições aprendidas até mesmo nas reuniões da </a:t>
            </a:r>
            <a:r>
              <a:rPr lang="pt-BR" sz="2800" b="1" dirty="0" err="1" smtClean="0"/>
              <a:t>Cogef</a:t>
            </a:r>
            <a:r>
              <a:rPr lang="pt-BR" sz="2800" b="1" dirty="0" smtClean="0"/>
              <a:t>;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pt-BR" sz="2800" b="1" dirty="0" smtClean="0"/>
              <a:t>Redução das diferenças entre os Estados nos processos de governança;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pt-BR" sz="2800" b="1" dirty="0" smtClean="0"/>
              <a:t>Registro no aprendizado nos processos de compra.</a:t>
            </a:r>
          </a:p>
          <a:p>
            <a:pPr algn="l"/>
            <a:r>
              <a:rPr lang="pt-BR" sz="2800" b="1" dirty="0" smtClean="0"/>
              <a:t> </a:t>
            </a: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1012859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20080" y="404665"/>
            <a:ext cx="7772400" cy="72008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COGEF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39552" y="1340768"/>
            <a:ext cx="8136904" cy="648072"/>
          </a:xfrm>
        </p:spPr>
        <p:txBody>
          <a:bodyPr>
            <a:noAutofit/>
          </a:bodyPr>
          <a:lstStyle/>
          <a:p>
            <a:pPr algn="l"/>
            <a:r>
              <a:rPr lang="pt-BR" sz="2800" b="1" dirty="0" smtClean="0"/>
              <a:t>PROFISCO II – PLATAFORMA OPERACIONAL:</a:t>
            </a:r>
            <a:endParaRPr lang="pt-BR" sz="2800" b="1" dirty="0" smtClean="0">
              <a:solidFill>
                <a:schemeClr val="tx1"/>
              </a:solidFill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539552" y="2060848"/>
            <a:ext cx="8280920" cy="2592288"/>
          </a:xfrm>
          <a:prstGeom prst="rect">
            <a:avLst/>
          </a:prstGeom>
        </p:spPr>
        <p:txBody>
          <a:bodyPr vert="horz" lIns="0" rIns="18288">
            <a:no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pt-BR" sz="2800" b="1" dirty="0" smtClean="0"/>
              <a:t>Oportunidade de nivelar os Estados nos processos de governança;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pt-BR" sz="2800" b="1" dirty="0" smtClean="0"/>
              <a:t>Buscar a excelência nos processos de compra;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pt-BR" sz="2800" b="1" dirty="0" smtClean="0"/>
              <a:t>Auxiliar os Estados no equilíbrio da distribuição dos investimentos (lembrar da qualidade dos gastos);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pt-BR" sz="2800" b="1" dirty="0" smtClean="0"/>
              <a:t>Ampliar  o espaço para as boas práticas e as lições aprendidas na gestão do Programa na pauta das reuniões da </a:t>
            </a:r>
            <a:r>
              <a:rPr lang="pt-BR" sz="2800" b="1" dirty="0" err="1" smtClean="0"/>
              <a:t>Cogef</a:t>
            </a:r>
            <a:r>
              <a:rPr lang="pt-BR" sz="2800" b="1" dirty="0" smtClean="0"/>
              <a:t> </a:t>
            </a:r>
          </a:p>
          <a:p>
            <a:pPr algn="l"/>
            <a:r>
              <a:rPr lang="pt-BR" sz="2800" b="1" dirty="0" smtClean="0"/>
              <a:t> </a:t>
            </a:r>
            <a:endParaRPr lang="pt-BR" sz="2800" b="1" dirty="0"/>
          </a:p>
        </p:txBody>
      </p:sp>
    </p:spTree>
    <p:extLst>
      <p:ext uri="{BB962C8B-B14F-4D97-AF65-F5344CB8AC3E}">
        <p14:creationId xmlns:p14="http://schemas.microsoft.com/office/powerpoint/2010/main" val="790504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92088" y="44624"/>
            <a:ext cx="7772400" cy="864096"/>
          </a:xfrm>
        </p:spPr>
        <p:txBody>
          <a:bodyPr/>
          <a:lstStyle/>
          <a:p>
            <a:r>
              <a:rPr lang="pt-BR" dirty="0" smtClean="0"/>
              <a:t>COGEF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39552" y="260648"/>
            <a:ext cx="8136904" cy="648072"/>
          </a:xfrm>
        </p:spPr>
        <p:txBody>
          <a:bodyPr>
            <a:noAutofit/>
          </a:bodyPr>
          <a:lstStyle/>
          <a:p>
            <a:pPr algn="l"/>
            <a:r>
              <a:rPr lang="pt-BR" sz="2800" b="1" dirty="0" smtClean="0"/>
              <a:t>PLATAFORMA ESTRATÉGICA:</a:t>
            </a:r>
            <a:endParaRPr lang="pt-BR" sz="2800" b="1" dirty="0" smtClean="0">
              <a:solidFill>
                <a:schemeClr val="tx1"/>
              </a:solidFill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179512" y="836712"/>
            <a:ext cx="8784976" cy="2592288"/>
          </a:xfrm>
          <a:prstGeom prst="rect">
            <a:avLst/>
          </a:prstGeom>
        </p:spPr>
        <p:txBody>
          <a:bodyPr vert="horz" lIns="0" rIns="18288">
            <a:no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lvl="0" indent="-514350" algn="l">
              <a:buFont typeface="+mj-lt"/>
              <a:buAutoNum type="arabicPeriod"/>
            </a:pPr>
            <a:r>
              <a:rPr lang="pt-BR" sz="2200" dirty="0"/>
              <a:t>Concluir a arquitetura do </a:t>
            </a:r>
            <a:r>
              <a:rPr lang="pt-BR" sz="2200" dirty="0" err="1"/>
              <a:t>Profisco</a:t>
            </a:r>
            <a:r>
              <a:rPr lang="pt-BR" sz="2200" dirty="0"/>
              <a:t> II, procurando o equilíbrio entre os componentes e a racionalização dos investimentos (visão qualitativa).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pt-BR" sz="2200" dirty="0"/>
              <a:t>Identificar a distância entre os Estados quanto à </a:t>
            </a:r>
            <a:r>
              <a:rPr lang="pt-BR" sz="2200" dirty="0" smtClean="0"/>
              <a:t>Governança </a:t>
            </a:r>
            <a:r>
              <a:rPr lang="pt-BR" sz="2200" dirty="0"/>
              <a:t>e criar estratégias para reduzir as diferenças.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pt-BR" sz="2200" dirty="0"/>
              <a:t>Atuar na evolução dos Estados na definição de modelos de Gestão de Pessoas, Capacitação, Gestão do Conhecimento e Gestão de Competências (parceria com GDFAZ)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pt-BR" sz="2200" dirty="0"/>
              <a:t>Consolidar a Gestão da Comunicação da </a:t>
            </a:r>
            <a:r>
              <a:rPr lang="pt-BR" sz="2200" dirty="0" err="1"/>
              <a:t>Cogef</a:t>
            </a:r>
            <a:r>
              <a:rPr lang="pt-BR" sz="2200" dirty="0"/>
              <a:t>.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pt-BR" sz="2200" dirty="0"/>
              <a:t>Ampliar o alcance dos temas discutidos na Plenária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pt-BR" sz="2200" dirty="0"/>
              <a:t>Liderar o alinhamento entre os fóruns ligados aos Confaz, visando a redução da concorrência, a definição clara das competências, a </a:t>
            </a:r>
            <a:r>
              <a:rPr lang="pt-BR" sz="2200" dirty="0" smtClean="0"/>
              <a:t>integração dos trabalhos e a eliminação do </a:t>
            </a:r>
            <a:r>
              <a:rPr lang="pt-BR" sz="2200" dirty="0"/>
              <a:t>retrabalho.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pt-BR" sz="2200" dirty="0"/>
              <a:t>Trabalhar pelo equilíbrio </a:t>
            </a:r>
            <a:r>
              <a:rPr lang="pt-BR" sz="2200" dirty="0"/>
              <a:t>d</a:t>
            </a:r>
            <a:r>
              <a:rPr lang="pt-BR" sz="2200" dirty="0" smtClean="0"/>
              <a:t>as </a:t>
            </a:r>
            <a:r>
              <a:rPr lang="pt-BR" sz="2200" dirty="0"/>
              <a:t>áreas fazendárias (tributário, tesouro, tecnologia, administrativos, controle interno, Procuradorias) na condução dos programas de modernização.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pt-BR" sz="2200" b="1" dirty="0" smtClean="0"/>
          </a:p>
          <a:p>
            <a:pPr algn="l"/>
            <a:r>
              <a:rPr lang="pt-BR" sz="2200" b="1" dirty="0" smtClean="0"/>
              <a:t> </a:t>
            </a:r>
            <a:endParaRPr lang="pt-BR" sz="2200" b="1" dirty="0"/>
          </a:p>
        </p:txBody>
      </p:sp>
    </p:spTree>
    <p:extLst>
      <p:ext uri="{BB962C8B-B14F-4D97-AF65-F5344CB8AC3E}">
        <p14:creationId xmlns:p14="http://schemas.microsoft.com/office/powerpoint/2010/main" val="22534199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143</TotalTime>
  <Words>316</Words>
  <Application>Microsoft Office PowerPoint</Application>
  <PresentationFormat>Apresentação na tela (4:3)</PresentationFormat>
  <Paragraphs>50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Fluxo</vt:lpstr>
      <vt:lpstr>COGEF</vt:lpstr>
      <vt:lpstr>COGEF</vt:lpstr>
      <vt:lpstr>COGEF</vt:lpstr>
      <vt:lpstr>COGEF</vt:lpstr>
      <vt:lpstr>COGEF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SITE DA COGEF</dc:title>
  <dc:creator>Thaner Nogueira</dc:creator>
  <cp:lastModifiedBy>Thaner Nogueira</cp:lastModifiedBy>
  <cp:revision>8</cp:revision>
  <dcterms:created xsi:type="dcterms:W3CDTF">2014-08-11T12:55:23Z</dcterms:created>
  <dcterms:modified xsi:type="dcterms:W3CDTF">2014-08-11T15:18:33Z</dcterms:modified>
</cp:coreProperties>
</file>