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58" r:id="rId4"/>
    <p:sldId id="265" r:id="rId5"/>
    <p:sldId id="272" r:id="rId6"/>
    <p:sldId id="281" r:id="rId7"/>
    <p:sldId id="282" r:id="rId8"/>
    <p:sldId id="311" r:id="rId9"/>
    <p:sldId id="317" r:id="rId10"/>
    <p:sldId id="318" r:id="rId11"/>
    <p:sldId id="319" r:id="rId12"/>
    <p:sldId id="293" r:id="rId13"/>
    <p:sldId id="320" r:id="rId14"/>
    <p:sldId id="321" r:id="rId15"/>
    <p:sldId id="322" r:id="rId16"/>
    <p:sldId id="297" r:id="rId17"/>
    <p:sldId id="323" r:id="rId18"/>
    <p:sldId id="299" r:id="rId19"/>
    <p:sldId id="324" r:id="rId20"/>
    <p:sldId id="325" r:id="rId21"/>
    <p:sldId id="326" r:id="rId22"/>
    <p:sldId id="313" r:id="rId23"/>
    <p:sldId id="314" r:id="rId24"/>
    <p:sldId id="298" r:id="rId25"/>
    <p:sldId id="309" r:id="rId26"/>
  </p:sldIdLst>
  <p:sldSz cx="9144000" cy="6858000" type="screen4x3"/>
  <p:notesSz cx="6877050" cy="96567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7A80BCD-0755-47A8-B43C-367C0AAC3053}">
          <p14:sldIdLst>
            <p14:sldId id="256"/>
            <p14:sldId id="258"/>
            <p14:sldId id="265"/>
            <p14:sldId id="272"/>
            <p14:sldId id="281"/>
            <p14:sldId id="282"/>
            <p14:sldId id="311"/>
            <p14:sldId id="317"/>
            <p14:sldId id="318"/>
            <p14:sldId id="319"/>
            <p14:sldId id="293"/>
            <p14:sldId id="320"/>
            <p14:sldId id="321"/>
            <p14:sldId id="322"/>
            <p14:sldId id="297"/>
            <p14:sldId id="323"/>
            <p14:sldId id="299"/>
            <p14:sldId id="324"/>
            <p14:sldId id="325"/>
            <p14:sldId id="326"/>
            <p14:sldId id="313"/>
            <p14:sldId id="314"/>
          </p14:sldIdLst>
        </p14:section>
        <p14:section name="Seção sem Título" id="{C2A3B645-0A7D-4E32-B4C4-DD9A351303BC}">
          <p14:sldIdLst>
            <p14:sldId id="298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45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45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DB9E5-E5FC-41E9-ADF0-2E141018AF22}" type="datetimeFigureOut">
              <a:rPr lang="pt-BR" smtClean="0"/>
              <a:pPr/>
              <a:t>12/08/2014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66825" y="1208088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7705" y="4647317"/>
            <a:ext cx="5501640" cy="38023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72250"/>
            <a:ext cx="2980055" cy="4845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5404" y="9172250"/>
            <a:ext cx="2980055" cy="4845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35CB8-2223-4ACD-BD7F-5448BAAAED0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877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213F-F5DB-4EEC-97F2-40330DB6C24C}" type="datetimeFigureOut">
              <a:rPr lang="pt-BR" smtClean="0"/>
              <a:pPr/>
              <a:t>12/08/2014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7B05-DCE0-4077-AB12-8D31512F6959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7" name="Imagem 6" descr="Layout Slides Reitoria_01CAPA_cor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213F-F5DB-4EEC-97F2-40330DB6C24C}" type="datetimeFigureOut">
              <a:rPr lang="pt-BR" smtClean="0"/>
              <a:pPr/>
              <a:t>12/08/2014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7B05-DCE0-4077-AB12-8D31512F695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213F-F5DB-4EEC-97F2-40330DB6C24C}" type="datetimeFigureOut">
              <a:rPr lang="pt-BR" smtClean="0"/>
              <a:pPr/>
              <a:t>12/08/2014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7B05-DCE0-4077-AB12-8D31512F695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9BEA-79A9-4FB4-8545-35CB1E38A973}" type="datetimeFigureOut">
              <a:rPr lang="pt-BR" smtClean="0"/>
              <a:pPr/>
              <a:t>12/08/2014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0008-D605-4D66-BC30-3E94B5AF1E44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7" name="Espaço Reservado para Conteúdo 3" descr="Layout Slides Reitoria_02TÍTULO_cor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512" y="-11515"/>
            <a:ext cx="9180512" cy="68853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9BEA-79A9-4FB4-8545-35CB1E38A973}" type="datetimeFigureOut">
              <a:rPr lang="pt-BR" smtClean="0"/>
              <a:pPr/>
              <a:t>12/08/2014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0008-D605-4D66-BC30-3E94B5AF1E4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9BEA-79A9-4FB4-8545-35CB1E38A973}" type="datetimeFigureOut">
              <a:rPr lang="pt-BR" smtClean="0"/>
              <a:pPr/>
              <a:t>12/08/2014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0008-D605-4D66-BC30-3E94B5AF1E4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9BEA-79A9-4FB4-8545-35CB1E38A973}" type="datetimeFigureOut">
              <a:rPr lang="pt-BR" smtClean="0"/>
              <a:pPr/>
              <a:t>12/08/2014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0008-D605-4D66-BC30-3E94B5AF1E4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9BEA-79A9-4FB4-8545-35CB1E38A973}" type="datetimeFigureOut">
              <a:rPr lang="pt-BR" smtClean="0"/>
              <a:pPr/>
              <a:t>12/08/2014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0008-D605-4D66-BC30-3E94B5AF1E4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9BEA-79A9-4FB4-8545-35CB1E38A973}" type="datetimeFigureOut">
              <a:rPr lang="pt-BR" smtClean="0"/>
              <a:pPr/>
              <a:t>12/08/2014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0008-D605-4D66-BC30-3E94B5AF1E4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9BEA-79A9-4FB4-8545-35CB1E38A973}" type="datetimeFigureOut">
              <a:rPr lang="pt-BR" smtClean="0"/>
              <a:pPr/>
              <a:t>12/08/2014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0008-D605-4D66-BC30-3E94B5AF1E4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9BEA-79A9-4FB4-8545-35CB1E38A973}" type="datetimeFigureOut">
              <a:rPr lang="pt-BR" smtClean="0"/>
              <a:pPr/>
              <a:t>12/08/2014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0008-D605-4D66-BC30-3E94B5AF1E4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3" descr="Layout Slides Reitoria_03TEXTOS_cor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512" y="-27384"/>
            <a:ext cx="9180513" cy="68853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213F-F5DB-4EEC-97F2-40330DB6C24C}" type="datetimeFigureOut">
              <a:rPr lang="pt-BR" smtClean="0"/>
              <a:pPr/>
              <a:t>12/08/2014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7B05-DCE0-4077-AB12-8D31512F695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9BEA-79A9-4FB4-8545-35CB1E38A973}" type="datetimeFigureOut">
              <a:rPr lang="pt-BR" smtClean="0"/>
              <a:pPr/>
              <a:t>12/08/2014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0008-D605-4D66-BC30-3E94B5AF1E4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9BEA-79A9-4FB4-8545-35CB1E38A973}" type="datetimeFigureOut">
              <a:rPr lang="pt-BR" smtClean="0"/>
              <a:pPr/>
              <a:t>12/08/2014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0008-D605-4D66-BC30-3E94B5AF1E4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9BEA-79A9-4FB4-8545-35CB1E38A973}" type="datetimeFigureOut">
              <a:rPr lang="pt-BR" smtClean="0"/>
              <a:pPr/>
              <a:t>12/08/2014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0008-D605-4D66-BC30-3E94B5AF1E4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213F-F5DB-4EEC-97F2-40330DB6C24C}" type="datetimeFigureOut">
              <a:rPr lang="pt-BR" smtClean="0"/>
              <a:pPr/>
              <a:t>12/08/2014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7B05-DCE0-4077-AB12-8D31512F695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213F-F5DB-4EEC-97F2-40330DB6C24C}" type="datetimeFigureOut">
              <a:rPr lang="pt-BR" smtClean="0"/>
              <a:pPr/>
              <a:t>12/08/2014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7B05-DCE0-4077-AB12-8D31512F695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213F-F5DB-4EEC-97F2-40330DB6C24C}" type="datetimeFigureOut">
              <a:rPr lang="pt-BR" smtClean="0"/>
              <a:pPr/>
              <a:t>12/08/2014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7B05-DCE0-4077-AB12-8D31512F695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213F-F5DB-4EEC-97F2-40330DB6C24C}" type="datetimeFigureOut">
              <a:rPr lang="pt-BR" smtClean="0"/>
              <a:pPr/>
              <a:t>12/08/2014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7B05-DCE0-4077-AB12-8D31512F695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213F-F5DB-4EEC-97F2-40330DB6C24C}" type="datetimeFigureOut">
              <a:rPr lang="pt-BR" smtClean="0"/>
              <a:pPr/>
              <a:t>12/08/2014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7B05-DCE0-4077-AB12-8D31512F695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213F-F5DB-4EEC-97F2-40330DB6C24C}" type="datetimeFigureOut">
              <a:rPr lang="pt-BR" smtClean="0"/>
              <a:pPr/>
              <a:t>12/08/2014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7B05-DCE0-4077-AB12-8D31512F695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213F-F5DB-4EEC-97F2-40330DB6C24C}" type="datetimeFigureOut">
              <a:rPr lang="pt-BR" smtClean="0"/>
              <a:pPr/>
              <a:t>12/08/2014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7B05-DCE0-4077-AB12-8D31512F695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9213F-F5DB-4EEC-97F2-40330DB6C24C}" type="datetimeFigureOut">
              <a:rPr lang="pt-BR" smtClean="0"/>
              <a:pPr/>
              <a:t>12/08/2014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07B05-DCE0-4077-AB12-8D31512F695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79BEA-79A9-4FB4-8545-35CB1E38A973}" type="datetimeFigureOut">
              <a:rPr lang="pt-BR" smtClean="0"/>
              <a:pPr/>
              <a:t>12/08/2014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40008-D605-4D66-BC30-3E94B5AF1E4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7664" y="3645024"/>
            <a:ext cx="6400800" cy="1198984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Logística Sustentável numa Universidade Pública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2880" y="2143397"/>
            <a:ext cx="8229600" cy="3877891"/>
          </a:xfrm>
        </p:spPr>
        <p:txBody>
          <a:bodyPr>
            <a:normAutofit/>
          </a:bodyPr>
          <a:lstStyle/>
          <a:p>
            <a:r>
              <a:rPr lang="pt-BR" dirty="0" smtClean="0"/>
              <a:t>Estão sendo desenvolvidos </a:t>
            </a:r>
            <a:r>
              <a:rPr lang="pt-BR" dirty="0" smtClean="0">
                <a:solidFill>
                  <a:srgbClr val="FF0000"/>
                </a:solidFill>
              </a:rPr>
              <a:t>indicadores</a:t>
            </a:r>
            <a:r>
              <a:rPr lang="pt-BR" dirty="0" smtClean="0"/>
              <a:t> para </a:t>
            </a:r>
            <a:r>
              <a:rPr lang="pt-BR" dirty="0" smtClean="0">
                <a:solidFill>
                  <a:srgbClr val="FF0000"/>
                </a:solidFill>
              </a:rPr>
              <a:t>avaliação do padrão dos serviços</a:t>
            </a:r>
            <a:r>
              <a:rPr lang="pt-BR" dirty="0" smtClean="0"/>
              <a:t> oferecidos à comunidade </a:t>
            </a:r>
            <a:r>
              <a:rPr lang="pt-BR" dirty="0"/>
              <a:t>universitária, </a:t>
            </a:r>
            <a:r>
              <a:rPr lang="pt-BR" dirty="0" smtClean="0"/>
              <a:t> a partir de </a:t>
            </a:r>
            <a:r>
              <a:rPr lang="pt-BR" dirty="0"/>
              <a:t>parâmetros </a:t>
            </a:r>
            <a:r>
              <a:rPr lang="pt-BR" dirty="0" smtClean="0"/>
              <a:t>de resultados </a:t>
            </a:r>
          </a:p>
          <a:p>
            <a:r>
              <a:rPr lang="pt-BR" dirty="0" smtClean="0"/>
              <a:t>Adoção de política de transparência nas ações e estabelecimento de critérios isonômicos na alocação de recursos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/>
              <a:t>EIXO 1. Planejamento e Coordenação</a:t>
            </a:r>
            <a:br>
              <a:rPr lang="pt-BR" dirty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>
                <a:effectLst/>
              </a:rPr>
              <a:t>Eixo 2. Acessibilidade e Diversidade</a:t>
            </a:r>
            <a:br>
              <a:rPr lang="pt-BR" dirty="0">
                <a:effectLst/>
              </a:rPr>
            </a:br>
            <a:endParaRPr lang="pt-BR" dirty="0"/>
          </a:p>
        </p:txBody>
      </p:sp>
      <p:sp>
        <p:nvSpPr>
          <p:cNvPr id="26627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988840"/>
            <a:ext cx="7620000" cy="381607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pt-BR" dirty="0" smtClean="0"/>
              <a:t>foi criada a </a:t>
            </a:r>
            <a:r>
              <a:rPr lang="pt-BR" dirty="0" smtClean="0">
                <a:solidFill>
                  <a:srgbClr val="FF0000"/>
                </a:solidFill>
              </a:rPr>
              <a:t>Divisão de Ações Inclusivas </a:t>
            </a:r>
            <a:r>
              <a:rPr lang="pt-BR" dirty="0" smtClean="0"/>
              <a:t>(DAIN) como uma ação para o  </a:t>
            </a:r>
            <a:r>
              <a:rPr lang="pt-BR" dirty="0" smtClean="0">
                <a:solidFill>
                  <a:srgbClr val="FF0000"/>
                </a:solidFill>
              </a:rPr>
              <a:t>assessoramento e implementação de políticas e programas </a:t>
            </a:r>
            <a:r>
              <a:rPr lang="pt-BR" dirty="0" smtClean="0"/>
              <a:t>relativos à </a:t>
            </a:r>
            <a:r>
              <a:rPr lang="pt-BR" dirty="0" smtClean="0">
                <a:solidFill>
                  <a:srgbClr val="FF0000"/>
                </a:solidFill>
              </a:rPr>
              <a:t>diversidade e equidade</a:t>
            </a:r>
            <a:r>
              <a:rPr lang="pt-BR" dirty="0" smtClean="0"/>
              <a:t>.</a:t>
            </a:r>
          </a:p>
          <a:p>
            <a:pPr lvl="0"/>
            <a:r>
              <a:rPr lang="pt-BR" dirty="0" smtClean="0"/>
              <a:t>No PDI 2015-2019 que está sendo elaborado uma das ações é aproximar o ensino, a pesquisa e a extensão universitária aos </a:t>
            </a:r>
            <a:r>
              <a:rPr lang="pt-BR" dirty="0" smtClean="0">
                <a:solidFill>
                  <a:srgbClr val="FF0000"/>
                </a:solidFill>
              </a:rPr>
              <a:t>desafios das questões sócio estudantis</a:t>
            </a:r>
            <a:r>
              <a:rPr lang="pt-BR" dirty="0" smtClean="0"/>
              <a:t>. O foco é o aluno!</a:t>
            </a:r>
          </a:p>
        </p:txBody>
      </p:sp>
    </p:spTree>
    <p:extLst>
      <p:ext uri="{BB962C8B-B14F-4D97-AF65-F5344CB8AC3E}">
        <p14:creationId xmlns:p14="http://schemas.microsoft.com/office/powerpoint/2010/main" val="241114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>
                <a:effectLst/>
              </a:rPr>
              <a:t>Eixo 2. Acessibilidade e Diversidade</a:t>
            </a:r>
            <a:br>
              <a:rPr lang="pt-BR" dirty="0">
                <a:effectLst/>
              </a:rPr>
            </a:br>
            <a:endParaRPr lang="pt-BR" dirty="0"/>
          </a:p>
        </p:txBody>
      </p:sp>
      <p:sp>
        <p:nvSpPr>
          <p:cNvPr id="26627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988840"/>
            <a:ext cx="7620000" cy="3816077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pt-BR" dirty="0" smtClean="0"/>
              <a:t>A UFS possui </a:t>
            </a:r>
            <a:r>
              <a:rPr lang="pt-BR" dirty="0" smtClean="0">
                <a:solidFill>
                  <a:srgbClr val="FF0000"/>
                </a:solidFill>
              </a:rPr>
              <a:t>programas</a:t>
            </a:r>
            <a:r>
              <a:rPr lang="pt-BR" dirty="0" smtClean="0"/>
              <a:t> de assistência estudantil, fornece bolsas e </a:t>
            </a:r>
            <a:r>
              <a:rPr lang="pt-BR" dirty="0" smtClean="0">
                <a:solidFill>
                  <a:srgbClr val="FF0000"/>
                </a:solidFill>
              </a:rPr>
              <a:t>auxílios que cobrem todas as dimensões  da vida acadêmica, de modo a garantir a permanência</a:t>
            </a:r>
            <a:r>
              <a:rPr lang="pt-BR" dirty="0" smtClean="0"/>
              <a:t> e  qualidade no aprendizado  aos nossos alunos.</a:t>
            </a:r>
          </a:p>
          <a:p>
            <a:pPr lvl="0"/>
            <a:r>
              <a:rPr lang="pt-BR" dirty="0" smtClean="0"/>
              <a:t>São mais de 4 mil alunos que participam dos programas de assistência ou apoio estudantil.</a:t>
            </a:r>
          </a:p>
          <a:p>
            <a:pPr lvl="0"/>
            <a:r>
              <a:rPr lang="pt-BR" dirty="0" smtClean="0"/>
              <a:t>A UFS é modelo na política de residência estudantil.</a:t>
            </a:r>
          </a:p>
          <a:p>
            <a:pPr lvl="0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1114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421235"/>
            <a:ext cx="7620000" cy="3816077"/>
          </a:xfrm>
        </p:spPr>
        <p:txBody>
          <a:bodyPr>
            <a:normAutofit lnSpcReduction="10000"/>
          </a:bodyPr>
          <a:lstStyle/>
          <a:p>
            <a:pPr lvl="0"/>
            <a:r>
              <a:rPr lang="pt-BR" dirty="0" smtClean="0"/>
              <a:t>Está sendo planejado o </a:t>
            </a:r>
            <a:r>
              <a:rPr lang="pt-BR" dirty="0" smtClean="0">
                <a:solidFill>
                  <a:srgbClr val="FF0000"/>
                </a:solidFill>
              </a:rPr>
              <a:t>Centro de Desenvolvimento e Aplicação de Tecnologias Sociais</a:t>
            </a:r>
            <a:r>
              <a:rPr lang="pt-BR" dirty="0" smtClean="0"/>
              <a:t> para a comunidade Sergipana</a:t>
            </a:r>
          </a:p>
          <a:p>
            <a:pPr lvl="0"/>
            <a:r>
              <a:rPr lang="pt-BR" dirty="0" smtClean="0"/>
              <a:t>Está sendo iniciado </a:t>
            </a:r>
            <a:r>
              <a:rPr lang="pt-BR" dirty="0" smtClean="0">
                <a:solidFill>
                  <a:srgbClr val="FF0000"/>
                </a:solidFill>
              </a:rPr>
              <a:t>Fórum  em Tecnologias Sociais</a:t>
            </a:r>
          </a:p>
          <a:p>
            <a:r>
              <a:rPr lang="pt-BR" dirty="0" smtClean="0"/>
              <a:t>Foi criada a </a:t>
            </a:r>
            <a:r>
              <a:rPr lang="pt-BR" dirty="0" smtClean="0">
                <a:solidFill>
                  <a:srgbClr val="FF0000"/>
                </a:solidFill>
              </a:rPr>
              <a:t>Coordenação de Tecnologias Sociais e Ambientais </a:t>
            </a:r>
            <a:r>
              <a:rPr lang="pt-BR" dirty="0" smtClean="0"/>
              <a:t>(CTSA).</a:t>
            </a:r>
          </a:p>
          <a:p>
            <a:endParaRPr lang="pt-BR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79512" y="1412776"/>
            <a:ext cx="868680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531938" marR="0" lvl="0" indent="-1531938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Eixo 3. Compromisso Público: Retorno para a Comunidade</a:t>
            </a:r>
            <a:b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114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349227"/>
            <a:ext cx="8064896" cy="3816077"/>
          </a:xfrm>
        </p:spPr>
        <p:txBody>
          <a:bodyPr>
            <a:noAutofit/>
          </a:bodyPr>
          <a:lstStyle/>
          <a:p>
            <a:pPr lvl="0"/>
            <a:r>
              <a:rPr lang="pt-BR" sz="2750" dirty="0" smtClean="0"/>
              <a:t>O Centro de Recursos Comunitários para a comunidade Sergipana  está sendo planejado – Atendimento médico, odontológico, advocatício, etc.  pelos alunos e professores. </a:t>
            </a:r>
            <a:r>
              <a:rPr lang="pt-BR" sz="2750" dirty="0" smtClean="0">
                <a:solidFill>
                  <a:srgbClr val="FF0000"/>
                </a:solidFill>
              </a:rPr>
              <a:t>Hoje</a:t>
            </a:r>
            <a:r>
              <a:rPr lang="pt-BR" sz="2750" dirty="0" smtClean="0"/>
              <a:t> já existe atendimento em </a:t>
            </a:r>
            <a:r>
              <a:rPr lang="pt-BR" sz="2750" dirty="0" smtClean="0">
                <a:solidFill>
                  <a:srgbClr val="FF0000"/>
                </a:solidFill>
              </a:rPr>
              <a:t>fonoaudiologia, psicologia, direito e medicina.</a:t>
            </a:r>
          </a:p>
          <a:p>
            <a:pPr lvl="0"/>
            <a:r>
              <a:rPr lang="pt-BR" sz="2750" dirty="0" smtClean="0"/>
              <a:t>Existe um cuidado cada vez maior pela UFS para </a:t>
            </a:r>
            <a:r>
              <a:rPr lang="pt-BR" sz="2750" dirty="0" smtClean="0">
                <a:solidFill>
                  <a:srgbClr val="FF0000"/>
                </a:solidFill>
              </a:rPr>
              <a:t>aproximar</a:t>
            </a:r>
            <a:r>
              <a:rPr lang="pt-BR" sz="2750" dirty="0" smtClean="0"/>
              <a:t> o ensino, a pesquisa e a extensão universitária aos </a:t>
            </a:r>
            <a:r>
              <a:rPr lang="pt-BR" sz="2750" dirty="0" smtClean="0">
                <a:solidFill>
                  <a:srgbClr val="FF0000"/>
                </a:solidFill>
              </a:rPr>
              <a:t>desafios das questões comunitárias</a:t>
            </a:r>
            <a:r>
              <a:rPr lang="pt-BR" sz="2750" dirty="0" smtClean="0"/>
              <a:t>.</a:t>
            </a:r>
          </a:p>
          <a:p>
            <a:endParaRPr lang="pt-BR" sz="2750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79512" y="1363613"/>
            <a:ext cx="868680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531938" marR="0" lvl="0" indent="-1531938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Eixo 3. Compromisso Público: Retorno para a Comunidade</a:t>
            </a:r>
            <a:b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114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540568" y="1052736"/>
            <a:ext cx="8301608" cy="1143000"/>
          </a:xfrm>
        </p:spPr>
        <p:txBody>
          <a:bodyPr>
            <a:normAutofit fontScale="90000"/>
          </a:bodyPr>
          <a:lstStyle/>
          <a:p>
            <a:pPr marL="1622425" indent="-1622425">
              <a:defRPr/>
            </a:pPr>
            <a:r>
              <a:rPr lang="pt-BR" dirty="0" smtClean="0">
                <a:effectLst/>
              </a:rPr>
              <a:t>EIXO </a:t>
            </a:r>
            <a:r>
              <a:rPr lang="pt-BR" dirty="0">
                <a:effectLst/>
              </a:rPr>
              <a:t>4. </a:t>
            </a:r>
            <a:r>
              <a:rPr lang="pt-BR" dirty="0" smtClean="0">
                <a:effectLst/>
              </a:rPr>
              <a:t>Qualidade de Vida no Ambiente de Trabalho</a:t>
            </a:r>
            <a:endParaRPr lang="pt-BR" dirty="0">
              <a:effectLst/>
            </a:endParaRPr>
          </a:p>
        </p:txBody>
      </p:sp>
      <p:sp>
        <p:nvSpPr>
          <p:cNvPr id="31747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564904"/>
            <a:ext cx="7993583" cy="3168352"/>
          </a:xfrm>
        </p:spPr>
        <p:txBody>
          <a:bodyPr>
            <a:noAutofit/>
          </a:bodyPr>
          <a:lstStyle/>
          <a:p>
            <a:r>
              <a:rPr lang="pt-BR" sz="4000" dirty="0" smtClean="0"/>
              <a:t>Foi criada a </a:t>
            </a:r>
            <a:r>
              <a:rPr lang="pt-BR" sz="4000" dirty="0" smtClean="0">
                <a:solidFill>
                  <a:srgbClr val="FF0000"/>
                </a:solidFill>
              </a:rPr>
              <a:t>Divisão de Segurança do Trabalho </a:t>
            </a:r>
            <a:r>
              <a:rPr lang="pt-BR" sz="4000" dirty="0" smtClean="0"/>
              <a:t>(DISET) que, além do plano segurança do trabalho e risco, elaborará o plano de </a:t>
            </a:r>
            <a:r>
              <a:rPr lang="pt-BR" sz="4000" dirty="0" smtClean="0">
                <a:solidFill>
                  <a:srgbClr val="FF0000"/>
                </a:solidFill>
              </a:rPr>
              <a:t>gestão da qualidade no ambiente do trabalho</a:t>
            </a:r>
          </a:p>
          <a:p>
            <a:endParaRPr lang="pt-BR" altLang="pt-BR" sz="4000" dirty="0" smtClean="0"/>
          </a:p>
        </p:txBody>
      </p:sp>
    </p:spTree>
    <p:extLst>
      <p:ext uri="{BB962C8B-B14F-4D97-AF65-F5344CB8AC3E}">
        <p14:creationId xmlns:p14="http://schemas.microsoft.com/office/powerpoint/2010/main" val="9609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205880"/>
            <a:ext cx="8229600" cy="7829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>
                <a:effectLst/>
              </a:rPr>
              <a:t>EIXO 5 – Indicadores de Eco-Eficiência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>
              <a:effectLst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420888"/>
            <a:ext cx="7848872" cy="3744416"/>
          </a:xfrm>
        </p:spPr>
        <p:txBody>
          <a:bodyPr>
            <a:normAutofit/>
          </a:bodyPr>
          <a:lstStyle/>
          <a:p>
            <a:r>
              <a:rPr lang="pt-BR" dirty="0" smtClean="0"/>
              <a:t>Está sendo elaborado o </a:t>
            </a:r>
            <a:r>
              <a:rPr lang="pt-BR" dirty="0" smtClean="0">
                <a:solidFill>
                  <a:srgbClr val="FF0000"/>
                </a:solidFill>
              </a:rPr>
              <a:t>manual de normas e procedimentos</a:t>
            </a:r>
            <a:r>
              <a:rPr lang="pt-BR" dirty="0" smtClean="0"/>
              <a:t> para a projeto, construção e uso de </a:t>
            </a:r>
            <a:r>
              <a:rPr lang="pt-BR" dirty="0" smtClean="0">
                <a:solidFill>
                  <a:srgbClr val="FF0000"/>
                </a:solidFill>
              </a:rPr>
              <a:t>edificações sustentáveis</a:t>
            </a:r>
          </a:p>
          <a:p>
            <a:r>
              <a:rPr lang="pt-BR" dirty="0" smtClean="0"/>
              <a:t>A UFS está fazendo </a:t>
            </a:r>
            <a:r>
              <a:rPr lang="pt-BR" dirty="0" smtClean="0">
                <a:solidFill>
                  <a:srgbClr val="FF0000"/>
                </a:solidFill>
              </a:rPr>
              <a:t>o primeiro prédio público</a:t>
            </a:r>
            <a:r>
              <a:rPr lang="pt-BR" dirty="0" smtClean="0"/>
              <a:t> com </a:t>
            </a:r>
            <a:r>
              <a:rPr lang="pt-BR" dirty="0" smtClean="0">
                <a:solidFill>
                  <a:srgbClr val="FF0000"/>
                </a:solidFill>
              </a:rPr>
              <a:t>salas de aula </a:t>
            </a:r>
            <a:r>
              <a:rPr lang="pt-BR" dirty="0" smtClean="0"/>
              <a:t>com </a:t>
            </a:r>
            <a:r>
              <a:rPr lang="pt-BR" dirty="0" smtClean="0">
                <a:solidFill>
                  <a:srgbClr val="FF0000"/>
                </a:solidFill>
              </a:rPr>
              <a:t>renovação de ar </a:t>
            </a:r>
            <a:r>
              <a:rPr lang="pt-BR" dirty="0" smtClean="0"/>
              <a:t>e recuperação de calor.</a:t>
            </a:r>
          </a:p>
          <a:p>
            <a:pPr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88641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205880"/>
            <a:ext cx="8229600" cy="7829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>
                <a:effectLst/>
              </a:rPr>
              <a:t>EIXO 5 – Indicadores de Eco-Eficiência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>
              <a:effectLst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772816"/>
            <a:ext cx="8208912" cy="4392488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pt-BR" dirty="0" smtClean="0"/>
              <a:t>A UFS atua em 4 sub eixos:</a:t>
            </a:r>
          </a:p>
          <a:p>
            <a:pPr lvl="0"/>
            <a:r>
              <a:rPr lang="pt-BR" dirty="0" smtClean="0"/>
              <a:t>5.1 </a:t>
            </a:r>
            <a:r>
              <a:rPr lang="pt-BR" dirty="0" smtClean="0">
                <a:solidFill>
                  <a:srgbClr val="FF0000"/>
                </a:solidFill>
              </a:rPr>
              <a:t>Emissão de gases – efeito estufa</a:t>
            </a:r>
            <a:r>
              <a:rPr lang="pt-BR" dirty="0" smtClean="0"/>
              <a:t>: </a:t>
            </a:r>
            <a:r>
              <a:rPr lang="pt-BR" dirty="0" smtClean="0">
                <a:solidFill>
                  <a:srgbClr val="FF0000"/>
                </a:solidFill>
              </a:rPr>
              <a:t>programação</a:t>
            </a:r>
            <a:r>
              <a:rPr lang="pt-BR" dirty="0" smtClean="0"/>
              <a:t> da frota, </a:t>
            </a:r>
            <a:r>
              <a:rPr lang="pt-BR" dirty="0" smtClean="0">
                <a:solidFill>
                  <a:srgbClr val="FF0000"/>
                </a:solidFill>
              </a:rPr>
              <a:t>otimização</a:t>
            </a:r>
            <a:r>
              <a:rPr lang="pt-BR" dirty="0" smtClean="0"/>
              <a:t> de viagens, </a:t>
            </a:r>
            <a:r>
              <a:rPr lang="pt-BR" dirty="0" smtClean="0">
                <a:solidFill>
                  <a:srgbClr val="FF0000"/>
                </a:solidFill>
              </a:rPr>
              <a:t>análise de risco</a:t>
            </a:r>
          </a:p>
          <a:p>
            <a:pPr lvl="0"/>
            <a:r>
              <a:rPr lang="pt-BR" dirty="0" smtClean="0"/>
              <a:t>5.2 </a:t>
            </a:r>
            <a:r>
              <a:rPr lang="pt-BR" dirty="0" smtClean="0">
                <a:solidFill>
                  <a:srgbClr val="FF0000"/>
                </a:solidFill>
              </a:rPr>
              <a:t>Energia</a:t>
            </a:r>
            <a:r>
              <a:rPr lang="pt-BR" dirty="0" smtClean="0"/>
              <a:t>: Projeto da </a:t>
            </a:r>
            <a:r>
              <a:rPr lang="pt-BR" dirty="0" smtClean="0">
                <a:solidFill>
                  <a:srgbClr val="FF0000"/>
                </a:solidFill>
              </a:rPr>
              <a:t>subestação de 69 kVA </a:t>
            </a:r>
            <a:r>
              <a:rPr lang="pt-BR" dirty="0" smtClean="0"/>
              <a:t>que tornará mais </a:t>
            </a:r>
            <a:r>
              <a:rPr lang="pt-BR" dirty="0" smtClean="0">
                <a:solidFill>
                  <a:srgbClr val="FF0000"/>
                </a:solidFill>
              </a:rPr>
              <a:t>estável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FF0000"/>
                </a:solidFill>
              </a:rPr>
              <a:t>a energia</a:t>
            </a:r>
            <a:r>
              <a:rPr lang="pt-BR" dirty="0" smtClean="0"/>
              <a:t> e </a:t>
            </a:r>
            <a:r>
              <a:rPr lang="pt-BR" dirty="0" smtClean="0">
                <a:solidFill>
                  <a:srgbClr val="FF0000"/>
                </a:solidFill>
              </a:rPr>
              <a:t>reduzirá  consumo; estudos da demanda </a:t>
            </a:r>
            <a:r>
              <a:rPr lang="pt-BR" dirty="0" smtClean="0"/>
              <a:t>com </a:t>
            </a:r>
            <a:r>
              <a:rPr lang="pt-BR" dirty="0" smtClean="0">
                <a:solidFill>
                  <a:srgbClr val="FF0000"/>
                </a:solidFill>
              </a:rPr>
              <a:t>redução de R$ 50 mil</a:t>
            </a:r>
            <a:r>
              <a:rPr lang="pt-BR" dirty="0" smtClean="0"/>
              <a:t> no custo de energia; projeto para </a:t>
            </a:r>
            <a:r>
              <a:rPr lang="pt-BR" dirty="0" smtClean="0">
                <a:solidFill>
                  <a:srgbClr val="FF0000"/>
                </a:solidFill>
              </a:rPr>
              <a:t>controle de energia por telemetria</a:t>
            </a:r>
            <a:r>
              <a:rPr lang="pt-BR" dirty="0" smtClean="0"/>
              <a:t>; </a:t>
            </a:r>
            <a:r>
              <a:rPr lang="pt-BR" dirty="0" smtClean="0">
                <a:solidFill>
                  <a:srgbClr val="FF0000"/>
                </a:solidFill>
              </a:rPr>
              <a:t>conscientização</a:t>
            </a:r>
            <a:r>
              <a:rPr lang="pt-BR" dirty="0" smtClean="0"/>
              <a:t> no uso de energia.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88641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205880"/>
            <a:ext cx="8229600" cy="7829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>
                <a:effectLst/>
              </a:rPr>
              <a:t>EIXO 5 – Indicadores de Eco-Eficiência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>
              <a:effectLst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132856"/>
            <a:ext cx="7776864" cy="4320480"/>
          </a:xfrm>
        </p:spPr>
        <p:txBody>
          <a:bodyPr>
            <a:normAutofit/>
          </a:bodyPr>
          <a:lstStyle/>
          <a:p>
            <a:pPr lvl="0"/>
            <a:r>
              <a:rPr lang="pt-BR" dirty="0" smtClean="0"/>
              <a:t>5.3 </a:t>
            </a:r>
            <a:r>
              <a:rPr lang="pt-BR" dirty="0" smtClean="0">
                <a:solidFill>
                  <a:srgbClr val="FF0000"/>
                </a:solidFill>
              </a:rPr>
              <a:t>Água e Esgoto</a:t>
            </a:r>
            <a:r>
              <a:rPr lang="pt-BR" dirty="0" smtClean="0"/>
              <a:t>: está sendo </a:t>
            </a:r>
            <a:r>
              <a:rPr lang="pt-BR" dirty="0" smtClean="0">
                <a:solidFill>
                  <a:srgbClr val="FF0000"/>
                </a:solidFill>
              </a:rPr>
              <a:t>executado o novo sistema</a:t>
            </a:r>
            <a:r>
              <a:rPr lang="pt-BR" dirty="0" smtClean="0"/>
              <a:t> de esgoto</a:t>
            </a:r>
          </a:p>
          <a:p>
            <a:pPr lvl="0"/>
            <a:r>
              <a:rPr lang="pt-BR" dirty="0" smtClean="0"/>
              <a:t>5.4 </a:t>
            </a:r>
            <a:r>
              <a:rPr lang="pt-BR" dirty="0" smtClean="0">
                <a:solidFill>
                  <a:srgbClr val="FF0000"/>
                </a:solidFill>
              </a:rPr>
              <a:t>Resíduos</a:t>
            </a:r>
            <a:r>
              <a:rPr lang="pt-BR" dirty="0" smtClean="0"/>
              <a:t>: já é realizada </a:t>
            </a:r>
            <a:r>
              <a:rPr lang="pt-BR" dirty="0" smtClean="0">
                <a:solidFill>
                  <a:srgbClr val="FF0000"/>
                </a:solidFill>
              </a:rPr>
              <a:t>coleta solidária </a:t>
            </a:r>
            <a:r>
              <a:rPr lang="pt-BR" dirty="0" smtClean="0"/>
              <a:t>de resíduos (reciclável), a </a:t>
            </a:r>
            <a:r>
              <a:rPr lang="pt-BR" dirty="0" smtClean="0">
                <a:solidFill>
                  <a:srgbClr val="FF0000"/>
                </a:solidFill>
              </a:rPr>
              <a:t>coleta e manejo de resíduos químicos e biológicos </a:t>
            </a:r>
            <a:r>
              <a:rPr lang="pt-BR" dirty="0" smtClean="0"/>
              <a:t>e a </a:t>
            </a:r>
            <a:r>
              <a:rPr lang="pt-BR" dirty="0" smtClean="0">
                <a:solidFill>
                  <a:srgbClr val="FF0000"/>
                </a:solidFill>
              </a:rPr>
              <a:t>coleta de eletroeletrônicos</a:t>
            </a:r>
            <a:r>
              <a:rPr lang="pt-BR" dirty="0" smtClean="0"/>
              <a:t>. 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88641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29208" y="1412776"/>
            <a:ext cx="8229600" cy="10081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>
                <a:effectLst/>
              </a:rPr>
              <a:t>EIXO </a:t>
            </a:r>
            <a:r>
              <a:rPr lang="pt-BR" dirty="0" smtClean="0"/>
              <a:t>6</a:t>
            </a:r>
            <a:r>
              <a:rPr lang="pt-BR" dirty="0" smtClean="0">
                <a:effectLst/>
              </a:rPr>
              <a:t> – Compras e Contratações Sustentáveis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>
              <a:effectLst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421235"/>
            <a:ext cx="7920880" cy="3816077"/>
          </a:xfrm>
        </p:spPr>
        <p:txBody>
          <a:bodyPr>
            <a:normAutofit/>
          </a:bodyPr>
          <a:lstStyle/>
          <a:p>
            <a:pPr lvl="0"/>
            <a:r>
              <a:rPr lang="pt-BR" dirty="0" smtClean="0"/>
              <a:t>Estamos estimulando através de campanhas educativas, a </a:t>
            </a:r>
            <a:r>
              <a:rPr lang="pt-BR" dirty="0" smtClean="0">
                <a:solidFill>
                  <a:srgbClr val="FF0000"/>
                </a:solidFill>
              </a:rPr>
              <a:t>prática sustentável </a:t>
            </a:r>
            <a:r>
              <a:rPr lang="pt-BR" dirty="0" smtClean="0"/>
              <a:t>nos pedidos de </a:t>
            </a:r>
            <a:r>
              <a:rPr lang="pt-BR" dirty="0" smtClean="0">
                <a:solidFill>
                  <a:srgbClr val="FF0000"/>
                </a:solidFill>
              </a:rPr>
              <a:t>aquisição</a:t>
            </a:r>
            <a:r>
              <a:rPr lang="pt-BR" dirty="0" smtClean="0"/>
              <a:t>, assim como no </a:t>
            </a:r>
            <a:r>
              <a:rPr lang="pt-BR" dirty="0" smtClean="0">
                <a:solidFill>
                  <a:srgbClr val="FF0000"/>
                </a:solidFill>
              </a:rPr>
              <a:t>uso</a:t>
            </a:r>
            <a:r>
              <a:rPr lang="pt-BR" dirty="0" smtClean="0"/>
              <a:t> de materiais e equipamentos.</a:t>
            </a:r>
          </a:p>
          <a:p>
            <a:pPr lvl="0"/>
            <a:r>
              <a:rPr lang="pt-BR" dirty="0" smtClean="0"/>
              <a:t>Está sendo feito um </a:t>
            </a:r>
            <a:r>
              <a:rPr lang="pt-BR" dirty="0" smtClean="0">
                <a:solidFill>
                  <a:srgbClr val="FF0000"/>
                </a:solidFill>
              </a:rPr>
              <a:t>planejamento integrado para aquisição</a:t>
            </a:r>
            <a:r>
              <a:rPr lang="pt-BR" dirty="0" smtClean="0"/>
              <a:t> de equipamentos e material de consumo. 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88641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Logística Sustentável numa Universidade Pública</a:t>
            </a:r>
            <a:endParaRPr lang="pt-BR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Prof. Dr. Ângelo Roberto Antoniolli</a:t>
            </a:r>
          </a:p>
          <a:p>
            <a:r>
              <a:rPr lang="pt-BR" sz="2800" dirty="0" smtClean="0"/>
              <a:t>Reitor da Universidade Federal de Sergipe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1124744"/>
            <a:ext cx="8229600" cy="10081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>
                <a:effectLst/>
              </a:rPr>
              <a:t>EIXO </a:t>
            </a:r>
            <a:r>
              <a:rPr lang="pt-BR" dirty="0" smtClean="0"/>
              <a:t>7</a:t>
            </a:r>
            <a:r>
              <a:rPr lang="pt-BR" dirty="0" smtClean="0">
                <a:effectLst/>
              </a:rPr>
              <a:t> – Mobilidade de Transporte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>
              <a:effectLst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21235"/>
            <a:ext cx="7620000" cy="2879973"/>
          </a:xfrm>
        </p:spPr>
        <p:txBody>
          <a:bodyPr>
            <a:normAutofit/>
          </a:bodyPr>
          <a:lstStyle/>
          <a:p>
            <a:pPr lvl="0"/>
            <a:r>
              <a:rPr lang="pt-BR" dirty="0" smtClean="0"/>
              <a:t>Promoção de </a:t>
            </a:r>
            <a:r>
              <a:rPr lang="pt-BR" dirty="0" smtClean="0">
                <a:solidFill>
                  <a:srgbClr val="FF0000"/>
                </a:solidFill>
              </a:rPr>
              <a:t>campanhas</a:t>
            </a:r>
            <a:r>
              <a:rPr lang="pt-BR" dirty="0" smtClean="0"/>
              <a:t> para incentivo ao </a:t>
            </a:r>
            <a:r>
              <a:rPr lang="pt-BR" dirty="0" smtClean="0">
                <a:solidFill>
                  <a:srgbClr val="FF0000"/>
                </a:solidFill>
              </a:rPr>
              <a:t>uso de transportes alternativos e coletivos </a:t>
            </a:r>
            <a:r>
              <a:rPr lang="pt-BR" dirty="0" smtClean="0"/>
              <a:t>como forma de deslocamento até a Universidade, por ex. promover o transporte por bicicleta e caminhada. 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88641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7520" y="274638"/>
            <a:ext cx="5482952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Resumo das 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48478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Coleta Seletiva;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Coleta Seletiva Solidária;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Treinamento de Pessoal;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Plantio de Árvores;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Palestras Educativas;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Semana UFS Ambiental;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Mobilidade no Campus;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Climatização das didáticas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Acessibilidade (piso táctil, passarelas, totens, elevadores, incluir</a:t>
            </a:r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Construção de mecanismos de governança</a:t>
            </a:r>
            <a:endParaRPr lang="pt-BR" alt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alt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alt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alt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alt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829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Criação da </a:t>
            </a:r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Coordenação de Sustentabilidade Institucional;</a:t>
            </a:r>
            <a:endParaRPr lang="pt-BR" alt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Criação do </a:t>
            </a:r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Núcleo de Gestão Ambiental;</a:t>
            </a:r>
            <a:endParaRPr lang="pt-BR" alt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Construção da primeira didática do país  </a:t>
            </a: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renovação de ar com recuperação isoentálpica;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Implantação de novo sistema </a:t>
            </a: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esgoto;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Instalação de Subestação </a:t>
            </a: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69 KVA;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Ações de promoção da Ecoficiência</a:t>
            </a:r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alt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132856"/>
            <a:ext cx="8712968" cy="3888432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Decisões diárias afetam a sustentabilidade de qualquer Instituição. É fundamental a adoção de mudanças de comportamento que promovam a bem-estar de todos. Essa é uma condição essencial para se atingir uma universidade pública comprometida com o desenvolvimento social, econômico, cultural, ambiental de forma sustentável e voltada para os problemas da sociedade sergipana</a:t>
            </a:r>
            <a:r>
              <a:rPr lang="pt-BR" alt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altLang="pt-BR" sz="3600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3419872" y="1363415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/>
              <a:t>Breve conclusão 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5686991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Contatos</a:t>
            </a:r>
            <a:endParaRPr lang="pt-BR" dirty="0"/>
          </a:p>
        </p:txBody>
      </p:sp>
      <p:sp>
        <p:nvSpPr>
          <p:cNvPr id="4403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pt-BR" altLang="pt-BR" dirty="0" smtClean="0"/>
              <a:t>Gabinete do Reitor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altLang="pt-BR" dirty="0" smtClean="0"/>
              <a:t>E-mail: reitoria@ufs.br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altLang="pt-BR" dirty="0" smtClean="0"/>
              <a:t>Telefone: 2105-6404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altLang="pt-BR" smtClean="0"/>
              <a:t>proplan@ufs.br</a:t>
            </a: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3303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3406" y="764704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/>
              <a:t>O que compreendemos por Sustentabilidade?</a:t>
            </a:r>
            <a:endParaRPr lang="pt-BR" dirty="0"/>
          </a:p>
        </p:txBody>
      </p:sp>
      <p:sp>
        <p:nvSpPr>
          <p:cNvPr id="12291" name="Espaço Reservado para Conteúdo 2"/>
          <p:cNvSpPr>
            <a:spLocks noGrp="1"/>
          </p:cNvSpPr>
          <p:nvPr>
            <p:ph idx="1"/>
          </p:nvPr>
        </p:nvSpPr>
        <p:spPr>
          <a:xfrm>
            <a:off x="1295400" y="2108200"/>
            <a:ext cx="6805613" cy="29765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pt-BR" altLang="pt-BR" dirty="0" smtClean="0"/>
              <a:t>Sustentabilidade é um conjunto de ações envolvendo diferentes dimensões  da sociedade (econômico, social, ambiental, cultural, educacional), de forma integrada e sinérgica, visando o bem-estar pleno  de todos e a garantia de condições saudáveis de vida no planeta terra para as gerações futuras.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39903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468313" y="1700213"/>
            <a:ext cx="9612313" cy="4308475"/>
            <a:chOff x="-468313" y="1700213"/>
            <a:chExt cx="9612313" cy="4308475"/>
          </a:xfrm>
        </p:grpSpPr>
        <p:sp>
          <p:nvSpPr>
            <p:cNvPr id="5" name="Título 4"/>
            <p:cNvSpPr txBox="1">
              <a:spLocks/>
            </p:cNvSpPr>
            <p:nvPr/>
          </p:nvSpPr>
          <p:spPr bwMode="auto">
            <a:xfrm>
              <a:off x="2555875" y="2349500"/>
              <a:ext cx="3816350" cy="3024188"/>
            </a:xfrm>
            <a:prstGeom prst="star5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25400" cap="flat" cmpd="sng" algn="ctr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00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4400" dirty="0"/>
                <a:t/>
              </a:r>
              <a:br>
                <a:rPr lang="pt-BR" sz="4400" dirty="0"/>
              </a:br>
              <a:endParaRPr lang="pt-BR" sz="4400" dirty="0"/>
            </a:p>
          </p:txBody>
        </p:sp>
        <p:sp>
          <p:nvSpPr>
            <p:cNvPr id="6" name="CaixaDeTexto 5"/>
            <p:cNvSpPr txBox="1">
              <a:spLocks noChangeArrowheads="1"/>
            </p:cNvSpPr>
            <p:nvPr/>
          </p:nvSpPr>
          <p:spPr bwMode="auto">
            <a:xfrm>
              <a:off x="2268538" y="1700213"/>
              <a:ext cx="4357687" cy="70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  <a:cs typeface="+mn-cs"/>
                </a:rPr>
                <a:t>Ambiente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  <a:cs typeface="+mn-cs"/>
                </a:rPr>
                <a:t>Cultural</a:t>
              </a:r>
            </a:p>
          </p:txBody>
        </p:sp>
        <p:sp>
          <p:nvSpPr>
            <p:cNvPr id="7" name="CaixaDeTexto 8"/>
            <p:cNvSpPr txBox="1">
              <a:spLocks noChangeArrowheads="1"/>
            </p:cNvSpPr>
            <p:nvPr/>
          </p:nvSpPr>
          <p:spPr bwMode="auto">
            <a:xfrm>
              <a:off x="-468313" y="3213100"/>
              <a:ext cx="435768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  <a:cs typeface="+mn-cs"/>
                </a:rPr>
                <a:t>Ambiente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  <a:cs typeface="+mn-cs"/>
                </a:rPr>
                <a:t>Social</a:t>
              </a:r>
            </a:p>
          </p:txBody>
        </p:sp>
        <p:sp>
          <p:nvSpPr>
            <p:cNvPr id="8" name="CaixaDeTexto 8"/>
            <p:cNvSpPr txBox="1">
              <a:spLocks noChangeArrowheads="1"/>
            </p:cNvSpPr>
            <p:nvPr/>
          </p:nvSpPr>
          <p:spPr bwMode="auto">
            <a:xfrm>
              <a:off x="5399088" y="3213100"/>
              <a:ext cx="3744912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  <a:cs typeface="+mn-cs"/>
                </a:rPr>
                <a:t>Ambiente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smtClean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  <a:cs typeface="+mn-cs"/>
                </a:rPr>
                <a:t>de </a:t>
              </a:r>
              <a:r>
                <a:rPr lang="pt-BR" sz="2000" b="1" dirty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  <a:cs typeface="+mn-cs"/>
                </a:rPr>
                <a:t>Trabalho</a:t>
              </a:r>
            </a:p>
          </p:txBody>
        </p:sp>
        <p:sp>
          <p:nvSpPr>
            <p:cNvPr id="9" name="CaixaDeTexto 8"/>
            <p:cNvSpPr txBox="1">
              <a:spLocks noChangeArrowheads="1"/>
            </p:cNvSpPr>
            <p:nvPr/>
          </p:nvSpPr>
          <p:spPr bwMode="auto">
            <a:xfrm>
              <a:off x="323850" y="5300663"/>
              <a:ext cx="435768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  <a:cs typeface="+mn-cs"/>
                </a:rPr>
                <a:t>Ambiente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smtClean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  <a:cs typeface="+mn-cs"/>
                </a:rPr>
                <a:t>da natureza</a:t>
              </a:r>
              <a:endParaRPr lang="pt-BR" sz="2000" b="1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cs typeface="+mn-cs"/>
              </a:endParaRPr>
            </a:p>
          </p:txBody>
        </p:sp>
        <p:sp>
          <p:nvSpPr>
            <p:cNvPr id="10" name="CaixaDeTexto 8"/>
            <p:cNvSpPr txBox="1">
              <a:spLocks noChangeArrowheads="1"/>
            </p:cNvSpPr>
            <p:nvPr/>
          </p:nvSpPr>
          <p:spPr bwMode="auto">
            <a:xfrm>
              <a:off x="4140200" y="5229225"/>
              <a:ext cx="435768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  <a:cs typeface="+mn-cs"/>
                </a:rPr>
                <a:t>Ambiente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smtClean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</a:rPr>
                <a:t>lúdico</a:t>
              </a:r>
              <a:endParaRPr lang="pt-BR" sz="2000" b="1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62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3675" y="351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A UFS</a:t>
            </a:r>
            <a:endParaRPr lang="pt-BR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44675"/>
            <a:ext cx="19177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844675"/>
            <a:ext cx="19431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44675"/>
            <a:ext cx="2071687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292600"/>
            <a:ext cx="2205037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292600"/>
            <a:ext cx="22352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tângulo 6"/>
          <p:cNvSpPr>
            <a:spLocks noChangeArrowheads="1"/>
          </p:cNvSpPr>
          <p:nvPr/>
        </p:nvSpPr>
        <p:spPr bwMode="auto">
          <a:xfrm>
            <a:off x="1187450" y="3284538"/>
            <a:ext cx="1301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</a:t>
            </a:r>
            <a:r>
              <a:rPr lang="pt-BR" alt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Cristóvão </a:t>
            </a:r>
            <a:endParaRPr lang="pt-BR" altLang="pt-B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5" name="Retângulo 6"/>
          <p:cNvSpPr>
            <a:spLocks noChangeArrowheads="1"/>
          </p:cNvSpPr>
          <p:nvPr/>
        </p:nvSpPr>
        <p:spPr bwMode="auto">
          <a:xfrm>
            <a:off x="4211638" y="3429000"/>
            <a:ext cx="803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Lagarto</a:t>
            </a:r>
          </a:p>
        </p:txBody>
      </p:sp>
      <p:sp>
        <p:nvSpPr>
          <p:cNvPr id="14346" name="Retângulo 6"/>
          <p:cNvSpPr>
            <a:spLocks noChangeArrowheads="1"/>
          </p:cNvSpPr>
          <p:nvPr/>
        </p:nvSpPr>
        <p:spPr bwMode="auto">
          <a:xfrm>
            <a:off x="6804025" y="3429000"/>
            <a:ext cx="1093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Laranjeiras</a:t>
            </a:r>
          </a:p>
        </p:txBody>
      </p:sp>
      <p:sp>
        <p:nvSpPr>
          <p:cNvPr id="14347" name="Retângulo 6"/>
          <p:cNvSpPr>
            <a:spLocks noChangeArrowheads="1"/>
          </p:cNvSpPr>
          <p:nvPr/>
        </p:nvSpPr>
        <p:spPr bwMode="auto">
          <a:xfrm>
            <a:off x="2484438" y="5949950"/>
            <a:ext cx="9207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Itabaiana</a:t>
            </a:r>
          </a:p>
        </p:txBody>
      </p:sp>
      <p:sp>
        <p:nvSpPr>
          <p:cNvPr id="14348" name="Retângulo 6"/>
          <p:cNvSpPr>
            <a:spLocks noChangeArrowheads="1"/>
          </p:cNvSpPr>
          <p:nvPr/>
        </p:nvSpPr>
        <p:spPr bwMode="auto">
          <a:xfrm>
            <a:off x="6156325" y="5949950"/>
            <a:ext cx="8130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Aracaju</a:t>
            </a:r>
            <a:endParaRPr lang="pt-BR" altLang="pt-B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17776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6976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População da UFS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938" y="1526431"/>
            <a:ext cx="8272462" cy="521493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1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Docentes                                      1.550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1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Técnicos-administrativos                 1.304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1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Alunos                                         </a:t>
            </a:r>
            <a:r>
              <a:rPr lang="pt-BR" sz="1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31.000</a:t>
            </a:r>
            <a:endParaRPr lang="pt-BR" sz="1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1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Prestadores de serviços                     </a:t>
            </a:r>
            <a:r>
              <a:rPr lang="pt-BR" sz="1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998                             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1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= </a:t>
            </a:r>
            <a:r>
              <a:rPr lang="pt-BR" sz="1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34.852</a:t>
            </a:r>
            <a:endParaRPr lang="pt-BR" sz="128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31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7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pt-BR" sz="1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Estaria</a:t>
            </a:r>
            <a:r>
              <a:rPr lang="pt-BR" sz="1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entre os 15 municípios mais populosos de </a:t>
            </a:r>
            <a:r>
              <a:rPr lang="pt-BR" sz="1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Sergipe!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pt-BR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pt-BR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pt-BR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pt-BR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pt-BR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pt-BR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pt-BR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pt-BR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pt-BR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pt-BR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pt-BR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400" b="1" dirty="0" smtClean="0">
                <a:latin typeface="Times New Roman" pitchFamily="18" charset="0"/>
                <a:cs typeface="Times New Roman" pitchFamily="18" charset="0"/>
              </a:rPr>
              <a:t>Fonte: Censo 2010. 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400" b="1" dirty="0" smtClean="0">
                <a:latin typeface="Times New Roman" pitchFamily="18" charset="0"/>
                <a:cs typeface="Times New Roman" pitchFamily="18" charset="0"/>
              </a:rPr>
              <a:t>Disponível em: http://pt.wikipedia.org/wiki/Anexo:Lista_de_munic%C3%ADpios_de_Sergipe_por_popula%C3%A7%C3%A3o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sz="3400" dirty="0"/>
          </a:p>
        </p:txBody>
      </p:sp>
    </p:spTree>
    <p:extLst>
      <p:ext uri="{BB962C8B-B14F-4D97-AF65-F5344CB8AC3E}">
        <p14:creationId xmlns:p14="http://schemas.microsoft.com/office/powerpoint/2010/main" val="406838740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ls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78" y="-27384"/>
            <a:ext cx="9172173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695728" y="594928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Eixos do Plano de Logística Sustentável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6907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4888" y="1927373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Ter como </a:t>
            </a:r>
            <a:r>
              <a:rPr lang="pt-BR" dirty="0" smtClean="0">
                <a:solidFill>
                  <a:srgbClr val="FF0000"/>
                </a:solidFill>
              </a:rPr>
              <a:t>princípio</a:t>
            </a:r>
            <a:r>
              <a:rPr lang="pt-BR" dirty="0" smtClean="0"/>
              <a:t> da administração central </a:t>
            </a:r>
            <a:r>
              <a:rPr lang="pt-BR" dirty="0" smtClean="0">
                <a:solidFill>
                  <a:srgbClr val="FF0000"/>
                </a:solidFill>
              </a:rPr>
              <a:t>liderança e excelência em sustentabilidade</a:t>
            </a:r>
          </a:p>
          <a:p>
            <a:r>
              <a:rPr lang="pt-BR" dirty="0" smtClean="0"/>
              <a:t>Foram criados </a:t>
            </a:r>
            <a:r>
              <a:rPr lang="pt-BR" dirty="0" smtClean="0">
                <a:solidFill>
                  <a:srgbClr val="FF0000"/>
                </a:solidFill>
              </a:rPr>
              <a:t>mecanismos de sustentabilidade </a:t>
            </a:r>
            <a:r>
              <a:rPr lang="pt-BR" dirty="0" smtClean="0"/>
              <a:t>nos campi:  </a:t>
            </a:r>
            <a:r>
              <a:rPr lang="pt-BR" sz="2800" dirty="0" smtClean="0"/>
              <a:t>A Política de sustentabilidade, Coordenação de Sustentabilidade, Núcleo de Gestão Ambiental e Programa UFS Ambiental</a:t>
            </a:r>
          </a:p>
          <a:p>
            <a:r>
              <a:rPr lang="pt-BR" dirty="0" smtClean="0"/>
              <a:t>Está em desenvolvimento o </a:t>
            </a:r>
            <a:r>
              <a:rPr lang="pt-BR" dirty="0" smtClean="0">
                <a:solidFill>
                  <a:srgbClr val="FF0000"/>
                </a:solidFill>
              </a:rPr>
              <a:t>Plano Diretor Sustentável</a:t>
            </a:r>
          </a:p>
          <a:p>
            <a:r>
              <a:rPr lang="pt-BR" dirty="0" smtClean="0"/>
              <a:t>Foi elaborado o </a:t>
            </a:r>
            <a:r>
              <a:rPr lang="pt-BR" dirty="0" smtClean="0">
                <a:solidFill>
                  <a:srgbClr val="FF0000"/>
                </a:solidFill>
              </a:rPr>
              <a:t>Plano de Sustentabilidade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/>
              <a:t>EIXO 1. Planejamento e Coordenação</a:t>
            </a:r>
            <a:br>
              <a:rPr lang="pt-BR" dirty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4888" y="1999381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Na elaboração do Plano de Desenvolvimento Institucional - PDI 2015-2019 - estão sendo </a:t>
            </a:r>
            <a:r>
              <a:rPr lang="pt-BR" dirty="0" smtClean="0">
                <a:solidFill>
                  <a:srgbClr val="FF0000"/>
                </a:solidFill>
              </a:rPr>
              <a:t>cruzadas referências com os planos estratégicos setorizados</a:t>
            </a:r>
          </a:p>
          <a:p>
            <a:r>
              <a:rPr lang="pt-BR" dirty="0" smtClean="0"/>
              <a:t>Foi elaborada e atualizada a </a:t>
            </a:r>
            <a:r>
              <a:rPr lang="pt-BR" dirty="0" smtClean="0">
                <a:solidFill>
                  <a:srgbClr val="FF0000"/>
                </a:solidFill>
              </a:rPr>
              <a:t>carta de serviço </a:t>
            </a:r>
            <a:r>
              <a:rPr lang="pt-BR" dirty="0" smtClean="0"/>
              <a:t>ao cidadão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Os processos </a:t>
            </a:r>
            <a:r>
              <a:rPr lang="pt-BR" dirty="0" smtClean="0"/>
              <a:t>estão sendo avaliados com vistas ao aumento da </a:t>
            </a:r>
            <a:r>
              <a:rPr lang="pt-BR" dirty="0" smtClean="0">
                <a:solidFill>
                  <a:srgbClr val="FF0000"/>
                </a:solidFill>
              </a:rPr>
              <a:t>satisfação da comunidade </a:t>
            </a:r>
            <a:r>
              <a:rPr lang="pt-BR" dirty="0" smtClean="0"/>
              <a:t>universitária através de inovações incrementais</a:t>
            </a:r>
            <a:r>
              <a:rPr lang="pt-BR" dirty="0" smtClean="0">
                <a:solidFill>
                  <a:srgbClr val="FF0000"/>
                </a:solidFill>
              </a:rPr>
              <a:t>,</a:t>
            </a:r>
            <a:r>
              <a:rPr lang="pt-BR" dirty="0" smtClean="0"/>
              <a:t> com a consequente </a:t>
            </a:r>
            <a:r>
              <a:rPr lang="pt-BR" dirty="0" smtClean="0">
                <a:solidFill>
                  <a:srgbClr val="FF0000"/>
                </a:solidFill>
              </a:rPr>
              <a:t>redução de desperdícios ou retrabalho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/>
              <a:t>EIXO 1. Planejamento e Coordenação</a:t>
            </a:r>
            <a:br>
              <a:rPr lang="pt-BR" dirty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</TotalTime>
  <Words>1028</Words>
  <Application>Microsoft Office PowerPoint</Application>
  <PresentationFormat>Apresentação na tela (4:3)</PresentationFormat>
  <Paragraphs>120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</vt:lpstr>
      <vt:lpstr>Arial Rounded MT Bold</vt:lpstr>
      <vt:lpstr>Calibri</vt:lpstr>
      <vt:lpstr>Tahoma</vt:lpstr>
      <vt:lpstr>Times New Roman</vt:lpstr>
      <vt:lpstr>Tema do Office</vt:lpstr>
      <vt:lpstr>Personalizar design</vt:lpstr>
      <vt:lpstr>Apresentação do PowerPoint</vt:lpstr>
      <vt:lpstr>Logística Sustentável numa Universidade Pública</vt:lpstr>
      <vt:lpstr>O que compreendemos por Sustentabilidade?</vt:lpstr>
      <vt:lpstr>Apresentação do PowerPoint</vt:lpstr>
      <vt:lpstr>A UFS</vt:lpstr>
      <vt:lpstr>População da UFS</vt:lpstr>
      <vt:lpstr>Apresentação do PowerPoint</vt:lpstr>
      <vt:lpstr>EIXO 1. Planejamento e Coordenação </vt:lpstr>
      <vt:lpstr>EIXO 1. Planejamento e Coordenação </vt:lpstr>
      <vt:lpstr>EIXO 1. Planejamento e Coordenação </vt:lpstr>
      <vt:lpstr>Eixo 2. Acessibilidade e Diversidade </vt:lpstr>
      <vt:lpstr>Eixo 2. Acessibilidade e Diversidade </vt:lpstr>
      <vt:lpstr>Apresentação do PowerPoint</vt:lpstr>
      <vt:lpstr>Apresentação do PowerPoint</vt:lpstr>
      <vt:lpstr>EIXO 4. Qualidade de Vida no Ambiente de Trabalho</vt:lpstr>
      <vt:lpstr>EIXO 5 – Indicadores de Eco-Eficiência </vt:lpstr>
      <vt:lpstr>EIXO 5 – Indicadores de Eco-Eficiência </vt:lpstr>
      <vt:lpstr>EIXO 5 – Indicadores de Eco-Eficiência </vt:lpstr>
      <vt:lpstr>EIXO 6 – Compras e Contratações Sustentáveis </vt:lpstr>
      <vt:lpstr>EIXO 7 – Mobilidade de Transporte </vt:lpstr>
      <vt:lpstr>Resumo das ações</vt:lpstr>
      <vt:lpstr>Apresentação do PowerPoint</vt:lpstr>
      <vt:lpstr>Apresentação do PowerPoint</vt:lpstr>
      <vt:lpstr>Contatos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Daten</dc:creator>
  <cp:lastModifiedBy>Rosalvo</cp:lastModifiedBy>
  <cp:revision>80</cp:revision>
  <cp:lastPrinted>2014-08-12T11:24:10Z</cp:lastPrinted>
  <dcterms:created xsi:type="dcterms:W3CDTF">2014-08-04T14:59:57Z</dcterms:created>
  <dcterms:modified xsi:type="dcterms:W3CDTF">2014-08-12T11:27:23Z</dcterms:modified>
</cp:coreProperties>
</file>