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6"/>
  </p:notesMasterIdLst>
  <p:handoutMasterIdLst>
    <p:handoutMasterId r:id="rId27"/>
  </p:handoutMasterIdLst>
  <p:sldIdLst>
    <p:sldId id="257" r:id="rId2"/>
    <p:sldId id="331" r:id="rId3"/>
    <p:sldId id="345" r:id="rId4"/>
    <p:sldId id="330" r:id="rId5"/>
    <p:sldId id="324" r:id="rId6"/>
    <p:sldId id="275" r:id="rId7"/>
    <p:sldId id="276" r:id="rId8"/>
    <p:sldId id="279" r:id="rId9"/>
    <p:sldId id="280" r:id="rId10"/>
    <p:sldId id="340" r:id="rId11"/>
    <p:sldId id="339" r:id="rId12"/>
    <p:sldId id="287" r:id="rId13"/>
    <p:sldId id="314" r:id="rId14"/>
    <p:sldId id="329" r:id="rId15"/>
    <p:sldId id="288" r:id="rId16"/>
    <p:sldId id="306" r:id="rId17"/>
    <p:sldId id="332" r:id="rId18"/>
    <p:sldId id="334" r:id="rId19"/>
    <p:sldId id="335" r:id="rId20"/>
    <p:sldId id="341" r:id="rId21"/>
    <p:sldId id="338" r:id="rId22"/>
    <p:sldId id="344" r:id="rId23"/>
    <p:sldId id="342" r:id="rId24"/>
    <p:sldId id="270" r:id="rId25"/>
  </p:sldIdLst>
  <p:sldSz cx="9144000" cy="6858000" type="screen4x3"/>
  <p:notesSz cx="6669088" cy="9926638"/>
  <p:defaultTextStyle>
    <a:defPPr>
      <a:defRPr lang="pt-B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62" autoAdjust="0"/>
    <p:restoredTop sz="70475" autoAdjust="0"/>
  </p:normalViewPr>
  <p:slideViewPr>
    <p:cSldViewPr>
      <p:cViewPr>
        <p:scale>
          <a:sx n="60" d="100"/>
          <a:sy n="60" d="100"/>
        </p:scale>
        <p:origin x="-6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Pasta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Pasta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latin typeface="Lucida Sans Unicode" pitchFamily="34" charset="0"/>
                <a:cs typeface="Lucida Sans Unicode" pitchFamily="34" charset="0"/>
              </a:defRPr>
            </a:pPr>
            <a:r>
              <a:rPr lang="pt-BR" sz="1800" dirty="0" smtClean="0">
                <a:effectLst/>
                <a:latin typeface="Lucida Sans Unicode" pitchFamily="34" charset="0"/>
                <a:cs typeface="Lucida Sans Unicode" pitchFamily="34" charset="0"/>
              </a:rPr>
              <a:t>Pessoas de 25 anos ou mais ocupadas em cargos de direção</a:t>
            </a:r>
            <a:endParaRPr lang="pt-BR" sz="1800" dirty="0">
              <a:effectLst/>
              <a:latin typeface="Lucida Sans Unicode" pitchFamily="34" charset="0"/>
              <a:cs typeface="Lucida Sans Unicode" pitchFamily="34" charset="0"/>
            </a:endParaRPr>
          </a:p>
        </c:rich>
      </c:tx>
      <c:overlay val="0"/>
    </c:title>
    <c:autoTitleDeleted val="0"/>
    <c:plotArea>
      <c:layout/>
      <c:barChart>
        <c:barDir val="bar"/>
        <c:grouping val="percentStacked"/>
        <c:varyColors val="0"/>
        <c:ser>
          <c:idx val="0"/>
          <c:order val="0"/>
          <c:tx>
            <c:v>Mulheres</c:v>
          </c:tx>
          <c:spPr>
            <a:solidFill>
              <a:srgbClr val="FF6600"/>
            </a:solidFill>
          </c:spPr>
          <c:invertIfNegative val="0"/>
          <c:dLbls>
            <c:txPr>
              <a:bodyPr/>
              <a:lstStyle/>
              <a:p>
                <a:pPr>
                  <a:defRPr sz="1200">
                    <a:latin typeface="Arial" pitchFamily="34" charset="0"/>
                    <a:cs typeface="Arial" pitchFamily="34" charset="0"/>
                  </a:defRPr>
                </a:pPr>
                <a:endParaRPr lang="pt-BR"/>
              </a:p>
            </c:txPr>
            <c:showLegendKey val="0"/>
            <c:showVal val="1"/>
            <c:showCatName val="0"/>
            <c:showSerName val="0"/>
            <c:showPercent val="0"/>
            <c:showBubbleSize val="0"/>
            <c:showLeaderLines val="0"/>
          </c:dLbls>
          <c:cat>
            <c:strRef>
              <c:f>Plan1!$A$2:$A$11</c:f>
              <c:strCache>
                <c:ptCount val="10"/>
                <c:pt idx="0">
                  <c:v>TOTAL</c:v>
                </c:pt>
                <c:pt idx="1">
                  <c:v>Agrícola</c:v>
                </c:pt>
                <c:pt idx="2">
                  <c:v>Indústria</c:v>
                </c:pt>
                <c:pt idx="3">
                  <c:v>Construção</c:v>
                </c:pt>
                <c:pt idx="4">
                  <c:v>Comércio e Reparação</c:v>
                </c:pt>
                <c:pt idx="5">
                  <c:v>Alojamento e Alimentação</c:v>
                </c:pt>
                <c:pt idx="6">
                  <c:v>Transporte, Armazenagem e Comunicação</c:v>
                </c:pt>
                <c:pt idx="7">
                  <c:v>Administração Pública</c:v>
                </c:pt>
                <c:pt idx="8">
                  <c:v>Educação, Saúde e Serviços Sociais</c:v>
                </c:pt>
                <c:pt idx="9">
                  <c:v>Demais Serviços</c:v>
                </c:pt>
              </c:strCache>
            </c:strRef>
          </c:cat>
          <c:val>
            <c:numRef>
              <c:f>Plan1!$B$2:$B$11</c:f>
              <c:numCache>
                <c:formatCode>General</c:formatCode>
                <c:ptCount val="10"/>
                <c:pt idx="0">
                  <c:v>36.800000000000011</c:v>
                </c:pt>
                <c:pt idx="1">
                  <c:v>7.5</c:v>
                </c:pt>
                <c:pt idx="2">
                  <c:v>25.2</c:v>
                </c:pt>
                <c:pt idx="3">
                  <c:v>19</c:v>
                </c:pt>
                <c:pt idx="4">
                  <c:v>37.700000000000003</c:v>
                </c:pt>
                <c:pt idx="5">
                  <c:v>43.7</c:v>
                </c:pt>
                <c:pt idx="6">
                  <c:v>29.7</c:v>
                </c:pt>
                <c:pt idx="7">
                  <c:v>39.6</c:v>
                </c:pt>
                <c:pt idx="8">
                  <c:v>65.599999999999994</c:v>
                </c:pt>
                <c:pt idx="9">
                  <c:v>39</c:v>
                </c:pt>
              </c:numCache>
            </c:numRef>
          </c:val>
        </c:ser>
        <c:ser>
          <c:idx val="1"/>
          <c:order val="1"/>
          <c:tx>
            <c:v>Homens</c:v>
          </c:tx>
          <c:spPr>
            <a:solidFill>
              <a:schemeClr val="accent1"/>
            </a:solidFill>
          </c:spPr>
          <c:invertIfNegative val="0"/>
          <c:dLbls>
            <c:txPr>
              <a:bodyPr/>
              <a:lstStyle/>
              <a:p>
                <a:pPr>
                  <a:defRPr sz="1200">
                    <a:latin typeface="Arial" pitchFamily="34" charset="0"/>
                    <a:cs typeface="Arial" pitchFamily="34" charset="0"/>
                  </a:defRPr>
                </a:pPr>
                <a:endParaRPr lang="pt-BR"/>
              </a:p>
            </c:txPr>
            <c:showLegendKey val="0"/>
            <c:showVal val="1"/>
            <c:showCatName val="0"/>
            <c:showSerName val="0"/>
            <c:showPercent val="0"/>
            <c:showBubbleSize val="0"/>
            <c:showLeaderLines val="0"/>
          </c:dLbls>
          <c:cat>
            <c:strRef>
              <c:f>Plan1!$A$2:$A$11</c:f>
              <c:strCache>
                <c:ptCount val="10"/>
                <c:pt idx="0">
                  <c:v>TOTAL</c:v>
                </c:pt>
                <c:pt idx="1">
                  <c:v>Agrícola</c:v>
                </c:pt>
                <c:pt idx="2">
                  <c:v>Indústria</c:v>
                </c:pt>
                <c:pt idx="3">
                  <c:v>Construção</c:v>
                </c:pt>
                <c:pt idx="4">
                  <c:v>Comércio e Reparação</c:v>
                </c:pt>
                <c:pt idx="5">
                  <c:v>Alojamento e Alimentação</c:v>
                </c:pt>
                <c:pt idx="6">
                  <c:v>Transporte, Armazenagem e Comunicação</c:v>
                </c:pt>
                <c:pt idx="7">
                  <c:v>Administração Pública</c:v>
                </c:pt>
                <c:pt idx="8">
                  <c:v>Educação, Saúde e Serviços Sociais</c:v>
                </c:pt>
                <c:pt idx="9">
                  <c:v>Demais Serviços</c:v>
                </c:pt>
              </c:strCache>
            </c:strRef>
          </c:cat>
          <c:val>
            <c:numRef>
              <c:f>Plan1!$C$2:$C$11</c:f>
              <c:numCache>
                <c:formatCode>General</c:formatCode>
                <c:ptCount val="10"/>
                <c:pt idx="0">
                  <c:v>63.2</c:v>
                </c:pt>
                <c:pt idx="1">
                  <c:v>92.5</c:v>
                </c:pt>
                <c:pt idx="2">
                  <c:v>74.599999999999994</c:v>
                </c:pt>
                <c:pt idx="3">
                  <c:v>81</c:v>
                </c:pt>
                <c:pt idx="4">
                  <c:v>62.3</c:v>
                </c:pt>
                <c:pt idx="5">
                  <c:v>56.3</c:v>
                </c:pt>
                <c:pt idx="6">
                  <c:v>70.3</c:v>
                </c:pt>
                <c:pt idx="7">
                  <c:v>60</c:v>
                </c:pt>
                <c:pt idx="8">
                  <c:v>34.4</c:v>
                </c:pt>
                <c:pt idx="9">
                  <c:v>61.1</c:v>
                </c:pt>
              </c:numCache>
            </c:numRef>
          </c:val>
        </c:ser>
        <c:dLbls>
          <c:showLegendKey val="0"/>
          <c:showVal val="1"/>
          <c:showCatName val="0"/>
          <c:showSerName val="0"/>
          <c:showPercent val="0"/>
          <c:showBubbleSize val="0"/>
        </c:dLbls>
        <c:gapWidth val="75"/>
        <c:overlap val="100"/>
        <c:axId val="116870656"/>
        <c:axId val="76306048"/>
      </c:barChart>
      <c:catAx>
        <c:axId val="116870656"/>
        <c:scaling>
          <c:orientation val="minMax"/>
        </c:scaling>
        <c:delete val="0"/>
        <c:axPos val="l"/>
        <c:majorTickMark val="none"/>
        <c:minorTickMark val="none"/>
        <c:tickLblPos val="nextTo"/>
        <c:txPr>
          <a:bodyPr/>
          <a:lstStyle/>
          <a:p>
            <a:pPr>
              <a:defRPr sz="1400" baseline="0">
                <a:latin typeface="Arial" pitchFamily="34" charset="0"/>
                <a:cs typeface="Arial" pitchFamily="34" charset="0"/>
              </a:defRPr>
            </a:pPr>
            <a:endParaRPr lang="pt-BR"/>
          </a:p>
        </c:txPr>
        <c:crossAx val="76306048"/>
        <c:crosses val="autoZero"/>
        <c:auto val="1"/>
        <c:lblAlgn val="ctr"/>
        <c:lblOffset val="100"/>
        <c:noMultiLvlLbl val="0"/>
      </c:catAx>
      <c:valAx>
        <c:axId val="76306048"/>
        <c:scaling>
          <c:orientation val="minMax"/>
        </c:scaling>
        <c:delete val="1"/>
        <c:axPos val="b"/>
        <c:numFmt formatCode="0%" sourceLinked="1"/>
        <c:majorTickMark val="none"/>
        <c:minorTickMark val="none"/>
        <c:tickLblPos val="nextTo"/>
        <c:crossAx val="116870656"/>
        <c:crosses val="autoZero"/>
        <c:crossBetween val="between"/>
      </c:valAx>
    </c:plotArea>
    <c:legend>
      <c:legendPos val="b"/>
      <c:layout>
        <c:manualLayout>
          <c:xMode val="edge"/>
          <c:yMode val="edge"/>
          <c:x val="0.33606769941800757"/>
          <c:y val="0.93089875599869554"/>
          <c:w val="0.36953126783065171"/>
          <c:h val="5.3322151299134951E-2"/>
        </c:manualLayout>
      </c:layout>
      <c:overlay val="0"/>
      <c:txPr>
        <a:bodyPr/>
        <a:lstStyle/>
        <a:p>
          <a:pPr>
            <a:defRPr sz="1400" baseline="0">
              <a:latin typeface="Arial" pitchFamily="34" charset="0"/>
              <a:cs typeface="Arial" pitchFamily="34" charset="0"/>
            </a:defRPr>
          </a:pPr>
          <a:endParaRPr lang="pt-BR"/>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Plan1!$B$1</c:f>
              <c:strCache>
                <c:ptCount val="1"/>
                <c:pt idx="0">
                  <c:v>Mulheres</c:v>
                </c:pt>
              </c:strCache>
            </c:strRef>
          </c:tx>
          <c:spPr>
            <a:solidFill>
              <a:srgbClr val="FF6600"/>
            </a:solidFill>
          </c:spPr>
          <c:invertIfNegative val="0"/>
          <c:cat>
            <c:numRef>
              <c:f>Plan1!$A$2:$A$5</c:f>
              <c:numCache>
                <c:formatCode>General</c:formatCode>
                <c:ptCount val="4"/>
                <c:pt idx="0">
                  <c:v>2011</c:v>
                </c:pt>
                <c:pt idx="1">
                  <c:v>2012</c:v>
                </c:pt>
                <c:pt idx="2">
                  <c:v>2013</c:v>
                </c:pt>
                <c:pt idx="3">
                  <c:v>2014</c:v>
                </c:pt>
              </c:numCache>
            </c:numRef>
          </c:cat>
          <c:val>
            <c:numRef>
              <c:f>Plan1!$B$2:$B$5</c:f>
              <c:numCache>
                <c:formatCode>0.00%</c:formatCode>
                <c:ptCount val="4"/>
                <c:pt idx="0">
                  <c:v>0.4220000000000001</c:v>
                </c:pt>
                <c:pt idx="1">
                  <c:v>0.41600000000000004</c:v>
                </c:pt>
                <c:pt idx="2">
                  <c:v>0.41500000000000004</c:v>
                </c:pt>
                <c:pt idx="3">
                  <c:v>0.41300000000000003</c:v>
                </c:pt>
              </c:numCache>
            </c:numRef>
          </c:val>
        </c:ser>
        <c:ser>
          <c:idx val="1"/>
          <c:order val="1"/>
          <c:tx>
            <c:strRef>
              <c:f>Plan1!$C$1</c:f>
              <c:strCache>
                <c:ptCount val="1"/>
                <c:pt idx="0">
                  <c:v>Homens</c:v>
                </c:pt>
              </c:strCache>
            </c:strRef>
          </c:tx>
          <c:spPr>
            <a:solidFill>
              <a:schemeClr val="accent1"/>
            </a:solidFill>
          </c:spPr>
          <c:invertIfNegative val="0"/>
          <c:cat>
            <c:numRef>
              <c:f>Plan1!$A$2:$A$5</c:f>
              <c:numCache>
                <c:formatCode>General</c:formatCode>
                <c:ptCount val="4"/>
                <c:pt idx="0">
                  <c:v>2011</c:v>
                </c:pt>
                <c:pt idx="1">
                  <c:v>2012</c:v>
                </c:pt>
                <c:pt idx="2">
                  <c:v>2013</c:v>
                </c:pt>
                <c:pt idx="3">
                  <c:v>2014</c:v>
                </c:pt>
              </c:numCache>
            </c:numRef>
          </c:cat>
          <c:val>
            <c:numRef>
              <c:f>Plan1!$C$2:$C$5</c:f>
              <c:numCache>
                <c:formatCode>0.00%</c:formatCode>
                <c:ptCount val="4"/>
                <c:pt idx="0">
                  <c:v>0.57800000000000007</c:v>
                </c:pt>
                <c:pt idx="1">
                  <c:v>0.58399999999999996</c:v>
                </c:pt>
                <c:pt idx="2">
                  <c:v>0.58499999999999996</c:v>
                </c:pt>
                <c:pt idx="3">
                  <c:v>0.58699999999999997</c:v>
                </c:pt>
              </c:numCache>
            </c:numRef>
          </c:val>
        </c:ser>
        <c:dLbls>
          <c:showLegendKey val="0"/>
          <c:showVal val="0"/>
          <c:showCatName val="0"/>
          <c:showSerName val="0"/>
          <c:showPercent val="0"/>
          <c:showBubbleSize val="0"/>
        </c:dLbls>
        <c:gapWidth val="150"/>
        <c:axId val="126379520"/>
        <c:axId val="58572800"/>
      </c:barChart>
      <c:catAx>
        <c:axId val="126379520"/>
        <c:scaling>
          <c:orientation val="minMax"/>
        </c:scaling>
        <c:delete val="0"/>
        <c:axPos val="b"/>
        <c:numFmt formatCode="General" sourceLinked="1"/>
        <c:majorTickMark val="none"/>
        <c:minorTickMark val="none"/>
        <c:tickLblPos val="nextTo"/>
        <c:crossAx val="58572800"/>
        <c:crosses val="autoZero"/>
        <c:auto val="1"/>
        <c:lblAlgn val="ctr"/>
        <c:lblOffset val="100"/>
        <c:noMultiLvlLbl val="0"/>
      </c:catAx>
      <c:valAx>
        <c:axId val="58572800"/>
        <c:scaling>
          <c:orientation val="minMax"/>
        </c:scaling>
        <c:delete val="1"/>
        <c:axPos val="l"/>
        <c:majorGridlines/>
        <c:numFmt formatCode="0.00%" sourceLinked="1"/>
        <c:majorTickMark val="none"/>
        <c:minorTickMark val="none"/>
        <c:tickLblPos val="nextTo"/>
        <c:crossAx val="126379520"/>
        <c:crosses val="autoZero"/>
        <c:crossBetween val="between"/>
      </c:valAx>
      <c:dTable>
        <c:showHorzBorder val="1"/>
        <c:showVertBorder val="1"/>
        <c:showOutline val="1"/>
        <c:showKeys val="1"/>
        <c:txPr>
          <a:bodyPr/>
          <a:lstStyle/>
          <a:p>
            <a:pPr rtl="0">
              <a:defRPr sz="1200" b="1">
                <a:latin typeface="Arial" pitchFamily="34" charset="0"/>
                <a:cs typeface="Arial" pitchFamily="34" charset="0"/>
              </a:defRPr>
            </a:pPr>
            <a:endParaRPr lang="pt-BR"/>
          </a:p>
        </c:txPr>
      </c:dTable>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8DCDB1-02D4-4868-8B87-02779A59A8C0}"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pt-BR"/>
        </a:p>
      </dgm:t>
    </dgm:pt>
    <dgm:pt modelId="{4E09054C-CA2A-47A0-993E-FDB2C450C83B}">
      <dgm:prSet custT="1"/>
      <dgm:spPr>
        <a:solidFill>
          <a:schemeClr val="accent1">
            <a:lumMod val="60000"/>
            <a:lumOff val="40000"/>
          </a:schemeClr>
        </a:solidFill>
        <a:ln>
          <a:prstDash val="solid"/>
        </a:ln>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US" sz="2400" b="1" dirty="0" smtClean="0">
              <a:solidFill>
                <a:schemeClr val="tx1"/>
              </a:solidFill>
              <a:latin typeface="Lucida Sans Unicode" pitchFamily="34" charset="0"/>
              <a:cs typeface="Lucida Sans Unicode" pitchFamily="34" charset="0"/>
            </a:rPr>
            <a:t>Trabalho </a:t>
          </a:r>
          <a:r>
            <a:rPr lang="en-US" sz="2400" b="1" dirty="0" err="1" smtClean="0">
              <a:solidFill>
                <a:schemeClr val="tx1"/>
              </a:solidFill>
              <a:latin typeface="Lucida Sans Unicode" pitchFamily="34" charset="0"/>
              <a:cs typeface="Lucida Sans Unicode" pitchFamily="34" charset="0"/>
            </a:rPr>
            <a:t>produtivo</a:t>
          </a:r>
          <a:r>
            <a:rPr lang="en-US" sz="2400" b="1" dirty="0" smtClean="0">
              <a:solidFill>
                <a:schemeClr val="tx1"/>
              </a:solidFill>
              <a:latin typeface="Lucida Sans Unicode" pitchFamily="34" charset="0"/>
              <a:cs typeface="Lucida Sans Unicode" pitchFamily="34" charset="0"/>
            </a:rPr>
            <a:t> X </a:t>
          </a:r>
          <a:r>
            <a:rPr lang="en-US" sz="2400" b="1" dirty="0" err="1" smtClean="0">
              <a:solidFill>
                <a:schemeClr val="tx1"/>
              </a:solidFill>
              <a:latin typeface="Lucida Sans Unicode" pitchFamily="34" charset="0"/>
              <a:cs typeface="Lucida Sans Unicode" pitchFamily="34" charset="0"/>
            </a:rPr>
            <a:t>trabalho</a:t>
          </a:r>
          <a:r>
            <a:rPr lang="en-US" sz="2400" b="1" dirty="0" smtClean="0">
              <a:solidFill>
                <a:schemeClr val="tx1"/>
              </a:solidFill>
              <a:latin typeface="Lucida Sans Unicode" pitchFamily="34" charset="0"/>
              <a:cs typeface="Lucida Sans Unicode" pitchFamily="34" charset="0"/>
            </a:rPr>
            <a:t> </a:t>
          </a:r>
          <a:r>
            <a:rPr lang="en-US" sz="2400" b="1" dirty="0" err="1" smtClean="0">
              <a:solidFill>
                <a:schemeClr val="tx1"/>
              </a:solidFill>
              <a:latin typeface="Lucida Sans Unicode" pitchFamily="34" charset="0"/>
              <a:cs typeface="Lucida Sans Unicode" pitchFamily="34" charset="0"/>
            </a:rPr>
            <a:t>reprodutivo</a:t>
          </a:r>
          <a:r>
            <a:rPr lang="en-US" sz="2200" b="1" dirty="0" smtClean="0">
              <a:solidFill>
                <a:schemeClr val="tx1"/>
              </a:solidFill>
              <a:latin typeface="Lucida Sans Unicode" pitchFamily="34" charset="0"/>
              <a:cs typeface="Lucida Sans Unicode" pitchFamily="34" charset="0"/>
            </a:rPr>
            <a:t> </a:t>
          </a:r>
          <a:endParaRPr lang="pt-BR" sz="2200" b="1" dirty="0" smtClean="0">
            <a:solidFill>
              <a:schemeClr val="tx1"/>
            </a:solidFill>
            <a:latin typeface="Lucida Sans Unicode" pitchFamily="34" charset="0"/>
            <a:cs typeface="Lucida Sans Unicode" pitchFamily="34" charset="0"/>
          </a:endParaRPr>
        </a:p>
        <a:p>
          <a:pPr defTabSz="1066800" rtl="0">
            <a:lnSpc>
              <a:spcPct val="90000"/>
            </a:lnSpc>
            <a:spcBef>
              <a:spcPct val="0"/>
            </a:spcBef>
            <a:spcAft>
              <a:spcPct val="35000"/>
            </a:spcAft>
          </a:pPr>
          <a:r>
            <a:rPr lang="pt-BR" sz="2400" b="1" dirty="0" smtClean="0">
              <a:solidFill>
                <a:schemeClr val="tx1"/>
              </a:solidFill>
              <a:latin typeface="Lucida Sans Unicode" pitchFamily="34" charset="0"/>
              <a:cs typeface="Lucida Sans Unicode" pitchFamily="34" charset="0"/>
            </a:rPr>
            <a:t>Homem provedor X mulher cuidadora</a:t>
          </a:r>
        </a:p>
      </dgm:t>
    </dgm:pt>
    <dgm:pt modelId="{49EC9A87-88DF-4519-BE3B-9A5EFFB49647}" type="parTrans" cxnId="{EB40FBF1-FDEE-4B26-B067-5EB9F5D48248}">
      <dgm:prSet/>
      <dgm:spPr/>
      <dgm:t>
        <a:bodyPr/>
        <a:lstStyle/>
        <a:p>
          <a:endParaRPr lang="pt-BR" sz="2400" b="1"/>
        </a:p>
      </dgm:t>
    </dgm:pt>
    <dgm:pt modelId="{DA9E60F7-239A-4ACB-9CD7-5359C9B018F6}" type="sibTrans" cxnId="{EB40FBF1-FDEE-4B26-B067-5EB9F5D48248}">
      <dgm:prSet/>
      <dgm:spPr/>
      <dgm:t>
        <a:bodyPr/>
        <a:lstStyle/>
        <a:p>
          <a:endParaRPr lang="pt-BR" sz="2400" b="1"/>
        </a:p>
      </dgm:t>
    </dgm:pt>
    <dgm:pt modelId="{74405807-0EB4-4E7C-8E69-89C3102D46EE}">
      <dgm:prSet custT="1"/>
      <dgm:spPr>
        <a:solidFill>
          <a:schemeClr val="accent1">
            <a:lumMod val="60000"/>
            <a:lumOff val="40000"/>
          </a:schemeClr>
        </a:solidFill>
        <a:ln>
          <a:prstDash val="solid"/>
        </a:ln>
      </dgm:spPr>
      <dgm:t>
        <a:bodyPr/>
        <a:lstStyle/>
        <a:p>
          <a:pPr rtl="0"/>
          <a:r>
            <a:rPr lang="pt-BR" sz="2400" b="1" dirty="0" smtClean="0">
              <a:solidFill>
                <a:schemeClr val="tx1"/>
              </a:solidFill>
              <a:latin typeface="Lucida Sans Unicode" pitchFamily="34" charset="0"/>
              <a:cs typeface="Lucida Sans Unicode" pitchFamily="34" charset="0"/>
            </a:rPr>
            <a:t>Mundo público X mundo privado</a:t>
          </a:r>
          <a:endParaRPr lang="pt-BR" sz="2400" b="1" dirty="0">
            <a:solidFill>
              <a:schemeClr val="tx1"/>
            </a:solidFill>
            <a:latin typeface="Lucida Sans Unicode" pitchFamily="34" charset="0"/>
            <a:cs typeface="Lucida Sans Unicode" pitchFamily="34" charset="0"/>
          </a:endParaRPr>
        </a:p>
      </dgm:t>
    </dgm:pt>
    <dgm:pt modelId="{1EF4B721-823B-4189-AB93-61B8B7EDFE03}" type="parTrans" cxnId="{EE5669D3-A325-4548-8DC8-5EA4D847652D}">
      <dgm:prSet/>
      <dgm:spPr/>
      <dgm:t>
        <a:bodyPr/>
        <a:lstStyle/>
        <a:p>
          <a:endParaRPr lang="pt-BR" sz="2400" b="1"/>
        </a:p>
      </dgm:t>
    </dgm:pt>
    <dgm:pt modelId="{D67138D5-59DF-4E0C-8DF5-F794FACE6091}" type="sibTrans" cxnId="{EE5669D3-A325-4548-8DC8-5EA4D847652D}">
      <dgm:prSet/>
      <dgm:spPr/>
      <dgm:t>
        <a:bodyPr/>
        <a:lstStyle/>
        <a:p>
          <a:endParaRPr lang="pt-BR" sz="2400" b="1"/>
        </a:p>
      </dgm:t>
    </dgm:pt>
    <dgm:pt modelId="{5395BB33-0C8C-4368-8700-896062CBB4E4}">
      <dgm:prSet custT="1"/>
      <dgm:spPr>
        <a:solidFill>
          <a:schemeClr val="accent1">
            <a:lumMod val="60000"/>
            <a:lumOff val="40000"/>
          </a:schemeClr>
        </a:solidFill>
        <a:ln>
          <a:solidFill>
            <a:schemeClr val="accent1"/>
          </a:solidFill>
          <a:prstDash val="solid"/>
        </a:ln>
      </dgm:spPr>
      <dgm:t>
        <a:bodyPr/>
        <a:lstStyle/>
        <a:p>
          <a:pPr rtl="0"/>
          <a:r>
            <a:rPr lang="pt-BR" sz="2400" b="1" dirty="0" smtClean="0">
              <a:solidFill>
                <a:schemeClr val="tx1"/>
              </a:solidFill>
              <a:latin typeface="Lucida Sans Unicode" pitchFamily="34" charset="0"/>
              <a:cs typeface="Lucida Sans Unicode" pitchFamily="34" charset="0"/>
            </a:rPr>
            <a:t>O avanço da participação das mulheres no mundo do trabalho </a:t>
          </a:r>
          <a:r>
            <a:rPr lang="pt-BR" sz="2400" b="1" dirty="0" err="1" smtClean="0">
              <a:solidFill>
                <a:schemeClr val="tx1"/>
              </a:solidFill>
              <a:latin typeface="Lucida Sans Unicode" pitchFamily="34" charset="0"/>
              <a:cs typeface="Lucida Sans Unicode" pitchFamily="34" charset="0"/>
            </a:rPr>
            <a:t>tensiona</a:t>
          </a:r>
          <a:r>
            <a:rPr lang="pt-BR" sz="2400" b="1" dirty="0" smtClean="0">
              <a:solidFill>
                <a:schemeClr val="tx1"/>
              </a:solidFill>
              <a:latin typeface="Lucida Sans Unicode" pitchFamily="34" charset="0"/>
              <a:cs typeface="Lucida Sans Unicode" pitchFamily="34" charset="0"/>
            </a:rPr>
            <a:t> esses modelos</a:t>
          </a:r>
          <a:endParaRPr lang="pt-BR" sz="2400" b="1" dirty="0">
            <a:solidFill>
              <a:schemeClr val="tx1"/>
            </a:solidFill>
            <a:latin typeface="Lucida Sans Unicode" pitchFamily="34" charset="0"/>
            <a:cs typeface="Lucida Sans Unicode" pitchFamily="34" charset="0"/>
          </a:endParaRPr>
        </a:p>
      </dgm:t>
    </dgm:pt>
    <dgm:pt modelId="{F936BD46-E2A0-4F7F-AE32-ED419B09C541}" type="parTrans" cxnId="{E94865CC-9F81-4CB6-B600-E66CAB33D5DB}">
      <dgm:prSet/>
      <dgm:spPr/>
      <dgm:t>
        <a:bodyPr/>
        <a:lstStyle/>
        <a:p>
          <a:endParaRPr lang="pt-BR" sz="2400" b="1"/>
        </a:p>
      </dgm:t>
    </dgm:pt>
    <dgm:pt modelId="{83FA916C-1671-41E6-9DE4-D7E62B0A6E0A}" type="sibTrans" cxnId="{E94865CC-9F81-4CB6-B600-E66CAB33D5DB}">
      <dgm:prSet/>
      <dgm:spPr/>
      <dgm:t>
        <a:bodyPr/>
        <a:lstStyle/>
        <a:p>
          <a:endParaRPr lang="pt-BR" sz="2400" b="1"/>
        </a:p>
      </dgm:t>
    </dgm:pt>
    <dgm:pt modelId="{D94EA311-C8FC-438A-948F-EC6404E830AF}" type="pres">
      <dgm:prSet presAssocID="{838DCDB1-02D4-4868-8B87-02779A59A8C0}" presName="Name0" presStyleCnt="0">
        <dgm:presLayoutVars>
          <dgm:dir/>
          <dgm:animLvl val="lvl"/>
          <dgm:resizeHandles val="exact"/>
        </dgm:presLayoutVars>
      </dgm:prSet>
      <dgm:spPr/>
      <dgm:t>
        <a:bodyPr/>
        <a:lstStyle/>
        <a:p>
          <a:endParaRPr lang="pt-BR"/>
        </a:p>
      </dgm:t>
    </dgm:pt>
    <dgm:pt modelId="{F55BA0BE-7F64-44CD-99D0-84AB3DF28FF3}" type="pres">
      <dgm:prSet presAssocID="{5395BB33-0C8C-4368-8700-896062CBB4E4}" presName="boxAndChildren" presStyleCnt="0"/>
      <dgm:spPr/>
    </dgm:pt>
    <dgm:pt modelId="{95714C6C-3093-4748-8E09-8C30C1DCDCB5}" type="pres">
      <dgm:prSet presAssocID="{5395BB33-0C8C-4368-8700-896062CBB4E4}" presName="parentTextBox" presStyleLbl="node1" presStyleIdx="0" presStyleCnt="3" custScaleY="149153" custLinFactNeighborX="-105" custLinFactNeighborY="25863"/>
      <dgm:spPr/>
      <dgm:t>
        <a:bodyPr/>
        <a:lstStyle/>
        <a:p>
          <a:endParaRPr lang="pt-BR"/>
        </a:p>
      </dgm:t>
    </dgm:pt>
    <dgm:pt modelId="{C28AB8BB-D0C7-4F9D-B99E-6C32E809E31C}" type="pres">
      <dgm:prSet presAssocID="{D67138D5-59DF-4E0C-8DF5-F794FACE6091}" presName="sp" presStyleCnt="0"/>
      <dgm:spPr/>
    </dgm:pt>
    <dgm:pt modelId="{D3653337-2B49-4BD7-9112-8C0D6D24963D}" type="pres">
      <dgm:prSet presAssocID="{74405807-0EB4-4E7C-8E69-89C3102D46EE}" presName="arrowAndChildren" presStyleCnt="0"/>
      <dgm:spPr/>
    </dgm:pt>
    <dgm:pt modelId="{A90114F8-E0D6-41C0-A265-92796CB59E9B}" type="pres">
      <dgm:prSet presAssocID="{74405807-0EB4-4E7C-8E69-89C3102D46EE}" presName="parentTextArrow" presStyleLbl="node1" presStyleIdx="1" presStyleCnt="3" custLinFactNeighborX="-105" custLinFactNeighborY="14093"/>
      <dgm:spPr/>
      <dgm:t>
        <a:bodyPr/>
        <a:lstStyle/>
        <a:p>
          <a:endParaRPr lang="pt-BR"/>
        </a:p>
      </dgm:t>
    </dgm:pt>
    <dgm:pt modelId="{AE74B4C1-1BF9-488D-95A8-1072A5FB6B5A}" type="pres">
      <dgm:prSet presAssocID="{DA9E60F7-239A-4ACB-9CD7-5359C9B018F6}" presName="sp" presStyleCnt="0"/>
      <dgm:spPr/>
    </dgm:pt>
    <dgm:pt modelId="{4EF3CEB0-B913-4926-B49F-D03E467CD305}" type="pres">
      <dgm:prSet presAssocID="{4E09054C-CA2A-47A0-993E-FDB2C450C83B}" presName="arrowAndChildren" presStyleCnt="0"/>
      <dgm:spPr/>
    </dgm:pt>
    <dgm:pt modelId="{6FBECDC3-CD57-479F-9EE3-861E56E7FADA}" type="pres">
      <dgm:prSet presAssocID="{4E09054C-CA2A-47A0-993E-FDB2C450C83B}" presName="parentTextArrow" presStyleLbl="node1" presStyleIdx="2" presStyleCnt="3" custScaleY="168792" custLinFactNeighborX="562" custLinFactNeighborY="15054"/>
      <dgm:spPr/>
      <dgm:t>
        <a:bodyPr/>
        <a:lstStyle/>
        <a:p>
          <a:endParaRPr lang="pt-BR"/>
        </a:p>
      </dgm:t>
    </dgm:pt>
  </dgm:ptLst>
  <dgm:cxnLst>
    <dgm:cxn modelId="{16D854EC-961C-4C8A-B517-539C609776BF}" type="presOf" srcId="{838DCDB1-02D4-4868-8B87-02779A59A8C0}" destId="{D94EA311-C8FC-438A-948F-EC6404E830AF}" srcOrd="0" destOrd="0" presId="urn:microsoft.com/office/officeart/2005/8/layout/process4"/>
    <dgm:cxn modelId="{EB40FBF1-FDEE-4B26-B067-5EB9F5D48248}" srcId="{838DCDB1-02D4-4868-8B87-02779A59A8C0}" destId="{4E09054C-CA2A-47A0-993E-FDB2C450C83B}" srcOrd="0" destOrd="0" parTransId="{49EC9A87-88DF-4519-BE3B-9A5EFFB49647}" sibTransId="{DA9E60F7-239A-4ACB-9CD7-5359C9B018F6}"/>
    <dgm:cxn modelId="{E94865CC-9F81-4CB6-B600-E66CAB33D5DB}" srcId="{838DCDB1-02D4-4868-8B87-02779A59A8C0}" destId="{5395BB33-0C8C-4368-8700-896062CBB4E4}" srcOrd="2" destOrd="0" parTransId="{F936BD46-E2A0-4F7F-AE32-ED419B09C541}" sibTransId="{83FA916C-1671-41E6-9DE4-D7E62B0A6E0A}"/>
    <dgm:cxn modelId="{EE5669D3-A325-4548-8DC8-5EA4D847652D}" srcId="{838DCDB1-02D4-4868-8B87-02779A59A8C0}" destId="{74405807-0EB4-4E7C-8E69-89C3102D46EE}" srcOrd="1" destOrd="0" parTransId="{1EF4B721-823B-4189-AB93-61B8B7EDFE03}" sibTransId="{D67138D5-59DF-4E0C-8DF5-F794FACE6091}"/>
    <dgm:cxn modelId="{AC14BC75-9F42-4A00-9E7C-1789987E7A25}" type="presOf" srcId="{74405807-0EB4-4E7C-8E69-89C3102D46EE}" destId="{A90114F8-E0D6-41C0-A265-92796CB59E9B}" srcOrd="0" destOrd="0" presId="urn:microsoft.com/office/officeart/2005/8/layout/process4"/>
    <dgm:cxn modelId="{A65DEBF4-F18B-4DF0-9F6A-1F61E9F56DB8}" type="presOf" srcId="{5395BB33-0C8C-4368-8700-896062CBB4E4}" destId="{95714C6C-3093-4748-8E09-8C30C1DCDCB5}" srcOrd="0" destOrd="0" presId="urn:microsoft.com/office/officeart/2005/8/layout/process4"/>
    <dgm:cxn modelId="{AEF31B1F-79C7-4D19-AEFD-1A9CBCCA740A}" type="presOf" srcId="{4E09054C-CA2A-47A0-993E-FDB2C450C83B}" destId="{6FBECDC3-CD57-479F-9EE3-861E56E7FADA}" srcOrd="0" destOrd="0" presId="urn:microsoft.com/office/officeart/2005/8/layout/process4"/>
    <dgm:cxn modelId="{32CDC7D4-7670-4BD7-AC1F-B0EDB4B57EE2}" type="presParOf" srcId="{D94EA311-C8FC-438A-948F-EC6404E830AF}" destId="{F55BA0BE-7F64-44CD-99D0-84AB3DF28FF3}" srcOrd="0" destOrd="0" presId="urn:microsoft.com/office/officeart/2005/8/layout/process4"/>
    <dgm:cxn modelId="{301D22BB-474E-4CCA-B105-B6A1837E9944}" type="presParOf" srcId="{F55BA0BE-7F64-44CD-99D0-84AB3DF28FF3}" destId="{95714C6C-3093-4748-8E09-8C30C1DCDCB5}" srcOrd="0" destOrd="0" presId="urn:microsoft.com/office/officeart/2005/8/layout/process4"/>
    <dgm:cxn modelId="{F2C378A4-9A23-4A16-A934-5FBDB71AC5B3}" type="presParOf" srcId="{D94EA311-C8FC-438A-948F-EC6404E830AF}" destId="{C28AB8BB-D0C7-4F9D-B99E-6C32E809E31C}" srcOrd="1" destOrd="0" presId="urn:microsoft.com/office/officeart/2005/8/layout/process4"/>
    <dgm:cxn modelId="{D59DA692-2D9F-47B2-A07E-C5ED2DE90E1B}" type="presParOf" srcId="{D94EA311-C8FC-438A-948F-EC6404E830AF}" destId="{D3653337-2B49-4BD7-9112-8C0D6D24963D}" srcOrd="2" destOrd="0" presId="urn:microsoft.com/office/officeart/2005/8/layout/process4"/>
    <dgm:cxn modelId="{D61E39F9-2913-42DA-BB32-99AD507C8A69}" type="presParOf" srcId="{D3653337-2B49-4BD7-9112-8C0D6D24963D}" destId="{A90114F8-E0D6-41C0-A265-92796CB59E9B}" srcOrd="0" destOrd="0" presId="urn:microsoft.com/office/officeart/2005/8/layout/process4"/>
    <dgm:cxn modelId="{51298996-8E08-4C41-9509-3A48D4865B2C}" type="presParOf" srcId="{D94EA311-C8FC-438A-948F-EC6404E830AF}" destId="{AE74B4C1-1BF9-488D-95A8-1072A5FB6B5A}" srcOrd="3" destOrd="0" presId="urn:microsoft.com/office/officeart/2005/8/layout/process4"/>
    <dgm:cxn modelId="{A992C6A3-9525-45DE-B59D-35F1CD6AB99B}" type="presParOf" srcId="{D94EA311-C8FC-438A-948F-EC6404E830AF}" destId="{4EF3CEB0-B913-4926-B49F-D03E467CD305}" srcOrd="4" destOrd="0" presId="urn:microsoft.com/office/officeart/2005/8/layout/process4"/>
    <dgm:cxn modelId="{EAE09E25-DF13-4B2A-A7C9-780423B52D84}" type="presParOf" srcId="{4EF3CEB0-B913-4926-B49F-D03E467CD305}" destId="{6FBECDC3-CD57-479F-9EE3-861E56E7FAD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6084FEC8-13FA-481C-BBB7-A66B41373175}" type="datetimeFigureOut">
              <a:rPr lang="pt-BR" smtClean="0"/>
              <a:pPr/>
              <a:t>11/08/2014</a:t>
            </a:fld>
            <a:endParaRPr lang="pt-BR"/>
          </a:p>
        </p:txBody>
      </p:sp>
      <p:sp>
        <p:nvSpPr>
          <p:cNvPr id="4" name="Espaço Reservado para Rodapé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E7B1C758-9C52-4EE4-BC1D-2A75D92BDDB4}" type="slidenum">
              <a:rPr lang="pt-BR" smtClean="0"/>
              <a:pPr/>
              <a:t>‹nº›</a:t>
            </a:fld>
            <a:endParaRPr lang="pt-BR"/>
          </a:p>
        </p:txBody>
      </p:sp>
    </p:spTree>
    <p:extLst>
      <p:ext uri="{BB962C8B-B14F-4D97-AF65-F5344CB8AC3E}">
        <p14:creationId xmlns:p14="http://schemas.microsoft.com/office/powerpoint/2010/main" val="3432501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50465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01725" y="1241425"/>
            <a:ext cx="4465638" cy="3349625"/>
          </a:xfrm>
          <a:prstGeom prst="rect">
            <a:avLst/>
          </a:prstGeom>
          <a:noFill/>
          <a:ln w="12700">
            <a:solidFill>
              <a:prstClr val="black"/>
            </a:solidFill>
          </a:ln>
        </p:spPr>
      </p:sp>
      <p:sp>
        <p:nvSpPr>
          <p:cNvPr id="3" name="Espaço Reservado para Anotações 2"/>
          <p:cNvSpPr>
            <a:spLocks noGrp="1"/>
          </p:cNvSpPr>
          <p:nvPr>
            <p:ph type="body" idx="1"/>
          </p:nvPr>
        </p:nvSpPr>
        <p:spPr>
          <a:xfrm>
            <a:off x="666909" y="4777194"/>
            <a:ext cx="5335270" cy="3908614"/>
          </a:xfrm>
          <a:prstGeom prst="rect">
            <a:avLst/>
          </a:prstGeom>
        </p:spPr>
        <p:txBody>
          <a:bodyPr/>
          <a:lstStyle/>
          <a:p>
            <a:endParaRPr lang="pt-BR" dirty="0"/>
          </a:p>
        </p:txBody>
      </p:sp>
    </p:spTree>
    <p:extLst>
      <p:ext uri="{BB962C8B-B14F-4D97-AF65-F5344CB8AC3E}">
        <p14:creationId xmlns:p14="http://schemas.microsoft.com/office/powerpoint/2010/main" val="3809072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854075" y="744538"/>
            <a:ext cx="4960938" cy="3722687"/>
          </a:xfrm>
          <a:prstGeom prst="rect">
            <a:avLst/>
          </a:prstGeom>
          <a:ln/>
        </p:spPr>
      </p:sp>
      <p:sp>
        <p:nvSpPr>
          <p:cNvPr id="61443" name="Rectangle 3"/>
          <p:cNvSpPr>
            <a:spLocks noGrp="1" noChangeArrowheads="1"/>
          </p:cNvSpPr>
          <p:nvPr>
            <p:ph type="body" idx="1"/>
          </p:nvPr>
        </p:nvSpPr>
        <p:spPr>
          <a:xfrm>
            <a:off x="666598" y="4714876"/>
            <a:ext cx="5335893" cy="4467225"/>
          </a:xfrm>
          <a:prstGeom prst="rect">
            <a:avLst/>
          </a:prstGeom>
          <a:noFill/>
        </p:spPr>
        <p:txBody>
          <a:bodyPr/>
          <a:lstStyle/>
          <a:p>
            <a:pPr>
              <a:lnSpc>
                <a:spcPct val="90000"/>
              </a:lnSpc>
            </a:pPr>
            <a:r>
              <a:rPr lang="pt-BR" smtClean="0"/>
              <a:t>Até o final da década de 1960, apenas 2,3% dos magistrados eram mulheres. Esta proporção, que chegou a 11% na década de 1990, atingiu a 30% no ano de 2012 - dados fornecidos por Maria Sadek, cientista política da Universidade de São Paulo e pesquisadora sênior do Centro Brasileiro de Estudos e Pesquisas Judiciais.  </a:t>
            </a:r>
          </a:p>
          <a:p>
            <a:pPr>
              <a:lnSpc>
                <a:spcPct val="90000"/>
              </a:lnSpc>
            </a:pPr>
            <a:endParaRPr lang="pt-BR" smtClean="0"/>
          </a:p>
          <a:p>
            <a:pPr>
              <a:lnSpc>
                <a:spcPct val="90000"/>
              </a:lnSpc>
            </a:pPr>
            <a:r>
              <a:rPr lang="pt-BR" smtClean="0"/>
              <a:t>No Ministério Público da União (MPU), os números também são relevantes. No Ministério Público Federal (MPF), 42,37% dos integrantes são mulheres. No Ministério Público do Trabalho (MPT), as mulheres representam 49,37% dos 725 procuradores. No Ministério Público Militar (MPM), temos 36,98% mulheres. Apesar do número mais baixo de mulheres no MPM, o cargo de procuradora-geral é ocupado pela quarta vez consecutiva por uma mulher, Cláudia Márcia Ramalho Moreira Luz. No Ministério Público do Distrito Federal e Territórios (MPDFT), a procuradora-geral da Justiça é Eunice Pereira Carvalhido.</a:t>
            </a:r>
          </a:p>
          <a:p>
            <a:pPr>
              <a:lnSpc>
                <a:spcPct val="90000"/>
              </a:lnSpc>
            </a:pPr>
            <a:r>
              <a:rPr lang="pt-BR" smtClean="0"/>
              <a:t/>
            </a:r>
            <a:br>
              <a:rPr lang="pt-BR" smtClean="0"/>
            </a:br>
            <a:r>
              <a:rPr lang="pt-BR" smtClean="0"/>
              <a:t>Os dados apontam para um constante aumento de mulheres no setor jurídico. Hoje, no STF, há duas mulheres entre os onze ministros. No TSE, entre os sete ministros titulares, duas são mulheres. A Ordem dos Advogados do Brasil (OAB), que registra 689.927 inscritos, computa que 44,83% são mulheres (ou seja, 309.349). Apesar de nenhum estado brasileiro ter mais advogadas que advogados, isso tende a ocorrer nos próximos anos, tendo em vista que elas já são maioria nos cursos de direito.</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854075" y="744538"/>
            <a:ext cx="4960938" cy="3722687"/>
          </a:xfrm>
          <a:prstGeom prst="rect">
            <a:avLst/>
          </a:prstGeom>
          <a:noFill/>
          <a:ln w="12700">
            <a:solidFill>
              <a:prstClr val="black"/>
            </a:solidFill>
          </a:ln>
        </p:spPr>
      </p:sp>
      <p:sp>
        <p:nvSpPr>
          <p:cNvPr id="3" name="Espaço Reservado para Anotações 2"/>
          <p:cNvSpPr>
            <a:spLocks noGrp="1"/>
          </p:cNvSpPr>
          <p:nvPr>
            <p:ph type="body" idx="1"/>
          </p:nvPr>
        </p:nvSpPr>
        <p:spPr>
          <a:xfrm>
            <a:off x="666750" y="4714875"/>
            <a:ext cx="5335588" cy="4467225"/>
          </a:xfrm>
          <a:prstGeom prst="rect">
            <a:avLst/>
          </a:prstGeom>
        </p:spPr>
        <p:txBody>
          <a:bodyPr/>
          <a:lstStyle/>
          <a:p>
            <a:r>
              <a:rPr lang="pt-BR" sz="1200" b="1" i="0" u="none" strike="noStrike" kern="1200" baseline="0" dirty="0" smtClean="0">
                <a:solidFill>
                  <a:schemeClr val="tx1"/>
                </a:solidFill>
                <a:latin typeface="+mn-lt"/>
                <a:ea typeface="+mn-ea"/>
                <a:cs typeface="+mn-cs"/>
              </a:rPr>
              <a:t>Relatório de Pesquisa – Mulheres e Homens em Ocupação de DAS na Administração Pública Federal</a:t>
            </a:r>
          </a:p>
          <a:p>
            <a:endParaRPr lang="pt-BR" sz="1200" b="0" i="0" u="none" strike="noStrike" kern="1200" baseline="0" dirty="0" smtClean="0">
              <a:solidFill>
                <a:schemeClr val="tx1"/>
              </a:solidFill>
              <a:latin typeface="+mn-lt"/>
              <a:ea typeface="+mn-ea"/>
              <a:cs typeface="+mn-cs"/>
            </a:endParaRPr>
          </a:p>
          <a:p>
            <a:r>
              <a:rPr lang="pt-BR" sz="1200" b="0" i="0" u="none" strike="noStrike" kern="1200" baseline="0" dirty="0" smtClean="0">
                <a:solidFill>
                  <a:schemeClr val="tx1"/>
                </a:solidFill>
                <a:latin typeface="+mn-lt"/>
                <a:ea typeface="+mn-ea"/>
                <a:cs typeface="+mn-cs"/>
              </a:rPr>
              <a:t>O Ministério da Fazenda (MF) foi escolhido para representar um dos ministérios que compõem o núcleo duro de governo e, ao mesmo tempo, apresentar um número elevado de mulheres em sua base (42,5%) e percentuais muito baixos de ocupação nos DAS mais elevados (4,3% para os DAS 5 – o mais baixo de todos os ministérios). Neste sentido, obter</a:t>
            </a:r>
          </a:p>
          <a:p>
            <a:r>
              <a:rPr lang="pt-BR" sz="1200" b="0" i="0" u="none" strike="noStrike" kern="1200" baseline="0" dirty="0" smtClean="0">
                <a:solidFill>
                  <a:schemeClr val="tx1"/>
                </a:solidFill>
                <a:latin typeface="+mn-lt"/>
                <a:ea typeface="+mn-ea"/>
                <a:cs typeface="+mn-cs"/>
              </a:rPr>
              <a:t>informações sobre homens e mulheres que ocupam os </a:t>
            </a:r>
            <a:r>
              <a:rPr lang="pt-BR" sz="1200" b="0" i="0" u="none" strike="noStrike" kern="1200" baseline="0" dirty="0" err="1" smtClean="0">
                <a:solidFill>
                  <a:schemeClr val="tx1"/>
                </a:solidFill>
                <a:latin typeface="+mn-lt"/>
                <a:ea typeface="+mn-ea"/>
                <a:cs typeface="+mn-cs"/>
              </a:rPr>
              <a:t>DASs</a:t>
            </a:r>
            <a:r>
              <a:rPr lang="pt-BR" sz="1200" b="0" i="0" u="none" strike="noStrike" kern="1200" baseline="0" dirty="0" smtClean="0">
                <a:solidFill>
                  <a:schemeClr val="tx1"/>
                </a:solidFill>
                <a:latin typeface="+mn-lt"/>
                <a:ea typeface="+mn-ea"/>
                <a:cs typeface="+mn-cs"/>
              </a:rPr>
              <a:t> mais altos deste ministério poderia contribuir para identificar quais características são comuns a estes ocupantes e se haveria, nestas características, algo que denotasse um impedimento para que as mulheres desempenhassem funções de assessoramento e direção superiores.</a:t>
            </a:r>
            <a:endParaRPr lang="pt-BR" dirty="0"/>
          </a:p>
        </p:txBody>
      </p:sp>
    </p:spTree>
    <p:extLst>
      <p:ext uri="{BB962C8B-B14F-4D97-AF65-F5344CB8AC3E}">
        <p14:creationId xmlns:p14="http://schemas.microsoft.com/office/powerpoint/2010/main" val="309294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4075" y="744538"/>
            <a:ext cx="4960938" cy="3722687"/>
          </a:xfrm>
          <a:prstGeom prst="rect">
            <a:avLst/>
          </a:prstGeom>
        </p:spPr>
      </p:sp>
      <p:sp>
        <p:nvSpPr>
          <p:cNvPr id="3" name="Notes Placeholder 2"/>
          <p:cNvSpPr>
            <a:spLocks noGrp="1"/>
          </p:cNvSpPr>
          <p:nvPr>
            <p:ph type="body" idx="1"/>
          </p:nvPr>
        </p:nvSpPr>
        <p:spPr>
          <a:xfrm>
            <a:off x="666598" y="4714876"/>
            <a:ext cx="5335893" cy="4467225"/>
          </a:xfrm>
          <a:prstGeom prst="rect">
            <a:avLst/>
          </a:prstGeom>
        </p:spPr>
        <p:txBody>
          <a:bodyPr>
            <a:normAutofit/>
          </a:bodyPr>
          <a:lstStyle/>
          <a:p>
            <a:endParaRPr lang="pt-BR"/>
          </a:p>
        </p:txBody>
      </p:sp>
      <p:sp>
        <p:nvSpPr>
          <p:cNvPr id="4" name="Slide Number Placeholder 3"/>
          <p:cNvSpPr>
            <a:spLocks noGrp="1"/>
          </p:cNvSpPr>
          <p:nvPr>
            <p:ph type="sldNum" sz="quarter" idx="10"/>
          </p:nvPr>
        </p:nvSpPr>
        <p:spPr>
          <a:xfrm>
            <a:off x="3776866" y="9428164"/>
            <a:ext cx="2890665" cy="496887"/>
          </a:xfrm>
          <a:prstGeom prst="rect">
            <a:avLst/>
          </a:prstGeom>
        </p:spPr>
        <p:txBody>
          <a:bodyPr/>
          <a:lstStyle/>
          <a:p>
            <a:fld id="{14F9460A-9E81-496F-91AC-92DE7ABF30C4}" type="slidenum">
              <a:rPr lang="pt-BR" smtClean="0"/>
              <a:pPr/>
              <a:t>24</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854075" y="744538"/>
            <a:ext cx="4960938" cy="3722687"/>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Slide Number Placeholder 3"/>
          <p:cNvSpPr>
            <a:spLocks noGrp="1"/>
          </p:cNvSpPr>
          <p:nvPr>
            <p:ph type="sldNum" sz="quarter" idx="5"/>
          </p:nvPr>
        </p:nvSpPr>
        <p:spPr bwMode="auto">
          <a:xfrm>
            <a:off x="3776866" y="9428164"/>
            <a:ext cx="2890665"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entury Schoolbook" pitchFamily="18" charset="0"/>
                <a:cs typeface="Arial" charset="0"/>
              </a:defRPr>
            </a:lvl1pPr>
            <a:lvl2pPr marL="742950" indent="-285750" eaLnBrk="0" hangingPunct="0">
              <a:defRPr>
                <a:solidFill>
                  <a:schemeClr val="tx1"/>
                </a:solidFill>
                <a:latin typeface="Century Schoolbook" pitchFamily="18" charset="0"/>
                <a:cs typeface="Arial" charset="0"/>
              </a:defRPr>
            </a:lvl2pPr>
            <a:lvl3pPr marL="1143000" indent="-228600" eaLnBrk="0" hangingPunct="0">
              <a:defRPr>
                <a:solidFill>
                  <a:schemeClr val="tx1"/>
                </a:solidFill>
                <a:latin typeface="Century Schoolbook" pitchFamily="18" charset="0"/>
                <a:cs typeface="Arial" charset="0"/>
              </a:defRPr>
            </a:lvl3pPr>
            <a:lvl4pPr marL="1600200" indent="-228600" eaLnBrk="0" hangingPunct="0">
              <a:defRPr>
                <a:solidFill>
                  <a:schemeClr val="tx1"/>
                </a:solidFill>
                <a:latin typeface="Century Schoolbook" pitchFamily="18" charset="0"/>
                <a:cs typeface="Arial" charset="0"/>
              </a:defRPr>
            </a:lvl4pPr>
            <a:lvl5pPr marL="2057400" indent="-228600" eaLnBrk="0" hangingPunct="0">
              <a:defRPr>
                <a:solidFill>
                  <a:schemeClr val="tx1"/>
                </a:solidFill>
                <a:latin typeface="Century Schoolbook" pitchFamily="18" charset="0"/>
                <a:cs typeface="Arial" charset="0"/>
              </a:defRPr>
            </a:lvl5pPr>
            <a:lvl6pPr marL="2514600" indent="-228600" eaLnBrk="0" fontAlgn="base" hangingPunct="0">
              <a:spcBef>
                <a:spcPct val="0"/>
              </a:spcBef>
              <a:spcAft>
                <a:spcPct val="0"/>
              </a:spcAft>
              <a:defRPr>
                <a:solidFill>
                  <a:schemeClr val="tx1"/>
                </a:solidFill>
                <a:latin typeface="Century Schoolbook" pitchFamily="18" charset="0"/>
                <a:cs typeface="Arial" charset="0"/>
              </a:defRPr>
            </a:lvl6pPr>
            <a:lvl7pPr marL="2971800" indent="-228600" eaLnBrk="0" fontAlgn="base" hangingPunct="0">
              <a:spcBef>
                <a:spcPct val="0"/>
              </a:spcBef>
              <a:spcAft>
                <a:spcPct val="0"/>
              </a:spcAft>
              <a:defRPr>
                <a:solidFill>
                  <a:schemeClr val="tx1"/>
                </a:solidFill>
                <a:latin typeface="Century Schoolbook" pitchFamily="18" charset="0"/>
                <a:cs typeface="Arial" charset="0"/>
              </a:defRPr>
            </a:lvl7pPr>
            <a:lvl8pPr marL="3429000" indent="-228600" eaLnBrk="0" fontAlgn="base" hangingPunct="0">
              <a:spcBef>
                <a:spcPct val="0"/>
              </a:spcBef>
              <a:spcAft>
                <a:spcPct val="0"/>
              </a:spcAft>
              <a:defRPr>
                <a:solidFill>
                  <a:schemeClr val="tx1"/>
                </a:solidFill>
                <a:latin typeface="Century Schoolbook" pitchFamily="18" charset="0"/>
                <a:cs typeface="Arial" charset="0"/>
              </a:defRPr>
            </a:lvl8pPr>
            <a:lvl9pPr marL="3886200" indent="-228600" eaLnBrk="0" fontAlgn="base" hangingPunct="0">
              <a:spcBef>
                <a:spcPct val="0"/>
              </a:spcBef>
              <a:spcAft>
                <a:spcPct val="0"/>
              </a:spcAft>
              <a:defRPr>
                <a:solidFill>
                  <a:schemeClr val="tx1"/>
                </a:solidFill>
                <a:latin typeface="Century Schoolbook" pitchFamily="18" charset="0"/>
                <a:cs typeface="Arial" charset="0"/>
              </a:defRPr>
            </a:lvl9pPr>
          </a:lstStyle>
          <a:p>
            <a:pPr eaLnBrk="1" hangingPunct="1"/>
            <a:fld id="{15F29767-0CC6-4043-9B46-CE7E4B098F5C}" type="slidenum">
              <a:rPr lang="pt-BR" smtClean="0"/>
              <a:pPr eaLnBrk="1" hangingPunct="1"/>
              <a:t>5</a:t>
            </a:fld>
            <a:endParaRPr lang="pt-BR" smtClean="0"/>
          </a:p>
        </p:txBody>
      </p:sp>
      <p:sp>
        <p:nvSpPr>
          <p:cNvPr id="33796" name="Notes Placeholder 4"/>
          <p:cNvSpPr>
            <a:spLocks noGrp="1"/>
          </p:cNvSpPr>
          <p:nvPr/>
        </p:nvSpPr>
        <p:spPr bwMode="auto">
          <a:xfrm>
            <a:off x="666598" y="4714876"/>
            <a:ext cx="5335893"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sz="1200">
              <a:latin typeface="Calibri" pitchFamily="34" charset="0"/>
            </a:endParaRPr>
          </a:p>
        </p:txBody>
      </p:sp>
      <p:sp>
        <p:nvSpPr>
          <p:cNvPr id="33797" name="Notes Placeholder 5"/>
          <p:cNvSpPr>
            <a:spLocks noGrp="1"/>
          </p:cNvSpPr>
          <p:nvPr>
            <p:ph type="body" idx="1"/>
          </p:nvPr>
        </p:nvSpPr>
        <p:spPr bwMode="auto">
          <a:xfrm>
            <a:off x="666598" y="4714876"/>
            <a:ext cx="5335893" cy="44672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 </a:t>
            </a:r>
            <a:endParaRPr lang="pt-BR" smtClean="0"/>
          </a:p>
          <a:p>
            <a:pPr eaLnBrk="1" hangingPunct="1">
              <a:spcBef>
                <a:spcPct val="0"/>
              </a:spcBef>
            </a:pPr>
            <a:endParaRPr lang="pt-B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4"/>
          <p:cNvSpPr>
            <a:spLocks noGrp="1" noChangeArrowheads="1"/>
          </p:cNvSpPr>
          <p:nvPr>
            <p:ph type="sldNum" sz="quarter" idx="5"/>
          </p:nvPr>
        </p:nvSpPr>
        <p:spPr bwMode="auto">
          <a:xfrm>
            <a:off x="3776866" y="9428164"/>
            <a:ext cx="2890665"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entury Schoolbook" pitchFamily="18" charset="0"/>
                <a:cs typeface="Arial" charset="0"/>
              </a:defRPr>
            </a:lvl1pPr>
            <a:lvl2pPr marL="742950" indent="-285750" eaLnBrk="0" hangingPunct="0">
              <a:defRPr>
                <a:solidFill>
                  <a:schemeClr val="tx1"/>
                </a:solidFill>
                <a:latin typeface="Century Schoolbook" pitchFamily="18" charset="0"/>
                <a:cs typeface="Arial" charset="0"/>
              </a:defRPr>
            </a:lvl2pPr>
            <a:lvl3pPr marL="1143000" indent="-228600" eaLnBrk="0" hangingPunct="0">
              <a:defRPr>
                <a:solidFill>
                  <a:schemeClr val="tx1"/>
                </a:solidFill>
                <a:latin typeface="Century Schoolbook" pitchFamily="18" charset="0"/>
                <a:cs typeface="Arial" charset="0"/>
              </a:defRPr>
            </a:lvl3pPr>
            <a:lvl4pPr marL="1600200" indent="-228600" eaLnBrk="0" hangingPunct="0">
              <a:defRPr>
                <a:solidFill>
                  <a:schemeClr val="tx1"/>
                </a:solidFill>
                <a:latin typeface="Century Schoolbook" pitchFamily="18" charset="0"/>
                <a:cs typeface="Arial" charset="0"/>
              </a:defRPr>
            </a:lvl4pPr>
            <a:lvl5pPr marL="2057400" indent="-228600" eaLnBrk="0" hangingPunct="0">
              <a:defRPr>
                <a:solidFill>
                  <a:schemeClr val="tx1"/>
                </a:solidFill>
                <a:latin typeface="Century Schoolbook" pitchFamily="18" charset="0"/>
                <a:cs typeface="Arial" charset="0"/>
              </a:defRPr>
            </a:lvl5pPr>
            <a:lvl6pPr marL="2514600" indent="-228600" eaLnBrk="0" fontAlgn="base" hangingPunct="0">
              <a:spcBef>
                <a:spcPct val="0"/>
              </a:spcBef>
              <a:spcAft>
                <a:spcPct val="0"/>
              </a:spcAft>
              <a:defRPr>
                <a:solidFill>
                  <a:schemeClr val="tx1"/>
                </a:solidFill>
                <a:latin typeface="Century Schoolbook" pitchFamily="18" charset="0"/>
                <a:cs typeface="Arial" charset="0"/>
              </a:defRPr>
            </a:lvl6pPr>
            <a:lvl7pPr marL="2971800" indent="-228600" eaLnBrk="0" fontAlgn="base" hangingPunct="0">
              <a:spcBef>
                <a:spcPct val="0"/>
              </a:spcBef>
              <a:spcAft>
                <a:spcPct val="0"/>
              </a:spcAft>
              <a:defRPr>
                <a:solidFill>
                  <a:schemeClr val="tx1"/>
                </a:solidFill>
                <a:latin typeface="Century Schoolbook" pitchFamily="18" charset="0"/>
                <a:cs typeface="Arial" charset="0"/>
              </a:defRPr>
            </a:lvl7pPr>
            <a:lvl8pPr marL="3429000" indent="-228600" eaLnBrk="0" fontAlgn="base" hangingPunct="0">
              <a:spcBef>
                <a:spcPct val="0"/>
              </a:spcBef>
              <a:spcAft>
                <a:spcPct val="0"/>
              </a:spcAft>
              <a:defRPr>
                <a:solidFill>
                  <a:schemeClr val="tx1"/>
                </a:solidFill>
                <a:latin typeface="Century Schoolbook" pitchFamily="18" charset="0"/>
                <a:cs typeface="Arial" charset="0"/>
              </a:defRPr>
            </a:lvl8pPr>
            <a:lvl9pPr marL="3886200" indent="-228600" eaLnBrk="0" fontAlgn="base" hangingPunct="0">
              <a:spcBef>
                <a:spcPct val="0"/>
              </a:spcBef>
              <a:spcAft>
                <a:spcPct val="0"/>
              </a:spcAft>
              <a:defRPr>
                <a:solidFill>
                  <a:schemeClr val="tx1"/>
                </a:solidFill>
                <a:latin typeface="Century Schoolbook" pitchFamily="18" charset="0"/>
                <a:cs typeface="Arial" charset="0"/>
              </a:defRPr>
            </a:lvl9pPr>
          </a:lstStyle>
          <a:p>
            <a:pPr eaLnBrk="1" hangingPunct="1"/>
            <a:fld id="{DA8145CE-A2F4-48DE-B1FC-48244AECF050}" type="slidenum">
              <a:rPr lang="pt-BR" smtClean="0"/>
              <a:pPr eaLnBrk="1" hangingPunct="1"/>
              <a:t>6</a:t>
            </a:fld>
            <a:endParaRPr lang="pt-BR" smtClean="0"/>
          </a:p>
        </p:txBody>
      </p:sp>
      <p:sp>
        <p:nvSpPr>
          <p:cNvPr id="34819" name="Text Box 1"/>
          <p:cNvSpPr txBox="1">
            <a:spLocks noChangeArrowheads="1"/>
          </p:cNvSpPr>
          <p:nvPr/>
        </p:nvSpPr>
        <p:spPr bwMode="auto">
          <a:xfrm>
            <a:off x="3778423" y="9429750"/>
            <a:ext cx="2884435" cy="49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9" tIns="46805" rIns="90009" bIns="46805"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9pPr>
          </a:lstStyle>
          <a:p>
            <a:pPr algn="r" eaLnBrk="1" hangingPunct="1"/>
            <a:fld id="{4E8D437D-8EBF-4D88-B043-C130E496AF3A}" type="slidenum">
              <a:rPr lang="pt-BR" sz="1200">
                <a:solidFill>
                  <a:srgbClr val="000000"/>
                </a:solidFill>
                <a:latin typeface="Arial" charset="0"/>
                <a:ea typeface="Microsoft YaHei" pitchFamily="34" charset="-122"/>
              </a:rPr>
              <a:pPr algn="r" eaLnBrk="1" hangingPunct="1"/>
              <a:t>6</a:t>
            </a:fld>
            <a:endParaRPr lang="pt-BR" sz="1200">
              <a:solidFill>
                <a:srgbClr val="000000"/>
              </a:solidFill>
              <a:latin typeface="Arial" charset="0"/>
              <a:ea typeface="Microsoft YaHei" pitchFamily="34" charset="-122"/>
            </a:endParaRPr>
          </a:p>
        </p:txBody>
      </p:sp>
      <p:sp>
        <p:nvSpPr>
          <p:cNvPr id="34820" name="Rectangle 2"/>
          <p:cNvSpPr>
            <a:spLocks noGrp="1" noRot="1" noChangeAspect="1" noChangeArrowheads="1" noTextEdit="1"/>
          </p:cNvSpPr>
          <p:nvPr>
            <p:ph type="sldImg"/>
          </p:nvPr>
        </p:nvSpPr>
        <p:spPr bwMode="auto">
          <a:xfrm>
            <a:off x="854075" y="744538"/>
            <a:ext cx="4957763" cy="37195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1" name="Rectangle 3"/>
          <p:cNvSpPr>
            <a:spLocks noGrp="1" noChangeArrowheads="1"/>
          </p:cNvSpPr>
          <p:nvPr>
            <p:ph type="body" idx="1"/>
          </p:nvPr>
        </p:nvSpPr>
        <p:spPr bwMode="auto">
          <a:xfrm>
            <a:off x="666598" y="4714875"/>
            <a:ext cx="5334336" cy="4465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49" tIns="45725" rIns="91449" bIns="45725" numCol="1" anchor="ctr" anchorCtr="0" compatLnSpc="1">
            <a:prstTxWarp prst="textNoShape">
              <a:avLst/>
            </a:prstTxWarp>
          </a:bodyPr>
          <a:lstStyle/>
          <a:p>
            <a:pPr eaLnBrk="1" hangingPunct="1">
              <a:spcBef>
                <a:spcPct val="0"/>
              </a:spcBef>
            </a:pPr>
            <a:endParaRPr lang="pt-BR"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4"/>
          <p:cNvSpPr>
            <a:spLocks noGrp="1" noChangeArrowheads="1"/>
          </p:cNvSpPr>
          <p:nvPr>
            <p:ph type="sldNum" sz="quarter" idx="5"/>
          </p:nvPr>
        </p:nvSpPr>
        <p:spPr bwMode="auto">
          <a:xfrm>
            <a:off x="3776866" y="9428164"/>
            <a:ext cx="2890665"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entury Schoolbook" pitchFamily="18" charset="0"/>
                <a:cs typeface="Arial" charset="0"/>
              </a:defRPr>
            </a:lvl1pPr>
            <a:lvl2pPr marL="742950" indent="-285750" eaLnBrk="0" hangingPunct="0">
              <a:defRPr>
                <a:solidFill>
                  <a:schemeClr val="tx1"/>
                </a:solidFill>
                <a:latin typeface="Century Schoolbook" pitchFamily="18" charset="0"/>
                <a:cs typeface="Arial" charset="0"/>
              </a:defRPr>
            </a:lvl2pPr>
            <a:lvl3pPr marL="1143000" indent="-228600" eaLnBrk="0" hangingPunct="0">
              <a:defRPr>
                <a:solidFill>
                  <a:schemeClr val="tx1"/>
                </a:solidFill>
                <a:latin typeface="Century Schoolbook" pitchFamily="18" charset="0"/>
                <a:cs typeface="Arial" charset="0"/>
              </a:defRPr>
            </a:lvl3pPr>
            <a:lvl4pPr marL="1600200" indent="-228600" eaLnBrk="0" hangingPunct="0">
              <a:defRPr>
                <a:solidFill>
                  <a:schemeClr val="tx1"/>
                </a:solidFill>
                <a:latin typeface="Century Schoolbook" pitchFamily="18" charset="0"/>
                <a:cs typeface="Arial" charset="0"/>
              </a:defRPr>
            </a:lvl4pPr>
            <a:lvl5pPr marL="2057400" indent="-228600" eaLnBrk="0" hangingPunct="0">
              <a:defRPr>
                <a:solidFill>
                  <a:schemeClr val="tx1"/>
                </a:solidFill>
                <a:latin typeface="Century Schoolbook" pitchFamily="18" charset="0"/>
                <a:cs typeface="Arial" charset="0"/>
              </a:defRPr>
            </a:lvl5pPr>
            <a:lvl6pPr marL="2514600" indent="-228600" eaLnBrk="0" fontAlgn="base" hangingPunct="0">
              <a:spcBef>
                <a:spcPct val="0"/>
              </a:spcBef>
              <a:spcAft>
                <a:spcPct val="0"/>
              </a:spcAft>
              <a:defRPr>
                <a:solidFill>
                  <a:schemeClr val="tx1"/>
                </a:solidFill>
                <a:latin typeface="Century Schoolbook" pitchFamily="18" charset="0"/>
                <a:cs typeface="Arial" charset="0"/>
              </a:defRPr>
            </a:lvl6pPr>
            <a:lvl7pPr marL="2971800" indent="-228600" eaLnBrk="0" fontAlgn="base" hangingPunct="0">
              <a:spcBef>
                <a:spcPct val="0"/>
              </a:spcBef>
              <a:spcAft>
                <a:spcPct val="0"/>
              </a:spcAft>
              <a:defRPr>
                <a:solidFill>
                  <a:schemeClr val="tx1"/>
                </a:solidFill>
                <a:latin typeface="Century Schoolbook" pitchFamily="18" charset="0"/>
                <a:cs typeface="Arial" charset="0"/>
              </a:defRPr>
            </a:lvl7pPr>
            <a:lvl8pPr marL="3429000" indent="-228600" eaLnBrk="0" fontAlgn="base" hangingPunct="0">
              <a:spcBef>
                <a:spcPct val="0"/>
              </a:spcBef>
              <a:spcAft>
                <a:spcPct val="0"/>
              </a:spcAft>
              <a:defRPr>
                <a:solidFill>
                  <a:schemeClr val="tx1"/>
                </a:solidFill>
                <a:latin typeface="Century Schoolbook" pitchFamily="18" charset="0"/>
                <a:cs typeface="Arial" charset="0"/>
              </a:defRPr>
            </a:lvl8pPr>
            <a:lvl9pPr marL="3886200" indent="-228600" eaLnBrk="0" fontAlgn="base" hangingPunct="0">
              <a:spcBef>
                <a:spcPct val="0"/>
              </a:spcBef>
              <a:spcAft>
                <a:spcPct val="0"/>
              </a:spcAft>
              <a:defRPr>
                <a:solidFill>
                  <a:schemeClr val="tx1"/>
                </a:solidFill>
                <a:latin typeface="Century Schoolbook" pitchFamily="18" charset="0"/>
                <a:cs typeface="Arial" charset="0"/>
              </a:defRPr>
            </a:lvl9pPr>
          </a:lstStyle>
          <a:p>
            <a:pPr eaLnBrk="1" hangingPunct="1"/>
            <a:fld id="{B37EEC2D-A060-40AD-AAF9-0D88DEBABCA0}" type="slidenum">
              <a:rPr lang="pt-BR" smtClean="0"/>
              <a:pPr eaLnBrk="1" hangingPunct="1"/>
              <a:t>7</a:t>
            </a:fld>
            <a:endParaRPr lang="pt-BR" smtClean="0"/>
          </a:p>
        </p:txBody>
      </p:sp>
      <p:sp>
        <p:nvSpPr>
          <p:cNvPr id="35843" name="Text Box 1"/>
          <p:cNvSpPr txBox="1">
            <a:spLocks noChangeArrowheads="1"/>
          </p:cNvSpPr>
          <p:nvPr/>
        </p:nvSpPr>
        <p:spPr bwMode="auto">
          <a:xfrm>
            <a:off x="3778423" y="9429750"/>
            <a:ext cx="2884435" cy="49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9" tIns="46805" rIns="90009" bIns="46805" anchor="b"/>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6725" algn="l"/>
                <a:tab pos="8535988" algn="l"/>
                <a:tab pos="8985250" algn="l"/>
              </a:tabLst>
              <a:defRPr>
                <a:solidFill>
                  <a:schemeClr val="tx1"/>
                </a:solidFill>
                <a:latin typeface="Century Schoolbook" pitchFamily="18" charset="0"/>
                <a:cs typeface="Arial" charset="0"/>
              </a:defRPr>
            </a:lvl9pPr>
          </a:lstStyle>
          <a:p>
            <a:pPr algn="r" eaLnBrk="1" hangingPunct="1"/>
            <a:fld id="{2022D257-68F4-4FA2-823B-219387C3BF0B}" type="slidenum">
              <a:rPr lang="pt-BR" sz="1200">
                <a:solidFill>
                  <a:srgbClr val="000000"/>
                </a:solidFill>
                <a:latin typeface="Arial" charset="0"/>
                <a:ea typeface="Microsoft YaHei" pitchFamily="34" charset="-122"/>
              </a:rPr>
              <a:pPr algn="r" eaLnBrk="1" hangingPunct="1"/>
              <a:t>7</a:t>
            </a:fld>
            <a:endParaRPr lang="pt-BR" sz="1200">
              <a:solidFill>
                <a:srgbClr val="000000"/>
              </a:solidFill>
              <a:latin typeface="Arial" charset="0"/>
              <a:ea typeface="Microsoft YaHei" pitchFamily="34" charset="-122"/>
            </a:endParaRPr>
          </a:p>
        </p:txBody>
      </p:sp>
      <p:sp>
        <p:nvSpPr>
          <p:cNvPr id="35844" name="Rectangle 2"/>
          <p:cNvSpPr>
            <a:spLocks noGrp="1" noRot="1" noChangeAspect="1" noChangeArrowheads="1" noTextEdit="1"/>
          </p:cNvSpPr>
          <p:nvPr>
            <p:ph type="sldImg"/>
          </p:nvPr>
        </p:nvSpPr>
        <p:spPr bwMode="auto">
          <a:xfrm>
            <a:off x="854075" y="744538"/>
            <a:ext cx="4957763" cy="371951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5" name="Rectangle 3"/>
          <p:cNvSpPr>
            <a:spLocks noGrp="1" noChangeArrowheads="1"/>
          </p:cNvSpPr>
          <p:nvPr>
            <p:ph type="body" idx="1"/>
          </p:nvPr>
        </p:nvSpPr>
        <p:spPr bwMode="auto">
          <a:xfrm>
            <a:off x="666598" y="4714875"/>
            <a:ext cx="5334336" cy="4465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49" tIns="45725" rIns="91449" bIns="45725" numCol="1" anchor="ctr" anchorCtr="0" compatLnSpc="1">
            <a:prstTxWarp prst="textNoShape">
              <a:avLst/>
            </a:prstTxWarp>
          </a:bodyPr>
          <a:lstStyle/>
          <a:p>
            <a:pPr eaLnBrk="1" hangingPunct="1">
              <a:spcBef>
                <a:spcPct val="0"/>
              </a:spcBef>
            </a:pPr>
            <a:endParaRPr lang="pt-B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4075" y="744538"/>
            <a:ext cx="4960938" cy="3722687"/>
          </a:xfrm>
          <a:prstGeom prst="rect">
            <a:avLst/>
          </a:prstGeom>
          <a:noFill/>
          <a:ln w="12700">
            <a:solidFill>
              <a:prstClr val="black"/>
            </a:solidFill>
          </a:ln>
        </p:spPr>
      </p:sp>
      <p:sp>
        <p:nvSpPr>
          <p:cNvPr id="3" name="Notes Placeholder 2"/>
          <p:cNvSpPr>
            <a:spLocks noGrp="1"/>
          </p:cNvSpPr>
          <p:nvPr>
            <p:ph type="body" idx="1"/>
          </p:nvPr>
        </p:nvSpPr>
        <p:spPr>
          <a:xfrm>
            <a:off x="666598" y="4714876"/>
            <a:ext cx="5335893" cy="4467225"/>
          </a:xfrm>
          <a:prstGeom prst="rect">
            <a:avLst/>
          </a:prstGeom>
        </p:spPr>
        <p:txBody>
          <a:bodyPr/>
          <a:lstStyle/>
          <a:p>
            <a:endParaRPr lang="pt-BR" dirty="0"/>
          </a:p>
        </p:txBody>
      </p:sp>
    </p:spTree>
    <p:extLst>
      <p:ext uri="{BB962C8B-B14F-4D97-AF65-F5344CB8AC3E}">
        <p14:creationId xmlns:p14="http://schemas.microsoft.com/office/powerpoint/2010/main" val="1519109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854075" y="744538"/>
            <a:ext cx="4960938" cy="3722687"/>
          </a:xfrm>
          <a:prstGeom prst="rect">
            <a:avLst/>
          </a:prstGeom>
          <a:ln/>
        </p:spPr>
      </p:sp>
      <p:sp>
        <p:nvSpPr>
          <p:cNvPr id="46083" name="Notes Placeholder 2"/>
          <p:cNvSpPr>
            <a:spLocks noGrp="1"/>
          </p:cNvSpPr>
          <p:nvPr>
            <p:ph type="body" idx="1"/>
          </p:nvPr>
        </p:nvSpPr>
        <p:spPr>
          <a:xfrm>
            <a:off x="666909" y="4715153"/>
            <a:ext cx="5335270" cy="44669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eaLnBrk="1" hangingPunct="1">
              <a:spcBef>
                <a:spcPct val="0"/>
              </a:spcBef>
            </a:pPr>
            <a:r>
              <a:rPr lang="pt-BR" sz="2400" smtClean="0"/>
              <a:t>IBGE, IPEA</a:t>
            </a:r>
          </a:p>
          <a:p>
            <a:pPr marL="0" lvl="1" eaLnBrk="1" hangingPunct="1">
              <a:spcBef>
                <a:spcPct val="0"/>
              </a:spcBef>
            </a:pPr>
            <a:r>
              <a:rPr lang="pt-BR" sz="2400" smtClean="0"/>
              <a:t>As mulheres não tem tempo para para cuidar de si, tempo para o lazer...</a:t>
            </a:r>
          </a:p>
        </p:txBody>
      </p:sp>
      <p:sp>
        <p:nvSpPr>
          <p:cNvPr id="46084" name="Slide Number Placeholder 3"/>
          <p:cNvSpPr txBox="1">
            <a:spLocks noGrp="1"/>
          </p:cNvSpPr>
          <p:nvPr/>
        </p:nvSpPr>
        <p:spPr bwMode="auto">
          <a:xfrm>
            <a:off x="3777607" y="9428583"/>
            <a:ext cx="2889938"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79A81CF5-D378-4834-91E7-BE1A60AAB661}" type="slidenum">
              <a:rPr lang="pt-BR" sz="1200">
                <a:latin typeface="Century Schoolbook" pitchFamily="18" charset="0"/>
                <a:cs typeface="Arial" charset="0"/>
              </a:rPr>
              <a:pPr algn="r" eaLnBrk="1" hangingPunct="1"/>
              <a:t>14</a:t>
            </a:fld>
            <a:endParaRPr lang="pt-BR" sz="1200">
              <a:latin typeface="Century Schoolbook" pitchFamily="18"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854075" y="744538"/>
            <a:ext cx="4960938" cy="3722687"/>
          </a:xfrm>
          <a:prstGeom prst="rect">
            <a:avLst/>
          </a:prstGeom>
          <a:ln/>
        </p:spPr>
      </p:sp>
      <p:sp>
        <p:nvSpPr>
          <p:cNvPr id="50179" name="Rectangle 3"/>
          <p:cNvSpPr>
            <a:spLocks noGrp="1" noChangeArrowheads="1"/>
          </p:cNvSpPr>
          <p:nvPr>
            <p:ph type="body" idx="1"/>
          </p:nvPr>
        </p:nvSpPr>
        <p:spPr>
          <a:xfrm>
            <a:off x="666909" y="4715154"/>
            <a:ext cx="5335270" cy="44669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4075" y="744538"/>
            <a:ext cx="4960938" cy="3722687"/>
          </a:xfrm>
          <a:prstGeom prst="rect">
            <a:avLst/>
          </a:prstGeom>
        </p:spPr>
      </p:sp>
      <p:sp>
        <p:nvSpPr>
          <p:cNvPr id="3" name="Notes Placeholder 2"/>
          <p:cNvSpPr>
            <a:spLocks noGrp="1"/>
          </p:cNvSpPr>
          <p:nvPr>
            <p:ph type="body" idx="1"/>
          </p:nvPr>
        </p:nvSpPr>
        <p:spPr>
          <a:xfrm>
            <a:off x="666598" y="4714876"/>
            <a:ext cx="5335893" cy="4467225"/>
          </a:xfrm>
          <a:prstGeom prst="rect">
            <a:avLst/>
          </a:prstGeom>
        </p:spPr>
        <p:txBody>
          <a:bodyPr>
            <a:normAutofit/>
          </a:bodyPr>
          <a:lstStyle/>
          <a:p>
            <a:endParaRPr lang="pt-BR"/>
          </a:p>
        </p:txBody>
      </p:sp>
      <p:sp>
        <p:nvSpPr>
          <p:cNvPr id="4" name="Slide Number Placeholder 3"/>
          <p:cNvSpPr>
            <a:spLocks noGrp="1"/>
          </p:cNvSpPr>
          <p:nvPr>
            <p:ph type="sldNum" sz="quarter" idx="10"/>
          </p:nvPr>
        </p:nvSpPr>
        <p:spPr>
          <a:xfrm>
            <a:off x="3776866" y="9428164"/>
            <a:ext cx="2890665" cy="496887"/>
          </a:xfrm>
          <a:prstGeom prst="rect">
            <a:avLst/>
          </a:prstGeom>
        </p:spPr>
        <p:txBody>
          <a:bodyPr/>
          <a:lstStyle/>
          <a:p>
            <a:fld id="{14F9460A-9E81-496F-91AC-92DE7ABF30C4}" type="slidenum">
              <a:rPr lang="pt-BR" smtClean="0"/>
              <a:pPr/>
              <a:t>16</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854075" y="744538"/>
            <a:ext cx="4960938" cy="3722687"/>
          </a:xfrm>
          <a:prstGeom prst="rect">
            <a:avLst/>
          </a:prstGeom>
          <a:ln/>
        </p:spPr>
      </p:sp>
      <p:sp>
        <p:nvSpPr>
          <p:cNvPr id="60419" name="Rectangle 3"/>
          <p:cNvSpPr>
            <a:spLocks noGrp="1" noChangeArrowheads="1"/>
          </p:cNvSpPr>
          <p:nvPr>
            <p:ph type="body" idx="1"/>
          </p:nvPr>
        </p:nvSpPr>
        <p:spPr>
          <a:xfrm>
            <a:off x="666598" y="4714876"/>
            <a:ext cx="5335893" cy="4467225"/>
          </a:xfrm>
          <a:prstGeom prst="rect">
            <a:avLst/>
          </a:prstGeom>
          <a:noFill/>
        </p:spPr>
        <p:txBody>
          <a:bodyPr/>
          <a:lstStyle/>
          <a:p>
            <a:endParaRPr lang="pt-B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7952EC71-25AE-478D-83EC-2CBC6DC9CA98}"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2460038-7562-4D45-9F8F-6E0E6C3A437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9F0907-F14B-4FC0-9099-EB1B438C07BC}"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4"/>
          </p:nvPr>
        </p:nvSpPr>
        <p:spPr/>
        <p:txBody>
          <a:bodyPr rtlCol="0"/>
          <a:lstStyle/>
          <a:p>
            <a:endParaRPr lang="pt-BR"/>
          </a:p>
        </p:txBody>
      </p:sp>
      <p:sp>
        <p:nvSpPr>
          <p:cNvPr id="9" name="Espaço Reservado para Número de Slide 8"/>
          <p:cNvSpPr>
            <a:spLocks noGrp="1"/>
          </p:cNvSpPr>
          <p:nvPr>
            <p:ph type="sldNum" sz="quarter" idx="15"/>
          </p:nvPr>
        </p:nvSpPr>
        <p:spPr/>
        <p:txBody>
          <a:bodyPr rtlCol="0"/>
          <a:lstStyle/>
          <a:p>
            <a:fld id="{6FD5A5AE-3CF5-4EA7-9AA5-355F76C65D01}" type="slidenum">
              <a:rPr lang="pt-BR" smtClean="0"/>
              <a:pPr/>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C8F33735-B251-4150-8839-5A3F1F179662}"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84AFFA6-944F-4469-8C91-8700F306725F}" type="slidenum">
              <a:rPr lang="pt-BR" smtClean="0"/>
              <a:pPr/>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smtClean="0"/>
              <a:t>Clique para editar o título mestre</a:t>
            </a:r>
            <a:endParaRPr kumimoji="0" lang="en-US"/>
          </a:p>
        </p:txBody>
      </p:sp>
      <p:sp>
        <p:nvSpPr>
          <p:cNvPr id="7" name="Espaço Reservado para Data 6"/>
          <p:cNvSpPr>
            <a:spLocks noGrp="1"/>
          </p:cNvSpPr>
          <p:nvPr>
            <p:ph type="dt" sz="half" idx="10"/>
          </p:nvPr>
        </p:nvSpPr>
        <p:spPr/>
        <p:txBody>
          <a:bodyPr/>
          <a:lstStyle/>
          <a:p>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6804EA3-B624-4F37-857C-4F90DE6AE6F8}" type="slidenum">
              <a:rPr lang="pt-BR" smtClean="0"/>
              <a:pPr/>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6" name="Espaço Reservado para Data 5"/>
          <p:cNvSpPr>
            <a:spLocks noGrp="1"/>
          </p:cNvSpPr>
          <p:nvPr>
            <p:ph type="dt" sz="half" idx="10"/>
          </p:nvPr>
        </p:nvSpPr>
        <p:spPr/>
        <p:txBody>
          <a:bodyPr rtlCol="0"/>
          <a:lstStyle/>
          <a:p>
            <a:endParaRPr lang="pt-BR"/>
          </a:p>
        </p:txBody>
      </p:sp>
      <p:sp>
        <p:nvSpPr>
          <p:cNvPr id="7" name="Espaço Reservado para Número de Slide 6"/>
          <p:cNvSpPr>
            <a:spLocks noGrp="1"/>
          </p:cNvSpPr>
          <p:nvPr>
            <p:ph type="sldNum" sz="quarter" idx="11"/>
          </p:nvPr>
        </p:nvSpPr>
        <p:spPr/>
        <p:txBody>
          <a:bodyPr rtlCol="0"/>
          <a:lstStyle/>
          <a:p>
            <a:fld id="{546306D7-5ECF-4791-914A-CF4E05943C3B}" type="slidenum">
              <a:rPr lang="pt-BR" smtClean="0"/>
              <a:pPr/>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0F08721-5B05-4635-A2AD-57992A5A28CA}"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4"/>
          </p:nvPr>
        </p:nvSpPr>
        <p:spPr/>
        <p:txBody>
          <a:bodyPr rtlCol="0"/>
          <a:lstStyle/>
          <a:p>
            <a:endParaRPr lang="pt-BR"/>
          </a:p>
        </p:txBody>
      </p:sp>
      <p:sp>
        <p:nvSpPr>
          <p:cNvPr id="22" name="Espaço Reservado para Número de Slide 21"/>
          <p:cNvSpPr>
            <a:spLocks noGrp="1"/>
          </p:cNvSpPr>
          <p:nvPr>
            <p:ph type="sldNum" sz="quarter" idx="15"/>
          </p:nvPr>
        </p:nvSpPr>
        <p:spPr/>
        <p:txBody>
          <a:bodyPr rtlCol="0"/>
          <a:lstStyle/>
          <a:p>
            <a:fld id="{C693885B-4978-4C11-A173-9C610BA3842F}" type="slidenum">
              <a:rPr lang="pt-BR" smtClean="0"/>
              <a:pPr/>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endParaRPr lang="pt-BR"/>
          </a:p>
        </p:txBody>
      </p:sp>
      <p:sp>
        <p:nvSpPr>
          <p:cNvPr id="18" name="Espaço Reservado para Número de Slide 17"/>
          <p:cNvSpPr>
            <a:spLocks noGrp="1"/>
          </p:cNvSpPr>
          <p:nvPr>
            <p:ph type="sldNum" sz="quarter" idx="11"/>
          </p:nvPr>
        </p:nvSpPr>
        <p:spPr/>
        <p:txBody>
          <a:bodyPr rtlCol="0"/>
          <a:lstStyle/>
          <a:p>
            <a:fld id="{00671B43-5E72-4E2E-8237-87E0F413C133}" type="slidenum">
              <a:rPr lang="pt-BR" smtClean="0"/>
              <a:pPr/>
              <a:t>‹nº›</a:t>
            </a:fld>
            <a:endParaRPr lang="pt-BR"/>
          </a:p>
        </p:txBody>
      </p:sp>
      <p:sp>
        <p:nvSpPr>
          <p:cNvPr id="21" name="Espaço Reservado para Rodapé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9F3A8EA-28DC-4299-A766-D7A0868502E6}"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Planilha_do_Microsoft_Excel_97-20031.xls"/><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57158" y="2285992"/>
            <a:ext cx="9001188" cy="1600208"/>
          </a:xfrm>
        </p:spPr>
        <p:txBody>
          <a:bodyPr anchor="ctr">
            <a:noAutofit/>
          </a:bodyPr>
          <a:lstStyle/>
          <a:p>
            <a:pPr algn="ctr"/>
            <a:r>
              <a:rPr lang="pt-BR" sz="2400" dirty="0" smtClean="0">
                <a:solidFill>
                  <a:schemeClr val="tx1"/>
                </a:solidFill>
              </a:rPr>
              <a:t>PNPM –Plano Nacional de Políticas para as Mulheres </a:t>
            </a:r>
            <a:br>
              <a:rPr lang="pt-BR" sz="2400" dirty="0" smtClean="0">
                <a:solidFill>
                  <a:schemeClr val="tx1"/>
                </a:solidFill>
              </a:rPr>
            </a:br>
            <a:r>
              <a:rPr lang="pt-BR" sz="3200" dirty="0" smtClean="0">
                <a:solidFill>
                  <a:schemeClr val="tx1"/>
                </a:solidFill>
              </a:rPr>
              <a:t>Mulheres no Mundo do Trabalho e em  Áreas de Direção e da Economia</a:t>
            </a:r>
            <a:endParaRPr lang="pt-BR" sz="3200" dirty="0"/>
          </a:p>
        </p:txBody>
      </p:sp>
      <p:sp>
        <p:nvSpPr>
          <p:cNvPr id="4099" name="Rectangle 3"/>
          <p:cNvSpPr>
            <a:spLocks noGrp="1" noChangeArrowheads="1"/>
          </p:cNvSpPr>
          <p:nvPr>
            <p:ph type="subTitle" idx="1"/>
          </p:nvPr>
        </p:nvSpPr>
        <p:spPr>
          <a:xfrm>
            <a:off x="2895600" y="4343400"/>
            <a:ext cx="5943600" cy="1752600"/>
          </a:xfrm>
        </p:spPr>
        <p:txBody>
          <a:bodyPr>
            <a:normAutofit/>
          </a:bodyPr>
          <a:lstStyle/>
          <a:p>
            <a:r>
              <a:rPr lang="pt-BR" sz="2400" dirty="0" smtClean="0">
                <a:solidFill>
                  <a:schemeClr val="tx1">
                    <a:lumMod val="65000"/>
                    <a:lumOff val="35000"/>
                  </a:schemeClr>
                </a:solidFill>
                <a:latin typeface="Lucida Sans Unicode" pitchFamily="34" charset="0"/>
                <a:cs typeface="Lucida Sans Unicode" pitchFamily="34" charset="0"/>
              </a:rPr>
              <a:t>Tatau Godinho</a:t>
            </a:r>
            <a:endParaRPr lang="pt-BR" sz="2400" dirty="0">
              <a:solidFill>
                <a:schemeClr val="tx1">
                  <a:lumMod val="65000"/>
                  <a:lumOff val="35000"/>
                </a:schemeClr>
              </a:solidFill>
              <a:latin typeface="Lucida Sans Unicode" pitchFamily="34" charset="0"/>
              <a:cs typeface="Lucida Sans Unicode" pitchFamily="34" charset="0"/>
            </a:endParaRPr>
          </a:p>
          <a:p>
            <a:r>
              <a:rPr lang="pt-BR" sz="2000" dirty="0" smtClean="0">
                <a:solidFill>
                  <a:schemeClr val="tx1">
                    <a:lumMod val="65000"/>
                    <a:lumOff val="35000"/>
                  </a:schemeClr>
                </a:solidFill>
                <a:latin typeface="Lucida Sans Unicode" pitchFamily="34" charset="0"/>
                <a:cs typeface="Lucida Sans Unicode" pitchFamily="34" charset="0"/>
              </a:rPr>
              <a:t>Secretaria </a:t>
            </a:r>
            <a:r>
              <a:rPr lang="pt-BR" sz="2000" dirty="0">
                <a:solidFill>
                  <a:schemeClr val="tx1">
                    <a:lumMod val="65000"/>
                    <a:lumOff val="35000"/>
                  </a:schemeClr>
                </a:solidFill>
                <a:latin typeface="Lucida Sans Unicode" pitchFamily="34" charset="0"/>
                <a:cs typeface="Lucida Sans Unicode" pitchFamily="34" charset="0"/>
              </a:rPr>
              <a:t>de Políticas do Trabalho e Autonomia Econômica das Mulheres</a:t>
            </a:r>
          </a:p>
        </p:txBody>
      </p:sp>
      <p:pic>
        <p:nvPicPr>
          <p:cNvPr id="5" name="Picture 4"/>
          <p:cNvPicPr>
            <a:picLocks noChangeAspect="1" noChangeArrowheads="1"/>
          </p:cNvPicPr>
          <p:nvPr/>
        </p:nvPicPr>
        <p:blipFill>
          <a:blip r:embed="rId3"/>
          <a:srcRect/>
          <a:stretch>
            <a:fillRect/>
          </a:stretch>
        </p:blipFill>
        <p:spPr bwMode="auto">
          <a:xfrm>
            <a:off x="2286000" y="5741670"/>
            <a:ext cx="1524000" cy="811530"/>
          </a:xfrm>
          <a:prstGeom prst="rect">
            <a:avLst/>
          </a:prstGeom>
          <a:noFill/>
          <a:ln w="9525">
            <a:noFill/>
            <a:miter lim="800000"/>
            <a:headEnd/>
            <a:tailEnd/>
          </a:ln>
        </p:spPr>
      </p:pic>
      <p:sp>
        <p:nvSpPr>
          <p:cNvPr id="3" name="Retângulo 2"/>
          <p:cNvSpPr/>
          <p:nvPr/>
        </p:nvSpPr>
        <p:spPr>
          <a:xfrm>
            <a:off x="1828800" y="892314"/>
            <a:ext cx="6477000" cy="830997"/>
          </a:xfrm>
          <a:prstGeom prst="rect">
            <a:avLst/>
          </a:prstGeom>
        </p:spPr>
        <p:txBody>
          <a:bodyPr wrap="square">
            <a:spAutoFit/>
          </a:bodyPr>
          <a:lstStyle/>
          <a:p>
            <a:pPr algn="ctr" eaLnBrk="1" hangingPunct="1">
              <a:buSzPct val="100000"/>
              <a:defRPr/>
            </a:pPr>
            <a:r>
              <a:rPr lang="pt-BR" b="1" cap="small" dirty="0">
                <a:solidFill>
                  <a:schemeClr val="tx1">
                    <a:lumMod val="85000"/>
                    <a:lumOff val="15000"/>
                  </a:schemeClr>
                </a:solidFill>
                <a:latin typeface="Lucida Sans Unicode" pitchFamily="34" charset="0"/>
                <a:ea typeface="+mj-ea"/>
                <a:cs typeface="Lucida Sans Unicode" pitchFamily="34" charset="0"/>
              </a:rPr>
              <a:t>Secretaria de Políticas para as Mulheres</a:t>
            </a:r>
          </a:p>
          <a:p>
            <a:pPr algn="ctr" eaLnBrk="1" hangingPunct="1">
              <a:buSzPct val="100000"/>
              <a:defRPr/>
            </a:pPr>
            <a:r>
              <a:rPr lang="pt-BR" b="1" cap="small" dirty="0">
                <a:solidFill>
                  <a:schemeClr val="tx1">
                    <a:lumMod val="85000"/>
                    <a:lumOff val="15000"/>
                  </a:schemeClr>
                </a:solidFill>
                <a:latin typeface="Lucida Sans Unicode" pitchFamily="34" charset="0"/>
                <a:ea typeface="+mj-ea"/>
                <a:cs typeface="Lucida Sans Unicode" pitchFamily="34" charset="0"/>
              </a:rPr>
              <a:t>Presidência da República – SPM/PR</a:t>
            </a:r>
          </a:p>
        </p:txBody>
      </p:sp>
      <p:sp>
        <p:nvSpPr>
          <p:cNvPr id="4" name="CaixaDeTexto 3"/>
          <p:cNvSpPr txBox="1"/>
          <p:nvPr/>
        </p:nvSpPr>
        <p:spPr>
          <a:xfrm>
            <a:off x="4261945" y="5874970"/>
            <a:ext cx="4648200" cy="400110"/>
          </a:xfrm>
          <a:prstGeom prst="rect">
            <a:avLst/>
          </a:prstGeom>
          <a:noFill/>
        </p:spPr>
        <p:txBody>
          <a:bodyPr wrap="square" rtlCol="0">
            <a:spAutoFit/>
          </a:bodyPr>
          <a:lstStyle/>
          <a:p>
            <a:pPr algn="ctr"/>
            <a:r>
              <a:rPr lang="pt-BR" sz="2000" b="1" dirty="0" smtClean="0">
                <a:solidFill>
                  <a:schemeClr val="accent1">
                    <a:lumMod val="50000"/>
                  </a:schemeClr>
                </a:solidFill>
              </a:rPr>
              <a:t>GOVERNO </a:t>
            </a:r>
            <a:r>
              <a:rPr lang="pt-BR" sz="2000" b="1" dirty="0">
                <a:solidFill>
                  <a:schemeClr val="accent1">
                    <a:lumMod val="50000"/>
                  </a:schemeClr>
                </a:solidFill>
              </a:rPr>
              <a:t>FEDERAL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7"/>
          <p:cNvSpPr txBox="1"/>
          <p:nvPr/>
        </p:nvSpPr>
        <p:spPr>
          <a:xfrm>
            <a:off x="5791200" y="6257835"/>
            <a:ext cx="2153154" cy="400110"/>
          </a:xfrm>
          <a:prstGeom prst="rect">
            <a:avLst/>
          </a:prstGeom>
          <a:noFill/>
        </p:spPr>
        <p:txBody>
          <a:bodyPr wrap="none" rtlCol="0">
            <a:spAutoFit/>
          </a:bodyPr>
          <a:lstStyle/>
          <a:p>
            <a:r>
              <a:rPr lang="pt-BR" sz="2000" dirty="0" smtClean="0">
                <a:solidFill>
                  <a:schemeClr val="tx1">
                    <a:lumMod val="65000"/>
                    <a:lumOff val="35000"/>
                  </a:schemeClr>
                </a:solidFill>
              </a:rPr>
              <a:t>CAGED 1ºtri/2014</a:t>
            </a:r>
            <a:endParaRPr lang="pt-BR" sz="2000" dirty="0">
              <a:solidFill>
                <a:schemeClr val="tx1">
                  <a:lumMod val="65000"/>
                  <a:lumOff val="35000"/>
                </a:schemeClr>
              </a:solidFill>
            </a:endParaRPr>
          </a:p>
        </p:txBody>
      </p:sp>
      <p:sp>
        <p:nvSpPr>
          <p:cNvPr id="3" name="Retângulo 2"/>
          <p:cNvSpPr/>
          <p:nvPr/>
        </p:nvSpPr>
        <p:spPr>
          <a:xfrm>
            <a:off x="457200" y="533400"/>
            <a:ext cx="7772400" cy="1138773"/>
          </a:xfrm>
          <a:prstGeom prst="rect">
            <a:avLst/>
          </a:prstGeom>
        </p:spPr>
        <p:txBody>
          <a:bodyPr wrap="square">
            <a:spAutoFit/>
          </a:bodyPr>
          <a:lstStyle/>
          <a:p>
            <a:pPr algn="ctr">
              <a:defRPr/>
            </a:pPr>
            <a:r>
              <a:rPr lang="pt-BR" sz="3400" cap="small" dirty="0">
                <a:solidFill>
                  <a:srgbClr val="FF6600"/>
                </a:solidFill>
                <a:latin typeface="Lucida Sans Unicode" pitchFamily="34" charset="0"/>
                <a:ea typeface="+mj-ea"/>
                <a:cs typeface="Lucida Sans Unicode" pitchFamily="34" charset="0"/>
              </a:rPr>
              <a:t>Remuneração das mulheres no emprego formal</a:t>
            </a:r>
          </a:p>
        </p:txBody>
      </p:sp>
      <p:sp>
        <p:nvSpPr>
          <p:cNvPr id="4" name="CaixaDeTexto 3"/>
          <p:cNvSpPr txBox="1"/>
          <p:nvPr/>
        </p:nvSpPr>
        <p:spPr>
          <a:xfrm>
            <a:off x="914400" y="2133600"/>
            <a:ext cx="7315200" cy="3293209"/>
          </a:xfrm>
          <a:prstGeom prst="rect">
            <a:avLst/>
          </a:prstGeom>
          <a:noFill/>
        </p:spPr>
        <p:txBody>
          <a:bodyPr wrap="square" rtlCol="0">
            <a:spAutoFit/>
          </a:bodyPr>
          <a:lstStyle/>
          <a:p>
            <a:pPr marL="342900" indent="-342900">
              <a:buClr>
                <a:schemeClr val="accent1"/>
              </a:buClr>
              <a:buFont typeface="Wingdings" pitchFamily="2" charset="2"/>
              <a:buChar char="ü"/>
            </a:pPr>
            <a:r>
              <a:rPr lang="pt-BR" sz="2600" dirty="0">
                <a:latin typeface="Lucida Sans Unicode" pitchFamily="34" charset="0"/>
                <a:cs typeface="Lucida Sans Unicode" pitchFamily="34" charset="0"/>
              </a:rPr>
              <a:t>E</a:t>
            </a:r>
            <a:r>
              <a:rPr lang="pt-BR" sz="2600" dirty="0" smtClean="0">
                <a:latin typeface="Lucida Sans Unicode" pitchFamily="34" charset="0"/>
                <a:cs typeface="Lucida Sans Unicode" pitchFamily="34" charset="0"/>
              </a:rPr>
              <a:t>levação </a:t>
            </a:r>
            <a:r>
              <a:rPr lang="pt-BR" sz="2600" dirty="0">
                <a:latin typeface="Lucida Sans Unicode" pitchFamily="34" charset="0"/>
                <a:cs typeface="Lucida Sans Unicode" pitchFamily="34" charset="0"/>
              </a:rPr>
              <a:t>de 11,28% dos salários médios reais de admissão das mulheres, em relação a dezembro de 2010. </a:t>
            </a:r>
            <a:endParaRPr lang="pt-BR" sz="2600" dirty="0" smtClean="0">
              <a:latin typeface="Lucida Sans Unicode" pitchFamily="34" charset="0"/>
              <a:cs typeface="Lucida Sans Unicode" pitchFamily="34" charset="0"/>
            </a:endParaRPr>
          </a:p>
          <a:p>
            <a:pPr marL="342900" indent="-342900">
              <a:buClr>
                <a:schemeClr val="accent1"/>
              </a:buClr>
              <a:buFont typeface="Wingdings" pitchFamily="2" charset="2"/>
              <a:buChar char="ü"/>
            </a:pPr>
            <a:endParaRPr lang="pt-BR" sz="2600" dirty="0">
              <a:latin typeface="Lucida Sans Unicode" pitchFamily="34" charset="0"/>
              <a:cs typeface="Lucida Sans Unicode" pitchFamily="34" charset="0"/>
            </a:endParaRPr>
          </a:p>
          <a:p>
            <a:pPr marL="342900" indent="-342900">
              <a:buClr>
                <a:schemeClr val="accent1"/>
              </a:buClr>
              <a:buFont typeface="Wingdings" pitchFamily="2" charset="2"/>
              <a:buChar char="ü"/>
            </a:pPr>
            <a:r>
              <a:rPr lang="pt-BR" sz="2600" dirty="0" smtClean="0">
                <a:latin typeface="Lucida Sans Unicode" pitchFamily="34" charset="0"/>
                <a:cs typeface="Lucida Sans Unicode" pitchFamily="34" charset="0"/>
              </a:rPr>
              <a:t>Na </a:t>
            </a:r>
            <a:r>
              <a:rPr lang="pt-BR" sz="2600" dirty="0">
                <a:latin typeface="Lucida Sans Unicode" pitchFamily="34" charset="0"/>
                <a:cs typeface="Lucida Sans Unicode" pitchFamily="34" charset="0"/>
              </a:rPr>
              <a:t>comparação com o primeiro trimestre de 2013, o aumento do salário de admissão das mulheres, 2,72%, foi superior ao dos homens, 2,51%. </a:t>
            </a:r>
          </a:p>
        </p:txBody>
      </p:sp>
    </p:spTree>
    <p:extLst>
      <p:ext uri="{BB962C8B-B14F-4D97-AF65-F5344CB8AC3E}">
        <p14:creationId xmlns:p14="http://schemas.microsoft.com/office/powerpoint/2010/main" val="2520430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n-US" sz="3400" dirty="0" err="1" smtClean="0">
                <a:solidFill>
                  <a:srgbClr val="FF6600"/>
                </a:solidFill>
                <a:latin typeface="Lucida Sans Unicode" pitchFamily="34" charset="0"/>
                <a:cs typeface="Lucida Sans Unicode" pitchFamily="34" charset="0"/>
              </a:rPr>
              <a:t>Reduzida</a:t>
            </a:r>
            <a:r>
              <a:rPr lang="en-US" sz="3400" dirty="0" smtClean="0">
                <a:solidFill>
                  <a:srgbClr val="FF6600"/>
                </a:solidFill>
                <a:latin typeface="Lucida Sans Unicode" pitchFamily="34" charset="0"/>
                <a:cs typeface="Lucida Sans Unicode" pitchFamily="34" charset="0"/>
              </a:rPr>
              <a:t> </a:t>
            </a:r>
            <a:r>
              <a:rPr lang="en-US" sz="3400" dirty="0" err="1" smtClean="0">
                <a:solidFill>
                  <a:srgbClr val="FF6600"/>
                </a:solidFill>
                <a:latin typeface="Lucida Sans Unicode" pitchFamily="34" charset="0"/>
                <a:cs typeface="Lucida Sans Unicode" pitchFamily="34" charset="0"/>
              </a:rPr>
              <a:t>presença</a:t>
            </a:r>
            <a:r>
              <a:rPr lang="en-US" sz="3400" dirty="0" smtClean="0">
                <a:solidFill>
                  <a:srgbClr val="FF6600"/>
                </a:solidFill>
                <a:latin typeface="Lucida Sans Unicode" pitchFamily="34" charset="0"/>
                <a:cs typeface="Lucida Sans Unicode" pitchFamily="34" charset="0"/>
              </a:rPr>
              <a:t> </a:t>
            </a:r>
            <a:r>
              <a:rPr lang="en-US" sz="3400" dirty="0" err="1" smtClean="0">
                <a:solidFill>
                  <a:srgbClr val="FF6600"/>
                </a:solidFill>
                <a:latin typeface="Lucida Sans Unicode" pitchFamily="34" charset="0"/>
                <a:cs typeface="Lucida Sans Unicode" pitchFamily="34" charset="0"/>
              </a:rPr>
              <a:t>nos</a:t>
            </a:r>
            <a:r>
              <a:rPr lang="en-US" sz="3400" dirty="0" smtClean="0">
                <a:solidFill>
                  <a:srgbClr val="FF6600"/>
                </a:solidFill>
                <a:latin typeface="Lucida Sans Unicode" pitchFamily="34" charset="0"/>
                <a:cs typeface="Lucida Sans Unicode" pitchFamily="34" charset="0"/>
              </a:rPr>
              <a:t> cargos de </a:t>
            </a:r>
            <a:r>
              <a:rPr lang="en-US" sz="3400" dirty="0" err="1" smtClean="0">
                <a:solidFill>
                  <a:srgbClr val="FF6600"/>
                </a:solidFill>
                <a:latin typeface="Lucida Sans Unicode" pitchFamily="34" charset="0"/>
                <a:cs typeface="Lucida Sans Unicode" pitchFamily="34" charset="0"/>
              </a:rPr>
              <a:t>direção</a:t>
            </a:r>
            <a:endParaRPr lang="pt-BR" sz="3400" dirty="0"/>
          </a:p>
        </p:txBody>
      </p:sp>
      <p:graphicFrame>
        <p:nvGraphicFramePr>
          <p:cNvPr id="4" name="Gráfico 3"/>
          <p:cNvGraphicFramePr>
            <a:graphicFrameLocks/>
          </p:cNvGraphicFramePr>
          <p:nvPr>
            <p:extLst>
              <p:ext uri="{D42A27DB-BD31-4B8C-83A1-F6EECF244321}">
                <p14:modId xmlns:p14="http://schemas.microsoft.com/office/powerpoint/2010/main" val="296619913"/>
              </p:ext>
            </p:extLst>
          </p:nvPr>
        </p:nvGraphicFramePr>
        <p:xfrm>
          <a:off x="357158" y="1285860"/>
          <a:ext cx="8143932" cy="5214974"/>
        </p:xfrm>
        <a:graphic>
          <a:graphicData uri="http://schemas.openxmlformats.org/drawingml/2006/chart">
            <c:chart xmlns:c="http://schemas.openxmlformats.org/drawingml/2006/chart" xmlns:r="http://schemas.openxmlformats.org/officeDocument/2006/relationships" r:id="rId2"/>
          </a:graphicData>
        </a:graphic>
      </p:graphicFrame>
      <p:sp>
        <p:nvSpPr>
          <p:cNvPr id="5" name="Retângulo 4"/>
          <p:cNvSpPr/>
          <p:nvPr/>
        </p:nvSpPr>
        <p:spPr>
          <a:xfrm>
            <a:off x="6477000" y="6312574"/>
            <a:ext cx="1330814" cy="338554"/>
          </a:xfrm>
          <a:prstGeom prst="rect">
            <a:avLst/>
          </a:prstGeom>
        </p:spPr>
        <p:txBody>
          <a:bodyPr wrap="none">
            <a:spAutoFit/>
          </a:bodyPr>
          <a:lstStyle/>
          <a:p>
            <a:pPr>
              <a:defRPr/>
            </a:pPr>
            <a:r>
              <a:rPr lang="pt-BR" sz="1600" dirty="0">
                <a:solidFill>
                  <a:schemeClr val="tx1">
                    <a:lumMod val="65000"/>
                    <a:lumOff val="35000"/>
                  </a:schemeClr>
                </a:solidFill>
                <a:latin typeface="Lucida Sans Unicode" pitchFamily="34" charset="0"/>
              </a:rPr>
              <a:t>PNAD 2012</a:t>
            </a:r>
          </a:p>
        </p:txBody>
      </p:sp>
    </p:spTree>
    <p:extLst>
      <p:ext uri="{BB962C8B-B14F-4D97-AF65-F5344CB8AC3E}">
        <p14:creationId xmlns:p14="http://schemas.microsoft.com/office/powerpoint/2010/main" val="4060082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31520" y="533400"/>
            <a:ext cx="7680960" cy="571500"/>
          </a:xfrm>
          <a:prstGeom prst="rect">
            <a:avLst/>
          </a:prstGeom>
        </p:spPr>
        <p:txBody>
          <a:bodyPr>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defRPr/>
            </a:pPr>
            <a:r>
              <a:rPr lang="pt-BR" sz="3400" dirty="0" smtClean="0">
                <a:solidFill>
                  <a:srgbClr val="FF6600"/>
                </a:solidFill>
                <a:latin typeface="Lucida Sans Unicode" pitchFamily="34" charset="0"/>
                <a:cs typeface="Lucida Sans Unicode" pitchFamily="34" charset="0"/>
              </a:rPr>
              <a:t>Fatores que se conjugam na desigualdade de gênero</a:t>
            </a:r>
            <a:endParaRPr lang="pt-BR" sz="3400" dirty="0">
              <a:solidFill>
                <a:srgbClr val="FF6600"/>
              </a:solidFill>
              <a:latin typeface="Lucida Sans Unicode" pitchFamily="34" charset="0"/>
              <a:cs typeface="Lucida Sans Unicode" pitchFamily="34" charset="0"/>
            </a:endParaRPr>
          </a:p>
        </p:txBody>
      </p:sp>
      <p:sp>
        <p:nvSpPr>
          <p:cNvPr id="5" name="CaixaDeTexto 4"/>
          <p:cNvSpPr txBox="1"/>
          <p:nvPr/>
        </p:nvSpPr>
        <p:spPr>
          <a:xfrm>
            <a:off x="838201" y="1802524"/>
            <a:ext cx="6840662" cy="4462760"/>
          </a:xfrm>
          <a:prstGeom prst="rect">
            <a:avLst/>
          </a:prstGeom>
          <a:noFill/>
        </p:spPr>
        <p:txBody>
          <a:bodyPr wrap="square" rtlCol="0">
            <a:spAutoFit/>
          </a:bodyPr>
          <a:lstStyle/>
          <a:p>
            <a:pPr marL="342900" indent="-342900">
              <a:spcBef>
                <a:spcPts val="1200"/>
              </a:spcBef>
              <a:buClr>
                <a:schemeClr val="accent1"/>
              </a:buClr>
              <a:buFont typeface="Wingdings" pitchFamily="2" charset="2"/>
              <a:buChar char="ü"/>
            </a:pPr>
            <a:r>
              <a:rPr lang="pt-BR" sz="2600" dirty="0" smtClean="0">
                <a:latin typeface="Lucida Sans Unicode" pitchFamily="34" charset="0"/>
                <a:cs typeface="Lucida Sans Unicode" pitchFamily="34" charset="0"/>
              </a:rPr>
              <a:t>Responsabilidade pelas tarefas domésticas e de cuidados</a:t>
            </a:r>
          </a:p>
          <a:p>
            <a:pPr marL="342900" indent="-342900">
              <a:spcBef>
                <a:spcPts val="1200"/>
              </a:spcBef>
              <a:buClr>
                <a:schemeClr val="accent1"/>
              </a:buClr>
              <a:buFont typeface="Wingdings" pitchFamily="2" charset="2"/>
              <a:buChar char="ü"/>
            </a:pPr>
            <a:r>
              <a:rPr lang="pt-BR" sz="2600" dirty="0" smtClean="0">
                <a:latin typeface="Lucida Sans Unicode" pitchFamily="34" charset="0"/>
                <a:cs typeface="Lucida Sans Unicode" pitchFamily="34" charset="0"/>
              </a:rPr>
              <a:t>Jornadas flexíveis e menores</a:t>
            </a:r>
          </a:p>
          <a:p>
            <a:pPr marL="342900" indent="-342900">
              <a:spcBef>
                <a:spcPts val="1200"/>
              </a:spcBef>
              <a:buClr>
                <a:schemeClr val="accent1"/>
              </a:buClr>
              <a:buFont typeface="Wingdings" pitchFamily="2" charset="2"/>
              <a:buChar char="ü"/>
            </a:pPr>
            <a:r>
              <a:rPr lang="pt-BR" sz="2600" dirty="0" smtClean="0">
                <a:latin typeface="Lucida Sans Unicode" pitchFamily="34" charset="0"/>
                <a:cs typeface="Lucida Sans Unicode" pitchFamily="34" charset="0"/>
              </a:rPr>
              <a:t>Informalidade</a:t>
            </a:r>
          </a:p>
          <a:p>
            <a:pPr marL="342900" indent="-342900">
              <a:spcBef>
                <a:spcPts val="1200"/>
              </a:spcBef>
              <a:buClr>
                <a:schemeClr val="accent1"/>
              </a:buClr>
              <a:buFont typeface="Wingdings" pitchFamily="2" charset="2"/>
              <a:buChar char="ü"/>
            </a:pPr>
            <a:r>
              <a:rPr lang="pt-BR" sz="2600" dirty="0" smtClean="0">
                <a:latin typeface="Lucida Sans Unicode" pitchFamily="34" charset="0"/>
                <a:cs typeface="Lucida Sans Unicode" pitchFamily="34" charset="0"/>
              </a:rPr>
              <a:t>Ocupações menos valorizadas</a:t>
            </a:r>
          </a:p>
          <a:p>
            <a:pPr marL="342900" indent="-342900">
              <a:spcBef>
                <a:spcPts val="1200"/>
              </a:spcBef>
              <a:buClr>
                <a:schemeClr val="accent1"/>
              </a:buClr>
              <a:buFont typeface="Wingdings" pitchFamily="2" charset="2"/>
              <a:buChar char="ü"/>
            </a:pPr>
            <a:r>
              <a:rPr lang="pt-BR" sz="2600" dirty="0" smtClean="0">
                <a:latin typeface="Lucida Sans Unicode" pitchFamily="34" charset="0"/>
                <a:cs typeface="Lucida Sans Unicode" pitchFamily="34" charset="0"/>
              </a:rPr>
              <a:t>Dificuldade de acesso a cargos de direção</a:t>
            </a:r>
          </a:p>
          <a:p>
            <a:pPr marL="342900" indent="-342900">
              <a:spcBef>
                <a:spcPts val="1200"/>
              </a:spcBef>
              <a:buClr>
                <a:schemeClr val="accent1"/>
              </a:buClr>
              <a:buFont typeface="Wingdings" pitchFamily="2" charset="2"/>
              <a:buChar char="ü"/>
            </a:pPr>
            <a:r>
              <a:rPr lang="en-US" sz="2600" dirty="0" smtClean="0">
                <a:latin typeface="Lucida Sans Unicode" pitchFamily="34" charset="0"/>
                <a:cs typeface="Lucida Sans Unicode" pitchFamily="34" charset="0"/>
              </a:rPr>
              <a:t>Grande </a:t>
            </a:r>
            <a:r>
              <a:rPr lang="en-US" sz="2600" dirty="0" err="1" smtClean="0">
                <a:latin typeface="Lucida Sans Unicode" pitchFamily="34" charset="0"/>
                <a:cs typeface="Lucida Sans Unicode" pitchFamily="34" charset="0"/>
              </a:rPr>
              <a:t>número</a:t>
            </a:r>
            <a:r>
              <a:rPr lang="en-US" sz="2600" dirty="0" smtClean="0">
                <a:latin typeface="Lucida Sans Unicode" pitchFamily="34" charset="0"/>
                <a:cs typeface="Lucida Sans Unicode" pitchFamily="34" charset="0"/>
              </a:rPr>
              <a:t> de </a:t>
            </a:r>
            <a:r>
              <a:rPr lang="en-US" sz="2600" dirty="0" err="1" smtClean="0">
                <a:latin typeface="Lucida Sans Unicode" pitchFamily="34" charset="0"/>
                <a:cs typeface="Lucida Sans Unicode" pitchFamily="34" charset="0"/>
              </a:rPr>
              <a:t>mulheres</a:t>
            </a:r>
            <a:r>
              <a:rPr lang="en-US" sz="2600" dirty="0" smtClean="0">
                <a:latin typeface="Lucida Sans Unicode" pitchFamily="34" charset="0"/>
                <a:cs typeface="Lucida Sans Unicode" pitchFamily="34" charset="0"/>
              </a:rPr>
              <a:t> </a:t>
            </a:r>
            <a:r>
              <a:rPr lang="en-US" sz="2600" dirty="0" err="1" smtClean="0">
                <a:latin typeface="Lucida Sans Unicode" pitchFamily="34" charset="0"/>
                <a:cs typeface="Lucida Sans Unicode" pitchFamily="34" charset="0"/>
              </a:rPr>
              <a:t>nas</a:t>
            </a:r>
            <a:r>
              <a:rPr lang="en-US" sz="2600" dirty="0" smtClean="0">
                <a:latin typeface="Lucida Sans Unicode" pitchFamily="34" charset="0"/>
                <a:cs typeface="Lucida Sans Unicode" pitchFamily="34" charset="0"/>
              </a:rPr>
              <a:t> </a:t>
            </a:r>
            <a:r>
              <a:rPr lang="en-US" sz="2600" dirty="0" err="1" smtClean="0">
                <a:latin typeface="Lucida Sans Unicode" pitchFamily="34" charset="0"/>
                <a:cs typeface="Lucida Sans Unicode" pitchFamily="34" charset="0"/>
              </a:rPr>
              <a:t>faixas</a:t>
            </a:r>
            <a:r>
              <a:rPr lang="en-US" sz="2600" dirty="0" smtClean="0">
                <a:latin typeface="Lucida Sans Unicode" pitchFamily="34" charset="0"/>
                <a:cs typeface="Lucida Sans Unicode" pitchFamily="34" charset="0"/>
              </a:rPr>
              <a:t> de </a:t>
            </a:r>
            <a:r>
              <a:rPr lang="en-US" sz="2600" dirty="0" err="1" smtClean="0">
                <a:latin typeface="Lucida Sans Unicode" pitchFamily="34" charset="0"/>
                <a:cs typeface="Lucida Sans Unicode" pitchFamily="34" charset="0"/>
              </a:rPr>
              <a:t>rendimento</a:t>
            </a:r>
            <a:r>
              <a:rPr lang="en-US" sz="2600" dirty="0" smtClean="0">
                <a:latin typeface="Lucida Sans Unicode" pitchFamily="34" charset="0"/>
                <a:cs typeface="Lucida Sans Unicode" pitchFamily="34" charset="0"/>
              </a:rPr>
              <a:t>/</a:t>
            </a:r>
            <a:r>
              <a:rPr lang="en-US" sz="2600" dirty="0" err="1" smtClean="0">
                <a:latin typeface="Lucida Sans Unicode" pitchFamily="34" charset="0"/>
                <a:cs typeface="Lucida Sans Unicode" pitchFamily="34" charset="0"/>
              </a:rPr>
              <a:t>salários</a:t>
            </a:r>
            <a:r>
              <a:rPr lang="en-US" sz="2600" dirty="0" smtClean="0">
                <a:latin typeface="Lucida Sans Unicode" pitchFamily="34" charset="0"/>
                <a:cs typeface="Lucida Sans Unicode" pitchFamily="34" charset="0"/>
              </a:rPr>
              <a:t> </a:t>
            </a:r>
            <a:r>
              <a:rPr lang="en-US" sz="2600" dirty="0" err="1" smtClean="0">
                <a:latin typeface="Lucida Sans Unicode" pitchFamily="34" charset="0"/>
                <a:cs typeface="Lucida Sans Unicode" pitchFamily="34" charset="0"/>
              </a:rPr>
              <a:t>mais</a:t>
            </a:r>
            <a:r>
              <a:rPr lang="en-US" sz="2600" dirty="0" smtClean="0">
                <a:latin typeface="Lucida Sans Unicode" pitchFamily="34" charset="0"/>
                <a:cs typeface="Lucida Sans Unicode" pitchFamily="34" charset="0"/>
              </a:rPr>
              <a:t> </a:t>
            </a:r>
            <a:r>
              <a:rPr lang="en-US" sz="2600" dirty="0" err="1" smtClean="0">
                <a:latin typeface="Lucida Sans Unicode" pitchFamily="34" charset="0"/>
                <a:cs typeface="Lucida Sans Unicode" pitchFamily="34" charset="0"/>
              </a:rPr>
              <a:t>baixos</a:t>
            </a:r>
            <a:endParaRPr lang="pt-BR" sz="2600" dirty="0" smtClean="0">
              <a:latin typeface="Lucida Sans Unicode" pitchFamily="34" charset="0"/>
              <a:cs typeface="Lucida Sans Unicode" pitchFamily="34" charset="0"/>
            </a:endParaRPr>
          </a:p>
        </p:txBody>
      </p:sp>
    </p:spTree>
    <p:extLst>
      <p:ext uri="{BB962C8B-B14F-4D97-AF65-F5344CB8AC3E}">
        <p14:creationId xmlns:p14="http://schemas.microsoft.com/office/powerpoint/2010/main" val="1599887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974384810"/>
              </p:ext>
            </p:extLst>
          </p:nvPr>
        </p:nvGraphicFramePr>
        <p:xfrm>
          <a:off x="914400" y="990600"/>
          <a:ext cx="72390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2"/>
          <p:cNvSpPr txBox="1">
            <a:spLocks noChangeArrowheads="1"/>
          </p:cNvSpPr>
          <p:nvPr/>
        </p:nvSpPr>
        <p:spPr>
          <a:xfrm>
            <a:off x="685800" y="381000"/>
            <a:ext cx="7680960" cy="762000"/>
          </a:xfrm>
          <a:prstGeom prst="rect">
            <a:avLst/>
          </a:prstGeom>
        </p:spPr>
        <p:txBody>
          <a:bodyPr>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defRPr/>
            </a:pPr>
            <a:r>
              <a:rPr lang="pt-BR" sz="3400" dirty="0" smtClean="0">
                <a:solidFill>
                  <a:srgbClr val="FF6600"/>
                </a:solidFill>
                <a:latin typeface="Lucida Sans Unicode" pitchFamily="34" charset="0"/>
                <a:cs typeface="Lucida Sans Unicode" pitchFamily="34" charset="0"/>
              </a:rPr>
              <a:t>Que razões levam a essas diferenças?</a:t>
            </a:r>
            <a:endParaRPr lang="pt-BR" sz="3400" dirty="0">
              <a:solidFill>
                <a:srgbClr val="FF6600"/>
              </a:solidFill>
              <a:latin typeface="Lucida Sans Unicode" pitchFamily="34" charset="0"/>
              <a:cs typeface="Lucida Sans Unicode" pitchFamily="34" charset="0"/>
            </a:endParaRPr>
          </a:p>
        </p:txBody>
      </p:sp>
    </p:spTree>
    <p:extLst>
      <p:ext uri="{BB962C8B-B14F-4D97-AF65-F5344CB8AC3E}">
        <p14:creationId xmlns:p14="http://schemas.microsoft.com/office/powerpoint/2010/main" val="24193217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ChangeArrowheads="1"/>
          </p:cNvSpPr>
          <p:nvPr/>
        </p:nvSpPr>
        <p:spPr bwMode="auto">
          <a:xfrm>
            <a:off x="395288" y="533400"/>
            <a:ext cx="7758112"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742950" lvl="1" indent="-285750" algn="ctr">
              <a:spcBef>
                <a:spcPct val="50000"/>
              </a:spcBef>
            </a:pPr>
            <a:r>
              <a:rPr lang="pt-BR" sz="3400" cap="small" dirty="0">
                <a:solidFill>
                  <a:srgbClr val="FF6600"/>
                </a:solidFill>
                <a:latin typeface="Lucida Sans Unicode" pitchFamily="34" charset="0"/>
                <a:ea typeface="+mj-ea"/>
                <a:cs typeface="Lucida Sans Unicode" pitchFamily="34" charset="0"/>
              </a:rPr>
              <a:t>Desequilíbrio no cotidiano e uso do tempo</a:t>
            </a:r>
          </a:p>
        </p:txBody>
      </p:sp>
      <p:pic>
        <p:nvPicPr>
          <p:cNvPr id="2048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779" y="2438400"/>
            <a:ext cx="7848600" cy="165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485" name="TextBox 1"/>
          <p:cNvSpPr txBox="1">
            <a:spLocks noChangeArrowheads="1"/>
          </p:cNvSpPr>
          <p:nvPr/>
        </p:nvSpPr>
        <p:spPr bwMode="auto">
          <a:xfrm>
            <a:off x="3876864" y="6019800"/>
            <a:ext cx="41969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sz="1800" dirty="0" smtClean="0">
                <a:solidFill>
                  <a:schemeClr val="tx1">
                    <a:lumMod val="65000"/>
                    <a:lumOff val="35000"/>
                  </a:schemeClr>
                </a:solidFill>
                <a:latin typeface="Lucida Sans Unicode" pitchFamily="34" charset="0"/>
                <a:cs typeface="Lucida Sans Unicode" pitchFamily="34" charset="0"/>
              </a:rPr>
              <a:t>PNAD/SIS 2012. </a:t>
            </a:r>
            <a:r>
              <a:rPr lang="en-US" sz="1800" dirty="0" err="1">
                <a:solidFill>
                  <a:schemeClr val="tx1">
                    <a:lumMod val="65000"/>
                    <a:lumOff val="35000"/>
                  </a:schemeClr>
                </a:solidFill>
                <a:latin typeface="Lucida Sans Unicode" pitchFamily="34" charset="0"/>
                <a:cs typeface="Lucida Sans Unicode" pitchFamily="34" charset="0"/>
              </a:rPr>
              <a:t>Elaboração</a:t>
            </a:r>
            <a:r>
              <a:rPr lang="en-US" sz="1800" dirty="0">
                <a:solidFill>
                  <a:schemeClr val="tx1">
                    <a:lumMod val="65000"/>
                    <a:lumOff val="35000"/>
                  </a:schemeClr>
                </a:solidFill>
                <a:latin typeface="Lucida Sans Unicode" pitchFamily="34" charset="0"/>
                <a:cs typeface="Lucida Sans Unicode" pitchFamily="34" charset="0"/>
              </a:rPr>
              <a:t> SPM/PR</a:t>
            </a:r>
            <a:endParaRPr lang="pt-BR" sz="1800" dirty="0">
              <a:solidFill>
                <a:schemeClr val="tx1">
                  <a:lumMod val="65000"/>
                  <a:lumOff val="35000"/>
                </a:schemeClr>
              </a:solidFill>
              <a:latin typeface="Lucida Sans Unicode" pitchFamily="34" charset="0"/>
              <a:cs typeface="Lucida Sans Unicode" pitchFamily="34" charset="0"/>
            </a:endParaRPr>
          </a:p>
        </p:txBody>
      </p:sp>
    </p:spTree>
    <p:extLst>
      <p:ext uri="{BB962C8B-B14F-4D97-AF65-F5344CB8AC3E}">
        <p14:creationId xmlns:p14="http://schemas.microsoft.com/office/powerpoint/2010/main" val="2688042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txBox="1">
            <a:spLocks noGrp="1" noChangeArrowheads="1"/>
          </p:cNvSpPr>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D1F26F0A-01F7-420D-828D-14BBA8E09144}" type="slidenum">
              <a:rPr lang="pt-BR" sz="1200">
                <a:latin typeface="Garamond" pitchFamily="18" charset="0"/>
                <a:ea typeface="MS PGothic" pitchFamily="34" charset="-128"/>
              </a:rPr>
              <a:pPr algn="r" eaLnBrk="1" hangingPunct="1"/>
              <a:t>15</a:t>
            </a:fld>
            <a:endParaRPr lang="pt-BR" sz="1200">
              <a:latin typeface="Garamond" pitchFamily="18" charset="0"/>
              <a:ea typeface="MS PGothic" pitchFamily="34" charset="-128"/>
            </a:endParaRPr>
          </a:p>
        </p:txBody>
      </p:sp>
      <p:sp>
        <p:nvSpPr>
          <p:cNvPr id="11268" name="CaixaDeTexto 11"/>
          <p:cNvSpPr txBox="1">
            <a:spLocks noChangeArrowheads="1"/>
          </p:cNvSpPr>
          <p:nvPr/>
        </p:nvSpPr>
        <p:spPr bwMode="auto">
          <a:xfrm>
            <a:off x="614363" y="1339850"/>
            <a:ext cx="807243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pt-BR" b="1" dirty="0">
                <a:latin typeface="Lucida Sans Unicode" pitchFamily="34" charset="0"/>
                <a:ea typeface="MS PGothic" pitchFamily="34" charset="-128"/>
                <a:cs typeface="Lucida Sans Unicode" pitchFamily="34" charset="0"/>
              </a:rPr>
              <a:t>Distribuição percentual das matrículas por sexo, em cursos superiores </a:t>
            </a:r>
            <a:r>
              <a:rPr lang="pt-BR" b="1" dirty="0" smtClean="0">
                <a:latin typeface="Lucida Sans Unicode" pitchFamily="34" charset="0"/>
                <a:ea typeface="MS PGothic" pitchFamily="34" charset="-128"/>
                <a:cs typeface="Lucida Sans Unicode" pitchFamily="34" charset="0"/>
              </a:rPr>
              <a:t>selecionados</a:t>
            </a:r>
            <a:endParaRPr lang="pt-BR" b="1" dirty="0">
              <a:latin typeface="Lucida Sans Unicode" pitchFamily="34" charset="0"/>
              <a:ea typeface="MS PGothic" pitchFamily="34" charset="-128"/>
              <a:cs typeface="Lucida Sans Unicode" pitchFamily="34" charset="0"/>
            </a:endParaRPr>
          </a:p>
        </p:txBody>
      </p:sp>
      <p:graphicFrame>
        <p:nvGraphicFramePr>
          <p:cNvPr id="11269" name="Object 11"/>
          <p:cNvGraphicFramePr>
            <a:graphicFrameLocks noChangeAspect="1"/>
          </p:cNvGraphicFramePr>
          <p:nvPr/>
        </p:nvGraphicFramePr>
        <p:xfrm>
          <a:off x="900113" y="2276475"/>
          <a:ext cx="7489825" cy="3816350"/>
        </p:xfrm>
        <a:graphic>
          <a:graphicData uri="http://schemas.openxmlformats.org/presentationml/2006/ole">
            <mc:AlternateContent xmlns:mc="http://schemas.openxmlformats.org/markup-compatibility/2006">
              <mc:Choice xmlns:v="urn:schemas-microsoft-com:vml" Requires="v">
                <p:oleObj spid="_x0000_s3154" name="Gráfico" r:id="rId5" imgW="5419846" imgH="2590728" progId="Excel.Chart.8">
                  <p:embed/>
                </p:oleObj>
              </mc:Choice>
              <mc:Fallback>
                <p:oleObj name="Gráfico" r:id="rId5" imgW="5419846" imgH="2590728" progId="Excel.Chart.8">
                  <p:embed/>
                  <p:pic>
                    <p:nvPicPr>
                      <p:cNvPr id="0" name="Picture 8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0113" y="2276475"/>
                        <a:ext cx="7489825"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70" name="Retângulo 4"/>
          <p:cNvSpPr>
            <a:spLocks noChangeArrowheads="1"/>
          </p:cNvSpPr>
          <p:nvPr/>
        </p:nvSpPr>
        <p:spPr bwMode="auto">
          <a:xfrm>
            <a:off x="4343400" y="6248400"/>
            <a:ext cx="39276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pt-BR" sz="1800" dirty="0" smtClean="0">
                <a:solidFill>
                  <a:schemeClr val="tx1">
                    <a:lumMod val="65000"/>
                    <a:lumOff val="35000"/>
                  </a:schemeClr>
                </a:solidFill>
                <a:latin typeface="Lucida Sans Unicode" pitchFamily="34" charset="0"/>
                <a:cs typeface="Lucida Sans Unicode" pitchFamily="34" charset="0"/>
              </a:rPr>
              <a:t>INEP</a:t>
            </a:r>
            <a:r>
              <a:rPr lang="pt-BR" sz="1800" dirty="0">
                <a:solidFill>
                  <a:schemeClr val="tx1">
                    <a:lumMod val="65000"/>
                    <a:lumOff val="35000"/>
                  </a:schemeClr>
                </a:solidFill>
                <a:latin typeface="Lucida Sans Unicode" pitchFamily="34" charset="0"/>
                <a:cs typeface="Lucida Sans Unicode" pitchFamily="34" charset="0"/>
              </a:rPr>
              <a:t>, MEC 2011. Elaboração </a:t>
            </a:r>
            <a:r>
              <a:rPr lang="pt-BR" sz="1800" dirty="0" smtClean="0">
                <a:solidFill>
                  <a:schemeClr val="tx1">
                    <a:lumMod val="65000"/>
                    <a:lumOff val="35000"/>
                  </a:schemeClr>
                </a:solidFill>
                <a:latin typeface="Lucida Sans Unicode" pitchFamily="34" charset="0"/>
                <a:cs typeface="Lucida Sans Unicode" pitchFamily="34" charset="0"/>
              </a:rPr>
              <a:t>SPM</a:t>
            </a:r>
            <a:endParaRPr lang="pt-BR" sz="1800" dirty="0">
              <a:solidFill>
                <a:schemeClr val="accent6">
                  <a:lumMod val="75000"/>
                </a:schemeClr>
              </a:solidFill>
              <a:latin typeface="Lucida Sans Unicode" pitchFamily="34" charset="0"/>
              <a:cs typeface="Lucida Sans Unicode" pitchFamily="34" charset="0"/>
            </a:endParaRPr>
          </a:p>
        </p:txBody>
      </p:sp>
      <p:sp>
        <p:nvSpPr>
          <p:cNvPr id="11271" name="Oval 8"/>
          <p:cNvSpPr>
            <a:spLocks noChangeArrowheads="1"/>
          </p:cNvSpPr>
          <p:nvPr/>
        </p:nvSpPr>
        <p:spPr bwMode="auto">
          <a:xfrm>
            <a:off x="971550" y="3500438"/>
            <a:ext cx="5472113" cy="2232025"/>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72" name="CaixaDeTexto 2"/>
          <p:cNvSpPr txBox="1">
            <a:spLocks noChangeArrowheads="1"/>
          </p:cNvSpPr>
          <p:nvPr/>
        </p:nvSpPr>
        <p:spPr bwMode="auto">
          <a:xfrm>
            <a:off x="1219200" y="589002"/>
            <a:ext cx="6781800"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pt-BR" sz="3400" cap="small" dirty="0">
                <a:solidFill>
                  <a:srgbClr val="FF6600"/>
                </a:solidFill>
                <a:latin typeface="Lucida Sans Unicode" pitchFamily="34" charset="0"/>
                <a:ea typeface="+mj-ea"/>
                <a:cs typeface="Lucida Sans Unicode" pitchFamily="34" charset="0"/>
              </a:rPr>
              <a:t>Divisão Sexual do Conhecimento</a:t>
            </a:r>
          </a:p>
        </p:txBody>
      </p:sp>
    </p:spTree>
    <p:extLst>
      <p:ext uri="{BB962C8B-B14F-4D97-AF65-F5344CB8AC3E}">
        <p14:creationId xmlns:p14="http://schemas.microsoft.com/office/powerpoint/2010/main" val="1358771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771353"/>
            <a:ext cx="7620000" cy="4800600"/>
          </a:xfrm>
        </p:spPr>
        <p:txBody>
          <a:bodyPr>
            <a:normAutofit/>
          </a:bodyPr>
          <a:lstStyle/>
          <a:p>
            <a:pPr lvl="0"/>
            <a:endParaRPr lang="pt-BR" sz="2800" dirty="0" smtClean="0"/>
          </a:p>
          <a:p>
            <a:pPr lvl="0">
              <a:buNone/>
            </a:pPr>
            <a:endParaRPr lang="pt-BR" sz="2800" dirty="0" smtClean="0"/>
          </a:p>
          <a:p>
            <a:pPr>
              <a:buNone/>
            </a:pPr>
            <a:endParaRPr lang="pt-BR" sz="2800" dirty="0"/>
          </a:p>
        </p:txBody>
      </p:sp>
      <p:grpSp>
        <p:nvGrpSpPr>
          <p:cNvPr id="5" name="Grupo 4"/>
          <p:cNvGrpSpPr/>
          <p:nvPr/>
        </p:nvGrpSpPr>
        <p:grpSpPr>
          <a:xfrm>
            <a:off x="1600200" y="1828800"/>
            <a:ext cx="6048672" cy="4752528"/>
            <a:chOff x="1547664" y="1196752"/>
            <a:chExt cx="6275482" cy="4968552"/>
          </a:xfrm>
        </p:grpSpPr>
        <p:sp>
          <p:nvSpPr>
            <p:cNvPr id="6" name="Forma livre 5"/>
            <p:cNvSpPr/>
            <p:nvPr/>
          </p:nvSpPr>
          <p:spPr>
            <a:xfrm>
              <a:off x="1547664" y="2217045"/>
              <a:ext cx="3102364" cy="2927969"/>
            </a:xfrm>
            <a:custGeom>
              <a:avLst/>
              <a:gdLst>
                <a:gd name="connsiteX0" fmla="*/ 257534 w 2528035"/>
                <a:gd name="connsiteY0" fmla="*/ 0 h 1544897"/>
                <a:gd name="connsiteX1" fmla="*/ 2270501 w 2528035"/>
                <a:gd name="connsiteY1" fmla="*/ 0 h 1544897"/>
                <a:gd name="connsiteX2" fmla="*/ 2528035 w 2528035"/>
                <a:gd name="connsiteY2" fmla="*/ 257534 h 1544897"/>
                <a:gd name="connsiteX3" fmla="*/ 2528035 w 2528035"/>
                <a:gd name="connsiteY3" fmla="*/ 1544897 h 1544897"/>
                <a:gd name="connsiteX4" fmla="*/ 2528035 w 2528035"/>
                <a:gd name="connsiteY4" fmla="*/ 1544897 h 1544897"/>
                <a:gd name="connsiteX5" fmla="*/ 0 w 2528035"/>
                <a:gd name="connsiteY5" fmla="*/ 1544897 h 1544897"/>
                <a:gd name="connsiteX6" fmla="*/ 0 w 2528035"/>
                <a:gd name="connsiteY6" fmla="*/ 1544897 h 1544897"/>
                <a:gd name="connsiteX7" fmla="*/ 0 w 2528035"/>
                <a:gd name="connsiteY7" fmla="*/ 257534 h 1544897"/>
                <a:gd name="connsiteX8" fmla="*/ 257534 w 2528035"/>
                <a:gd name="connsiteY8" fmla="*/ 0 h 1544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8035" h="1544897">
                  <a:moveTo>
                    <a:pt x="1" y="1387516"/>
                  </a:moveTo>
                  <a:lnTo>
                    <a:pt x="1" y="157381"/>
                  </a:lnTo>
                  <a:cubicBezTo>
                    <a:pt x="1" y="70462"/>
                    <a:pt x="188678" y="0"/>
                    <a:pt x="421423" y="0"/>
                  </a:cubicBezTo>
                  <a:lnTo>
                    <a:pt x="2528034" y="0"/>
                  </a:lnTo>
                  <a:lnTo>
                    <a:pt x="2528034" y="0"/>
                  </a:lnTo>
                  <a:lnTo>
                    <a:pt x="2528034" y="1544897"/>
                  </a:lnTo>
                  <a:lnTo>
                    <a:pt x="2528034" y="1544897"/>
                  </a:lnTo>
                  <a:lnTo>
                    <a:pt x="421423" y="1544897"/>
                  </a:lnTo>
                  <a:cubicBezTo>
                    <a:pt x="188678" y="1544897"/>
                    <a:pt x="1" y="1474435"/>
                    <a:pt x="1" y="1387516"/>
                  </a:cubicBezTo>
                  <a:close/>
                </a:path>
              </a:pathLst>
            </a:custGeom>
            <a:solidFill>
              <a:schemeClr val="accent2">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spcFirstLastPara="0" vert="horz" wrap="square" lIns="132579" tIns="170680" rIns="85725" bIns="170678" numCol="1" spcCol="1270" anchor="ctr" anchorCtr="0">
              <a:noAutofit/>
            </a:bodyPr>
            <a:lstStyle/>
            <a:p>
              <a:pPr lvl="0" algn="ctr" defTabSz="666750">
                <a:lnSpc>
                  <a:spcPct val="90000"/>
                </a:lnSpc>
                <a:spcBef>
                  <a:spcPct val="0"/>
                </a:spcBef>
                <a:spcAft>
                  <a:spcPct val="35000"/>
                </a:spcAft>
              </a:pPr>
              <a:r>
                <a:rPr lang="pt-BR" kern="1200" dirty="0" smtClean="0">
                  <a:solidFill>
                    <a:schemeClr val="tx1"/>
                  </a:solidFill>
                  <a:latin typeface="Lucida Sans Unicode" pitchFamily="34" charset="0"/>
                  <a:cs typeface="Lucida Sans Unicode" pitchFamily="34" charset="0"/>
                </a:rPr>
                <a:t>Incidir sobre a divisão sexual do trabalho para alteração da desigualdade entre mulheres e homens</a:t>
              </a:r>
              <a:endParaRPr lang="pt-BR" kern="1200" dirty="0">
                <a:solidFill>
                  <a:schemeClr val="tx1"/>
                </a:solidFill>
                <a:latin typeface="Lucida Sans Unicode" pitchFamily="34" charset="0"/>
                <a:cs typeface="Lucida Sans Unicode" pitchFamily="34" charset="0"/>
              </a:endParaRPr>
            </a:p>
          </p:txBody>
        </p:sp>
        <p:sp>
          <p:nvSpPr>
            <p:cNvPr id="7" name="Forma livre 6"/>
            <p:cNvSpPr/>
            <p:nvPr/>
          </p:nvSpPr>
          <p:spPr>
            <a:xfrm>
              <a:off x="4720782" y="2217044"/>
              <a:ext cx="3102364" cy="2927970"/>
            </a:xfrm>
            <a:custGeom>
              <a:avLst/>
              <a:gdLst>
                <a:gd name="connsiteX0" fmla="*/ 257534 w 2528035"/>
                <a:gd name="connsiteY0" fmla="*/ 0 h 1544897"/>
                <a:gd name="connsiteX1" fmla="*/ 2270501 w 2528035"/>
                <a:gd name="connsiteY1" fmla="*/ 0 h 1544897"/>
                <a:gd name="connsiteX2" fmla="*/ 2528035 w 2528035"/>
                <a:gd name="connsiteY2" fmla="*/ 257534 h 1544897"/>
                <a:gd name="connsiteX3" fmla="*/ 2528035 w 2528035"/>
                <a:gd name="connsiteY3" fmla="*/ 1544897 h 1544897"/>
                <a:gd name="connsiteX4" fmla="*/ 2528035 w 2528035"/>
                <a:gd name="connsiteY4" fmla="*/ 1544897 h 1544897"/>
                <a:gd name="connsiteX5" fmla="*/ 0 w 2528035"/>
                <a:gd name="connsiteY5" fmla="*/ 1544897 h 1544897"/>
                <a:gd name="connsiteX6" fmla="*/ 0 w 2528035"/>
                <a:gd name="connsiteY6" fmla="*/ 1544897 h 1544897"/>
                <a:gd name="connsiteX7" fmla="*/ 0 w 2528035"/>
                <a:gd name="connsiteY7" fmla="*/ 257534 h 1544897"/>
                <a:gd name="connsiteX8" fmla="*/ 257534 w 2528035"/>
                <a:gd name="connsiteY8" fmla="*/ 0 h 1544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28035" h="1544897">
                  <a:moveTo>
                    <a:pt x="2528034" y="157381"/>
                  </a:moveTo>
                  <a:lnTo>
                    <a:pt x="2528034" y="1387516"/>
                  </a:lnTo>
                  <a:cubicBezTo>
                    <a:pt x="2528034" y="1474435"/>
                    <a:pt x="2339357" y="1544897"/>
                    <a:pt x="2106612" y="1544897"/>
                  </a:cubicBezTo>
                  <a:lnTo>
                    <a:pt x="1" y="1544897"/>
                  </a:lnTo>
                  <a:lnTo>
                    <a:pt x="1" y="1544897"/>
                  </a:lnTo>
                  <a:lnTo>
                    <a:pt x="1" y="0"/>
                  </a:lnTo>
                  <a:lnTo>
                    <a:pt x="1" y="0"/>
                  </a:lnTo>
                  <a:lnTo>
                    <a:pt x="2106612" y="0"/>
                  </a:lnTo>
                  <a:cubicBezTo>
                    <a:pt x="2339357" y="0"/>
                    <a:pt x="2528034" y="70462"/>
                    <a:pt x="2528034" y="157381"/>
                  </a:cubicBezTo>
                  <a:close/>
                </a:path>
              </a:pathLst>
            </a:custGeom>
            <a:solidFill>
              <a:schemeClr val="accent4">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4"/>
            </a:lnRef>
            <a:fillRef idx="2">
              <a:schemeClr val="accent4"/>
            </a:fillRef>
            <a:effectRef idx="1">
              <a:schemeClr val="accent4"/>
            </a:effectRef>
            <a:fontRef idx="minor">
              <a:schemeClr val="dk1"/>
            </a:fontRef>
          </p:style>
          <p:txBody>
            <a:bodyPr spcFirstLastPara="0" vert="horz" wrap="square" lIns="85725" tIns="170680" rIns="132579" bIns="170678" numCol="1" spcCol="1270" anchor="ctr" anchorCtr="0">
              <a:noAutofit/>
            </a:bodyPr>
            <a:lstStyle/>
            <a:p>
              <a:pPr lvl="0" algn="ctr" defTabSz="666750">
                <a:lnSpc>
                  <a:spcPct val="90000"/>
                </a:lnSpc>
                <a:spcBef>
                  <a:spcPct val="0"/>
                </a:spcBef>
                <a:spcAft>
                  <a:spcPct val="35000"/>
                </a:spcAft>
              </a:pPr>
              <a:r>
                <a:rPr lang="pt-BR" kern="1200" dirty="0" smtClean="0">
                  <a:solidFill>
                    <a:schemeClr val="tx1"/>
                  </a:solidFill>
                  <a:latin typeface="Lucida Sans Unicode" pitchFamily="34" charset="0"/>
                  <a:cs typeface="Lucida Sans Unicode" pitchFamily="34" charset="0"/>
                </a:rPr>
                <a:t>Reconhecer e dar visibilidade </a:t>
              </a:r>
              <a:r>
                <a:rPr lang="pt-BR" dirty="0">
                  <a:solidFill>
                    <a:schemeClr val="tx1"/>
                  </a:solidFill>
                  <a:latin typeface="Lucida Sans Unicode" pitchFamily="34" charset="0"/>
                  <a:cs typeface="Lucida Sans Unicode" pitchFamily="34" charset="0"/>
                </a:rPr>
                <a:t>a</a:t>
              </a:r>
              <a:r>
                <a:rPr lang="pt-BR" kern="1200" dirty="0" smtClean="0">
                  <a:solidFill>
                    <a:schemeClr val="tx1"/>
                  </a:solidFill>
                  <a:latin typeface="Lucida Sans Unicode" pitchFamily="34" charset="0"/>
                  <a:cs typeface="Lucida Sans Unicode" pitchFamily="34" charset="0"/>
                </a:rPr>
                <a:t>o trabalho das mulheres</a:t>
              </a:r>
              <a:endParaRPr lang="pt-BR" kern="1200" dirty="0">
                <a:solidFill>
                  <a:schemeClr val="tx1"/>
                </a:solidFill>
                <a:latin typeface="Lucida Sans Unicode" pitchFamily="34" charset="0"/>
                <a:cs typeface="Lucida Sans Unicode" pitchFamily="34" charset="0"/>
              </a:endParaRPr>
            </a:p>
          </p:txBody>
        </p:sp>
        <p:grpSp>
          <p:nvGrpSpPr>
            <p:cNvPr id="8" name="Grupo 7"/>
            <p:cNvGrpSpPr/>
            <p:nvPr/>
          </p:nvGrpSpPr>
          <p:grpSpPr>
            <a:xfrm>
              <a:off x="3028409" y="1196752"/>
              <a:ext cx="3243236" cy="4968552"/>
              <a:chOff x="3764318" y="2103438"/>
              <a:chExt cx="1615048" cy="3932236"/>
            </a:xfrm>
            <a:solidFill>
              <a:schemeClr val="accent1">
                <a:lumMod val="50000"/>
              </a:schemeClr>
            </a:solidFill>
          </p:grpSpPr>
          <p:sp>
            <p:nvSpPr>
              <p:cNvPr id="9" name="Seta circular 8"/>
              <p:cNvSpPr/>
              <p:nvPr/>
            </p:nvSpPr>
            <p:spPr>
              <a:xfrm>
                <a:off x="3764318" y="2103438"/>
                <a:ext cx="1615048" cy="1614969"/>
              </a:xfrm>
              <a:prstGeom prst="circularArrow">
                <a:avLst>
                  <a:gd name="adj1" fmla="val 12500"/>
                  <a:gd name="adj2" fmla="val 1142322"/>
                  <a:gd name="adj3" fmla="val 20457678"/>
                  <a:gd name="adj4" fmla="val 10800000"/>
                  <a:gd name="adj5" fmla="val 12500"/>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3">
                <a:schemeClr val="accent5"/>
              </a:fillRef>
              <a:effectRef idx="2">
                <a:schemeClr val="accent5"/>
              </a:effectRef>
              <a:fontRef idx="minor">
                <a:schemeClr val="lt1"/>
              </a:fontRef>
            </p:style>
          </p:sp>
          <p:sp>
            <p:nvSpPr>
              <p:cNvPr id="10" name="Seta circular 9"/>
              <p:cNvSpPr/>
              <p:nvPr/>
            </p:nvSpPr>
            <p:spPr>
              <a:xfrm rot="10800000">
                <a:off x="3764318" y="4420705"/>
                <a:ext cx="1615048" cy="1614969"/>
              </a:xfrm>
              <a:prstGeom prst="circularArrow">
                <a:avLst>
                  <a:gd name="adj1" fmla="val 12500"/>
                  <a:gd name="adj2" fmla="val 1142322"/>
                  <a:gd name="adj3" fmla="val 20457678"/>
                  <a:gd name="adj4" fmla="val 10800000"/>
                  <a:gd name="adj5" fmla="val 12500"/>
                </a:avLst>
              </a:prstGeom>
              <a:grp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3">
                <a:schemeClr val="accent5"/>
              </a:fillRef>
              <a:effectRef idx="2">
                <a:schemeClr val="accent5"/>
              </a:effectRef>
              <a:fontRef idx="minor">
                <a:schemeClr val="lt1"/>
              </a:fontRef>
            </p:style>
          </p:sp>
        </p:grpSp>
      </p:grpSp>
      <p:sp>
        <p:nvSpPr>
          <p:cNvPr id="11" name="Rectangle 2"/>
          <p:cNvSpPr txBox="1">
            <a:spLocks noChangeArrowheads="1"/>
          </p:cNvSpPr>
          <p:nvPr/>
        </p:nvSpPr>
        <p:spPr>
          <a:xfrm>
            <a:off x="883920" y="457200"/>
            <a:ext cx="7680960" cy="1371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a:lstStyle>
          <a:p>
            <a:pPr algn="ctr"/>
            <a:r>
              <a:rPr lang="pt-BR" sz="3400" cap="small" dirty="0">
                <a:solidFill>
                  <a:srgbClr val="FF6600"/>
                </a:solidFill>
                <a:latin typeface="Lucida Sans Unicode" pitchFamily="34" charset="0"/>
                <a:ea typeface="+mj-ea"/>
                <a:cs typeface="Lucida Sans Unicode" pitchFamily="34" charset="0"/>
              </a:rPr>
              <a:t>P</a:t>
            </a:r>
            <a:r>
              <a:rPr lang="pt-BR" sz="3400" cap="small" dirty="0" smtClean="0">
                <a:solidFill>
                  <a:srgbClr val="FF6600"/>
                </a:solidFill>
                <a:latin typeface="Lucida Sans Unicode" pitchFamily="34" charset="0"/>
                <a:ea typeface="+mj-ea"/>
                <a:cs typeface="Lucida Sans Unicode" pitchFamily="34" charset="0"/>
              </a:rPr>
              <a:t>olíticas </a:t>
            </a:r>
            <a:r>
              <a:rPr lang="pt-BR" sz="3400" cap="small" dirty="0">
                <a:solidFill>
                  <a:srgbClr val="FF6600"/>
                </a:solidFill>
                <a:latin typeface="Lucida Sans Unicode" pitchFamily="34" charset="0"/>
                <a:ea typeface="+mj-ea"/>
                <a:cs typeface="Lucida Sans Unicode" pitchFamily="34" charset="0"/>
              </a:rPr>
              <a:t>de </a:t>
            </a:r>
            <a:r>
              <a:rPr lang="pt-BR" sz="3400" cap="small" dirty="0" smtClean="0">
                <a:solidFill>
                  <a:srgbClr val="FF6600"/>
                </a:solidFill>
                <a:latin typeface="Lucida Sans Unicode" pitchFamily="34" charset="0"/>
                <a:ea typeface="+mj-ea"/>
                <a:cs typeface="Lucida Sans Unicode" pitchFamily="34" charset="0"/>
              </a:rPr>
              <a:t>Promoção </a:t>
            </a:r>
            <a:r>
              <a:rPr lang="pt-BR" sz="3400" cap="small" dirty="0">
                <a:solidFill>
                  <a:srgbClr val="FF6600"/>
                </a:solidFill>
                <a:latin typeface="Lucida Sans Unicode" pitchFamily="34" charset="0"/>
                <a:ea typeface="+mj-ea"/>
                <a:cs typeface="Lucida Sans Unicode" pitchFamily="34" charset="0"/>
              </a:rPr>
              <a:t>da </a:t>
            </a:r>
            <a:r>
              <a:rPr lang="pt-BR" sz="3400" cap="small" dirty="0" smtClean="0">
                <a:solidFill>
                  <a:srgbClr val="FF6600"/>
                </a:solidFill>
                <a:latin typeface="Lucida Sans Unicode" pitchFamily="34" charset="0"/>
                <a:ea typeface="+mj-ea"/>
                <a:cs typeface="Lucida Sans Unicode" pitchFamily="34" charset="0"/>
              </a:rPr>
              <a:t>Autonomia </a:t>
            </a:r>
            <a:r>
              <a:rPr lang="pt-BR" sz="3400" cap="small" dirty="0">
                <a:solidFill>
                  <a:srgbClr val="FF6600"/>
                </a:solidFill>
                <a:latin typeface="Lucida Sans Unicode" pitchFamily="34" charset="0"/>
                <a:ea typeface="+mj-ea"/>
                <a:cs typeface="Lucida Sans Unicode" pitchFamily="34" charset="0"/>
              </a:rPr>
              <a:t>E</a:t>
            </a:r>
            <a:r>
              <a:rPr lang="pt-BR" sz="3400" cap="small" dirty="0" smtClean="0">
                <a:solidFill>
                  <a:srgbClr val="FF6600"/>
                </a:solidFill>
                <a:latin typeface="Lucida Sans Unicode" pitchFamily="34" charset="0"/>
                <a:ea typeface="+mj-ea"/>
                <a:cs typeface="Lucida Sans Unicode" pitchFamily="34" charset="0"/>
              </a:rPr>
              <a:t>conômica</a:t>
            </a:r>
          </a:p>
        </p:txBody>
      </p:sp>
    </p:spTree>
    <p:extLst>
      <p:ext uri="{BB962C8B-B14F-4D97-AF65-F5344CB8AC3E}">
        <p14:creationId xmlns:p14="http://schemas.microsoft.com/office/powerpoint/2010/main" val="2734601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57200"/>
            <a:ext cx="8229600" cy="990600"/>
          </a:xfrm>
        </p:spPr>
        <p:txBody>
          <a:bodyPr>
            <a:noAutofit/>
          </a:bodyPr>
          <a:lstStyle/>
          <a:p>
            <a:pPr algn="ctr" eaLnBrk="1" hangingPunct="1">
              <a:spcBef>
                <a:spcPct val="50000"/>
              </a:spcBef>
            </a:pPr>
            <a:r>
              <a:rPr lang="pt-BR" sz="3400" dirty="0">
                <a:solidFill>
                  <a:srgbClr val="FF6600"/>
                </a:solidFill>
                <a:latin typeface="Lucida Sans Unicode" pitchFamily="34" charset="0"/>
                <a:ea typeface="Microsoft YaHei" pitchFamily="34" charset="-122"/>
                <a:cs typeface="Arial" charset="0"/>
              </a:rPr>
              <a:t>I</a:t>
            </a:r>
            <a:r>
              <a:rPr lang="pt-BR" sz="3400" dirty="0" smtClean="0">
                <a:solidFill>
                  <a:srgbClr val="FF6600"/>
                </a:solidFill>
                <a:latin typeface="Lucida Sans Unicode" pitchFamily="34" charset="0"/>
                <a:ea typeface="Microsoft YaHei" pitchFamily="34" charset="-122"/>
                <a:cs typeface="Arial" charset="0"/>
              </a:rPr>
              <a:t>ngresso das Mulheres no Serviço </a:t>
            </a:r>
            <a:r>
              <a:rPr lang="pt-BR" sz="3400" dirty="0">
                <a:solidFill>
                  <a:srgbClr val="FF6600"/>
                </a:solidFill>
                <a:latin typeface="Lucida Sans Unicode" pitchFamily="34" charset="0"/>
                <a:ea typeface="Microsoft YaHei" pitchFamily="34" charset="-122"/>
                <a:cs typeface="Arial" charset="0"/>
              </a:rPr>
              <a:t>P</a:t>
            </a:r>
            <a:r>
              <a:rPr lang="pt-BR" sz="3400" dirty="0" smtClean="0">
                <a:solidFill>
                  <a:srgbClr val="FF6600"/>
                </a:solidFill>
                <a:latin typeface="Lucida Sans Unicode" pitchFamily="34" charset="0"/>
                <a:ea typeface="Microsoft YaHei" pitchFamily="34" charset="-122"/>
                <a:cs typeface="Arial" charset="0"/>
              </a:rPr>
              <a:t>úblico</a:t>
            </a:r>
          </a:p>
        </p:txBody>
      </p:sp>
      <p:sp>
        <p:nvSpPr>
          <p:cNvPr id="27651" name="Rectangle 3"/>
          <p:cNvSpPr>
            <a:spLocks noGrp="1" noChangeArrowheads="1"/>
          </p:cNvSpPr>
          <p:nvPr>
            <p:ph type="body" idx="1"/>
          </p:nvPr>
        </p:nvSpPr>
        <p:spPr>
          <a:xfrm>
            <a:off x="755650" y="1524000"/>
            <a:ext cx="7942263" cy="4641851"/>
          </a:xfrm>
        </p:spPr>
        <p:txBody>
          <a:bodyPr>
            <a:normAutofit/>
          </a:bodyPr>
          <a:lstStyle/>
          <a:p>
            <a:pPr eaLnBrk="1" hangingPunct="1">
              <a:spcBef>
                <a:spcPts val="1200"/>
              </a:spcBef>
              <a:spcAft>
                <a:spcPts val="600"/>
              </a:spcAft>
              <a:buFont typeface="Wingdings" pitchFamily="2" charset="2"/>
              <a:buChar char="ü"/>
            </a:pPr>
            <a:r>
              <a:rPr lang="pt-BR" sz="2800" dirty="0" smtClean="0">
                <a:latin typeface="Lucida Sans Unicode" pitchFamily="34" charset="0"/>
                <a:cs typeface="Lucida Sans Unicode" pitchFamily="34" charset="0"/>
              </a:rPr>
              <a:t>As mulheres conquistaram o direito de ingressar no serviço público do Brasil, em 1917. </a:t>
            </a:r>
          </a:p>
          <a:p>
            <a:pPr>
              <a:spcBef>
                <a:spcPts val="1200"/>
              </a:spcBef>
              <a:spcAft>
                <a:spcPts val="600"/>
              </a:spcAft>
              <a:buFont typeface="Wingdings" pitchFamily="2" charset="2"/>
              <a:buChar char="ü"/>
            </a:pPr>
            <a:r>
              <a:rPr lang="pt-BR" sz="2800" dirty="0" smtClean="0">
                <a:latin typeface="Lucida Sans Unicode" pitchFamily="34" charset="0"/>
                <a:cs typeface="Lucida Sans Unicode" pitchFamily="34" charset="0"/>
              </a:rPr>
              <a:t>Ingresso proibido por mais tempo em algumas áreas</a:t>
            </a:r>
            <a:r>
              <a:rPr lang="pt-BR" sz="2600" dirty="0" smtClean="0">
                <a:latin typeface="Lucida Sans Unicode" pitchFamily="34" charset="0"/>
                <a:cs typeface="Lucida Sans Unicode" pitchFamily="34" charset="0"/>
              </a:rPr>
              <a:t> </a:t>
            </a:r>
          </a:p>
          <a:p>
            <a:pPr lvl="1">
              <a:spcBef>
                <a:spcPts val="1200"/>
              </a:spcBef>
              <a:spcAft>
                <a:spcPts val="600"/>
              </a:spcAft>
              <a:buFont typeface="Wingdings" pitchFamily="2" charset="2"/>
              <a:buChar char="§"/>
            </a:pPr>
            <a:r>
              <a:rPr lang="pt-BR" sz="2300" dirty="0" smtClean="0">
                <a:latin typeface="Lucida Sans Unicode" pitchFamily="34" charset="0"/>
                <a:cs typeface="Lucida Sans Unicode" pitchFamily="34" charset="0"/>
              </a:rPr>
              <a:t>Exemplo - O Banco </a:t>
            </a:r>
            <a:r>
              <a:rPr lang="pt-BR" sz="2300" dirty="0">
                <a:latin typeface="Lucida Sans Unicode" pitchFamily="34" charset="0"/>
                <a:cs typeface="Lucida Sans Unicode" pitchFamily="34" charset="0"/>
              </a:rPr>
              <a:t>do </a:t>
            </a:r>
            <a:r>
              <a:rPr lang="pt-BR" sz="2300" dirty="0" smtClean="0">
                <a:latin typeface="Lucida Sans Unicode" pitchFamily="34" charset="0"/>
                <a:cs typeface="Lucida Sans Unicode" pitchFamily="34" charset="0"/>
              </a:rPr>
              <a:t>Brasil abriu inscrições </a:t>
            </a:r>
            <a:r>
              <a:rPr lang="pt-BR" sz="2300" dirty="0">
                <a:latin typeface="Lucida Sans Unicode" pitchFamily="34" charset="0"/>
                <a:cs typeface="Lucida Sans Unicode" pitchFamily="34" charset="0"/>
              </a:rPr>
              <a:t>para candidatas do sexo feminino ao cargo de </a:t>
            </a:r>
            <a:r>
              <a:rPr lang="pt-BR" sz="2300" dirty="0" smtClean="0">
                <a:latin typeface="Lucida Sans Unicode" pitchFamily="34" charset="0"/>
                <a:cs typeface="Lucida Sans Unicode" pitchFamily="34" charset="0"/>
              </a:rPr>
              <a:t>escriturário</a:t>
            </a:r>
            <a:r>
              <a:rPr lang="pt-BR" sz="2300" dirty="0">
                <a:latin typeface="Lucida Sans Unicode" pitchFamily="34" charset="0"/>
                <a:cs typeface="Lucida Sans Unicode" pitchFamily="34" charset="0"/>
              </a:rPr>
              <a:t> </a:t>
            </a:r>
            <a:r>
              <a:rPr lang="pt-BR" sz="2300" dirty="0" smtClean="0">
                <a:latin typeface="Lucida Sans Unicode" pitchFamily="34" charset="0"/>
                <a:cs typeface="Lucida Sans Unicode" pitchFamily="34" charset="0"/>
              </a:rPr>
              <a:t>somente em 1969. Até 1984</a:t>
            </a:r>
            <a:r>
              <a:rPr lang="pt-BR" sz="2300" dirty="0">
                <a:latin typeface="Lucida Sans Unicode" pitchFamily="34" charset="0"/>
                <a:cs typeface="Lucida Sans Unicode" pitchFamily="34" charset="0"/>
              </a:rPr>
              <a:t>, </a:t>
            </a:r>
            <a:r>
              <a:rPr lang="pt-BR" sz="2300" dirty="0" smtClean="0">
                <a:latin typeface="Lucida Sans Unicode" pitchFamily="34" charset="0"/>
                <a:cs typeface="Lucida Sans Unicode" pitchFamily="34" charset="0"/>
              </a:rPr>
              <a:t>não havia mulher gerente </a:t>
            </a:r>
            <a:r>
              <a:rPr lang="pt-BR" sz="2300" dirty="0">
                <a:latin typeface="Lucida Sans Unicode" pitchFamily="34" charset="0"/>
                <a:cs typeface="Lucida Sans Unicode" pitchFamily="34" charset="0"/>
              </a:rPr>
              <a:t>de </a:t>
            </a:r>
            <a:r>
              <a:rPr lang="pt-BR" sz="2300" dirty="0" smtClean="0">
                <a:latin typeface="Lucida Sans Unicode" pitchFamily="34" charset="0"/>
                <a:cs typeface="Lucida Sans Unicode" pitchFamily="34" charset="0"/>
              </a:rPr>
              <a:t>agência.</a:t>
            </a:r>
          </a:p>
        </p:txBody>
      </p:sp>
    </p:spTree>
    <p:extLst>
      <p:ext uri="{BB962C8B-B14F-4D97-AF65-F5344CB8AC3E}">
        <p14:creationId xmlns:p14="http://schemas.microsoft.com/office/powerpoint/2010/main" val="38875755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val 4"/>
          <p:cNvSpPr>
            <a:spLocks noChangeArrowheads="1"/>
          </p:cNvSpPr>
          <p:nvPr/>
        </p:nvSpPr>
        <p:spPr bwMode="auto">
          <a:xfrm>
            <a:off x="6412351" y="4495800"/>
            <a:ext cx="2160588" cy="6477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sp>
        <p:nvSpPr>
          <p:cNvPr id="29699" name="Title 1"/>
          <p:cNvSpPr>
            <a:spLocks noGrp="1"/>
          </p:cNvSpPr>
          <p:nvPr>
            <p:ph type="title" idx="4294967295"/>
          </p:nvPr>
        </p:nvSpPr>
        <p:spPr>
          <a:xfrm>
            <a:off x="323850" y="404813"/>
            <a:ext cx="8569325" cy="890587"/>
          </a:xfrm>
        </p:spPr>
        <p:txBody>
          <a:bodyPr>
            <a:normAutofit/>
          </a:bodyPr>
          <a:lstStyle/>
          <a:p>
            <a:pPr algn="ctr" eaLnBrk="1" hangingPunct="1"/>
            <a:r>
              <a:rPr lang="pt-BR" sz="3200" dirty="0" smtClean="0">
                <a:solidFill>
                  <a:srgbClr val="FF6600"/>
                </a:solidFill>
                <a:latin typeface="Lucida Sans Unicode" pitchFamily="34" charset="0"/>
                <a:ea typeface="Microsoft YaHei" pitchFamily="34" charset="-122"/>
                <a:cs typeface="Lucida Sans Unicode" pitchFamily="34" charset="0"/>
              </a:rPr>
              <a:t>Presença no Legislativo</a:t>
            </a:r>
          </a:p>
        </p:txBody>
      </p:sp>
      <p:sp>
        <p:nvSpPr>
          <p:cNvPr id="11267" name="Content Placeholder 2"/>
          <p:cNvSpPr>
            <a:spLocks noGrp="1"/>
          </p:cNvSpPr>
          <p:nvPr>
            <p:ph idx="4294967295"/>
          </p:nvPr>
        </p:nvSpPr>
        <p:spPr>
          <a:xfrm>
            <a:off x="971550" y="1549400"/>
            <a:ext cx="4752975" cy="4435475"/>
          </a:xfrm>
        </p:spPr>
        <p:txBody>
          <a:bodyPr>
            <a:normAutofit/>
          </a:bodyPr>
          <a:lstStyle/>
          <a:p>
            <a:pPr eaLnBrk="1" hangingPunct="1">
              <a:spcBef>
                <a:spcPct val="85000"/>
              </a:spcBef>
              <a:buFont typeface="Wingdings" pitchFamily="2" charset="2"/>
              <a:buChar char="ü"/>
              <a:defRPr/>
            </a:pPr>
            <a:r>
              <a:rPr lang="pt-BR" sz="2600" dirty="0" smtClean="0">
                <a:latin typeface="Lucida Sans Unicode" pitchFamily="34" charset="0"/>
                <a:cs typeface="Lucida Sans Unicode" pitchFamily="34" charset="0"/>
              </a:rPr>
              <a:t>Câmara Federal</a:t>
            </a:r>
          </a:p>
          <a:p>
            <a:pPr eaLnBrk="1" hangingPunct="1">
              <a:spcBef>
                <a:spcPct val="85000"/>
              </a:spcBef>
              <a:buFont typeface="Wingdings" pitchFamily="2" charset="2"/>
              <a:buChar char="ü"/>
              <a:defRPr/>
            </a:pPr>
            <a:r>
              <a:rPr lang="pt-BR" sz="2600" dirty="0" smtClean="0">
                <a:latin typeface="Lucida Sans Unicode" pitchFamily="34" charset="0"/>
                <a:cs typeface="Lucida Sans Unicode" pitchFamily="34" charset="0"/>
              </a:rPr>
              <a:t>Senado</a:t>
            </a:r>
          </a:p>
          <a:p>
            <a:pPr eaLnBrk="1" hangingPunct="1">
              <a:spcBef>
                <a:spcPct val="85000"/>
              </a:spcBef>
              <a:buFont typeface="Wingdings" pitchFamily="2" charset="2"/>
              <a:buChar char="ü"/>
              <a:defRPr/>
            </a:pPr>
            <a:endParaRPr lang="pt-BR" sz="2600" dirty="0" smtClean="0">
              <a:latin typeface="Lucida Sans Unicode" pitchFamily="34" charset="0"/>
              <a:cs typeface="Lucida Sans Unicode" pitchFamily="34" charset="0"/>
            </a:endParaRPr>
          </a:p>
          <a:p>
            <a:pPr eaLnBrk="1" hangingPunct="1">
              <a:spcBef>
                <a:spcPct val="85000"/>
              </a:spcBef>
              <a:buFont typeface="Wingdings" pitchFamily="2" charset="2"/>
              <a:buChar char="ü"/>
              <a:defRPr/>
            </a:pPr>
            <a:r>
              <a:rPr lang="pt-BR" sz="2600" dirty="0" smtClean="0">
                <a:latin typeface="Lucida Sans Unicode" pitchFamily="34" charset="0"/>
                <a:cs typeface="Lucida Sans Unicode" pitchFamily="34" charset="0"/>
              </a:rPr>
              <a:t>Assembleias Estaduais e Distrital</a:t>
            </a:r>
          </a:p>
          <a:p>
            <a:pPr eaLnBrk="1" hangingPunct="1">
              <a:spcBef>
                <a:spcPct val="85000"/>
              </a:spcBef>
              <a:buFont typeface="Wingdings" pitchFamily="2" charset="2"/>
              <a:buChar char="ü"/>
              <a:defRPr/>
            </a:pPr>
            <a:r>
              <a:rPr lang="pt-BR" sz="2600" dirty="0" smtClean="0">
                <a:latin typeface="Lucida Sans Unicode" pitchFamily="34" charset="0"/>
                <a:cs typeface="Lucida Sans Unicode" pitchFamily="34" charset="0"/>
              </a:rPr>
              <a:t>Câmaras municipais</a:t>
            </a:r>
          </a:p>
          <a:p>
            <a:pPr eaLnBrk="1" hangingPunct="1">
              <a:spcBef>
                <a:spcPct val="85000"/>
              </a:spcBef>
              <a:defRPr/>
            </a:pPr>
            <a:endParaRPr lang="pt-BR" dirty="0" smtClean="0"/>
          </a:p>
        </p:txBody>
      </p:sp>
      <p:sp>
        <p:nvSpPr>
          <p:cNvPr id="29701" name="Oval 3"/>
          <p:cNvSpPr>
            <a:spLocks noChangeArrowheads="1"/>
          </p:cNvSpPr>
          <p:nvPr/>
        </p:nvSpPr>
        <p:spPr bwMode="auto">
          <a:xfrm>
            <a:off x="6343650" y="1447800"/>
            <a:ext cx="2160587" cy="649287"/>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solidFill>
                <a:schemeClr val="bg1"/>
              </a:solidFill>
            </a:endParaRPr>
          </a:p>
        </p:txBody>
      </p:sp>
      <p:sp>
        <p:nvSpPr>
          <p:cNvPr id="29702" name="Oval 4"/>
          <p:cNvSpPr>
            <a:spLocks noChangeArrowheads="1"/>
          </p:cNvSpPr>
          <p:nvPr/>
        </p:nvSpPr>
        <p:spPr bwMode="auto">
          <a:xfrm>
            <a:off x="6372226" y="3445176"/>
            <a:ext cx="2160587" cy="6477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sp>
        <p:nvSpPr>
          <p:cNvPr id="29703" name="Oval 5"/>
          <p:cNvSpPr>
            <a:spLocks noChangeArrowheads="1"/>
          </p:cNvSpPr>
          <p:nvPr/>
        </p:nvSpPr>
        <p:spPr bwMode="auto">
          <a:xfrm>
            <a:off x="6372225" y="2274860"/>
            <a:ext cx="2160587" cy="649287"/>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sp>
        <p:nvSpPr>
          <p:cNvPr id="29704" name="Rectangle 7"/>
          <p:cNvSpPr>
            <a:spLocks noChangeArrowheads="1"/>
          </p:cNvSpPr>
          <p:nvPr/>
        </p:nvSpPr>
        <p:spPr bwMode="auto">
          <a:xfrm>
            <a:off x="6937814" y="1482724"/>
            <a:ext cx="11096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3200" b="1" dirty="0">
                <a:solidFill>
                  <a:srgbClr val="660066"/>
                </a:solidFill>
              </a:rPr>
              <a:t>8,8%</a:t>
            </a:r>
          </a:p>
        </p:txBody>
      </p:sp>
      <p:sp>
        <p:nvSpPr>
          <p:cNvPr id="29705" name="Rectangle 8"/>
          <p:cNvSpPr>
            <a:spLocks noChangeArrowheads="1"/>
          </p:cNvSpPr>
          <p:nvPr/>
        </p:nvSpPr>
        <p:spPr bwMode="auto">
          <a:xfrm>
            <a:off x="6825101" y="2286000"/>
            <a:ext cx="133508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3200" b="1" dirty="0" smtClean="0">
                <a:solidFill>
                  <a:srgbClr val="660066"/>
                </a:solidFill>
              </a:rPr>
              <a:t>12,3%</a:t>
            </a:r>
            <a:endParaRPr lang="pt-BR" sz="3200" b="1" dirty="0">
              <a:solidFill>
                <a:srgbClr val="660066"/>
              </a:solidFill>
            </a:endParaRPr>
          </a:p>
        </p:txBody>
      </p:sp>
      <p:sp>
        <p:nvSpPr>
          <p:cNvPr id="29706" name="Rectangle 9"/>
          <p:cNvSpPr>
            <a:spLocks noChangeArrowheads="1"/>
          </p:cNvSpPr>
          <p:nvPr/>
        </p:nvSpPr>
        <p:spPr bwMode="auto">
          <a:xfrm>
            <a:off x="6841853" y="3479307"/>
            <a:ext cx="13350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3200" b="1" dirty="0">
                <a:solidFill>
                  <a:srgbClr val="660066"/>
                </a:solidFill>
              </a:rPr>
              <a:t>12,9%</a:t>
            </a:r>
          </a:p>
        </p:txBody>
      </p:sp>
      <p:sp>
        <p:nvSpPr>
          <p:cNvPr id="29707" name="Rectangle 9"/>
          <p:cNvSpPr>
            <a:spLocks noChangeArrowheads="1"/>
          </p:cNvSpPr>
          <p:nvPr/>
        </p:nvSpPr>
        <p:spPr bwMode="auto">
          <a:xfrm>
            <a:off x="6845137" y="4529931"/>
            <a:ext cx="13350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3200" b="1" dirty="0">
                <a:solidFill>
                  <a:srgbClr val="660066"/>
                </a:solidFill>
              </a:rPr>
              <a:t>13,3%</a:t>
            </a:r>
          </a:p>
        </p:txBody>
      </p:sp>
      <p:sp>
        <p:nvSpPr>
          <p:cNvPr id="2" name="CaixaDeTexto 1"/>
          <p:cNvSpPr txBox="1"/>
          <p:nvPr/>
        </p:nvSpPr>
        <p:spPr>
          <a:xfrm>
            <a:off x="6166945" y="5867400"/>
            <a:ext cx="1600200" cy="400110"/>
          </a:xfrm>
          <a:prstGeom prst="rect">
            <a:avLst/>
          </a:prstGeom>
          <a:noFill/>
        </p:spPr>
        <p:txBody>
          <a:bodyPr wrap="square" rtlCol="0">
            <a:spAutoFit/>
          </a:bodyPr>
          <a:lstStyle/>
          <a:p>
            <a:pPr algn="r"/>
            <a:r>
              <a:rPr lang="pt-BR" sz="2000" dirty="0" smtClean="0">
                <a:solidFill>
                  <a:schemeClr val="tx1">
                    <a:lumMod val="65000"/>
                    <a:lumOff val="35000"/>
                  </a:schemeClr>
                </a:solidFill>
                <a:latin typeface="Lucida Sans Unicode" pitchFamily="34" charset="0"/>
                <a:cs typeface="Lucida Sans Unicode" pitchFamily="34" charset="0"/>
              </a:rPr>
              <a:t>T</a:t>
            </a:r>
            <a:r>
              <a:rPr lang="pt-BR" sz="1800" dirty="0">
                <a:solidFill>
                  <a:schemeClr val="tx1">
                    <a:lumMod val="65000"/>
                    <a:lumOff val="35000"/>
                  </a:schemeClr>
                </a:solidFill>
                <a:latin typeface="Lucida Sans Unicode" pitchFamily="34" charset="0"/>
                <a:ea typeface="Microsoft YaHei" charset="-122"/>
                <a:cs typeface="Lucida Sans Unicode" pitchFamily="34" charset="0"/>
              </a:rPr>
              <a:t>SE/201</a:t>
            </a:r>
            <a:r>
              <a:rPr lang="pt-BR" sz="2000" dirty="0" smtClean="0">
                <a:solidFill>
                  <a:schemeClr val="tx1">
                    <a:lumMod val="65000"/>
                    <a:lumOff val="35000"/>
                  </a:schemeClr>
                </a:solidFill>
                <a:latin typeface="Lucida Sans Unicode" pitchFamily="34" charset="0"/>
                <a:cs typeface="Lucida Sans Unicode" pitchFamily="34" charset="0"/>
              </a:rPr>
              <a:t>3</a:t>
            </a:r>
            <a:endParaRPr lang="pt-BR" sz="2000" dirty="0">
              <a:solidFill>
                <a:schemeClr val="tx1">
                  <a:lumMod val="65000"/>
                  <a:lumOff val="35000"/>
                </a:schemeClr>
              </a:solidFill>
              <a:latin typeface="Lucida Sans Unicode" pitchFamily="34" charset="0"/>
              <a:cs typeface="Lucida Sans Unicode" pitchFamily="34" charset="0"/>
            </a:endParaRPr>
          </a:p>
        </p:txBody>
      </p:sp>
    </p:spTree>
    <p:extLst>
      <p:ext uri="{BB962C8B-B14F-4D97-AF65-F5344CB8AC3E}">
        <p14:creationId xmlns:p14="http://schemas.microsoft.com/office/powerpoint/2010/main" val="702374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863874" y="1880312"/>
            <a:ext cx="5545137" cy="4525963"/>
          </a:xfrm>
        </p:spPr>
        <p:txBody>
          <a:bodyPr>
            <a:normAutofit/>
          </a:bodyPr>
          <a:lstStyle/>
          <a:p>
            <a:pPr>
              <a:lnSpc>
                <a:spcPct val="80000"/>
              </a:lnSpc>
              <a:spcAft>
                <a:spcPts val="600"/>
              </a:spcAft>
              <a:buFontTx/>
              <a:buNone/>
            </a:pPr>
            <a:r>
              <a:rPr lang="pt-BR" sz="2600" b="1" dirty="0" smtClean="0">
                <a:latin typeface="Lucida Sans Unicode" pitchFamily="34" charset="0"/>
                <a:cs typeface="Lucida Sans Unicode" pitchFamily="34" charset="0"/>
              </a:rPr>
              <a:t>Executivo (cargos eletivos)</a:t>
            </a:r>
          </a:p>
          <a:p>
            <a:pPr>
              <a:lnSpc>
                <a:spcPct val="80000"/>
              </a:lnSpc>
              <a:buFont typeface="Wingdings" pitchFamily="2" charset="2"/>
              <a:buChar char="ü"/>
            </a:pPr>
            <a:r>
              <a:rPr lang="pt-BR" sz="2600" dirty="0" smtClean="0">
                <a:latin typeface="Lucida Sans Unicode" pitchFamily="34" charset="0"/>
                <a:cs typeface="Lucida Sans Unicode" pitchFamily="34" charset="0"/>
              </a:rPr>
              <a:t>Governos Estaduais</a:t>
            </a:r>
          </a:p>
          <a:p>
            <a:pPr>
              <a:lnSpc>
                <a:spcPct val="80000"/>
              </a:lnSpc>
              <a:buFont typeface="Wingdings" pitchFamily="2" charset="2"/>
              <a:buChar char="ü"/>
            </a:pPr>
            <a:endParaRPr lang="pt-BR" sz="2600" dirty="0" smtClean="0">
              <a:latin typeface="Lucida Sans Unicode" pitchFamily="34" charset="0"/>
              <a:cs typeface="Lucida Sans Unicode" pitchFamily="34" charset="0"/>
            </a:endParaRPr>
          </a:p>
          <a:p>
            <a:pPr>
              <a:lnSpc>
                <a:spcPct val="80000"/>
              </a:lnSpc>
              <a:buFont typeface="Wingdings" pitchFamily="2" charset="2"/>
              <a:buChar char="ü"/>
            </a:pPr>
            <a:r>
              <a:rPr lang="pt-BR" sz="2600" dirty="0" smtClean="0">
                <a:latin typeface="Lucida Sans Unicode" pitchFamily="34" charset="0"/>
                <a:cs typeface="Lucida Sans Unicode" pitchFamily="34" charset="0"/>
              </a:rPr>
              <a:t>Prefeituras</a:t>
            </a:r>
          </a:p>
          <a:p>
            <a:pPr>
              <a:lnSpc>
                <a:spcPct val="80000"/>
              </a:lnSpc>
            </a:pPr>
            <a:endParaRPr lang="pt-BR" sz="2600" dirty="0" smtClean="0">
              <a:latin typeface="Lucida Sans Unicode" pitchFamily="34" charset="0"/>
              <a:cs typeface="Lucida Sans Unicode" pitchFamily="34" charset="0"/>
            </a:endParaRPr>
          </a:p>
          <a:p>
            <a:pPr>
              <a:lnSpc>
                <a:spcPct val="80000"/>
              </a:lnSpc>
              <a:spcAft>
                <a:spcPts val="600"/>
              </a:spcAft>
              <a:buFontTx/>
              <a:buNone/>
            </a:pPr>
            <a:endParaRPr lang="pt-BR" sz="2600" b="1" dirty="0" smtClean="0">
              <a:latin typeface="Lucida Sans Unicode" pitchFamily="34" charset="0"/>
              <a:cs typeface="Lucida Sans Unicode" pitchFamily="34" charset="0"/>
            </a:endParaRPr>
          </a:p>
          <a:p>
            <a:pPr>
              <a:lnSpc>
                <a:spcPct val="80000"/>
              </a:lnSpc>
              <a:spcAft>
                <a:spcPts val="600"/>
              </a:spcAft>
              <a:buFontTx/>
              <a:buNone/>
            </a:pPr>
            <a:r>
              <a:rPr lang="pt-BR" sz="2600" b="1" dirty="0" smtClean="0">
                <a:latin typeface="Lucida Sans Unicode" pitchFamily="34" charset="0"/>
                <a:cs typeface="Lucida Sans Unicode" pitchFamily="34" charset="0"/>
              </a:rPr>
              <a:t>Judiciário</a:t>
            </a:r>
          </a:p>
          <a:p>
            <a:pPr>
              <a:lnSpc>
                <a:spcPct val="80000"/>
              </a:lnSpc>
              <a:buFont typeface="Wingdings" pitchFamily="2" charset="2"/>
              <a:buChar char="ü"/>
            </a:pPr>
            <a:r>
              <a:rPr lang="pt-BR" sz="2600" dirty="0" smtClean="0">
                <a:latin typeface="Lucida Sans Unicode" pitchFamily="34" charset="0"/>
                <a:cs typeface="Lucida Sans Unicode" pitchFamily="34" charset="0"/>
              </a:rPr>
              <a:t>STF</a:t>
            </a:r>
          </a:p>
          <a:p>
            <a:pPr>
              <a:lnSpc>
                <a:spcPct val="80000"/>
              </a:lnSpc>
              <a:buFont typeface="Wingdings" pitchFamily="2" charset="2"/>
              <a:buChar char="ü"/>
            </a:pPr>
            <a:endParaRPr lang="pt-BR" sz="2600" dirty="0" smtClean="0">
              <a:latin typeface="Lucida Sans Unicode" pitchFamily="34" charset="0"/>
              <a:cs typeface="Lucida Sans Unicode" pitchFamily="34" charset="0"/>
            </a:endParaRPr>
          </a:p>
          <a:p>
            <a:pPr>
              <a:lnSpc>
                <a:spcPct val="80000"/>
              </a:lnSpc>
              <a:buFont typeface="Wingdings" pitchFamily="2" charset="2"/>
              <a:buChar char="ü"/>
            </a:pPr>
            <a:r>
              <a:rPr lang="pt-BR" sz="2600" dirty="0" smtClean="0">
                <a:latin typeface="Lucida Sans Unicode" pitchFamily="34" charset="0"/>
                <a:cs typeface="Lucida Sans Unicode" pitchFamily="34" charset="0"/>
              </a:rPr>
              <a:t>TSE</a:t>
            </a:r>
          </a:p>
        </p:txBody>
      </p:sp>
      <p:sp>
        <p:nvSpPr>
          <p:cNvPr id="30723" name="Title 1"/>
          <p:cNvSpPr>
            <a:spLocks/>
          </p:cNvSpPr>
          <p:nvPr/>
        </p:nvSpPr>
        <p:spPr bwMode="auto">
          <a:xfrm>
            <a:off x="323850" y="404813"/>
            <a:ext cx="85693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pt-BR" sz="3200" cap="small" dirty="0">
                <a:solidFill>
                  <a:srgbClr val="FF6600"/>
                </a:solidFill>
                <a:latin typeface="Lucida Sans Unicode" pitchFamily="34" charset="0"/>
                <a:ea typeface="Microsoft YaHei" pitchFamily="34" charset="-122"/>
                <a:cs typeface="Lucida Sans Unicode" pitchFamily="34" charset="0"/>
              </a:rPr>
              <a:t>Presença nos Executivo e Judiciário </a:t>
            </a:r>
          </a:p>
        </p:txBody>
      </p:sp>
      <p:sp>
        <p:nvSpPr>
          <p:cNvPr id="30724" name="Oval 4"/>
          <p:cNvSpPr>
            <a:spLocks noChangeArrowheads="1"/>
          </p:cNvSpPr>
          <p:nvPr/>
        </p:nvSpPr>
        <p:spPr bwMode="auto">
          <a:xfrm>
            <a:off x="6172910" y="2219654"/>
            <a:ext cx="2160588" cy="6477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sp>
        <p:nvSpPr>
          <p:cNvPr id="30725" name="Rectangle 9"/>
          <p:cNvSpPr>
            <a:spLocks noChangeArrowheads="1"/>
          </p:cNvSpPr>
          <p:nvPr/>
        </p:nvSpPr>
        <p:spPr bwMode="auto">
          <a:xfrm>
            <a:off x="6714630" y="2253785"/>
            <a:ext cx="11096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sz="3200" b="1" dirty="0">
                <a:solidFill>
                  <a:srgbClr val="660066"/>
                </a:solidFill>
              </a:rPr>
              <a:t>7,4%</a:t>
            </a:r>
          </a:p>
        </p:txBody>
      </p:sp>
      <p:sp>
        <p:nvSpPr>
          <p:cNvPr id="30726" name="Oval 4"/>
          <p:cNvSpPr>
            <a:spLocks noChangeArrowheads="1"/>
          </p:cNvSpPr>
          <p:nvPr/>
        </p:nvSpPr>
        <p:spPr bwMode="auto">
          <a:xfrm>
            <a:off x="6145212" y="2997200"/>
            <a:ext cx="2160588" cy="6477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sp>
        <p:nvSpPr>
          <p:cNvPr id="30727" name="Rectangle 9"/>
          <p:cNvSpPr>
            <a:spLocks noChangeArrowheads="1"/>
          </p:cNvSpPr>
          <p:nvPr/>
        </p:nvSpPr>
        <p:spPr bwMode="auto">
          <a:xfrm>
            <a:off x="6646460" y="3063875"/>
            <a:ext cx="129054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3200" b="1" dirty="0" smtClean="0">
                <a:solidFill>
                  <a:srgbClr val="660066"/>
                </a:solidFill>
              </a:rPr>
              <a:t>11,8%</a:t>
            </a:r>
            <a:endParaRPr lang="pt-BR" sz="3200" b="1" dirty="0">
              <a:solidFill>
                <a:srgbClr val="660066"/>
              </a:solidFill>
            </a:endParaRPr>
          </a:p>
        </p:txBody>
      </p:sp>
      <p:sp>
        <p:nvSpPr>
          <p:cNvPr id="30728" name="Oval 4"/>
          <p:cNvSpPr>
            <a:spLocks noChangeArrowheads="1"/>
          </p:cNvSpPr>
          <p:nvPr/>
        </p:nvSpPr>
        <p:spPr bwMode="auto">
          <a:xfrm>
            <a:off x="6124192" y="4580240"/>
            <a:ext cx="2160588" cy="6477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sp>
        <p:nvSpPr>
          <p:cNvPr id="30729" name="Rectangle 9"/>
          <p:cNvSpPr>
            <a:spLocks noChangeArrowheads="1"/>
          </p:cNvSpPr>
          <p:nvPr/>
        </p:nvSpPr>
        <p:spPr bwMode="auto">
          <a:xfrm>
            <a:off x="6601919" y="4648502"/>
            <a:ext cx="13350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3200" b="1" dirty="0">
                <a:solidFill>
                  <a:srgbClr val="660066"/>
                </a:solidFill>
              </a:rPr>
              <a:t>18,2%</a:t>
            </a:r>
          </a:p>
        </p:txBody>
      </p:sp>
      <p:sp>
        <p:nvSpPr>
          <p:cNvPr id="30730" name="Oval 4"/>
          <p:cNvSpPr>
            <a:spLocks noChangeArrowheads="1"/>
          </p:cNvSpPr>
          <p:nvPr/>
        </p:nvSpPr>
        <p:spPr bwMode="auto">
          <a:xfrm>
            <a:off x="6124192" y="5410610"/>
            <a:ext cx="2160588" cy="647700"/>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sp>
        <p:nvSpPr>
          <p:cNvPr id="30731" name="Rectangle 9"/>
          <p:cNvSpPr>
            <a:spLocks noChangeArrowheads="1"/>
          </p:cNvSpPr>
          <p:nvPr/>
        </p:nvSpPr>
        <p:spPr bwMode="auto">
          <a:xfrm>
            <a:off x="6601919" y="5444741"/>
            <a:ext cx="13350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sz="3200" b="1" dirty="0">
                <a:solidFill>
                  <a:srgbClr val="660066"/>
                </a:solidFill>
              </a:rPr>
              <a:t>28,6%</a:t>
            </a:r>
          </a:p>
        </p:txBody>
      </p:sp>
      <p:sp>
        <p:nvSpPr>
          <p:cNvPr id="2" name="CaixaDeTexto 1"/>
          <p:cNvSpPr txBox="1"/>
          <p:nvPr/>
        </p:nvSpPr>
        <p:spPr>
          <a:xfrm>
            <a:off x="5105400" y="6190235"/>
            <a:ext cx="3200400" cy="400110"/>
          </a:xfrm>
          <a:prstGeom prst="rect">
            <a:avLst/>
          </a:prstGeom>
          <a:noFill/>
        </p:spPr>
        <p:txBody>
          <a:bodyPr wrap="square" rtlCol="0">
            <a:spAutoFit/>
          </a:bodyPr>
          <a:lstStyle/>
          <a:p>
            <a:pPr algn="r"/>
            <a:r>
              <a:rPr lang="pt-BR" sz="2000" dirty="0">
                <a:solidFill>
                  <a:schemeClr val="tx1">
                    <a:lumMod val="65000"/>
                    <a:lumOff val="35000"/>
                  </a:schemeClr>
                </a:solidFill>
                <a:latin typeface="Lucida Sans Unicode" pitchFamily="34" charset="0"/>
                <a:cs typeface="Lucida Sans Unicode" pitchFamily="34" charset="0"/>
              </a:rPr>
              <a:t>T</a:t>
            </a:r>
            <a:r>
              <a:rPr lang="pt-BR" sz="1800" dirty="0">
                <a:solidFill>
                  <a:schemeClr val="tx1">
                    <a:lumMod val="65000"/>
                    <a:lumOff val="35000"/>
                  </a:schemeClr>
                </a:solidFill>
                <a:latin typeface="Lucida Sans Unicode" pitchFamily="34" charset="0"/>
                <a:ea typeface="Microsoft YaHei" charset="-122"/>
                <a:cs typeface="Lucida Sans Unicode" pitchFamily="34" charset="0"/>
              </a:rPr>
              <a:t>SE/201</a:t>
            </a:r>
            <a:r>
              <a:rPr lang="pt-BR" sz="2000" dirty="0">
                <a:solidFill>
                  <a:schemeClr val="tx1">
                    <a:lumMod val="65000"/>
                    <a:lumOff val="35000"/>
                  </a:schemeClr>
                </a:solidFill>
                <a:latin typeface="Lucida Sans Unicode" pitchFamily="34" charset="0"/>
                <a:cs typeface="Lucida Sans Unicode" pitchFamily="34" charset="0"/>
              </a:rPr>
              <a:t>3</a:t>
            </a:r>
          </a:p>
        </p:txBody>
      </p:sp>
    </p:spTree>
    <p:extLst>
      <p:ext uri="{BB962C8B-B14F-4D97-AF65-F5344CB8AC3E}">
        <p14:creationId xmlns:p14="http://schemas.microsoft.com/office/powerpoint/2010/main" val="422893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2400"/>
            <a:ext cx="7467600" cy="1143000"/>
          </a:xfrm>
        </p:spPr>
        <p:txBody>
          <a:bodyPr>
            <a:normAutofit/>
          </a:bodyPr>
          <a:lstStyle/>
          <a:p>
            <a:pPr algn="ctr"/>
            <a:r>
              <a:rPr lang="pt-BR" sz="3400" dirty="0">
                <a:solidFill>
                  <a:srgbClr val="FF6600"/>
                </a:solidFill>
                <a:latin typeface="Lucida Sans Unicode" pitchFamily="34" charset="0"/>
                <a:cs typeface="Lucida Sans Unicode" pitchFamily="34" charset="0"/>
              </a:rPr>
              <a:t>Plano Nacional de Políticas para as </a:t>
            </a:r>
            <a:r>
              <a:rPr lang="pt-BR" sz="3400" dirty="0" smtClean="0">
                <a:solidFill>
                  <a:srgbClr val="FF6600"/>
                </a:solidFill>
                <a:latin typeface="Lucida Sans Unicode" pitchFamily="34" charset="0"/>
                <a:cs typeface="Lucida Sans Unicode" pitchFamily="34" charset="0"/>
              </a:rPr>
              <a:t>mulheres 2013-2015</a:t>
            </a:r>
            <a:endParaRPr lang="pt-BR" sz="3400" dirty="0"/>
          </a:p>
        </p:txBody>
      </p:sp>
      <p:sp>
        <p:nvSpPr>
          <p:cNvPr id="3" name="Espaço Reservado para Conteúdo 2"/>
          <p:cNvSpPr>
            <a:spLocks noGrp="1"/>
          </p:cNvSpPr>
          <p:nvPr>
            <p:ph sz="quarter" idx="1"/>
          </p:nvPr>
        </p:nvSpPr>
        <p:spPr>
          <a:xfrm>
            <a:off x="457200" y="1447800"/>
            <a:ext cx="7467600" cy="5026152"/>
          </a:xfrm>
        </p:spPr>
        <p:txBody>
          <a:bodyPr>
            <a:normAutofit lnSpcReduction="10000"/>
          </a:bodyPr>
          <a:lstStyle/>
          <a:p>
            <a:pPr marL="0" indent="0">
              <a:lnSpc>
                <a:spcPct val="90000"/>
              </a:lnSpc>
              <a:buNone/>
            </a:pPr>
            <a:endParaRPr lang="pt-BR" sz="2600" dirty="0" smtClean="0">
              <a:solidFill>
                <a:schemeClr val="accent1"/>
              </a:solidFill>
              <a:latin typeface="Lucida Sans Unicode" pitchFamily="34" charset="0"/>
              <a:ea typeface="Microsoft YaHei" pitchFamily="34" charset="-122"/>
              <a:cs typeface="Arial" charset="0"/>
            </a:endParaRPr>
          </a:p>
          <a:p>
            <a:pPr marL="0" indent="0">
              <a:lnSpc>
                <a:spcPct val="90000"/>
              </a:lnSpc>
              <a:buNone/>
            </a:pPr>
            <a:r>
              <a:rPr lang="pt-BR" sz="2600" dirty="0" smtClean="0">
                <a:solidFill>
                  <a:schemeClr val="accent1"/>
                </a:solidFill>
                <a:latin typeface="Lucida Sans Unicode" pitchFamily="34" charset="0"/>
                <a:ea typeface="Microsoft YaHei" pitchFamily="34" charset="-122"/>
                <a:cs typeface="Arial" charset="0"/>
              </a:rPr>
              <a:t>PRINCIPIOS ORIENTADORES</a:t>
            </a:r>
            <a:endParaRPr lang="pt-BR" sz="2600" dirty="0">
              <a:solidFill>
                <a:schemeClr val="accent1"/>
              </a:solidFill>
              <a:latin typeface="Lucida Sans Unicode" pitchFamily="34" charset="0"/>
              <a:ea typeface="Microsoft YaHei" pitchFamily="34" charset="-122"/>
              <a:cs typeface="Arial" charset="0"/>
            </a:endParaRPr>
          </a:p>
          <a:p>
            <a:pPr marL="0" indent="0">
              <a:buNone/>
            </a:pPr>
            <a:endParaRPr lang="pt-BR" sz="2600" dirty="0">
              <a:latin typeface="Lucida Sans Unicode" pitchFamily="34" charset="0"/>
              <a:cs typeface="Lucida Sans Unicode" pitchFamily="34" charset="0"/>
            </a:endParaRPr>
          </a:p>
          <a:p>
            <a:pPr>
              <a:buFont typeface="Arial" pitchFamily="34" charset="0"/>
              <a:buChar char="•"/>
            </a:pPr>
            <a:r>
              <a:rPr lang="pt-BR" sz="2600" dirty="0" smtClean="0">
                <a:latin typeface="Lucida Sans Unicode" pitchFamily="34" charset="0"/>
                <a:cs typeface="Lucida Sans Unicode" pitchFamily="34" charset="0"/>
              </a:rPr>
              <a:t>autonomia </a:t>
            </a:r>
            <a:r>
              <a:rPr lang="pt-BR" sz="2600" dirty="0">
                <a:latin typeface="Lucida Sans Unicode" pitchFamily="34" charset="0"/>
                <a:cs typeface="Lucida Sans Unicode" pitchFamily="34" charset="0"/>
              </a:rPr>
              <a:t>das mulheres em todas as </a:t>
            </a:r>
            <a:r>
              <a:rPr lang="pt-BR" sz="2600" dirty="0" smtClean="0">
                <a:latin typeface="Lucida Sans Unicode" pitchFamily="34" charset="0"/>
                <a:cs typeface="Lucida Sans Unicode" pitchFamily="34" charset="0"/>
              </a:rPr>
              <a:t>dimensões da </a:t>
            </a:r>
            <a:r>
              <a:rPr lang="pt-BR" sz="2600" dirty="0">
                <a:latin typeface="Lucida Sans Unicode" pitchFamily="34" charset="0"/>
                <a:cs typeface="Lucida Sans Unicode" pitchFamily="34" charset="0"/>
              </a:rPr>
              <a:t>vida</a:t>
            </a:r>
            <a:r>
              <a:rPr lang="pt-BR" sz="2600" dirty="0" smtClean="0">
                <a:latin typeface="Lucida Sans Unicode" pitchFamily="34" charset="0"/>
                <a:cs typeface="Lucida Sans Unicode" pitchFamily="34" charset="0"/>
              </a:rPr>
              <a:t>;</a:t>
            </a:r>
          </a:p>
          <a:p>
            <a:pPr>
              <a:buFont typeface="Arial" pitchFamily="34" charset="0"/>
              <a:buChar char="•"/>
            </a:pPr>
            <a:endParaRPr lang="pt-BR" sz="1100" dirty="0">
              <a:latin typeface="Lucida Sans Unicode" pitchFamily="34" charset="0"/>
              <a:cs typeface="Lucida Sans Unicode" pitchFamily="34" charset="0"/>
            </a:endParaRPr>
          </a:p>
          <a:p>
            <a:pPr>
              <a:buFont typeface="Arial" pitchFamily="34" charset="0"/>
              <a:buChar char="•"/>
            </a:pPr>
            <a:r>
              <a:rPr lang="pt-BR" sz="2600" dirty="0" smtClean="0">
                <a:latin typeface="Lucida Sans Unicode" pitchFamily="34" charset="0"/>
                <a:cs typeface="Lucida Sans Unicode" pitchFamily="34" charset="0"/>
              </a:rPr>
              <a:t>busca </a:t>
            </a:r>
            <a:r>
              <a:rPr lang="pt-BR" sz="2600" dirty="0">
                <a:latin typeface="Lucida Sans Unicode" pitchFamily="34" charset="0"/>
                <a:cs typeface="Lucida Sans Unicode" pitchFamily="34" charset="0"/>
              </a:rPr>
              <a:t>da igualdade efetiva entre </a:t>
            </a:r>
            <a:r>
              <a:rPr lang="pt-BR" sz="2600" dirty="0" smtClean="0">
                <a:latin typeface="Lucida Sans Unicode" pitchFamily="34" charset="0"/>
                <a:cs typeface="Lucida Sans Unicode" pitchFamily="34" charset="0"/>
              </a:rPr>
              <a:t>mulheres e </a:t>
            </a:r>
            <a:r>
              <a:rPr lang="pt-BR" sz="2600" dirty="0">
                <a:latin typeface="Lucida Sans Unicode" pitchFamily="34" charset="0"/>
                <a:cs typeface="Lucida Sans Unicode" pitchFamily="34" charset="0"/>
              </a:rPr>
              <a:t>homens, em todos os âmbitos</a:t>
            </a:r>
            <a:r>
              <a:rPr lang="pt-BR" sz="2600" dirty="0" smtClean="0">
                <a:latin typeface="Lucida Sans Unicode" pitchFamily="34" charset="0"/>
                <a:cs typeface="Lucida Sans Unicode" pitchFamily="34" charset="0"/>
              </a:rPr>
              <a:t>;</a:t>
            </a:r>
          </a:p>
          <a:p>
            <a:pPr marL="0" indent="0">
              <a:buNone/>
            </a:pPr>
            <a:endParaRPr lang="pt-BR" sz="1100" dirty="0">
              <a:latin typeface="Lucida Sans Unicode" pitchFamily="34" charset="0"/>
              <a:cs typeface="Lucida Sans Unicode" pitchFamily="34" charset="0"/>
            </a:endParaRPr>
          </a:p>
          <a:p>
            <a:pPr>
              <a:buFont typeface="Arial" pitchFamily="34" charset="0"/>
              <a:buChar char="•"/>
            </a:pPr>
            <a:r>
              <a:rPr lang="pt-BR" sz="2600" dirty="0" smtClean="0">
                <a:latin typeface="Lucida Sans Unicode" pitchFamily="34" charset="0"/>
                <a:cs typeface="Lucida Sans Unicode" pitchFamily="34" charset="0"/>
              </a:rPr>
              <a:t>respeito </a:t>
            </a:r>
            <a:r>
              <a:rPr lang="pt-BR" sz="2600" dirty="0">
                <a:latin typeface="Lucida Sans Unicode" pitchFamily="34" charset="0"/>
                <a:cs typeface="Lucida Sans Unicode" pitchFamily="34" charset="0"/>
              </a:rPr>
              <a:t>à diversidade e combate a todas </a:t>
            </a:r>
            <a:r>
              <a:rPr lang="pt-BR" sz="2600" dirty="0" smtClean="0">
                <a:latin typeface="Lucida Sans Unicode" pitchFamily="34" charset="0"/>
                <a:cs typeface="Lucida Sans Unicode" pitchFamily="34" charset="0"/>
              </a:rPr>
              <a:t>as formas </a:t>
            </a:r>
            <a:r>
              <a:rPr lang="pt-BR" sz="2600" dirty="0">
                <a:latin typeface="Lucida Sans Unicode" pitchFamily="34" charset="0"/>
                <a:cs typeface="Lucida Sans Unicode" pitchFamily="34" charset="0"/>
              </a:rPr>
              <a:t>de discriminação</a:t>
            </a:r>
            <a:r>
              <a:rPr lang="pt-BR" sz="2600" dirty="0" smtClean="0">
                <a:latin typeface="Lucida Sans Unicode" pitchFamily="34" charset="0"/>
                <a:cs typeface="Lucida Sans Unicode" pitchFamily="34" charset="0"/>
              </a:rPr>
              <a:t>;</a:t>
            </a:r>
          </a:p>
          <a:p>
            <a:pPr>
              <a:buFont typeface="Arial" pitchFamily="34" charset="0"/>
              <a:buChar char="•"/>
            </a:pPr>
            <a:endParaRPr lang="pt-BR" sz="1100" dirty="0" smtClean="0">
              <a:latin typeface="Lucida Sans Unicode" pitchFamily="34" charset="0"/>
              <a:cs typeface="Lucida Sans Unicode" pitchFamily="34" charset="0"/>
            </a:endParaRPr>
          </a:p>
          <a:p>
            <a:pPr>
              <a:buFont typeface="Arial" pitchFamily="34" charset="0"/>
              <a:buChar char="•"/>
            </a:pPr>
            <a:r>
              <a:rPr lang="pt-BR" sz="2600" dirty="0">
                <a:latin typeface="Lucida Sans Unicode" pitchFamily="34" charset="0"/>
                <a:cs typeface="Lucida Sans Unicode" pitchFamily="34" charset="0"/>
              </a:rPr>
              <a:t>caráter laico do Estado;</a:t>
            </a:r>
          </a:p>
          <a:p>
            <a:pPr marL="0" indent="0" algn="ctr">
              <a:buNone/>
            </a:pPr>
            <a:endParaRPr lang="pt-BR" dirty="0">
              <a:latin typeface="Lucida Sans Unicode" pitchFamily="34" charset="0"/>
              <a:ea typeface="Microsoft YaHei" pitchFamily="34" charset="-122"/>
              <a:cs typeface="Arial" charset="0"/>
            </a:endParaRPr>
          </a:p>
          <a:p>
            <a:endParaRPr lang="pt-BR" dirty="0"/>
          </a:p>
        </p:txBody>
      </p:sp>
    </p:spTree>
    <p:extLst>
      <p:ext uri="{BB962C8B-B14F-4D97-AF65-F5344CB8AC3E}">
        <p14:creationId xmlns:p14="http://schemas.microsoft.com/office/powerpoint/2010/main" val="1834724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09600" y="381000"/>
            <a:ext cx="7467600" cy="1077218"/>
          </a:xfrm>
          <a:prstGeom prst="rect">
            <a:avLst/>
          </a:prstGeom>
        </p:spPr>
        <p:txBody>
          <a:bodyPr wrap="square">
            <a:spAutoFit/>
          </a:bodyPr>
          <a:lstStyle/>
          <a:p>
            <a:pPr algn="ctr">
              <a:spcBef>
                <a:spcPct val="50000"/>
              </a:spcBef>
            </a:pPr>
            <a:r>
              <a:rPr lang="pt-BR" sz="3200" cap="small" dirty="0" smtClean="0">
                <a:solidFill>
                  <a:srgbClr val="FF6600"/>
                </a:solidFill>
                <a:latin typeface="Lucida Sans Unicode" pitchFamily="34" charset="0"/>
                <a:ea typeface="Microsoft YaHei" pitchFamily="34" charset="-122"/>
                <a:cs typeface="Arial" charset="0"/>
              </a:rPr>
              <a:t>Mulheres na </a:t>
            </a:r>
            <a:r>
              <a:rPr lang="pt-BR" sz="3200" cap="small" dirty="0">
                <a:solidFill>
                  <a:srgbClr val="FF6600"/>
                </a:solidFill>
                <a:latin typeface="Lucida Sans Unicode" pitchFamily="34" charset="0"/>
                <a:ea typeface="Microsoft YaHei" pitchFamily="34" charset="-122"/>
                <a:cs typeface="Arial" charset="0"/>
              </a:rPr>
              <a:t>A</a:t>
            </a:r>
            <a:r>
              <a:rPr lang="pt-BR" sz="3200" cap="small" dirty="0" smtClean="0">
                <a:solidFill>
                  <a:srgbClr val="FF6600"/>
                </a:solidFill>
                <a:latin typeface="Lucida Sans Unicode" pitchFamily="34" charset="0"/>
                <a:ea typeface="Microsoft YaHei" pitchFamily="34" charset="-122"/>
                <a:cs typeface="Arial" charset="0"/>
              </a:rPr>
              <a:t>dministração Pública Federal</a:t>
            </a:r>
            <a:endParaRPr lang="pt-BR" sz="3200" cap="small" dirty="0">
              <a:solidFill>
                <a:srgbClr val="FF6600"/>
              </a:solidFill>
              <a:latin typeface="Lucida Sans Unicode" pitchFamily="34" charset="0"/>
              <a:ea typeface="Microsoft YaHei" pitchFamily="34" charset="-122"/>
              <a:cs typeface="Arial" charset="0"/>
            </a:endParaRPr>
          </a:p>
        </p:txBody>
      </p:sp>
      <p:sp>
        <p:nvSpPr>
          <p:cNvPr id="5" name="CaixaDeTexto 4"/>
          <p:cNvSpPr txBox="1"/>
          <p:nvPr/>
        </p:nvSpPr>
        <p:spPr>
          <a:xfrm>
            <a:off x="1143000" y="1524000"/>
            <a:ext cx="6324600" cy="1723549"/>
          </a:xfrm>
          <a:prstGeom prst="rect">
            <a:avLst/>
          </a:prstGeom>
          <a:noFill/>
        </p:spPr>
        <p:txBody>
          <a:bodyPr wrap="square" rtlCol="0">
            <a:spAutoFit/>
          </a:bodyPr>
          <a:lstStyle/>
          <a:p>
            <a:pPr marL="0" indent="0" algn="ctr" eaLnBrk="1" hangingPunct="1">
              <a:spcBef>
                <a:spcPts val="1200"/>
              </a:spcBef>
              <a:buFont typeface="Wingdings" pitchFamily="2" charset="2"/>
              <a:buNone/>
            </a:pPr>
            <a:r>
              <a:rPr lang="pt-BR" sz="2800" b="1" dirty="0" smtClean="0">
                <a:latin typeface="Lucida Sans Unicode" pitchFamily="34" charset="0"/>
                <a:cs typeface="Lucida Sans Unicode" pitchFamily="34" charset="0"/>
              </a:rPr>
              <a:t>547,4 </a:t>
            </a:r>
            <a:r>
              <a:rPr lang="pt-BR" sz="2800" b="1" dirty="0">
                <a:latin typeface="Lucida Sans Unicode" pitchFamily="34" charset="0"/>
                <a:cs typeface="Lucida Sans Unicode" pitchFamily="34" charset="0"/>
              </a:rPr>
              <a:t>mil servidores </a:t>
            </a:r>
            <a:r>
              <a:rPr lang="pt-BR" sz="2800" b="1" dirty="0" smtClean="0">
                <a:latin typeface="Lucida Sans Unicode" pitchFamily="34" charset="0"/>
                <a:cs typeface="Lucida Sans Unicode" pitchFamily="34" charset="0"/>
              </a:rPr>
              <a:t>públicos federais civis ativos</a:t>
            </a:r>
          </a:p>
          <a:p>
            <a:pPr marL="0" indent="0" algn="ctr" eaLnBrk="1" hangingPunct="1">
              <a:spcBef>
                <a:spcPts val="1200"/>
              </a:spcBef>
              <a:buFont typeface="Wingdings" pitchFamily="2" charset="2"/>
              <a:buNone/>
            </a:pPr>
            <a:endParaRPr lang="pt-BR" sz="1200" b="1" dirty="0">
              <a:latin typeface="Lucida Sans Unicode" pitchFamily="34" charset="0"/>
              <a:cs typeface="Lucida Sans Unicode" pitchFamily="34" charset="0"/>
            </a:endParaRPr>
          </a:p>
          <a:p>
            <a:pPr marL="0" indent="0" algn="ctr" eaLnBrk="1" hangingPunct="1">
              <a:buFont typeface="Wingdings" pitchFamily="2" charset="2"/>
              <a:buNone/>
            </a:pPr>
            <a:r>
              <a:rPr lang="pt-BR" sz="2800" b="1" dirty="0" smtClean="0">
                <a:latin typeface="Lucida Sans Unicode" pitchFamily="34" charset="0"/>
                <a:cs typeface="Lucida Sans Unicode" pitchFamily="34" charset="0"/>
              </a:rPr>
              <a:t>46,1% </a:t>
            </a:r>
            <a:r>
              <a:rPr lang="pt-BR" sz="2800" b="1" dirty="0">
                <a:latin typeface="Lucida Sans Unicode" pitchFamily="34" charset="0"/>
                <a:cs typeface="Lucida Sans Unicode" pitchFamily="34" charset="0"/>
              </a:rPr>
              <a:t>são mulheres</a:t>
            </a:r>
          </a:p>
        </p:txBody>
      </p:sp>
      <p:sp>
        <p:nvSpPr>
          <p:cNvPr id="6" name="Oval 5"/>
          <p:cNvSpPr>
            <a:spLocks noChangeArrowheads="1"/>
          </p:cNvSpPr>
          <p:nvPr/>
        </p:nvSpPr>
        <p:spPr bwMode="auto">
          <a:xfrm>
            <a:off x="1127234" y="4036785"/>
            <a:ext cx="2613025" cy="1296988"/>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p>
        </p:txBody>
      </p:sp>
      <p:sp>
        <p:nvSpPr>
          <p:cNvPr id="7" name="Content Placeholder 2"/>
          <p:cNvSpPr txBox="1">
            <a:spLocks/>
          </p:cNvSpPr>
          <p:nvPr/>
        </p:nvSpPr>
        <p:spPr bwMode="auto">
          <a:xfrm>
            <a:off x="1679683" y="4148485"/>
            <a:ext cx="1508125" cy="906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buClr>
                <a:schemeClr val="accent1"/>
              </a:buClr>
              <a:buSzPct val="80000"/>
              <a:buFont typeface="Wingdings" pitchFamily="2" charset="2"/>
              <a:buNone/>
            </a:pPr>
            <a:r>
              <a:rPr lang="pt-BR" sz="3200" b="1" i="1" dirty="0" smtClean="0">
                <a:solidFill>
                  <a:srgbClr val="660066"/>
                </a:solidFill>
              </a:rPr>
              <a:t>45% </a:t>
            </a:r>
            <a:r>
              <a:rPr lang="pt-BR" sz="3200" b="1" i="1" dirty="0">
                <a:solidFill>
                  <a:srgbClr val="660066"/>
                </a:solidFill>
              </a:rPr>
              <a:t>DAS 1</a:t>
            </a:r>
          </a:p>
        </p:txBody>
      </p:sp>
      <p:sp>
        <p:nvSpPr>
          <p:cNvPr id="9" name="Oval 6"/>
          <p:cNvSpPr>
            <a:spLocks noChangeArrowheads="1"/>
          </p:cNvSpPr>
          <p:nvPr/>
        </p:nvSpPr>
        <p:spPr bwMode="auto">
          <a:xfrm>
            <a:off x="5105400" y="4028902"/>
            <a:ext cx="2565400" cy="1296988"/>
          </a:xfrm>
          <a:prstGeom prst="ellipse">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dirty="0"/>
          </a:p>
        </p:txBody>
      </p:sp>
      <p:sp>
        <p:nvSpPr>
          <p:cNvPr id="10" name="CaixaDeTexto 9"/>
          <p:cNvSpPr txBox="1"/>
          <p:nvPr/>
        </p:nvSpPr>
        <p:spPr>
          <a:xfrm>
            <a:off x="5588000" y="4148485"/>
            <a:ext cx="1600199" cy="1077218"/>
          </a:xfrm>
          <a:prstGeom prst="rect">
            <a:avLst/>
          </a:prstGeom>
          <a:noFill/>
        </p:spPr>
        <p:txBody>
          <a:bodyPr wrap="square" rtlCol="0">
            <a:spAutoFit/>
          </a:bodyPr>
          <a:lstStyle/>
          <a:p>
            <a:pPr algn="ctr">
              <a:spcBef>
                <a:spcPct val="20000"/>
              </a:spcBef>
              <a:buClr>
                <a:schemeClr val="accent1"/>
              </a:buClr>
              <a:buSzPct val="80000"/>
            </a:pPr>
            <a:r>
              <a:rPr lang="pt-BR" sz="3200" b="1" i="1" dirty="0">
                <a:solidFill>
                  <a:srgbClr val="660066"/>
                </a:solidFill>
                <a:latin typeface="Arial" charset="0"/>
              </a:rPr>
              <a:t>21% DAS 6</a:t>
            </a:r>
          </a:p>
        </p:txBody>
      </p:sp>
    </p:spTree>
    <p:extLst>
      <p:ext uri="{BB962C8B-B14F-4D97-AF65-F5344CB8AC3E}">
        <p14:creationId xmlns:p14="http://schemas.microsoft.com/office/powerpoint/2010/main" val="109198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dirty="0" smtClean="0">
                <a:solidFill>
                  <a:srgbClr val="FF6600"/>
                </a:solidFill>
                <a:latin typeface="Lucida Sans Unicode" pitchFamily="34" charset="0"/>
                <a:cs typeface="Lucida Sans Unicode" pitchFamily="34" charset="0"/>
              </a:rPr>
              <a:t>Ocupação dos Cargos de Direção e Assessoramento Superiores (DAS)</a:t>
            </a:r>
            <a:endParaRPr lang="pt-BR" sz="3200" dirty="0">
              <a:solidFill>
                <a:srgbClr val="FF6600"/>
              </a:solidFill>
              <a:latin typeface="Lucida Sans Unicode" pitchFamily="34" charset="0"/>
              <a:cs typeface="Lucida Sans Unicode" pitchFamily="34" charset="0"/>
            </a:endParaRPr>
          </a:p>
        </p:txBody>
      </p:sp>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22045" y="1524000"/>
            <a:ext cx="7602755" cy="4267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ixaDeTexto 3"/>
          <p:cNvSpPr txBox="1"/>
          <p:nvPr/>
        </p:nvSpPr>
        <p:spPr>
          <a:xfrm>
            <a:off x="2590800" y="6096000"/>
            <a:ext cx="5334000" cy="646331"/>
          </a:xfrm>
          <a:prstGeom prst="rect">
            <a:avLst/>
          </a:prstGeom>
          <a:noFill/>
        </p:spPr>
        <p:txBody>
          <a:bodyPr wrap="square" rtlCol="0">
            <a:spAutoFit/>
          </a:bodyPr>
          <a:lstStyle/>
          <a:p>
            <a:pPr algn="r"/>
            <a:r>
              <a:rPr lang="pt-BR" sz="1800" dirty="0">
                <a:solidFill>
                  <a:schemeClr val="tx1">
                    <a:lumMod val="65000"/>
                    <a:lumOff val="35000"/>
                  </a:schemeClr>
                </a:solidFill>
                <a:latin typeface="Lucida Sans Unicode" pitchFamily="34" charset="0"/>
                <a:cs typeface="Lucida Sans Unicode" pitchFamily="34" charset="0"/>
              </a:rPr>
              <a:t>Boletim Estatístico de Pessoal, maio 2013. Ministério do Planejamento</a:t>
            </a:r>
          </a:p>
        </p:txBody>
      </p:sp>
    </p:spTree>
    <p:extLst>
      <p:ext uri="{BB962C8B-B14F-4D97-AF65-F5344CB8AC3E}">
        <p14:creationId xmlns:p14="http://schemas.microsoft.com/office/powerpoint/2010/main" val="34769536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7467600" cy="792162"/>
          </a:xfrm>
        </p:spPr>
        <p:txBody>
          <a:bodyPr/>
          <a:lstStyle/>
          <a:p>
            <a:pPr algn="ctr"/>
            <a:r>
              <a:rPr lang="pt-BR" sz="3200" dirty="0">
                <a:solidFill>
                  <a:srgbClr val="FF6600"/>
                </a:solidFill>
                <a:latin typeface="Lucida Sans Unicode" pitchFamily="34" charset="0"/>
                <a:ea typeface="Microsoft YaHei" pitchFamily="34" charset="-122"/>
                <a:cs typeface="Arial" charset="0"/>
              </a:rPr>
              <a:t>Mulheres na Fazenda</a:t>
            </a:r>
            <a:endParaRPr lang="pt-BR" dirty="0"/>
          </a:p>
        </p:txBody>
      </p:sp>
      <p:sp>
        <p:nvSpPr>
          <p:cNvPr id="5" name="CaixaDeTexto 4"/>
          <p:cNvSpPr txBox="1"/>
          <p:nvPr/>
        </p:nvSpPr>
        <p:spPr>
          <a:xfrm>
            <a:off x="914400" y="1154668"/>
            <a:ext cx="7086600" cy="769441"/>
          </a:xfrm>
          <a:prstGeom prst="rect">
            <a:avLst/>
          </a:prstGeom>
          <a:noFill/>
        </p:spPr>
        <p:txBody>
          <a:bodyPr wrap="square" rtlCol="0">
            <a:spAutoFit/>
          </a:bodyPr>
          <a:lstStyle/>
          <a:p>
            <a:pPr algn="ctr"/>
            <a:r>
              <a:rPr lang="pt-BR" sz="2200" b="1" dirty="0" smtClean="0">
                <a:latin typeface="Lucida Sans Unicode" pitchFamily="34" charset="0"/>
                <a:cs typeface="Lucida Sans Unicode" pitchFamily="34" charset="0"/>
              </a:rPr>
              <a:t>Distribuição dos servidores públicos civis ativos do Ministério da Fazenda, por sexo</a:t>
            </a:r>
            <a:endParaRPr lang="pt-BR" sz="2200" b="1" dirty="0">
              <a:latin typeface="Lucida Sans Unicode" pitchFamily="34" charset="0"/>
              <a:cs typeface="Lucida Sans Unicode" pitchFamily="34" charset="0"/>
            </a:endParaRPr>
          </a:p>
        </p:txBody>
      </p:sp>
      <p:sp>
        <p:nvSpPr>
          <p:cNvPr id="7" name="Retângulo 6"/>
          <p:cNvSpPr/>
          <p:nvPr/>
        </p:nvSpPr>
        <p:spPr>
          <a:xfrm>
            <a:off x="3429000" y="6126382"/>
            <a:ext cx="4572000" cy="523220"/>
          </a:xfrm>
          <a:prstGeom prst="rect">
            <a:avLst/>
          </a:prstGeom>
        </p:spPr>
        <p:txBody>
          <a:bodyPr>
            <a:spAutoFit/>
          </a:bodyPr>
          <a:lstStyle/>
          <a:p>
            <a:pPr algn="r"/>
            <a:r>
              <a:rPr lang="pt-BR" sz="1400" dirty="0">
                <a:solidFill>
                  <a:schemeClr val="tx1">
                    <a:lumMod val="65000"/>
                    <a:lumOff val="35000"/>
                  </a:schemeClr>
                </a:solidFill>
                <a:latin typeface="Lucida Sans Unicode" pitchFamily="34" charset="0"/>
                <a:cs typeface="Lucida Sans Unicode" pitchFamily="34" charset="0"/>
              </a:rPr>
              <a:t>Boletim Estatístico de Pessoal, maio 2014. Ministério do Planejamento</a:t>
            </a:r>
          </a:p>
        </p:txBody>
      </p:sp>
      <p:graphicFrame>
        <p:nvGraphicFramePr>
          <p:cNvPr id="10" name="Gráfico 9"/>
          <p:cNvGraphicFramePr>
            <a:graphicFrameLocks/>
          </p:cNvGraphicFramePr>
          <p:nvPr>
            <p:extLst>
              <p:ext uri="{D42A27DB-BD31-4B8C-83A1-F6EECF244321}">
                <p14:modId xmlns:p14="http://schemas.microsoft.com/office/powerpoint/2010/main" val="1955685815"/>
              </p:ext>
            </p:extLst>
          </p:nvPr>
        </p:nvGraphicFramePr>
        <p:xfrm>
          <a:off x="914400" y="1924109"/>
          <a:ext cx="6934200" cy="40956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175057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60131"/>
            <a:ext cx="7467600" cy="685800"/>
          </a:xfrm>
        </p:spPr>
        <p:txBody>
          <a:bodyPr>
            <a:normAutofit fontScale="90000"/>
          </a:bodyPr>
          <a:lstStyle/>
          <a:p>
            <a:pPr algn="ctr"/>
            <a:r>
              <a:rPr lang="pt-BR" sz="3200" dirty="0" smtClean="0">
                <a:solidFill>
                  <a:srgbClr val="FF6600"/>
                </a:solidFill>
                <a:latin typeface="Lucida Sans Unicode" pitchFamily="34" charset="0"/>
                <a:ea typeface="Microsoft YaHei" pitchFamily="34" charset="-122"/>
                <a:cs typeface="Arial" charset="0"/>
              </a:rPr>
              <a:t/>
            </a:r>
            <a:br>
              <a:rPr lang="pt-BR" sz="3200" dirty="0" smtClean="0">
                <a:solidFill>
                  <a:srgbClr val="FF6600"/>
                </a:solidFill>
                <a:latin typeface="Lucida Sans Unicode" pitchFamily="34" charset="0"/>
                <a:ea typeface="Microsoft YaHei" pitchFamily="34" charset="-122"/>
                <a:cs typeface="Arial" charset="0"/>
              </a:rPr>
            </a:br>
            <a:r>
              <a:rPr lang="pt-BR" sz="3200" dirty="0">
                <a:solidFill>
                  <a:srgbClr val="FF6600"/>
                </a:solidFill>
                <a:latin typeface="Lucida Sans Unicode" pitchFamily="34" charset="0"/>
                <a:ea typeface="Microsoft YaHei" pitchFamily="34" charset="-122"/>
                <a:cs typeface="Arial" charset="0"/>
              </a:rPr>
              <a:t/>
            </a:r>
            <a:br>
              <a:rPr lang="pt-BR" sz="3200" dirty="0">
                <a:solidFill>
                  <a:srgbClr val="FF6600"/>
                </a:solidFill>
                <a:latin typeface="Lucida Sans Unicode" pitchFamily="34" charset="0"/>
                <a:ea typeface="Microsoft YaHei" pitchFamily="34" charset="-122"/>
                <a:cs typeface="Arial" charset="0"/>
              </a:rPr>
            </a:br>
            <a:r>
              <a:rPr lang="pt-BR" sz="3200" dirty="0" smtClean="0">
                <a:solidFill>
                  <a:srgbClr val="FF6600"/>
                </a:solidFill>
                <a:latin typeface="Lucida Sans Unicode" pitchFamily="34" charset="0"/>
                <a:ea typeface="Microsoft YaHei" pitchFamily="34" charset="-122"/>
                <a:cs typeface="Arial" charset="0"/>
              </a:rPr>
              <a:t/>
            </a:r>
            <a:br>
              <a:rPr lang="pt-BR" sz="3200" dirty="0" smtClean="0">
                <a:solidFill>
                  <a:srgbClr val="FF6600"/>
                </a:solidFill>
                <a:latin typeface="Lucida Sans Unicode" pitchFamily="34" charset="0"/>
                <a:ea typeface="Microsoft YaHei" pitchFamily="34" charset="-122"/>
                <a:cs typeface="Arial" charset="0"/>
              </a:rPr>
            </a:br>
            <a:r>
              <a:rPr lang="pt-BR" sz="3200" dirty="0">
                <a:solidFill>
                  <a:srgbClr val="FF6600"/>
                </a:solidFill>
                <a:latin typeface="Lucida Sans Unicode" pitchFamily="34" charset="0"/>
                <a:ea typeface="Microsoft YaHei" pitchFamily="34" charset="-122"/>
                <a:cs typeface="Arial" charset="0"/>
              </a:rPr>
              <a:t/>
            </a:r>
            <a:br>
              <a:rPr lang="pt-BR" sz="3200" dirty="0">
                <a:solidFill>
                  <a:srgbClr val="FF6600"/>
                </a:solidFill>
                <a:latin typeface="Lucida Sans Unicode" pitchFamily="34" charset="0"/>
                <a:ea typeface="Microsoft YaHei" pitchFamily="34" charset="-122"/>
                <a:cs typeface="Arial" charset="0"/>
              </a:rPr>
            </a:br>
            <a:r>
              <a:rPr lang="pt-BR" sz="3200" dirty="0" smtClean="0">
                <a:solidFill>
                  <a:srgbClr val="FF6600"/>
                </a:solidFill>
                <a:latin typeface="Lucida Sans Unicode" pitchFamily="34" charset="0"/>
                <a:ea typeface="Microsoft YaHei" pitchFamily="34" charset="-122"/>
                <a:cs typeface="Arial" charset="0"/>
              </a:rPr>
              <a:t/>
            </a:r>
            <a:br>
              <a:rPr lang="pt-BR" sz="3200" dirty="0" smtClean="0">
                <a:solidFill>
                  <a:srgbClr val="FF6600"/>
                </a:solidFill>
                <a:latin typeface="Lucida Sans Unicode" pitchFamily="34" charset="0"/>
                <a:ea typeface="Microsoft YaHei" pitchFamily="34" charset="-122"/>
                <a:cs typeface="Arial" charset="0"/>
              </a:rPr>
            </a:br>
            <a:r>
              <a:rPr lang="pt-BR" sz="3200" dirty="0">
                <a:solidFill>
                  <a:srgbClr val="FF6600"/>
                </a:solidFill>
                <a:latin typeface="Lucida Sans Unicode" pitchFamily="34" charset="0"/>
                <a:ea typeface="Microsoft YaHei" pitchFamily="34" charset="-122"/>
                <a:cs typeface="Arial" charset="0"/>
              </a:rPr>
              <a:t/>
            </a:r>
            <a:br>
              <a:rPr lang="pt-BR" sz="3200" dirty="0">
                <a:solidFill>
                  <a:srgbClr val="FF6600"/>
                </a:solidFill>
                <a:latin typeface="Lucida Sans Unicode" pitchFamily="34" charset="0"/>
                <a:ea typeface="Microsoft YaHei" pitchFamily="34" charset="-122"/>
                <a:cs typeface="Arial" charset="0"/>
              </a:rPr>
            </a:br>
            <a:r>
              <a:rPr lang="pt-BR" sz="2800" dirty="0">
                <a:solidFill>
                  <a:srgbClr val="FF6600"/>
                </a:solidFill>
                <a:latin typeface="Lucida Sans Unicode" pitchFamily="34" charset="0"/>
                <a:ea typeface="Microsoft YaHei" pitchFamily="34" charset="-122"/>
                <a:cs typeface="Arial" charset="0"/>
              </a:rPr>
              <a:t/>
            </a:r>
            <a:br>
              <a:rPr lang="pt-BR" sz="2800" dirty="0">
                <a:solidFill>
                  <a:srgbClr val="FF6600"/>
                </a:solidFill>
                <a:latin typeface="Lucida Sans Unicode" pitchFamily="34" charset="0"/>
                <a:ea typeface="Microsoft YaHei" pitchFamily="34" charset="-122"/>
                <a:cs typeface="Arial" charset="0"/>
              </a:rPr>
            </a:br>
            <a:r>
              <a:rPr lang="pt-BR" sz="3600" dirty="0" smtClean="0">
                <a:solidFill>
                  <a:srgbClr val="FF6600"/>
                </a:solidFill>
                <a:latin typeface="Lucida Sans Unicode" pitchFamily="34" charset="0"/>
                <a:ea typeface="Microsoft YaHei" pitchFamily="34" charset="-122"/>
                <a:cs typeface="Arial" charset="0"/>
              </a:rPr>
              <a:t>Mulheres na Fazenda</a:t>
            </a:r>
            <a:endParaRPr lang="pt-BR" sz="36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945930"/>
            <a:ext cx="8001000" cy="5085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ângulo 3"/>
          <p:cNvSpPr/>
          <p:nvPr/>
        </p:nvSpPr>
        <p:spPr>
          <a:xfrm>
            <a:off x="3505200" y="6130747"/>
            <a:ext cx="4572000" cy="369332"/>
          </a:xfrm>
          <a:prstGeom prst="rect">
            <a:avLst/>
          </a:prstGeom>
        </p:spPr>
        <p:txBody>
          <a:bodyPr>
            <a:spAutoFit/>
          </a:bodyPr>
          <a:lstStyle/>
          <a:p>
            <a:pPr algn="r"/>
            <a:r>
              <a:rPr lang="pt-BR" sz="1800" dirty="0" smtClean="0">
                <a:solidFill>
                  <a:schemeClr val="tx1">
                    <a:lumMod val="65000"/>
                    <a:lumOff val="35000"/>
                  </a:schemeClr>
                </a:solidFill>
                <a:latin typeface="Lucida Sans Unicode" pitchFamily="34" charset="0"/>
                <a:cs typeface="Lucida Sans Unicode" pitchFamily="34" charset="0"/>
              </a:rPr>
              <a:t>IPEA 2012</a:t>
            </a:r>
            <a:endParaRPr lang="pt-BR" sz="1800" dirty="0">
              <a:solidFill>
                <a:schemeClr val="tx1">
                  <a:lumMod val="65000"/>
                  <a:lumOff val="35000"/>
                </a:schemeClr>
              </a:solidFill>
              <a:latin typeface="Lucida Sans Unicode" pitchFamily="34" charset="0"/>
              <a:cs typeface="Lucida Sans Unicode" pitchFamily="34" charset="0"/>
            </a:endParaRPr>
          </a:p>
        </p:txBody>
      </p:sp>
    </p:spTree>
    <p:extLst>
      <p:ext uri="{BB962C8B-B14F-4D97-AF65-F5344CB8AC3E}">
        <p14:creationId xmlns:p14="http://schemas.microsoft.com/office/powerpoint/2010/main" val="2580499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143116"/>
            <a:ext cx="7772400" cy="1143000"/>
          </a:xfrm>
        </p:spPr>
        <p:txBody>
          <a:bodyPr/>
          <a:lstStyle/>
          <a:p>
            <a:pPr algn="ctr"/>
            <a:r>
              <a:rPr lang="pt-BR" sz="4800" dirty="0" smtClean="0">
                <a:latin typeface="Lucida Sans Unicode" pitchFamily="34" charset="0"/>
                <a:cs typeface="Lucida Sans Unicode" pitchFamily="34" charset="0"/>
              </a:rPr>
              <a:t>Obrigada!</a:t>
            </a:r>
            <a:endParaRPr lang="pt-BR" sz="4800" dirty="0">
              <a:latin typeface="Lucida Sans Unicode" pitchFamily="34" charset="0"/>
              <a:cs typeface="Lucida Sans Unicode" pitchFamily="34" charset="0"/>
            </a:endParaRPr>
          </a:p>
        </p:txBody>
      </p:sp>
      <p:sp>
        <p:nvSpPr>
          <p:cNvPr id="4" name="Subtitle 2"/>
          <p:cNvSpPr txBox="1">
            <a:spLocks/>
          </p:cNvSpPr>
          <p:nvPr/>
        </p:nvSpPr>
        <p:spPr>
          <a:xfrm>
            <a:off x="1259632" y="3429000"/>
            <a:ext cx="6400800" cy="1600200"/>
          </a:xfrm>
          <a:prstGeom prst="rect">
            <a:avLst/>
          </a:prstGeom>
        </p:spPr>
        <p:txBody>
          <a:bodyPr vert="horz">
            <a:normAutofit fontScale="77500" lnSpcReduction="20000"/>
          </a:bodyPr>
          <a:lstStyle/>
          <a:p>
            <a:pPr marR="0" lvl="0" algn="ctr" defTabSz="914400" fontAlgn="auto">
              <a:lnSpc>
                <a:spcPct val="110000"/>
              </a:lnSpc>
              <a:spcAft>
                <a:spcPts val="0"/>
              </a:spcAft>
              <a:buClr>
                <a:schemeClr val="accent1"/>
              </a:buClr>
              <a:buSzPct val="85000"/>
              <a:tabLst/>
              <a:defRPr/>
            </a:pPr>
            <a:r>
              <a:rPr lang="pt-BR" sz="2600" b="1" dirty="0" smtClean="0">
                <a:solidFill>
                  <a:schemeClr val="tx2"/>
                </a:solidFill>
                <a:latin typeface="Lucida Sans Unicode" pitchFamily="34" charset="0"/>
                <a:cs typeface="Lucida Sans Unicode" pitchFamily="34" charset="0"/>
              </a:rPr>
              <a:t>Tatau Godinho</a:t>
            </a:r>
          </a:p>
          <a:p>
            <a:pPr marR="0" lvl="0" algn="ctr" defTabSz="914400" fontAlgn="auto">
              <a:lnSpc>
                <a:spcPct val="110000"/>
              </a:lnSpc>
              <a:spcAft>
                <a:spcPts val="0"/>
              </a:spcAft>
              <a:buClr>
                <a:schemeClr val="accent1"/>
              </a:buClr>
              <a:buSzPct val="85000"/>
              <a:tabLst/>
              <a:defRPr/>
            </a:pPr>
            <a:r>
              <a:rPr lang="pt-BR" sz="2600" dirty="0" smtClean="0">
                <a:solidFill>
                  <a:schemeClr val="tx2"/>
                </a:solidFill>
                <a:latin typeface="Lucida Sans Unicode" pitchFamily="34" charset="0"/>
                <a:cs typeface="Lucida Sans Unicode" pitchFamily="34" charset="0"/>
              </a:rPr>
              <a:t>Secretária de Políticas do Trabalho e Autonomia Econômica das Mulheres</a:t>
            </a:r>
          </a:p>
          <a:p>
            <a:pPr marR="0" lvl="0" algn="ctr" defTabSz="914400" fontAlgn="auto">
              <a:lnSpc>
                <a:spcPct val="100000"/>
              </a:lnSpc>
              <a:spcBef>
                <a:spcPts val="580"/>
              </a:spcBef>
              <a:spcAft>
                <a:spcPts val="0"/>
              </a:spcAft>
              <a:buClr>
                <a:schemeClr val="accent1"/>
              </a:buClr>
              <a:buSzPct val="85000"/>
              <a:tabLst/>
              <a:defRPr/>
            </a:pPr>
            <a:r>
              <a:rPr lang="pt-BR" sz="2600" dirty="0" smtClean="0">
                <a:solidFill>
                  <a:schemeClr val="tx2"/>
                </a:solidFill>
                <a:latin typeface="Lucida Sans Unicode" pitchFamily="34" charset="0"/>
                <a:cs typeface="Lucida Sans Unicode" pitchFamily="34" charset="0"/>
              </a:rPr>
              <a:t>Secretaria de Políticas para as Mulheres - PR</a:t>
            </a:r>
          </a:p>
          <a:p>
            <a:pPr algn="ctr">
              <a:spcBef>
                <a:spcPts val="580"/>
              </a:spcBef>
              <a:buClr>
                <a:schemeClr val="accent1"/>
              </a:buClr>
              <a:buSzPct val="85000"/>
            </a:pPr>
            <a:r>
              <a:rPr lang="pt-BR" sz="2600" dirty="0" smtClean="0">
                <a:solidFill>
                  <a:schemeClr val="tx2"/>
                </a:solidFill>
                <a:latin typeface="Lucida Sans Unicode" pitchFamily="34" charset="0"/>
                <a:cs typeface="Lucida Sans Unicode" pitchFamily="34" charset="0"/>
              </a:rPr>
              <a:t>tatau.godinho@spm.gov.br</a:t>
            </a:r>
          </a:p>
          <a:p>
            <a:pPr marR="0" lvl="0" algn="ctr" defTabSz="914400" fontAlgn="auto">
              <a:lnSpc>
                <a:spcPct val="100000"/>
              </a:lnSpc>
              <a:spcBef>
                <a:spcPts val="580"/>
              </a:spcBef>
              <a:spcAft>
                <a:spcPts val="0"/>
              </a:spcAft>
              <a:buClr>
                <a:schemeClr val="accent1"/>
              </a:buClr>
              <a:buSzPct val="85000"/>
              <a:tabLst/>
              <a:defRPr/>
            </a:pPr>
            <a:endParaRPr lang="pt-BR" sz="2600" dirty="0">
              <a:solidFill>
                <a:schemeClr val="tx2"/>
              </a:solidFill>
            </a:endParaRPr>
          </a:p>
        </p:txBody>
      </p:sp>
      <p:pic>
        <p:nvPicPr>
          <p:cNvPr id="6" name="Picture 4"/>
          <p:cNvPicPr>
            <a:picLocks noChangeAspect="1" noChangeArrowheads="1"/>
          </p:cNvPicPr>
          <p:nvPr/>
        </p:nvPicPr>
        <p:blipFill>
          <a:blip r:embed="rId3"/>
          <a:srcRect/>
          <a:stretch>
            <a:fillRect/>
          </a:stretch>
        </p:blipFill>
        <p:spPr bwMode="auto">
          <a:xfrm>
            <a:off x="609600" y="457200"/>
            <a:ext cx="1905000" cy="1014412"/>
          </a:xfrm>
          <a:prstGeom prst="rect">
            <a:avLst/>
          </a:prstGeom>
          <a:noFill/>
          <a:ln w="9525">
            <a:noFill/>
            <a:miter lim="800000"/>
            <a:headEnd/>
            <a:tailEnd/>
          </a:ln>
        </p:spPr>
      </p:pic>
    </p:spTree>
    <p:extLst>
      <p:ext uri="{BB962C8B-B14F-4D97-AF65-F5344CB8AC3E}">
        <p14:creationId xmlns:p14="http://schemas.microsoft.com/office/powerpoint/2010/main" val="4037638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400" dirty="0">
                <a:solidFill>
                  <a:srgbClr val="FF6600"/>
                </a:solidFill>
                <a:latin typeface="Lucida Sans Unicode" pitchFamily="34" charset="0"/>
                <a:cs typeface="Lucida Sans Unicode" pitchFamily="34" charset="0"/>
              </a:rPr>
              <a:t>Plano Nacional de Políticas para as mulheres 2013-2015</a:t>
            </a:r>
            <a:endParaRPr lang="pt-BR" sz="3400" dirty="0"/>
          </a:p>
        </p:txBody>
      </p:sp>
      <p:sp>
        <p:nvSpPr>
          <p:cNvPr id="3" name="Espaço Reservado para Conteúdo 2"/>
          <p:cNvSpPr>
            <a:spLocks noGrp="1"/>
          </p:cNvSpPr>
          <p:nvPr>
            <p:ph sz="quarter" idx="1"/>
          </p:nvPr>
        </p:nvSpPr>
        <p:spPr/>
        <p:txBody>
          <a:bodyPr>
            <a:normAutofit lnSpcReduction="10000"/>
          </a:bodyPr>
          <a:lstStyle/>
          <a:p>
            <a:pPr marL="0" indent="0">
              <a:buNone/>
            </a:pPr>
            <a:endParaRPr lang="pt-BR" sz="2600" dirty="0" smtClean="0">
              <a:solidFill>
                <a:schemeClr val="accent1"/>
              </a:solidFill>
              <a:latin typeface="Lucida Sans Unicode" pitchFamily="34" charset="0"/>
              <a:ea typeface="Microsoft YaHei" pitchFamily="34" charset="-122"/>
              <a:cs typeface="Arial" charset="0"/>
            </a:endParaRPr>
          </a:p>
          <a:p>
            <a:pPr marL="0" indent="0">
              <a:buNone/>
            </a:pPr>
            <a:r>
              <a:rPr lang="pt-BR" sz="2600" dirty="0" smtClean="0">
                <a:solidFill>
                  <a:schemeClr val="accent1"/>
                </a:solidFill>
                <a:latin typeface="Lucida Sans Unicode" pitchFamily="34" charset="0"/>
                <a:ea typeface="Microsoft YaHei" pitchFamily="34" charset="-122"/>
                <a:cs typeface="Arial" charset="0"/>
              </a:rPr>
              <a:t>PRINCIPIOS </a:t>
            </a:r>
            <a:r>
              <a:rPr lang="pt-BR" sz="2600" dirty="0">
                <a:solidFill>
                  <a:schemeClr val="accent1"/>
                </a:solidFill>
                <a:latin typeface="Lucida Sans Unicode" pitchFamily="34" charset="0"/>
                <a:ea typeface="Microsoft YaHei" pitchFamily="34" charset="-122"/>
                <a:cs typeface="Arial" charset="0"/>
              </a:rPr>
              <a:t>ORIENTADORES</a:t>
            </a:r>
          </a:p>
          <a:p>
            <a:pPr marL="0" indent="0">
              <a:buNone/>
            </a:pPr>
            <a:endParaRPr lang="pt-BR" sz="2600" dirty="0">
              <a:latin typeface="Lucida Sans Unicode" pitchFamily="34" charset="0"/>
              <a:cs typeface="Lucida Sans Unicode" pitchFamily="34" charset="0"/>
            </a:endParaRPr>
          </a:p>
          <a:p>
            <a:pPr>
              <a:buFont typeface="Arial" pitchFamily="34" charset="0"/>
              <a:buChar char="•"/>
            </a:pPr>
            <a:r>
              <a:rPr lang="pt-BR" sz="2600" dirty="0" smtClean="0">
                <a:latin typeface="Lucida Sans Unicode" pitchFamily="34" charset="0"/>
                <a:cs typeface="Lucida Sans Unicode" pitchFamily="34" charset="0"/>
              </a:rPr>
              <a:t>universalidade </a:t>
            </a:r>
            <a:r>
              <a:rPr lang="pt-BR" sz="2600" dirty="0">
                <a:latin typeface="Lucida Sans Unicode" pitchFamily="34" charset="0"/>
                <a:cs typeface="Lucida Sans Unicode" pitchFamily="34" charset="0"/>
              </a:rPr>
              <a:t>dos serviços e benefícios ofertados pelo Estado</a:t>
            </a:r>
            <a:r>
              <a:rPr lang="pt-BR" sz="2600" dirty="0" smtClean="0">
                <a:latin typeface="Lucida Sans Unicode" pitchFamily="34" charset="0"/>
                <a:cs typeface="Lucida Sans Unicode" pitchFamily="34" charset="0"/>
              </a:rPr>
              <a:t>;</a:t>
            </a:r>
          </a:p>
          <a:p>
            <a:pPr>
              <a:buFont typeface="Arial" pitchFamily="34" charset="0"/>
              <a:buChar char="•"/>
            </a:pPr>
            <a:endParaRPr lang="pt-BR" sz="2600" dirty="0">
              <a:latin typeface="Lucida Sans Unicode" pitchFamily="34" charset="0"/>
              <a:cs typeface="Lucida Sans Unicode" pitchFamily="34" charset="0"/>
            </a:endParaRPr>
          </a:p>
          <a:p>
            <a:pPr>
              <a:buFont typeface="Arial" pitchFamily="34" charset="0"/>
              <a:buChar char="•"/>
            </a:pPr>
            <a:r>
              <a:rPr lang="pt-BR" sz="2600" dirty="0">
                <a:latin typeface="Lucida Sans Unicode" pitchFamily="34" charset="0"/>
                <a:cs typeface="Lucida Sans Unicode" pitchFamily="34" charset="0"/>
              </a:rPr>
              <a:t>participação ativa das mulheres em todas as fases das políticas públicas; </a:t>
            </a:r>
            <a:r>
              <a:rPr lang="pt-BR" sz="2600" dirty="0" smtClean="0">
                <a:latin typeface="Lucida Sans Unicode" pitchFamily="34" charset="0"/>
                <a:cs typeface="Lucida Sans Unicode" pitchFamily="34" charset="0"/>
              </a:rPr>
              <a:t>e</a:t>
            </a:r>
          </a:p>
          <a:p>
            <a:pPr>
              <a:buFont typeface="Arial" pitchFamily="34" charset="0"/>
              <a:buChar char="•"/>
            </a:pPr>
            <a:endParaRPr lang="pt-BR" sz="2600" dirty="0">
              <a:latin typeface="Lucida Sans Unicode" pitchFamily="34" charset="0"/>
              <a:cs typeface="Lucida Sans Unicode" pitchFamily="34" charset="0"/>
            </a:endParaRPr>
          </a:p>
          <a:p>
            <a:pPr>
              <a:buFont typeface="Arial" pitchFamily="34" charset="0"/>
              <a:buChar char="•"/>
            </a:pPr>
            <a:r>
              <a:rPr lang="pt-BR" sz="2600" dirty="0">
                <a:latin typeface="Lucida Sans Unicode" pitchFamily="34" charset="0"/>
                <a:cs typeface="Lucida Sans Unicode" pitchFamily="34" charset="0"/>
              </a:rPr>
              <a:t>transversalidade como princípio orientador de toda política pública.</a:t>
            </a:r>
            <a:endParaRPr lang="pt-BR" sz="2600" dirty="0">
              <a:latin typeface="Lucida Sans Unicode" pitchFamily="34" charset="0"/>
              <a:ea typeface="Microsoft YaHei" pitchFamily="34" charset="-122"/>
              <a:cs typeface="Lucida Sans Unicode" pitchFamily="34" charset="0"/>
            </a:endParaRPr>
          </a:p>
          <a:p>
            <a:endParaRPr lang="pt-BR" dirty="0"/>
          </a:p>
        </p:txBody>
      </p:sp>
    </p:spTree>
    <p:extLst>
      <p:ext uri="{BB962C8B-B14F-4D97-AF65-F5344CB8AC3E}">
        <p14:creationId xmlns:p14="http://schemas.microsoft.com/office/powerpoint/2010/main" val="1211868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28600"/>
            <a:ext cx="7467600" cy="1143000"/>
          </a:xfrm>
        </p:spPr>
        <p:txBody>
          <a:bodyPr>
            <a:noAutofit/>
          </a:bodyPr>
          <a:lstStyle/>
          <a:p>
            <a:pPr algn="ctr" fontAlgn="base">
              <a:spcAft>
                <a:spcPct val="0"/>
              </a:spcAft>
              <a:buClr>
                <a:schemeClr val="accent1"/>
              </a:buClr>
              <a:buSzPct val="70000"/>
              <a:defRPr/>
            </a:pPr>
            <a:r>
              <a:rPr lang="pt-BR" sz="3400" dirty="0">
                <a:solidFill>
                  <a:srgbClr val="FF6600"/>
                </a:solidFill>
                <a:latin typeface="Lucida Sans Unicode" pitchFamily="34" charset="0"/>
                <a:cs typeface="Lucida Sans Unicode" pitchFamily="34" charset="0"/>
              </a:rPr>
              <a:t>Plano Nacional de Políticas para as </a:t>
            </a:r>
            <a:r>
              <a:rPr lang="pt-BR" sz="3400" dirty="0" smtClean="0">
                <a:solidFill>
                  <a:srgbClr val="FF6600"/>
                </a:solidFill>
                <a:latin typeface="Lucida Sans Unicode" pitchFamily="34" charset="0"/>
                <a:cs typeface="Lucida Sans Unicode" pitchFamily="34" charset="0"/>
              </a:rPr>
              <a:t>mulheres 2013-2015</a:t>
            </a:r>
            <a:endParaRPr lang="pt-BR" sz="3400" dirty="0">
              <a:solidFill>
                <a:srgbClr val="FF6600"/>
              </a:solidFill>
              <a:latin typeface="Lucida Sans Unicode" pitchFamily="34" charset="0"/>
              <a:cs typeface="Lucida Sans Unicode" pitchFamily="34" charset="0"/>
            </a:endParaRPr>
          </a:p>
        </p:txBody>
      </p:sp>
      <p:sp>
        <p:nvSpPr>
          <p:cNvPr id="3" name="Espaço Reservado para Conteúdo 2"/>
          <p:cNvSpPr>
            <a:spLocks noGrp="1"/>
          </p:cNvSpPr>
          <p:nvPr>
            <p:ph sz="quarter" idx="1"/>
          </p:nvPr>
        </p:nvSpPr>
        <p:spPr>
          <a:xfrm>
            <a:off x="457200" y="1371600"/>
            <a:ext cx="7467600" cy="5334000"/>
          </a:xfrm>
        </p:spPr>
        <p:txBody>
          <a:bodyPr>
            <a:normAutofit fontScale="70000" lnSpcReduction="20000"/>
          </a:bodyPr>
          <a:lstStyle/>
          <a:p>
            <a:pPr marL="0" indent="0">
              <a:buNone/>
            </a:pPr>
            <a:endParaRPr lang="pt-BR" dirty="0">
              <a:latin typeface="Lucida Sans Unicode" pitchFamily="34" charset="0"/>
              <a:ea typeface="Microsoft YaHei" pitchFamily="34" charset="-122"/>
              <a:cs typeface="Arial" charset="0"/>
            </a:endParaRPr>
          </a:p>
          <a:p>
            <a:pPr marL="0" indent="0">
              <a:buNone/>
            </a:pPr>
            <a:r>
              <a:rPr lang="pt-BR" sz="3400" dirty="0" smtClean="0">
                <a:solidFill>
                  <a:schemeClr val="accent1"/>
                </a:solidFill>
                <a:latin typeface="Lucida Sans Unicode" pitchFamily="34" charset="0"/>
                <a:ea typeface="Microsoft YaHei" pitchFamily="34" charset="-122"/>
                <a:cs typeface="Arial" charset="0"/>
              </a:rPr>
              <a:t>OBJETIVOS </a:t>
            </a:r>
            <a:r>
              <a:rPr lang="pt-BR" sz="3400" dirty="0">
                <a:solidFill>
                  <a:schemeClr val="accent1"/>
                </a:solidFill>
                <a:latin typeface="Lucida Sans Unicode" pitchFamily="34" charset="0"/>
                <a:ea typeface="Microsoft YaHei" pitchFamily="34" charset="-122"/>
                <a:cs typeface="Arial" charset="0"/>
              </a:rPr>
              <a:t>GERAIS</a:t>
            </a:r>
          </a:p>
          <a:p>
            <a:pPr marL="0" indent="0" algn="ctr">
              <a:buNone/>
            </a:pPr>
            <a:endParaRPr lang="pt-BR" dirty="0">
              <a:latin typeface="Lucida Sans Unicode" pitchFamily="34" charset="0"/>
              <a:ea typeface="Microsoft YaHei" pitchFamily="34" charset="-122"/>
              <a:cs typeface="Arial" charset="0"/>
            </a:endParaRPr>
          </a:p>
          <a:p>
            <a:pPr>
              <a:lnSpc>
                <a:spcPct val="120000"/>
              </a:lnSpc>
              <a:buFont typeface="Wingdings" pitchFamily="2" charset="2"/>
              <a:buChar char="Ø"/>
            </a:pPr>
            <a:r>
              <a:rPr lang="pt-BR" sz="2900" dirty="0">
                <a:latin typeface="Lucida Sans Unicode" pitchFamily="34" charset="0"/>
                <a:ea typeface="Microsoft YaHei" pitchFamily="34" charset="-122"/>
                <a:cs typeface="Arial" charset="0"/>
              </a:rPr>
              <a:t>Fomentar e fortalecer a participação igualitária, plural e multirracial das mulheres nos espaços de poder e decisão, por meio </a:t>
            </a:r>
            <a:r>
              <a:rPr lang="pt-BR" sz="2900" dirty="0" smtClean="0">
                <a:latin typeface="Lucida Sans Unicode" pitchFamily="34" charset="0"/>
                <a:ea typeface="Microsoft YaHei" pitchFamily="34" charset="-122"/>
                <a:cs typeface="Arial" charset="0"/>
              </a:rPr>
              <a:t>de </a:t>
            </a:r>
            <a:r>
              <a:rPr lang="pt-BR" sz="2900" dirty="0">
                <a:latin typeface="Lucida Sans Unicode" pitchFamily="34" charset="0"/>
                <a:ea typeface="Microsoft YaHei" pitchFamily="34" charset="-122"/>
                <a:cs typeface="Arial" charset="0"/>
              </a:rPr>
              <a:t>mudanças culturais, legislativas e institucionais que contribuam para a construção de valores e atitudes </a:t>
            </a:r>
            <a:r>
              <a:rPr lang="pt-BR" sz="2900" dirty="0" smtClean="0">
                <a:latin typeface="Lucida Sans Unicode" pitchFamily="34" charset="0"/>
                <a:ea typeface="Microsoft YaHei" pitchFamily="34" charset="-122"/>
                <a:cs typeface="Arial" charset="0"/>
              </a:rPr>
              <a:t>democráticas </a:t>
            </a:r>
            <a:r>
              <a:rPr lang="pt-BR" sz="2900" dirty="0">
                <a:latin typeface="Lucida Sans Unicode" pitchFamily="34" charset="0"/>
                <a:ea typeface="Microsoft YaHei" pitchFamily="34" charset="-122"/>
                <a:cs typeface="Arial" charset="0"/>
              </a:rPr>
              <a:t>e </a:t>
            </a:r>
            <a:r>
              <a:rPr lang="pt-BR" sz="2900" dirty="0" smtClean="0">
                <a:latin typeface="Lucida Sans Unicode" pitchFamily="34" charset="0"/>
                <a:ea typeface="Microsoft YaHei" pitchFamily="34" charset="-122"/>
                <a:cs typeface="Arial" charset="0"/>
              </a:rPr>
              <a:t>de </a:t>
            </a:r>
            <a:r>
              <a:rPr lang="pt-BR" sz="2900" dirty="0">
                <a:latin typeface="Lucida Sans Unicode" pitchFamily="34" charset="0"/>
                <a:ea typeface="Microsoft YaHei" pitchFamily="34" charset="-122"/>
                <a:cs typeface="Arial" charset="0"/>
              </a:rPr>
              <a:t>políticas para a igualdade</a:t>
            </a:r>
            <a:r>
              <a:rPr lang="pt-BR" sz="2900" dirty="0" smtClean="0">
                <a:latin typeface="Lucida Sans Unicode" pitchFamily="34" charset="0"/>
                <a:ea typeface="Microsoft YaHei" pitchFamily="34" charset="-122"/>
                <a:cs typeface="Arial" charset="0"/>
              </a:rPr>
              <a:t>.</a:t>
            </a:r>
          </a:p>
          <a:p>
            <a:pPr>
              <a:buFont typeface="Wingdings" pitchFamily="2" charset="2"/>
              <a:buChar char="Ø"/>
            </a:pPr>
            <a:endParaRPr lang="pt-BR" dirty="0" smtClean="0">
              <a:latin typeface="Lucida Sans Unicode" pitchFamily="34" charset="0"/>
              <a:ea typeface="Microsoft YaHei" pitchFamily="34" charset="-122"/>
              <a:cs typeface="Arial" charset="0"/>
            </a:endParaRPr>
          </a:p>
          <a:p>
            <a:pPr>
              <a:lnSpc>
                <a:spcPct val="120000"/>
              </a:lnSpc>
              <a:buFont typeface="Wingdings" pitchFamily="2" charset="2"/>
              <a:buChar char="Ø"/>
            </a:pPr>
            <a:r>
              <a:rPr lang="pt-BR" sz="2800" dirty="0">
                <a:latin typeface="Lucida Sans Unicode" pitchFamily="34" charset="0"/>
                <a:ea typeface="Microsoft YaHei" pitchFamily="34" charset="-122"/>
                <a:cs typeface="Arial" charset="0"/>
              </a:rPr>
              <a:t>Alcançar a igualdade entre mulheres e homens no mundo do trabalho e promover a </a:t>
            </a:r>
            <a:r>
              <a:rPr lang="pt-BR" sz="2800" dirty="0" err="1">
                <a:latin typeface="Lucida Sans Unicode" pitchFamily="34" charset="0"/>
                <a:ea typeface="Microsoft YaHei" pitchFamily="34" charset="-122"/>
                <a:cs typeface="Arial" charset="0"/>
              </a:rPr>
              <a:t>a</a:t>
            </a:r>
            <a:r>
              <a:rPr lang="en-US" sz="2800" dirty="0" err="1">
                <a:latin typeface="Lucida Sans Unicode" pitchFamily="34" charset="0"/>
                <a:ea typeface="Microsoft YaHei" pitchFamily="34" charset="-122"/>
                <a:cs typeface="Arial" charset="0"/>
              </a:rPr>
              <a:t>utonomia</a:t>
            </a:r>
            <a:r>
              <a:rPr lang="en-US" sz="2800" dirty="0">
                <a:latin typeface="Lucida Sans Unicode" pitchFamily="34" charset="0"/>
                <a:ea typeface="Microsoft YaHei" pitchFamily="34" charset="-122"/>
                <a:cs typeface="Arial" charset="0"/>
              </a:rPr>
              <a:t> </a:t>
            </a:r>
            <a:r>
              <a:rPr lang="en-US" sz="2800" dirty="0" err="1">
                <a:latin typeface="Lucida Sans Unicode" pitchFamily="34" charset="0"/>
                <a:ea typeface="Microsoft YaHei" pitchFamily="34" charset="-122"/>
                <a:cs typeface="Arial" charset="0"/>
              </a:rPr>
              <a:t>econômica</a:t>
            </a:r>
            <a:r>
              <a:rPr lang="en-US" sz="2800" dirty="0">
                <a:latin typeface="Lucida Sans Unicode" pitchFamily="34" charset="0"/>
                <a:ea typeface="Microsoft YaHei" pitchFamily="34" charset="-122"/>
                <a:cs typeface="Arial" charset="0"/>
              </a:rPr>
              <a:t> das </a:t>
            </a:r>
            <a:r>
              <a:rPr lang="en-US" sz="2800" dirty="0" err="1">
                <a:latin typeface="Lucida Sans Unicode" pitchFamily="34" charset="0"/>
                <a:ea typeface="Microsoft YaHei" pitchFamily="34" charset="-122"/>
                <a:cs typeface="Arial" charset="0"/>
              </a:rPr>
              <a:t>mulheres</a:t>
            </a:r>
            <a:r>
              <a:rPr lang="en-US" sz="2800" dirty="0">
                <a:latin typeface="Lucida Sans Unicode" pitchFamily="34" charset="0"/>
                <a:ea typeface="Microsoft YaHei" pitchFamily="34" charset="-122"/>
                <a:cs typeface="Arial" charset="0"/>
              </a:rPr>
              <a:t>, </a:t>
            </a:r>
            <a:r>
              <a:rPr lang="en-US" sz="2800" dirty="0" err="1">
                <a:latin typeface="Lucida Sans Unicode" pitchFamily="34" charset="0"/>
                <a:ea typeface="Microsoft YaHei" pitchFamily="34" charset="-122"/>
                <a:cs typeface="Arial" charset="0"/>
              </a:rPr>
              <a:t>considerando</a:t>
            </a:r>
            <a:r>
              <a:rPr lang="en-US" sz="2800" dirty="0">
                <a:latin typeface="Lucida Sans Unicode" pitchFamily="34" charset="0"/>
                <a:ea typeface="Microsoft YaHei" pitchFamily="34" charset="-122"/>
                <a:cs typeface="Arial" charset="0"/>
              </a:rPr>
              <a:t>-as </a:t>
            </a:r>
            <a:r>
              <a:rPr lang="en-US" sz="2800" dirty="0" err="1">
                <a:latin typeface="Lucida Sans Unicode" pitchFamily="34" charset="0"/>
                <a:ea typeface="Microsoft YaHei" pitchFamily="34" charset="-122"/>
                <a:cs typeface="Arial" charset="0"/>
              </a:rPr>
              <a:t>em</a:t>
            </a:r>
            <a:r>
              <a:rPr lang="en-US" sz="2800" dirty="0">
                <a:latin typeface="Lucida Sans Unicode" pitchFamily="34" charset="0"/>
                <a:ea typeface="Microsoft YaHei" pitchFamily="34" charset="-122"/>
                <a:cs typeface="Arial" charset="0"/>
              </a:rPr>
              <a:t> </a:t>
            </a:r>
            <a:r>
              <a:rPr lang="en-US" sz="2800" dirty="0" err="1">
                <a:latin typeface="Lucida Sans Unicode" pitchFamily="34" charset="0"/>
                <a:ea typeface="Microsoft YaHei" pitchFamily="34" charset="-122"/>
                <a:cs typeface="Arial" charset="0"/>
              </a:rPr>
              <a:t>toda</a:t>
            </a:r>
            <a:r>
              <a:rPr lang="en-US" sz="2800" dirty="0">
                <a:latin typeface="Lucida Sans Unicode" pitchFamily="34" charset="0"/>
                <a:ea typeface="Microsoft YaHei" pitchFamily="34" charset="-122"/>
                <a:cs typeface="Arial" charset="0"/>
              </a:rPr>
              <a:t> a </a:t>
            </a:r>
            <a:r>
              <a:rPr lang="en-US" sz="2800" dirty="0" err="1">
                <a:latin typeface="Lucida Sans Unicode" pitchFamily="34" charset="0"/>
                <a:ea typeface="Microsoft YaHei" pitchFamily="34" charset="-122"/>
                <a:cs typeface="Arial" charset="0"/>
              </a:rPr>
              <a:t>sua</a:t>
            </a:r>
            <a:r>
              <a:rPr lang="en-US" sz="2800" dirty="0">
                <a:latin typeface="Lucida Sans Unicode" pitchFamily="34" charset="0"/>
                <a:ea typeface="Microsoft YaHei" pitchFamily="34" charset="-122"/>
                <a:cs typeface="Arial" charset="0"/>
              </a:rPr>
              <a:t> </a:t>
            </a:r>
            <a:r>
              <a:rPr lang="en-US" sz="2800" dirty="0" err="1">
                <a:latin typeface="Lucida Sans Unicode" pitchFamily="34" charset="0"/>
                <a:ea typeface="Microsoft YaHei" pitchFamily="34" charset="-122"/>
                <a:cs typeface="Arial" charset="0"/>
              </a:rPr>
              <a:t>diversidade</a:t>
            </a:r>
            <a:r>
              <a:rPr lang="en-US" sz="2800" dirty="0">
                <a:latin typeface="Lucida Sans Unicode" pitchFamily="34" charset="0"/>
                <a:ea typeface="Microsoft YaHei" pitchFamily="34" charset="-122"/>
                <a:cs typeface="Arial" charset="0"/>
              </a:rPr>
              <a:t>, com </a:t>
            </a:r>
            <a:r>
              <a:rPr lang="en-US" sz="2800" dirty="0" err="1">
                <a:latin typeface="Lucida Sans Unicode" pitchFamily="34" charset="0"/>
                <a:ea typeface="Microsoft YaHei" pitchFamily="34" charset="-122"/>
                <a:cs typeface="Arial" charset="0"/>
              </a:rPr>
              <a:t>ênfase</a:t>
            </a:r>
            <a:r>
              <a:rPr lang="en-US" sz="2800" dirty="0">
                <a:latin typeface="Lucida Sans Unicode" pitchFamily="34" charset="0"/>
                <a:ea typeface="Microsoft YaHei" pitchFamily="34" charset="-122"/>
                <a:cs typeface="Arial" charset="0"/>
              </a:rPr>
              <a:t> </a:t>
            </a:r>
            <a:r>
              <a:rPr lang="en-US" sz="2800" dirty="0" err="1">
                <a:latin typeface="Lucida Sans Unicode" pitchFamily="34" charset="0"/>
                <a:ea typeface="Microsoft YaHei" pitchFamily="34" charset="-122"/>
                <a:cs typeface="Arial" charset="0"/>
              </a:rPr>
              <a:t>na</a:t>
            </a:r>
            <a:r>
              <a:rPr lang="en-US" sz="2800" dirty="0">
                <a:latin typeface="Lucida Sans Unicode" pitchFamily="34" charset="0"/>
                <a:ea typeface="Microsoft YaHei" pitchFamily="34" charset="-122"/>
                <a:cs typeface="Arial" charset="0"/>
              </a:rPr>
              <a:t> </a:t>
            </a:r>
            <a:r>
              <a:rPr lang="en-US" sz="2800" dirty="0" err="1">
                <a:latin typeface="Lucida Sans Unicode" pitchFamily="34" charset="0"/>
                <a:ea typeface="Microsoft YaHei" pitchFamily="34" charset="-122"/>
                <a:cs typeface="Arial" charset="0"/>
              </a:rPr>
              <a:t>erradic</a:t>
            </a:r>
            <a:r>
              <a:rPr lang="pt-BR" sz="2800" dirty="0">
                <a:latin typeface="Lucida Sans Unicode" pitchFamily="34" charset="0"/>
                <a:ea typeface="Microsoft YaHei" pitchFamily="34" charset="-122"/>
                <a:cs typeface="Arial" charset="0"/>
              </a:rPr>
              <a:t>ação da pobreza e na garantia de participação das mulheres no desenvolvimento do país.</a:t>
            </a:r>
          </a:p>
          <a:p>
            <a:pPr>
              <a:buFont typeface="Wingdings" pitchFamily="2" charset="2"/>
              <a:buChar char="Ø"/>
            </a:pPr>
            <a:endParaRPr lang="pt-BR" dirty="0">
              <a:latin typeface="Lucida Sans Unicode" pitchFamily="34" charset="0"/>
              <a:ea typeface="Microsoft YaHei" pitchFamily="34" charset="-122"/>
              <a:cs typeface="Arial" charset="0"/>
            </a:endParaRPr>
          </a:p>
        </p:txBody>
      </p:sp>
    </p:spTree>
    <p:extLst>
      <p:ext uri="{BB962C8B-B14F-4D97-AF65-F5344CB8AC3E}">
        <p14:creationId xmlns:p14="http://schemas.microsoft.com/office/powerpoint/2010/main" val="1513977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bwMode="auto">
          <a:xfrm>
            <a:off x="914400" y="228600"/>
            <a:ext cx="7273925" cy="1295400"/>
          </a:xfrm>
        </p:spPr>
        <p:txBody>
          <a:bodyPr wrap="square" numCol="1" anchorCtr="0" compatLnSpc="1">
            <a:prstTxWarp prst="textNoShape">
              <a:avLst/>
            </a:prstTxWarp>
            <a:noAutofit/>
          </a:bodyPr>
          <a:lstStyle/>
          <a:p>
            <a:pPr algn="ctr" fontAlgn="base">
              <a:spcAft>
                <a:spcPct val="0"/>
              </a:spcAft>
              <a:buClr>
                <a:schemeClr val="accent1"/>
              </a:buClr>
              <a:buSzPct val="70000"/>
              <a:defRPr/>
            </a:pPr>
            <a:r>
              <a:rPr lang="en-US" sz="3400" dirty="0" err="1">
                <a:solidFill>
                  <a:srgbClr val="FF6600"/>
                </a:solidFill>
                <a:latin typeface="Lucida Sans Unicode" pitchFamily="34" charset="0"/>
                <a:cs typeface="Lucida Sans Unicode" pitchFamily="34" charset="0"/>
              </a:rPr>
              <a:t>Autonomia</a:t>
            </a:r>
            <a:r>
              <a:rPr lang="en-US" sz="3400" dirty="0">
                <a:solidFill>
                  <a:srgbClr val="FF6600"/>
                </a:solidFill>
                <a:latin typeface="Lucida Sans Unicode" pitchFamily="34" charset="0"/>
                <a:cs typeface="Lucida Sans Unicode" pitchFamily="34" charset="0"/>
              </a:rPr>
              <a:t> </a:t>
            </a:r>
            <a:r>
              <a:rPr lang="en-US" sz="3400" dirty="0" err="1">
                <a:solidFill>
                  <a:srgbClr val="FF6600"/>
                </a:solidFill>
                <a:latin typeface="Lucida Sans Unicode" pitchFamily="34" charset="0"/>
                <a:cs typeface="Lucida Sans Unicode" pitchFamily="34" charset="0"/>
              </a:rPr>
              <a:t>Econômica</a:t>
            </a:r>
            <a:r>
              <a:rPr lang="en-US" sz="3400" dirty="0">
                <a:solidFill>
                  <a:srgbClr val="FF6600"/>
                </a:solidFill>
                <a:latin typeface="Lucida Sans Unicode" pitchFamily="34" charset="0"/>
                <a:cs typeface="Lucida Sans Unicode" pitchFamily="34" charset="0"/>
              </a:rPr>
              <a:t> e </a:t>
            </a:r>
            <a:r>
              <a:rPr lang="en-US" sz="3400" dirty="0" err="1">
                <a:solidFill>
                  <a:srgbClr val="FF6600"/>
                </a:solidFill>
                <a:latin typeface="Lucida Sans Unicode" pitchFamily="34" charset="0"/>
                <a:cs typeface="Lucida Sans Unicode" pitchFamily="34" charset="0"/>
              </a:rPr>
              <a:t>Igualdade</a:t>
            </a:r>
            <a:r>
              <a:rPr lang="en-US" sz="3400" dirty="0">
                <a:solidFill>
                  <a:srgbClr val="FF6600"/>
                </a:solidFill>
                <a:latin typeface="Lucida Sans Unicode" pitchFamily="34" charset="0"/>
                <a:cs typeface="Lucida Sans Unicode" pitchFamily="34" charset="0"/>
              </a:rPr>
              <a:t> no </a:t>
            </a:r>
            <a:r>
              <a:rPr lang="en-US" sz="3400" dirty="0" err="1">
                <a:solidFill>
                  <a:srgbClr val="FF6600"/>
                </a:solidFill>
                <a:latin typeface="Lucida Sans Unicode" pitchFamily="34" charset="0"/>
                <a:cs typeface="Lucida Sans Unicode" pitchFamily="34" charset="0"/>
              </a:rPr>
              <a:t>Mundo</a:t>
            </a:r>
            <a:r>
              <a:rPr lang="en-US" sz="3400" dirty="0">
                <a:solidFill>
                  <a:srgbClr val="FF6600"/>
                </a:solidFill>
                <a:latin typeface="Lucida Sans Unicode" pitchFamily="34" charset="0"/>
                <a:cs typeface="Lucida Sans Unicode" pitchFamily="34" charset="0"/>
              </a:rPr>
              <a:t> do Trabalho</a:t>
            </a:r>
            <a:endParaRPr lang="pt-BR" sz="3400" dirty="0">
              <a:solidFill>
                <a:srgbClr val="FF6600"/>
              </a:solidFill>
              <a:latin typeface="Lucida Sans Unicode" pitchFamily="34" charset="0"/>
              <a:cs typeface="Lucida Sans Unicode" pitchFamily="34" charset="0"/>
            </a:endParaRPr>
          </a:p>
        </p:txBody>
      </p:sp>
      <p:sp>
        <p:nvSpPr>
          <p:cNvPr id="15363" name="Espaço Reservado para Conteúdo 2"/>
          <p:cNvSpPr>
            <a:spLocks noGrp="1"/>
          </p:cNvSpPr>
          <p:nvPr>
            <p:ph idx="1"/>
          </p:nvPr>
        </p:nvSpPr>
        <p:spPr>
          <a:xfrm>
            <a:off x="990600" y="1752600"/>
            <a:ext cx="7200900" cy="4724400"/>
          </a:xfrm>
        </p:spPr>
        <p:txBody>
          <a:bodyPr>
            <a:normAutofit fontScale="92500" lnSpcReduction="20000"/>
          </a:bodyPr>
          <a:lstStyle/>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t-BR" sz="2600" dirty="0">
                <a:solidFill>
                  <a:srgbClr val="000000"/>
                </a:solidFill>
                <a:latin typeface="Lucida Sans Unicode" pitchFamily="34" charset="0"/>
                <a:ea typeface="Microsoft YaHei" charset="-122"/>
              </a:rPr>
              <a:t>Ampliar as taxas de participação e de ocupação das mulheres</a:t>
            </a:r>
            <a:r>
              <a:rPr lang="pt-BR" sz="2600" dirty="0" smtClean="0">
                <a:solidFill>
                  <a:srgbClr val="000000"/>
                </a:solidFill>
                <a:latin typeface="Lucida Sans Unicode" pitchFamily="34" charset="0"/>
                <a:ea typeface="Microsoft YaHei" charset="-122"/>
              </a:rPr>
              <a:t>;</a:t>
            </a:r>
          </a:p>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t-BR" sz="2600" dirty="0">
              <a:solidFill>
                <a:srgbClr val="000000"/>
              </a:solidFill>
              <a:latin typeface="Lucida Sans Unicode" pitchFamily="34" charset="0"/>
              <a:ea typeface="Microsoft YaHei" charset="-122"/>
            </a:endParaRPr>
          </a:p>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t-BR" sz="2600" dirty="0">
                <a:solidFill>
                  <a:srgbClr val="000000"/>
                </a:solidFill>
                <a:latin typeface="Lucida Sans Unicode" pitchFamily="34" charset="0"/>
                <a:ea typeface="Microsoft YaHei" charset="-122"/>
              </a:rPr>
              <a:t>Trabalhar para a diminuição da taxa de desigualdade de rendimentos entre mulheres e homens</a:t>
            </a:r>
            <a:r>
              <a:rPr lang="pt-BR" sz="2600" dirty="0" smtClean="0">
                <a:solidFill>
                  <a:srgbClr val="000000"/>
                </a:solidFill>
                <a:latin typeface="Lucida Sans Unicode" pitchFamily="34" charset="0"/>
                <a:ea typeface="Microsoft YaHei" charset="-122"/>
              </a:rPr>
              <a:t>;</a:t>
            </a:r>
          </a:p>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t-BR" sz="2600" dirty="0">
              <a:solidFill>
                <a:srgbClr val="000000"/>
              </a:solidFill>
              <a:latin typeface="Lucida Sans Unicode" pitchFamily="34" charset="0"/>
              <a:ea typeface="Microsoft YaHei" charset="-122"/>
            </a:endParaRPr>
          </a:p>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t-BR" sz="2600" dirty="0">
                <a:solidFill>
                  <a:srgbClr val="000000"/>
                </a:solidFill>
                <a:latin typeface="Lucida Sans Unicode" pitchFamily="34" charset="0"/>
                <a:ea typeface="Microsoft YaHei" charset="-122"/>
              </a:rPr>
              <a:t>Ampliar a taxa de formalização das mulheres no mercado de trabalho</a:t>
            </a:r>
            <a:r>
              <a:rPr lang="pt-BR" sz="2600" dirty="0" smtClean="0">
                <a:solidFill>
                  <a:srgbClr val="000000"/>
                </a:solidFill>
                <a:latin typeface="Lucida Sans Unicode" pitchFamily="34" charset="0"/>
                <a:ea typeface="Microsoft YaHei" charset="-122"/>
              </a:rPr>
              <a:t>;</a:t>
            </a:r>
          </a:p>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t-BR" sz="2600" dirty="0">
              <a:solidFill>
                <a:srgbClr val="000000"/>
              </a:solidFill>
              <a:latin typeface="Lucida Sans Unicode" pitchFamily="34" charset="0"/>
              <a:ea typeface="Microsoft YaHei" charset="-122"/>
            </a:endParaRPr>
          </a:p>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t-BR" sz="2600" dirty="0">
                <a:solidFill>
                  <a:srgbClr val="000000"/>
                </a:solidFill>
                <a:latin typeface="Lucida Sans Unicode" pitchFamily="34" charset="0"/>
                <a:ea typeface="Microsoft YaHei" charset="-122"/>
              </a:rPr>
              <a:t>Estimular a formulação e difusão de dados e indicadores sobre o trabalho das mulheres</a:t>
            </a:r>
            <a:r>
              <a:rPr lang="pt-BR" sz="2600" dirty="0" smtClean="0">
                <a:solidFill>
                  <a:srgbClr val="000000"/>
                </a:solidFill>
                <a:latin typeface="Lucida Sans Unicode" pitchFamily="34" charset="0"/>
                <a:ea typeface="Microsoft YaHei" charset="-122"/>
              </a:rPr>
              <a:t>;</a:t>
            </a:r>
          </a:p>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pt-BR" sz="2600" dirty="0">
              <a:solidFill>
                <a:srgbClr val="000000"/>
              </a:solidFill>
              <a:latin typeface="Lucida Sans Unicode" pitchFamily="34" charset="0"/>
              <a:ea typeface="Microsoft YaHei" charset="-122"/>
            </a:endParaRPr>
          </a:p>
          <a:p>
            <a:pPr fontAlgn="base">
              <a:spcBef>
                <a:spcPct val="0"/>
              </a:spcBef>
              <a:spcAft>
                <a:spcPct val="0"/>
              </a:spcAft>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t-BR" sz="2600" dirty="0">
                <a:solidFill>
                  <a:srgbClr val="000000"/>
                </a:solidFill>
                <a:latin typeface="Lucida Sans Unicode" pitchFamily="34" charset="0"/>
                <a:ea typeface="Microsoft YaHei" charset="-122"/>
              </a:rPr>
              <a:t>Ampliar a presença de mulheres em posição de chefia e direção no mercado de trabalho;</a:t>
            </a:r>
          </a:p>
          <a:p>
            <a:pPr marL="0" indent="0" algn="ctr" eaLnBrk="1" hangingPunct="1">
              <a:lnSpc>
                <a:spcPct val="80000"/>
              </a:lnSpc>
              <a:buFont typeface="Arial" charset="0"/>
              <a:buNone/>
            </a:pPr>
            <a:endParaRPr lang="pt-BR" dirty="0" smtClean="0">
              <a:solidFill>
                <a:schemeClr val="tx1"/>
              </a:solidFill>
              <a:latin typeface="Lucida Sans Unicode" pitchFamily="34" charset="0"/>
              <a:ea typeface="Microsoft YaHei" pitchFamily="34" charset="-122"/>
              <a:cs typeface="Arial" charset="0"/>
            </a:endParaRPr>
          </a:p>
        </p:txBody>
      </p:sp>
    </p:spTree>
    <p:extLst>
      <p:ext uri="{BB962C8B-B14F-4D97-AF65-F5344CB8AC3E}">
        <p14:creationId xmlns:p14="http://schemas.microsoft.com/office/powerpoint/2010/main" val="205260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1042988" y="1676400"/>
            <a:ext cx="76327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9pPr>
          </a:lstStyle>
          <a:p>
            <a:pPr marL="457200" indent="-457200">
              <a:buClr>
                <a:schemeClr val="accent1"/>
              </a:buClr>
              <a:buFont typeface="Wingdings" pitchFamily="2" charset="2"/>
              <a:buChar char="ü"/>
              <a:defRPr/>
            </a:pPr>
            <a:r>
              <a:rPr lang="pt-BR" sz="2600" dirty="0" smtClean="0">
                <a:solidFill>
                  <a:srgbClr val="000000"/>
                </a:solidFill>
                <a:latin typeface="Lucida Sans Unicode" pitchFamily="34" charset="0"/>
              </a:rPr>
              <a:t>101 milhões de mulheres – 51,3%</a:t>
            </a:r>
          </a:p>
          <a:p>
            <a:pPr marL="342900" indent="-342900">
              <a:buClr>
                <a:schemeClr val="accent1"/>
              </a:buClr>
              <a:buFont typeface="Wingdings" pitchFamily="2" charset="2"/>
              <a:buChar char="ü"/>
              <a:defRPr/>
            </a:pPr>
            <a:endParaRPr lang="pt-BR" sz="2600" dirty="0" smtClean="0">
              <a:solidFill>
                <a:srgbClr val="000000"/>
              </a:solidFill>
              <a:latin typeface="Lucida Sans Unicode" pitchFamily="34" charset="0"/>
            </a:endParaRPr>
          </a:p>
          <a:p>
            <a:pPr marL="342900" indent="-342900">
              <a:buClr>
                <a:schemeClr val="accent1"/>
              </a:buClr>
              <a:buFont typeface="Wingdings" pitchFamily="2" charset="2"/>
              <a:buChar char="ü"/>
              <a:defRPr/>
            </a:pPr>
            <a:r>
              <a:rPr lang="pt-BR" sz="2600" dirty="0" smtClean="0">
                <a:solidFill>
                  <a:srgbClr val="000000"/>
                </a:solidFill>
                <a:latin typeface="Lucida Sans Unicode" pitchFamily="34" charset="0"/>
              </a:rPr>
              <a:t> 52,1% do eleitorado</a:t>
            </a:r>
          </a:p>
          <a:p>
            <a:pPr marL="342900" indent="-342900">
              <a:buClr>
                <a:schemeClr val="accent1"/>
              </a:buClr>
              <a:buFont typeface="Wingdings" pitchFamily="2" charset="2"/>
              <a:buChar char="ü"/>
              <a:defRPr/>
            </a:pPr>
            <a:endParaRPr lang="pt-BR" sz="2600" dirty="0" smtClean="0">
              <a:solidFill>
                <a:srgbClr val="000000"/>
              </a:solidFill>
              <a:latin typeface="Lucida Sans Unicode" pitchFamily="34" charset="0"/>
            </a:endParaRPr>
          </a:p>
          <a:p>
            <a:pPr marL="342900" indent="-342900">
              <a:buClr>
                <a:schemeClr val="accent1"/>
              </a:buClr>
              <a:buFont typeface="Wingdings" pitchFamily="2" charset="2"/>
              <a:buChar char="ü"/>
              <a:defRPr/>
            </a:pPr>
            <a:r>
              <a:rPr lang="pt-BR" sz="2600" dirty="0" smtClean="0">
                <a:solidFill>
                  <a:srgbClr val="000000"/>
                </a:solidFill>
                <a:latin typeface="Lucida Sans Unicode" pitchFamily="34" charset="0"/>
              </a:rPr>
              <a:t> 38,1% das famílias são chefiadas por mulheres</a:t>
            </a:r>
          </a:p>
          <a:p>
            <a:pPr marL="342900" indent="-342900">
              <a:buClr>
                <a:schemeClr val="accent1"/>
              </a:buClr>
              <a:buFont typeface="Wingdings" pitchFamily="2" charset="2"/>
              <a:buChar char="ü"/>
              <a:defRPr/>
            </a:pPr>
            <a:endParaRPr lang="pt-BR" sz="2600" dirty="0" smtClean="0">
              <a:solidFill>
                <a:srgbClr val="000000"/>
              </a:solidFill>
              <a:latin typeface="Lucida Sans Unicode" pitchFamily="34" charset="0"/>
            </a:endParaRPr>
          </a:p>
          <a:p>
            <a:pPr marL="342900" indent="-342900">
              <a:buClr>
                <a:schemeClr val="accent1"/>
              </a:buClr>
              <a:buFont typeface="Wingdings" pitchFamily="2" charset="2"/>
              <a:buChar char="ü"/>
              <a:defRPr/>
            </a:pPr>
            <a:r>
              <a:rPr lang="pt-BR" sz="2600" dirty="0" smtClean="0">
                <a:solidFill>
                  <a:srgbClr val="000000"/>
                </a:solidFill>
                <a:latin typeface="Lucida Sans Unicode" pitchFamily="34" charset="0"/>
              </a:rPr>
              <a:t> 42,4% da população ocupada (+15 anos)</a:t>
            </a:r>
          </a:p>
          <a:p>
            <a:pPr marL="342900" indent="-342900">
              <a:buClr>
                <a:schemeClr val="accent1"/>
              </a:buClr>
              <a:buFont typeface="Wingdings" pitchFamily="2" charset="2"/>
              <a:buChar char="ü"/>
              <a:defRPr/>
            </a:pPr>
            <a:endParaRPr lang="pt-BR" sz="2600" dirty="0" smtClean="0">
              <a:solidFill>
                <a:srgbClr val="000000"/>
              </a:solidFill>
              <a:latin typeface="Lucida Sans Unicode" pitchFamily="34" charset="0"/>
            </a:endParaRPr>
          </a:p>
          <a:p>
            <a:pPr marL="342900" indent="-342900">
              <a:buClr>
                <a:schemeClr val="accent1"/>
              </a:buClr>
              <a:buFont typeface="Wingdings" pitchFamily="2" charset="2"/>
              <a:buChar char="ü"/>
              <a:defRPr/>
            </a:pPr>
            <a:r>
              <a:rPr lang="pt-BR" sz="2600" dirty="0" smtClean="0">
                <a:solidFill>
                  <a:srgbClr val="000000"/>
                </a:solidFill>
                <a:latin typeface="Lucida Sans Unicode" pitchFamily="34" charset="0"/>
              </a:rPr>
              <a:t>43,4% da População Economicamente Ativa</a:t>
            </a:r>
          </a:p>
          <a:p>
            <a:pPr algn="just">
              <a:buFont typeface="Wingdings" pitchFamily="2" charset="2"/>
              <a:buChar char=""/>
              <a:defRPr/>
            </a:pPr>
            <a:endParaRPr lang="pt-BR" dirty="0">
              <a:solidFill>
                <a:srgbClr val="000000"/>
              </a:solidFill>
              <a:latin typeface="Lucida Sans Unicode" pitchFamily="34" charset="0"/>
            </a:endParaRPr>
          </a:p>
          <a:p>
            <a:pPr algn="just">
              <a:buFont typeface="Wingdings" pitchFamily="2" charset="2"/>
              <a:buChar char=""/>
              <a:defRPr/>
            </a:pPr>
            <a:endParaRPr lang="pt-BR" dirty="0">
              <a:solidFill>
                <a:srgbClr val="000000"/>
              </a:solidFill>
              <a:latin typeface="Lucida Sans Unicode" pitchFamily="34" charset="0"/>
            </a:endParaRPr>
          </a:p>
          <a:p>
            <a:pPr>
              <a:defRPr/>
            </a:pPr>
            <a:r>
              <a:rPr lang="pt-BR" sz="1800" dirty="0" smtClean="0">
                <a:solidFill>
                  <a:schemeClr val="tx1">
                    <a:lumMod val="65000"/>
                    <a:lumOff val="35000"/>
                  </a:schemeClr>
                </a:solidFill>
                <a:latin typeface="Lucida Sans Unicode" pitchFamily="34" charset="0"/>
              </a:rPr>
              <a:t>											PNAD 2012/TSE 2014</a:t>
            </a:r>
          </a:p>
          <a:p>
            <a:pPr>
              <a:defRPr/>
            </a:pPr>
            <a:endParaRPr lang="pt-BR" sz="2400" dirty="0" smtClean="0">
              <a:solidFill>
                <a:srgbClr val="000000"/>
              </a:solidFill>
              <a:latin typeface="Lucida Sans Unicode" pitchFamily="34" charset="0"/>
            </a:endParaRPr>
          </a:p>
          <a:p>
            <a:pPr>
              <a:defRPr/>
            </a:pPr>
            <a:endParaRPr lang="pt-BR" sz="2400" dirty="0" smtClean="0">
              <a:solidFill>
                <a:srgbClr val="000000"/>
              </a:solidFill>
              <a:latin typeface="Lucida Sans Unicode" pitchFamily="34" charset="0"/>
            </a:endParaRPr>
          </a:p>
        </p:txBody>
      </p:sp>
      <p:sp>
        <p:nvSpPr>
          <p:cNvPr id="4" name="Rectangle 2"/>
          <p:cNvSpPr txBox="1">
            <a:spLocks noChangeArrowheads="1"/>
          </p:cNvSpPr>
          <p:nvPr/>
        </p:nvSpPr>
        <p:spPr>
          <a:xfrm>
            <a:off x="731520" y="381000"/>
            <a:ext cx="7680960" cy="990600"/>
          </a:xfrm>
          <a:prstGeom prst="rect">
            <a:avLst/>
          </a:prstGeom>
        </p:spPr>
        <p:txBody>
          <a:bodyPr>
            <a:normAutofit fontScale="550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defRPr/>
            </a:pPr>
            <a:endParaRPr lang="pt-BR" sz="2800" dirty="0" smtClean="0">
              <a:latin typeface="Lucida Sans Unicode" pitchFamily="34" charset="0"/>
              <a:cs typeface="Lucida Sans Unicode" pitchFamily="34" charset="0"/>
            </a:endParaRPr>
          </a:p>
          <a:p>
            <a:pPr algn="ctr">
              <a:lnSpc>
                <a:spcPct val="150000"/>
              </a:lnSpc>
              <a:buClr>
                <a:schemeClr val="accent1"/>
              </a:buClr>
              <a:buSzPct val="70000"/>
              <a:defRPr/>
            </a:pPr>
            <a:r>
              <a:rPr lang="pt-BR" sz="5800" dirty="0" smtClean="0">
                <a:solidFill>
                  <a:srgbClr val="FF6600"/>
                </a:solidFill>
                <a:latin typeface="Lucida Sans Unicode" pitchFamily="34" charset="0"/>
                <a:cs typeface="Lucida Sans Unicode" pitchFamily="34" charset="0"/>
              </a:rPr>
              <a:t>As mulheres no Brasil</a:t>
            </a:r>
            <a:endParaRPr lang="pt-BR" sz="5800" dirty="0">
              <a:solidFill>
                <a:srgbClr val="FF6600"/>
              </a:solidFill>
              <a:latin typeface="Lucida Sans Unicode" pitchFamily="34" charset="0"/>
              <a:cs typeface="Lucida Sans Unicode" pitchFamily="34" charset="0"/>
            </a:endParaRPr>
          </a:p>
        </p:txBody>
      </p:sp>
    </p:spTree>
    <p:extLst>
      <p:ext uri="{BB962C8B-B14F-4D97-AF65-F5344CB8AC3E}">
        <p14:creationId xmlns:p14="http://schemas.microsoft.com/office/powerpoint/2010/main" val="743115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611188" y="1181100"/>
            <a:ext cx="8245475"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1pPr>
            <a:lvl2pPr marL="736600" indent="-2794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5pPr>
            <a:lvl6pPr marL="25146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6pPr>
            <a:lvl7pPr marL="29718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7pPr>
            <a:lvl8pPr marL="34290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8pPr>
            <a:lvl9pPr marL="3886200" indent="-2286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charset="0"/>
                <a:ea typeface="Microsoft YaHei" charset="-122"/>
              </a:defRPr>
            </a:lvl9pPr>
          </a:lstStyle>
          <a:p>
            <a:pPr marL="800100" lvl="1" indent="-342900">
              <a:buClr>
                <a:schemeClr val="accent1"/>
              </a:buClr>
              <a:buFont typeface="Wingdings" pitchFamily="2" charset="2"/>
              <a:buChar char="ü"/>
              <a:defRPr/>
            </a:pPr>
            <a:endParaRPr lang="pt-BR" sz="2300" dirty="0" smtClean="0">
              <a:solidFill>
                <a:srgbClr val="000000"/>
              </a:solidFill>
              <a:latin typeface="Lucida Sans Unicode" pitchFamily="34" charset="0"/>
            </a:endParaRPr>
          </a:p>
          <a:p>
            <a:pPr marL="457200" lvl="1" indent="0">
              <a:buClr>
                <a:schemeClr val="accent1"/>
              </a:buClr>
              <a:defRPr/>
            </a:pPr>
            <a:endParaRPr lang="pt-BR" sz="2300" dirty="0" smtClean="0">
              <a:solidFill>
                <a:srgbClr val="000000"/>
              </a:solidFill>
              <a:latin typeface="Lucida Sans Unicode" pitchFamily="34" charset="0"/>
            </a:endParaRPr>
          </a:p>
          <a:p>
            <a:pPr marL="800100" lvl="1" indent="-342900">
              <a:buClr>
                <a:schemeClr val="accent1"/>
              </a:buClr>
              <a:buFont typeface="Wingdings" pitchFamily="2" charset="2"/>
              <a:buChar char="ü"/>
              <a:defRPr/>
            </a:pPr>
            <a:r>
              <a:rPr lang="pt-BR" sz="2600" dirty="0" smtClean="0">
                <a:solidFill>
                  <a:srgbClr val="000000"/>
                </a:solidFill>
                <a:latin typeface="Lucida Sans Unicode" pitchFamily="34" charset="0"/>
              </a:rPr>
              <a:t>As mulheres recebem 72,9% dos rendimentos dos homens. </a:t>
            </a:r>
          </a:p>
          <a:p>
            <a:pPr marL="800100" lvl="1" indent="-342900">
              <a:buClr>
                <a:schemeClr val="accent1"/>
              </a:buClr>
              <a:buFont typeface="Wingdings" pitchFamily="2" charset="2"/>
              <a:buChar char="ü"/>
              <a:defRPr/>
            </a:pPr>
            <a:endParaRPr lang="pt-BR" sz="2600" dirty="0" smtClean="0">
              <a:solidFill>
                <a:srgbClr val="000000"/>
              </a:solidFill>
              <a:latin typeface="Lucida Sans Unicode" pitchFamily="34" charset="0"/>
            </a:endParaRPr>
          </a:p>
          <a:p>
            <a:pPr marL="800100" lvl="1" indent="-342900">
              <a:buClr>
                <a:schemeClr val="accent1"/>
              </a:buClr>
              <a:buFont typeface="Wingdings" pitchFamily="2" charset="2"/>
              <a:buChar char="ü"/>
              <a:defRPr/>
            </a:pPr>
            <a:endParaRPr lang="pt-BR" sz="2600" dirty="0">
              <a:solidFill>
                <a:srgbClr val="000000"/>
              </a:solidFill>
              <a:latin typeface="Lucida Sans Unicode" pitchFamily="34" charset="0"/>
            </a:endParaRPr>
          </a:p>
          <a:p>
            <a:pPr marL="800100" lvl="1" indent="-342900">
              <a:buClr>
                <a:schemeClr val="accent1"/>
              </a:buClr>
              <a:buFont typeface="Wingdings" pitchFamily="2" charset="2"/>
              <a:buChar char="ü"/>
              <a:defRPr/>
            </a:pPr>
            <a:r>
              <a:rPr lang="pt-BR" sz="2600" dirty="0">
                <a:solidFill>
                  <a:schemeClr val="tx1"/>
                </a:solidFill>
                <a:latin typeface="Lucida Sans Unicode" pitchFamily="34" charset="0"/>
                <a:cs typeface="Lucida Sans Unicode" pitchFamily="34" charset="0"/>
              </a:rPr>
              <a:t>O</a:t>
            </a:r>
            <a:r>
              <a:rPr lang="pt-BR" sz="2600" dirty="0" smtClean="0">
                <a:solidFill>
                  <a:schemeClr val="tx1"/>
                </a:solidFill>
                <a:latin typeface="Lucida Sans Unicode" pitchFamily="34" charset="0"/>
                <a:cs typeface="Lucida Sans Unicode" pitchFamily="34" charset="0"/>
              </a:rPr>
              <a:t> </a:t>
            </a:r>
            <a:r>
              <a:rPr lang="pt-BR" sz="2600" dirty="0">
                <a:solidFill>
                  <a:schemeClr val="tx1"/>
                </a:solidFill>
                <a:latin typeface="Lucida Sans Unicode" pitchFamily="34" charset="0"/>
                <a:cs typeface="Lucida Sans Unicode" pitchFamily="34" charset="0"/>
              </a:rPr>
              <a:t>gap entre as taxas de participação masculina e feminina caiu de 26,9 pontos percentuais para 21,2 pontos </a:t>
            </a:r>
            <a:r>
              <a:rPr lang="pt-BR" sz="2600" dirty="0" smtClean="0">
                <a:solidFill>
                  <a:schemeClr val="tx1"/>
                </a:solidFill>
                <a:latin typeface="Lucida Sans Unicode" pitchFamily="34" charset="0"/>
                <a:cs typeface="Lucida Sans Unicode" pitchFamily="34" charset="0"/>
              </a:rPr>
              <a:t>percentuais em dez anos.</a:t>
            </a:r>
          </a:p>
          <a:p>
            <a:pPr>
              <a:buClr>
                <a:schemeClr val="accent1"/>
              </a:buClr>
              <a:defRPr/>
            </a:pPr>
            <a:endParaRPr lang="pt-BR" dirty="0" smtClean="0">
              <a:solidFill>
                <a:srgbClr val="000000"/>
              </a:solidFill>
              <a:latin typeface="Lucida Sans Unicode" pitchFamily="34" charset="0"/>
            </a:endParaRPr>
          </a:p>
          <a:p>
            <a:pPr lvl="1">
              <a:defRPr/>
            </a:pPr>
            <a:endParaRPr lang="pt-BR" sz="2300" dirty="0" smtClean="0">
              <a:solidFill>
                <a:srgbClr val="000000"/>
              </a:solidFill>
              <a:latin typeface="Lucida Sans Unicode" pitchFamily="34" charset="0"/>
            </a:endParaRPr>
          </a:p>
          <a:p>
            <a:pPr>
              <a:defRPr/>
            </a:pPr>
            <a:r>
              <a:rPr lang="pt-BR" sz="2000" dirty="0" smtClean="0">
                <a:solidFill>
                  <a:schemeClr val="tx1">
                    <a:lumMod val="65000"/>
                    <a:lumOff val="35000"/>
                  </a:schemeClr>
                </a:solidFill>
                <a:latin typeface="Lucida Sans Unicode" pitchFamily="34" charset="0"/>
              </a:rPr>
              <a:t>														PNAD </a:t>
            </a:r>
            <a:r>
              <a:rPr lang="pt-BR" sz="2000" dirty="0">
                <a:solidFill>
                  <a:schemeClr val="tx1">
                    <a:lumMod val="65000"/>
                    <a:lumOff val="35000"/>
                  </a:schemeClr>
                </a:solidFill>
                <a:latin typeface="Lucida Sans Unicode" pitchFamily="34" charset="0"/>
              </a:rPr>
              <a:t>2012</a:t>
            </a:r>
          </a:p>
          <a:p>
            <a:pPr lvl="1">
              <a:defRPr/>
            </a:pPr>
            <a:endParaRPr lang="pt-BR" sz="2300" dirty="0" smtClean="0">
              <a:solidFill>
                <a:srgbClr val="000000"/>
              </a:solidFill>
              <a:latin typeface="Lucida Sans Unicode" pitchFamily="34" charset="0"/>
            </a:endParaRPr>
          </a:p>
          <a:p>
            <a:pPr marL="457200" lvl="1" indent="0">
              <a:defRPr/>
            </a:pPr>
            <a:endParaRPr lang="pt-BR" sz="2300" dirty="0" smtClean="0">
              <a:solidFill>
                <a:srgbClr val="000000"/>
              </a:solidFill>
              <a:latin typeface="Lucida Sans Unicode" pitchFamily="34" charset="0"/>
            </a:endParaRPr>
          </a:p>
        </p:txBody>
      </p:sp>
      <p:sp>
        <p:nvSpPr>
          <p:cNvPr id="4" name="Rectangle 2"/>
          <p:cNvSpPr txBox="1">
            <a:spLocks noChangeArrowheads="1"/>
          </p:cNvSpPr>
          <p:nvPr/>
        </p:nvSpPr>
        <p:spPr>
          <a:xfrm>
            <a:off x="731520" y="533400"/>
            <a:ext cx="7680960" cy="647700"/>
          </a:xfrm>
          <a:prstGeom prst="rect">
            <a:avLst/>
          </a:prstGeom>
        </p:spPr>
        <p:txBody>
          <a:bodyPr>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defRPr/>
            </a:pPr>
            <a:r>
              <a:rPr lang="pt-BR" sz="3600" dirty="0">
                <a:solidFill>
                  <a:srgbClr val="FF6600"/>
                </a:solidFill>
                <a:latin typeface="Lucida Sans Unicode" pitchFamily="34" charset="0"/>
                <a:cs typeface="Lucida Sans Unicode" pitchFamily="34" charset="0"/>
              </a:rPr>
              <a:t>As mulheres no Brasil</a:t>
            </a:r>
          </a:p>
        </p:txBody>
      </p:sp>
    </p:spTree>
    <p:extLst>
      <p:ext uri="{BB962C8B-B14F-4D97-AF65-F5344CB8AC3E}">
        <p14:creationId xmlns:p14="http://schemas.microsoft.com/office/powerpoint/2010/main" val="3796270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271462" y="1371600"/>
            <a:ext cx="8491538" cy="4190999"/>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
              <a:lnSpc>
                <a:spcPct val="80000"/>
              </a:lnSpc>
              <a:spcAft>
                <a:spcPts val="1200"/>
              </a:spcAft>
              <a:buSzPct val="65000"/>
              <a:buFont typeface="Wingdings" pitchFamily="2" charset="2"/>
              <a:buChar char="ü"/>
            </a:pPr>
            <a:endParaRPr lang="pt-BR" dirty="0" smtClean="0">
              <a:latin typeface="Lucida Sans Unicode" pitchFamily="34" charset="0"/>
              <a:cs typeface="Lucida Sans Unicode" pitchFamily="34" charset="0"/>
            </a:endParaRPr>
          </a:p>
          <a:p>
            <a:pPr algn="just">
              <a:lnSpc>
                <a:spcPct val="80000"/>
              </a:lnSpc>
              <a:spcAft>
                <a:spcPts val="1200"/>
              </a:spcAft>
              <a:buSzPct val="65000"/>
              <a:buFont typeface="Wingdings" pitchFamily="2" charset="2"/>
              <a:buChar char="ü"/>
            </a:pPr>
            <a:r>
              <a:rPr lang="pt-BR" sz="2600" dirty="0" smtClean="0">
                <a:latin typeface="Lucida Sans Unicode" pitchFamily="34" charset="0"/>
                <a:cs typeface="Lucida Sans Unicode" pitchFamily="34" charset="0"/>
              </a:rPr>
              <a:t>55,8</a:t>
            </a:r>
            <a:r>
              <a:rPr lang="pt-BR" sz="2600" dirty="0">
                <a:latin typeface="Lucida Sans Unicode" pitchFamily="34" charset="0"/>
                <a:cs typeface="Lucida Sans Unicode" pitchFamily="34" charset="0"/>
              </a:rPr>
              <a:t>% das mulheres ocupadas com carteira assinada – a informalidade ainda é alta</a:t>
            </a:r>
            <a:r>
              <a:rPr lang="pt-BR" sz="2600" dirty="0" smtClean="0">
                <a:latin typeface="Lucida Sans Unicode" pitchFamily="34" charset="0"/>
                <a:cs typeface="Lucida Sans Unicode" pitchFamily="34" charset="0"/>
              </a:rPr>
              <a:t>.</a:t>
            </a:r>
          </a:p>
          <a:p>
            <a:pPr algn="just">
              <a:lnSpc>
                <a:spcPct val="80000"/>
              </a:lnSpc>
              <a:spcAft>
                <a:spcPts val="1200"/>
              </a:spcAft>
              <a:buSzPct val="65000"/>
              <a:buFont typeface="Wingdings" pitchFamily="2" charset="2"/>
              <a:buChar char="ü"/>
            </a:pPr>
            <a:endParaRPr lang="pt-BR" sz="2600" dirty="0">
              <a:latin typeface="Lucida Sans Unicode" pitchFamily="34" charset="0"/>
              <a:cs typeface="Lucida Sans Unicode" pitchFamily="34" charset="0"/>
            </a:endParaRPr>
          </a:p>
          <a:p>
            <a:pPr algn="just">
              <a:lnSpc>
                <a:spcPct val="80000"/>
              </a:lnSpc>
              <a:spcAft>
                <a:spcPts val="1200"/>
              </a:spcAft>
              <a:buSzPct val="65000"/>
              <a:buFont typeface="Wingdings" pitchFamily="2" charset="2"/>
              <a:buChar char="ü"/>
            </a:pPr>
            <a:r>
              <a:rPr lang="pt-BR" sz="2600" dirty="0" smtClean="0">
                <a:latin typeface="Lucida Sans Unicode" pitchFamily="34" charset="0"/>
                <a:cs typeface="Lucida Sans Unicode" pitchFamily="34" charset="0"/>
              </a:rPr>
              <a:t>Ampliação da participação da mulher no total de empregos formais: de 41,56% em 2010, para 41,9% em 2011, atingindo 42,47% em 2012. </a:t>
            </a:r>
          </a:p>
          <a:p>
            <a:pPr algn="just">
              <a:lnSpc>
                <a:spcPct val="80000"/>
              </a:lnSpc>
              <a:spcAft>
                <a:spcPts val="1200"/>
              </a:spcAft>
              <a:buSzPct val="65000"/>
              <a:buFont typeface="Wingdings" pitchFamily="2" charset="2"/>
              <a:buChar char="ü"/>
            </a:pPr>
            <a:endParaRPr lang="pt-BR" dirty="0" smtClean="0">
              <a:latin typeface="Lucida Sans Unicode" pitchFamily="34" charset="0"/>
              <a:cs typeface="Lucida Sans Unicode" pitchFamily="34" charset="0"/>
            </a:endParaRPr>
          </a:p>
          <a:p>
            <a:pPr marL="0" indent="0" algn="just">
              <a:lnSpc>
                <a:spcPct val="80000"/>
              </a:lnSpc>
              <a:spcAft>
                <a:spcPts val="1200"/>
              </a:spcAft>
              <a:buSzPct val="65000"/>
              <a:buNone/>
            </a:pPr>
            <a:endParaRPr lang="pt-BR" dirty="0" smtClean="0">
              <a:latin typeface="Lucida Sans Unicode" pitchFamily="34" charset="0"/>
              <a:cs typeface="Lucida Sans Unicode" pitchFamily="34" charset="0"/>
            </a:endParaRPr>
          </a:p>
        </p:txBody>
      </p:sp>
      <p:sp>
        <p:nvSpPr>
          <p:cNvPr id="7" name="Rectangle 2"/>
          <p:cNvSpPr txBox="1">
            <a:spLocks noChangeArrowheads="1"/>
          </p:cNvSpPr>
          <p:nvPr/>
        </p:nvSpPr>
        <p:spPr>
          <a:xfrm>
            <a:off x="731520" y="381000"/>
            <a:ext cx="7680960" cy="762000"/>
          </a:xfrm>
          <a:prstGeom prst="rect">
            <a:avLst/>
          </a:prstGeom>
        </p:spPr>
        <p:txBody>
          <a:bodyPr>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defRPr/>
            </a:pPr>
            <a:r>
              <a:rPr lang="pt-BR" sz="3600" dirty="0">
                <a:solidFill>
                  <a:srgbClr val="FF6600"/>
                </a:solidFill>
                <a:latin typeface="Lucida Sans Unicode" pitchFamily="34" charset="0"/>
                <a:cs typeface="Lucida Sans Unicode" pitchFamily="34" charset="0"/>
              </a:rPr>
              <a:t>As mulheres no </a:t>
            </a:r>
            <a:r>
              <a:rPr lang="pt-BR" sz="3600" dirty="0" smtClean="0">
                <a:solidFill>
                  <a:srgbClr val="FF6600"/>
                </a:solidFill>
                <a:latin typeface="Lucida Sans Unicode" pitchFamily="34" charset="0"/>
                <a:cs typeface="Lucida Sans Unicode" pitchFamily="34" charset="0"/>
              </a:rPr>
              <a:t>emprego formal</a:t>
            </a:r>
            <a:endParaRPr lang="pt-BR" sz="3600" dirty="0">
              <a:solidFill>
                <a:srgbClr val="FF6600"/>
              </a:solidFill>
              <a:latin typeface="Lucida Sans Unicode" pitchFamily="34" charset="0"/>
              <a:cs typeface="Lucida Sans Unicode" pitchFamily="34" charset="0"/>
            </a:endParaRPr>
          </a:p>
        </p:txBody>
      </p:sp>
      <p:sp>
        <p:nvSpPr>
          <p:cNvPr id="8" name="CaixaDeTexto 7"/>
          <p:cNvSpPr txBox="1"/>
          <p:nvPr/>
        </p:nvSpPr>
        <p:spPr>
          <a:xfrm>
            <a:off x="5181600" y="5752980"/>
            <a:ext cx="2694969" cy="400110"/>
          </a:xfrm>
          <a:prstGeom prst="rect">
            <a:avLst/>
          </a:prstGeom>
          <a:noFill/>
        </p:spPr>
        <p:txBody>
          <a:bodyPr wrap="none" rtlCol="0">
            <a:spAutoFit/>
          </a:bodyPr>
          <a:lstStyle/>
          <a:p>
            <a:r>
              <a:rPr lang="pt-BR" sz="2000" dirty="0" smtClean="0">
                <a:solidFill>
                  <a:schemeClr val="tx1">
                    <a:lumMod val="65000"/>
                    <a:lumOff val="35000"/>
                  </a:schemeClr>
                </a:solidFill>
              </a:rPr>
              <a:t>PNAD 2012/RAIS 2012</a:t>
            </a:r>
            <a:endParaRPr lang="pt-BR" sz="2000" dirty="0">
              <a:solidFill>
                <a:schemeClr val="tx1">
                  <a:lumMod val="65000"/>
                  <a:lumOff val="35000"/>
                </a:schemeClr>
              </a:solidFill>
            </a:endParaRPr>
          </a:p>
        </p:txBody>
      </p:sp>
    </p:spTree>
    <p:extLst>
      <p:ext uri="{BB962C8B-B14F-4D97-AF65-F5344CB8AC3E}">
        <p14:creationId xmlns:p14="http://schemas.microsoft.com/office/powerpoint/2010/main" val="299645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8241" y="1263869"/>
            <a:ext cx="6729559" cy="5375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p:cNvSpPr txBox="1">
            <a:spLocks noChangeArrowheads="1"/>
          </p:cNvSpPr>
          <p:nvPr/>
        </p:nvSpPr>
        <p:spPr>
          <a:xfrm>
            <a:off x="731520" y="304800"/>
            <a:ext cx="7680960" cy="762000"/>
          </a:xfrm>
          <a:prstGeom prst="rect">
            <a:avLst/>
          </a:prstGeom>
        </p:spPr>
        <p:txBody>
          <a:bodyPr>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defRPr/>
            </a:pPr>
            <a:r>
              <a:rPr lang="pt-BR" sz="3400" dirty="0" smtClean="0">
                <a:solidFill>
                  <a:srgbClr val="FF6600"/>
                </a:solidFill>
                <a:latin typeface="Lucida Sans Unicode" pitchFamily="34" charset="0"/>
                <a:cs typeface="Lucida Sans Unicode" pitchFamily="34" charset="0"/>
              </a:rPr>
              <a:t>Remuneração das </a:t>
            </a:r>
            <a:r>
              <a:rPr lang="pt-BR" sz="3400" dirty="0">
                <a:solidFill>
                  <a:srgbClr val="FF6600"/>
                </a:solidFill>
                <a:latin typeface="Lucida Sans Unicode" pitchFamily="34" charset="0"/>
                <a:cs typeface="Lucida Sans Unicode" pitchFamily="34" charset="0"/>
              </a:rPr>
              <a:t>mulheres no </a:t>
            </a:r>
            <a:r>
              <a:rPr lang="pt-BR" sz="3400" dirty="0" smtClean="0">
                <a:solidFill>
                  <a:srgbClr val="FF6600"/>
                </a:solidFill>
                <a:latin typeface="Lucida Sans Unicode" pitchFamily="34" charset="0"/>
                <a:cs typeface="Lucida Sans Unicode" pitchFamily="34" charset="0"/>
              </a:rPr>
              <a:t>emprego formal</a:t>
            </a:r>
            <a:endParaRPr lang="pt-BR" sz="3400" dirty="0">
              <a:solidFill>
                <a:srgbClr val="FF6600"/>
              </a:solidFill>
              <a:latin typeface="Lucida Sans Unicode" pitchFamily="34" charset="0"/>
              <a:cs typeface="Lucida Sans Unicode" pitchFamily="34" charset="0"/>
            </a:endParaRPr>
          </a:p>
        </p:txBody>
      </p:sp>
    </p:spTree>
    <p:extLst>
      <p:ext uri="{BB962C8B-B14F-4D97-AF65-F5344CB8AC3E}">
        <p14:creationId xmlns:p14="http://schemas.microsoft.com/office/powerpoint/2010/main" val="19588962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2815</TotalTime>
  <Words>1082</Words>
  <Application>Microsoft Office PowerPoint</Application>
  <PresentationFormat>Apresentação na tela (4:3)</PresentationFormat>
  <Paragraphs>172</Paragraphs>
  <Slides>24</Slides>
  <Notes>12</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24</vt:i4>
      </vt:variant>
    </vt:vector>
  </HeadingPairs>
  <TitlesOfParts>
    <vt:vector size="26" baseType="lpstr">
      <vt:lpstr>Balcão Envidraçado</vt:lpstr>
      <vt:lpstr>Gráfico</vt:lpstr>
      <vt:lpstr>PNPM –Plano Nacional de Políticas para as Mulheres  Mulheres no Mundo do Trabalho e em  Áreas de Direção e da Economia</vt:lpstr>
      <vt:lpstr>Plano Nacional de Políticas para as mulheres 2013-2015</vt:lpstr>
      <vt:lpstr>Plano Nacional de Políticas para as mulheres 2013-2015</vt:lpstr>
      <vt:lpstr>Plano Nacional de Políticas para as mulheres 2013-2015</vt:lpstr>
      <vt:lpstr>Autonomia Econômica e Igualdade no Mundo do Trabalho</vt:lpstr>
      <vt:lpstr>Apresentação do PowerPoint</vt:lpstr>
      <vt:lpstr>Apresentação do PowerPoint</vt:lpstr>
      <vt:lpstr>Apresentação do PowerPoint</vt:lpstr>
      <vt:lpstr>Apresentação do PowerPoint</vt:lpstr>
      <vt:lpstr>Apresentação do PowerPoint</vt:lpstr>
      <vt:lpstr>Reduzida presença nos cargos de direção</vt:lpstr>
      <vt:lpstr>Apresentação do PowerPoint</vt:lpstr>
      <vt:lpstr>Apresentação do PowerPoint</vt:lpstr>
      <vt:lpstr>Apresentação do PowerPoint</vt:lpstr>
      <vt:lpstr>Apresentação do PowerPoint</vt:lpstr>
      <vt:lpstr>Apresentação do PowerPoint</vt:lpstr>
      <vt:lpstr>Ingresso das Mulheres no Serviço Público</vt:lpstr>
      <vt:lpstr>Presença no Legislativo</vt:lpstr>
      <vt:lpstr>Apresentação do PowerPoint</vt:lpstr>
      <vt:lpstr>Apresentação do PowerPoint</vt:lpstr>
      <vt:lpstr>Ocupação dos Cargos de Direção e Assessoramento Superiores (DAS)</vt:lpstr>
      <vt:lpstr>Mulheres na Fazenda</vt:lpstr>
      <vt:lpstr>       Mulheres na Fazenda</vt:lpstr>
      <vt:lpstr>Obrigada!</vt:lpstr>
    </vt:vector>
  </TitlesOfParts>
  <Company>PR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Questões centrais na atuação da SAE</dc:title>
  <dc:creator>PR</dc:creator>
  <cp:lastModifiedBy>N-06</cp:lastModifiedBy>
  <cp:revision>175</cp:revision>
  <cp:lastPrinted>2014-04-09T14:26:45Z</cp:lastPrinted>
  <dcterms:created xsi:type="dcterms:W3CDTF">2013-09-06T12:36:49Z</dcterms:created>
  <dcterms:modified xsi:type="dcterms:W3CDTF">2014-08-11T12:28:36Z</dcterms:modified>
</cp:coreProperties>
</file>