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01" r:id="rId3"/>
    <p:sldId id="296" r:id="rId4"/>
    <p:sldId id="311" r:id="rId5"/>
    <p:sldId id="298" r:id="rId6"/>
    <p:sldId id="316" r:id="rId7"/>
    <p:sldId id="312" r:id="rId8"/>
    <p:sldId id="317" r:id="rId9"/>
    <p:sldId id="313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BAE9D"/>
    <a:srgbClr val="7DC5C3"/>
    <a:srgbClr val="FCC69A"/>
    <a:srgbClr val="DD7255"/>
    <a:srgbClr val="48A09E"/>
    <a:srgbClr val="AEDADA"/>
    <a:srgbClr val="006666"/>
    <a:srgbClr val="4830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9" autoAdjust="0"/>
    <p:restoredTop sz="94638" autoAdjust="0"/>
  </p:normalViewPr>
  <p:slideViewPr>
    <p:cSldViewPr>
      <p:cViewPr>
        <p:scale>
          <a:sx n="80" d="100"/>
          <a:sy n="80" d="100"/>
        </p:scale>
        <p:origin x="-1074" y="-222"/>
      </p:cViewPr>
      <p:guideLst>
        <p:guide orient="horz" pos="346"/>
        <p:guide pos="1202"/>
        <p:guide pos="5192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03914-D973-4409-A49A-855B8D2A4A5A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9818A-0C48-49E6-94F0-FF1174A3065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99347F-5CFF-45B3-97B4-ED933B131553}" type="datetimeFigureOut">
              <a:rPr lang="pt-BR"/>
              <a:pPr>
                <a:defRPr/>
              </a:pPr>
              <a:t>08/08/2014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42D36B-0A7F-46D2-B037-6C3F06A4572B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2D36B-0A7F-46D2-B037-6C3F06A4572B}" type="slidenum">
              <a:rPr lang="pt-BR" altLang="pt-BR" smtClean="0"/>
              <a:pPr>
                <a:defRPr/>
              </a:pPr>
              <a:t>2</a:t>
            </a:fld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23728" y="4005064"/>
            <a:ext cx="5040560" cy="998967"/>
          </a:xfrm>
        </p:spPr>
        <p:txBody>
          <a:bodyPr/>
          <a:lstStyle>
            <a:lvl1pPr>
              <a:defRPr sz="2000" b="1">
                <a:solidFill>
                  <a:srgbClr val="006666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22496" y="5022319"/>
            <a:ext cx="5032648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Disclaimer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114300" y="6443663"/>
            <a:ext cx="89217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sz="1000" dirty="0" smtClean="0">
                <a:latin typeface="Calibri" panose="020F0502020204030204" pitchFamily="34" charset="0"/>
              </a:rPr>
              <a:t>Informação confidencial e proprietária da Macroplan® Prospectiva Estratégia e Gestão. Não distribuir ou reproduzir sem autorização expressa.</a:t>
            </a:r>
            <a:endParaRPr lang="pt-BR" sz="800" dirty="0" smtClean="0">
              <a:latin typeface="Calibri" panose="020F0502020204030204" pitchFamily="34" charset="0"/>
            </a:endParaRPr>
          </a:p>
        </p:txBody>
      </p:sp>
      <p:pic>
        <p:nvPicPr>
          <p:cNvPr id="3" name="Imagem 7" descr="Contracapa ppt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4A99A-8108-44B6-939E-1656E077398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Capítulo copy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3346276" cy="996131"/>
          </a:xfrm>
        </p:spPr>
        <p:txBody>
          <a:bodyPr anchor="ctr"/>
          <a:lstStyle>
            <a:lvl1pPr marL="0" indent="0">
              <a:buNone/>
              <a:defRPr sz="3600" b="0">
                <a:solidFill>
                  <a:srgbClr val="48301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AC81-0DBF-4D94-8439-48710FE5EE01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411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411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4FBC-CA96-419C-812E-385414C641A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AE1A-B9A4-47F0-ABED-FFCEAB1FC5B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16411-CBB0-4615-9B17-F4F93ADDA1B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4" descr="Slide interno copy.jpg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11188" y="0"/>
            <a:ext cx="640873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47113" y="6434138"/>
            <a:ext cx="442912" cy="2889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483018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367629C-1504-4480-A29D-96C75195B52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799" r:id="rId3"/>
    <p:sldLayoutId id="2147483804" r:id="rId4"/>
    <p:sldLayoutId id="2147483800" r:id="rId5"/>
    <p:sldLayoutId id="2147483801" r:id="rId6"/>
    <p:sldLayoutId id="2147483805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48301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8301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E46C0A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00666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953735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595959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1200"/>
        </a:spcBef>
        <a:spcAft>
          <a:spcPts val="600"/>
        </a:spcAft>
        <a:buClr>
          <a:srgbClr val="595959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ctrTitle"/>
          </p:nvPr>
        </p:nvSpPr>
        <p:spPr>
          <a:xfrm>
            <a:off x="59563" y="2287587"/>
            <a:ext cx="9001156" cy="998537"/>
          </a:xfrm>
        </p:spPr>
        <p:txBody>
          <a:bodyPr/>
          <a:lstStyle/>
          <a:p>
            <a:pPr algn="ctr">
              <a:lnSpc>
                <a:spcPct val="140000"/>
              </a:lnSpc>
              <a:spcBef>
                <a:spcPts val="300"/>
              </a:spcBef>
            </a:pPr>
            <a:r>
              <a:rPr lang="pt-BR" altLang="pt-B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Comissão de Gestão Fazendária – COGEF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8032" y="4073200"/>
            <a:ext cx="8643997" cy="1856130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Índice de Transparência e Cidadania Fiscal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 de agosto 2014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Aracaju -SE</a:t>
            </a:r>
            <a:b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188" y="2262242"/>
            <a:ext cx="8075612" cy="2666956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 smtClean="0"/>
              <a:t>1 – Manifestação de Interesse - BID.</a:t>
            </a:r>
          </a:p>
          <a:p>
            <a:pPr marL="0" indent="-720000">
              <a:buNone/>
            </a:pPr>
            <a:r>
              <a:rPr lang="pt-BR" sz="2800" dirty="0" smtClean="0"/>
              <a:t>2 – Proposta de criação do Comitê Gestor do ITCF no âmbito da Cogef.</a:t>
            </a:r>
          </a:p>
          <a:p>
            <a:pPr marL="0" indent="0">
              <a:buNone/>
            </a:pPr>
            <a:r>
              <a:rPr lang="pt-BR" sz="2800" dirty="0" smtClean="0"/>
              <a:t>3 – Constituição do Comitê.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4A99A-8108-44B6-939E-1656E077398E}" type="slidenum">
              <a:rPr lang="pt-BR" altLang="pt-BR" smtClean="0"/>
              <a:pPr>
                <a:defRPr/>
              </a:pPr>
              <a:t>2</a:t>
            </a:fld>
            <a:endParaRPr lang="pt-BR" alt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>
          <a:xfrm>
            <a:off x="611188" y="172857"/>
            <a:ext cx="6408737" cy="720000"/>
          </a:xfrm>
        </p:spPr>
        <p:txBody>
          <a:bodyPr/>
          <a:lstStyle/>
          <a:p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Manifestação de Interesse - BID</a:t>
            </a:r>
          </a:p>
        </p:txBody>
      </p:sp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>
          <a:xfrm>
            <a:off x="611188" y="1071546"/>
            <a:ext cx="8075612" cy="550072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 smtClean="0"/>
              <a:t>Contratação de consultoria com os seguintes objetivos: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- Elaborar o Manual de Apuração do ITCF para guiar a aplicação do Índice, utilizando-se os critérios de mensuração, as recomendações e os indicadores definidos no trabalho prévio - Modelo de Construção do ITCF- Relatório Final-2013.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Realizar a primeira Apuração Anual do ITCF, atribuindo pontuação ao site ou conjunto de sites de cada estado brasileiro, segundo o Manual elaborado, que deverá estar de acordo com as diretrizes e princípios emanados do Relatório Final-2013.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Prazo: até às 18h do dia 15/08/2014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AutoNum type="arabicPeriod"/>
            </a:pPr>
            <a:endParaRPr lang="pt-BR" altLang="pt-BR" sz="2000" dirty="0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93398C-4B8B-46CE-A4D0-0B5F5098CB0D}" type="slidenum">
              <a:rPr lang="pt-BR" altLang="pt-BR" smtClean="0"/>
              <a:pPr/>
              <a:t>3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>
          <a:xfrm>
            <a:off x="611188" y="137232"/>
            <a:ext cx="7889902" cy="720000"/>
          </a:xfrm>
        </p:spPr>
        <p:txBody>
          <a:bodyPr/>
          <a:lstStyle/>
          <a:p>
            <a:r>
              <a:rPr lang="pt-BR" alt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Cronograma de implantação da 1ª Etapa</a:t>
            </a:r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953994-C3BD-47CE-825F-71F1FB71C088}" type="slidenum">
              <a:rPr lang="pt-BR" altLang="pt-BR" smtClean="0"/>
              <a:pPr/>
              <a:t>4</a:t>
            </a:fld>
            <a:endParaRPr lang="pt-BR" altLang="pt-BR" dirty="0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54911" y="1000108"/>
          <a:ext cx="8786870" cy="5146687"/>
        </p:xfrm>
        <a:graphic>
          <a:graphicData uri="http://schemas.openxmlformats.org/drawingml/2006/table">
            <a:tbl>
              <a:tblPr/>
              <a:tblGrid>
                <a:gridCol w="3810892"/>
                <a:gridCol w="273350"/>
                <a:gridCol w="275270"/>
                <a:gridCol w="275270"/>
                <a:gridCol w="273350"/>
                <a:gridCol w="272709"/>
                <a:gridCol w="272069"/>
                <a:gridCol w="272709"/>
                <a:gridCol w="272709"/>
                <a:gridCol w="280391"/>
                <a:gridCol w="280391"/>
                <a:gridCol w="278470"/>
                <a:gridCol w="278470"/>
                <a:gridCol w="278470"/>
                <a:gridCol w="278470"/>
                <a:gridCol w="278470"/>
                <a:gridCol w="278470"/>
                <a:gridCol w="278470"/>
                <a:gridCol w="278470"/>
              </a:tblGrid>
              <a:tr h="1169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="1" dirty="0">
                          <a:latin typeface="Times New Roman"/>
                          <a:ea typeface="Times New Roman"/>
                          <a:cs typeface="Times New Roman"/>
                        </a:rPr>
                        <a:t>Fases e Produtos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Mês 1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Mês 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Mês 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Mês 4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Mês 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69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Times New Roman"/>
                          <a:ea typeface="Times New Roman"/>
                          <a:cs typeface="Times New Roman"/>
                        </a:rPr>
                        <a:t>Fase 1 - Iniciação: Conhecimento e análise dos produtos já disponíveis.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5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Elaboração de plano de trabalho.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Análise documental dos produtos existentes da consultoria anterior.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Reunião de trabalho com os especialistas representantes das Secretarias Estaduais de Fazenda e BID, para nivelamento de conceitos, esclarecimentos de expectativas e Validação do Plano de Trabalho. (</a:t>
                      </a:r>
                      <a:r>
                        <a:rPr lang="pt-BR" sz="700" i="1" dirty="0">
                          <a:latin typeface="Times New Roman"/>
                          <a:ea typeface="Times New Roman"/>
                          <a:cs typeface="Times New Roman"/>
                        </a:rPr>
                        <a:t>Workshop I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Times New Roman"/>
                          <a:ea typeface="Times New Roman"/>
                          <a:cs typeface="Times New Roman"/>
                        </a:rPr>
                        <a:t>Fase 2 - Execução: Elaboração do Manual do ITCF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Elaboração preliminar do Manual com a proposta estruturada para apuração do ITCF, a ser encaminhado aos especialistas e representantes do fisco estadual com antecedência para a próxima etapa (prazo a ser definido no Plano de Trabalho).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5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Realização de oficina de trabalho com os especialistas representantes dos fiscos dos estados e BID, para apresentação da proposta do Manual, discussão e validação; (</a:t>
                      </a:r>
                      <a:r>
                        <a:rPr lang="pt-BR" sz="700" i="1" dirty="0">
                          <a:latin typeface="Times New Roman"/>
                          <a:ea typeface="Times New Roman"/>
                          <a:cs typeface="Times New Roman"/>
                        </a:rPr>
                        <a:t>Workshop II)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5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Realização de oficina de trabalho com os especialistas representantes de todos os fiscos estaduais e BID, para apresentação da proposta do Manual, discussão e alinhamento geral; (</a:t>
                      </a:r>
                      <a:r>
                        <a:rPr lang="pt-BR" sz="700" i="1" dirty="0">
                          <a:latin typeface="Times New Roman"/>
                          <a:ea typeface="Times New Roman"/>
                          <a:cs typeface="Times New Roman"/>
                        </a:rPr>
                        <a:t>Workshop III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Times New Roman"/>
                          <a:ea typeface="Times New Roman"/>
                          <a:cs typeface="Times New Roman"/>
                        </a:rPr>
                        <a:t>Fase 3 – Conclusão: Realização da apuração e Relatório final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7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Adequação dos sites pelos fiscos estaduais ao Manual.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Apuração do ITCF nos estados brasileiros, aplicando o Manual.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Apresentação dos resultados do diagnóstico e </a:t>
                      </a:r>
                      <a:r>
                        <a:rPr lang="pt-BR" sz="700" i="1" dirty="0">
                          <a:latin typeface="Times New Roman"/>
                          <a:ea typeface="Times New Roman"/>
                          <a:cs typeface="Times New Roman"/>
                        </a:rPr>
                        <a:t>ranqueamento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 dos estados, para os especialistas representantes dos fiscos dos estados e BID.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Apresentação dos resultados do diagnóstico à COGEF, em local a definir.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Elaboração e entrega do Relatório Final baseado nas reuniões e oficinas das fases anteriores.</a:t>
                      </a: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238" marR="10238" marT="10238" marB="102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188" y="1628775"/>
            <a:ext cx="6675456" cy="1728788"/>
          </a:xfrm>
        </p:spPr>
        <p:txBody>
          <a:bodyPr/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Comitê Gestor</a:t>
            </a:r>
            <a:endParaRPr lang="pt-BR" altLang="pt-BR" dirty="0" smtClean="0"/>
          </a:p>
        </p:txBody>
      </p:sp>
      <p:sp>
        <p:nvSpPr>
          <p:cNvPr id="39939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44171C-4220-497C-AEC5-BD7F3B6ADFEB}" type="slidenum">
              <a:rPr lang="pt-BR" altLang="pt-BR" smtClean="0"/>
              <a:pPr/>
              <a:t>5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Diretrizes: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1 - Atuação permanente na Cogef.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2 - O Comitê Gestor será responsável pela manutenção e administração do Índice, conforme decisões emanadas pela Cogef.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Comitê apresentará a Cogef novos temas e critérios objetivos para melhorar o índice.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Cogef aprovará o Regimento do Comitê. </a:t>
            </a:r>
          </a:p>
          <a:p>
            <a:pPr>
              <a:buNone/>
            </a:pPr>
            <a:endParaRPr lang="pt-BR" altLang="pt-BR" sz="2000" dirty="0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93398C-4B8B-46CE-A4D0-0B5F5098CB0D}" type="slidenum">
              <a:rPr lang="pt-BR" altLang="pt-BR" smtClean="0"/>
              <a:pPr/>
              <a:t>6</a:t>
            </a:fld>
            <a:endParaRPr lang="pt-BR" altLang="pt-BR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11188" y="0"/>
            <a:ext cx="6408737" cy="1341438"/>
          </a:xfrm>
        </p:spPr>
        <p:txBody>
          <a:bodyPr/>
          <a:lstStyle/>
          <a:p>
            <a:r>
              <a:rPr lang="pt-B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Comitê Gestor do ITCF</a:t>
            </a:r>
            <a:endParaRPr lang="pt-BR" alt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Comitê Gestor do ITCF</a:t>
            </a:r>
            <a:endParaRPr lang="pt-BR" altLang="pt-BR" sz="3600" dirty="0" smtClean="0"/>
          </a:p>
        </p:txBody>
      </p:sp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Estruturado em 2 comissões: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Comissão de Avaliação do ÍTCF para atualização e aperfeiçoamento constante do mesmo.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Comissão de Apuração do ITCF que liderará o processo anual de apuração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 duas comissões estarão sob a responsabilidade do coordenador do Comitê. </a:t>
            </a:r>
            <a:endParaRPr lang="pt-BR" alt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93398C-4B8B-46CE-A4D0-0B5F5098CB0D}" type="slidenum">
              <a:rPr lang="pt-BR" altLang="pt-BR" smtClean="0"/>
              <a:pPr/>
              <a:t>7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Comitê Gestor</a:t>
            </a:r>
            <a:endParaRPr lang="pt-BR" altLang="pt-BR" sz="3600" dirty="0" smtClean="0"/>
          </a:p>
        </p:txBody>
      </p:sp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Composição do Comitê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Comitê Gestor será composto por 07 membros efetivos e 03 membros suplentes (de estados distintos), sendo: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01 coordenador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03 representantes da Comissão de Gestão Fazendária - COGEF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03 representantes responsáveis pelos Portais de Transparência dos Estados</a:t>
            </a:r>
          </a:p>
          <a:p>
            <a:pPr>
              <a:buNone/>
            </a:pPr>
            <a:endParaRPr lang="pt-BR" altLang="pt-BR" sz="2000" dirty="0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93398C-4B8B-46CE-A4D0-0B5F5098CB0D}" type="slidenum">
              <a:rPr lang="pt-BR" altLang="pt-BR" smtClean="0"/>
              <a:pPr/>
              <a:t>8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Espaço Reservado para Conteúdo 24"/>
          <p:cNvSpPr>
            <a:spLocks noGrp="1"/>
          </p:cNvSpPr>
          <p:nvPr>
            <p:ph idx="1"/>
          </p:nvPr>
        </p:nvSpPr>
        <p:spPr>
          <a:xfrm>
            <a:off x="249907" y="2055817"/>
            <a:ext cx="8643998" cy="258762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altLang="pt-BR" sz="4400" dirty="0" smtClean="0"/>
              <a:t>FIM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altLang="pt-BR" sz="28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t-BR" altLang="pt-BR" sz="2800" dirty="0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953994-C3BD-47CE-825F-71F1FB71C088}" type="slidenum">
              <a:rPr lang="pt-BR" altLang="pt-BR" smtClean="0"/>
              <a:pPr/>
              <a:t>9</a:t>
            </a:fld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LLEFT" val=" 210.125"/>
  <p:tag name="LTOP" val=" 469.875"/>
  <p:tag name="RESIZE" val="Yes"/>
  <p:tag name="THINKCELLSHAPEDONOTDELETE" val="pEEPcQU8ikEquHBwR1iaqtQ"/>
</p:tagLst>
</file>

<file path=ppt/theme/theme1.xml><?xml version="1.0" encoding="utf-8"?>
<a:theme xmlns:a="http://schemas.openxmlformats.org/drawingml/2006/main" name="Tema do Office">
  <a:themeElements>
    <a:clrScheme name="Macroplan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E97108"/>
      </a:accent1>
      <a:accent2>
        <a:srgbClr val="8B351C"/>
      </a:accent2>
      <a:accent3>
        <a:srgbClr val="3D2A15"/>
      </a:accent3>
      <a:accent4>
        <a:srgbClr val="004851"/>
      </a:accent4>
      <a:accent5>
        <a:srgbClr val="66723B"/>
      </a:accent5>
      <a:accent6>
        <a:srgbClr val="FCCFA6"/>
      </a:accent6>
      <a:hlink>
        <a:srgbClr val="D9B893"/>
      </a:hlink>
      <a:folHlink>
        <a:srgbClr val="CEE3E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423</Words>
  <Application>Microsoft Office PowerPoint</Application>
  <PresentationFormat>Apresentação na tela (4:3)</PresentationFormat>
  <Paragraphs>97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Comissão de Gestão Fazendária – COGEF</vt:lpstr>
      <vt:lpstr>Slide 2</vt:lpstr>
      <vt:lpstr>Manifestação de Interesse - BID</vt:lpstr>
      <vt:lpstr>Cronograma de implantação da 1ª Etapa</vt:lpstr>
      <vt:lpstr>Slide 5</vt:lpstr>
      <vt:lpstr>Comitê Gestor do ITCF</vt:lpstr>
      <vt:lpstr>Comitê Gestor do ITCF</vt:lpstr>
      <vt:lpstr>Comitê Gestor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mariana.bahiense</dc:creator>
  <cp:lastModifiedBy>lincoln</cp:lastModifiedBy>
  <cp:revision>100</cp:revision>
  <dcterms:created xsi:type="dcterms:W3CDTF">2010-09-16T14:18:41Z</dcterms:created>
  <dcterms:modified xsi:type="dcterms:W3CDTF">2014-08-08T22:08:07Z</dcterms:modified>
</cp:coreProperties>
</file>