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9" r:id="rId2"/>
    <p:sldId id="327" r:id="rId3"/>
    <p:sldId id="303" r:id="rId4"/>
    <p:sldId id="325" r:id="rId5"/>
  </p:sldIdLst>
  <p:sldSz cx="9144000" cy="6858000" type="screen4x3"/>
  <p:notesSz cx="7035800" cy="91948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66CC00"/>
    <a:srgbClr val="993333"/>
    <a:srgbClr val="CC3300"/>
    <a:srgbClr val="FF9900"/>
    <a:srgbClr val="FFCC66"/>
    <a:srgbClr val="5F5F5F"/>
    <a:srgbClr val="0033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-1050" y="-102"/>
      </p:cViewPr>
      <p:guideLst>
        <p:guide orient="horz" pos="2160"/>
        <p:guide pos="159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695325"/>
            <a:ext cx="4579938" cy="3435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367213"/>
            <a:ext cx="5159375" cy="4138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588" tIns="44991" rIns="91588" bIns="449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ptBanner"/>
          <p:cNvSpPr>
            <a:spLocks noChangeArrowheads="1"/>
          </p:cNvSpPr>
          <p:nvPr/>
        </p:nvSpPr>
        <p:spPr bwMode="gray">
          <a:xfrm>
            <a:off x="0" y="0"/>
            <a:ext cx="9144000" cy="3427413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>
              <a:defRPr/>
            </a:pPr>
            <a:endParaRPr lang="pt-BR"/>
          </a:p>
        </p:txBody>
      </p:sp>
      <p:sp>
        <p:nvSpPr>
          <p:cNvPr id="10300" name="Rectangle 60"/>
          <p:cNvSpPr>
            <a:spLocks noGrp="1" noChangeArrowheads="1"/>
          </p:cNvSpPr>
          <p:nvPr>
            <p:ph type="ctrTitle" sz="quarter"/>
          </p:nvPr>
        </p:nvSpPr>
        <p:spPr>
          <a:xfrm>
            <a:off x="2517775" y="4530725"/>
            <a:ext cx="6270625" cy="365125"/>
          </a:xfrm>
        </p:spPr>
        <p:txBody>
          <a:bodyPr anchor="t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01" name="Rectangle 6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17775" y="5505450"/>
            <a:ext cx="6275388" cy="274638"/>
          </a:xfrm>
          <a:ln w="9525"/>
        </p:spPr>
        <p:txBody>
          <a:bodyPr>
            <a:spAutoFit/>
          </a:bodyPr>
          <a:lstStyle>
            <a:lvl1pPr marL="3175"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77"/>
          <p:cNvSpPr>
            <a:spLocks noGrp="1" noChangeArrowheads="1"/>
          </p:cNvSpPr>
          <p:nvPr>
            <p:ph type="ftr" sz="quarter" idx="10"/>
          </p:nvPr>
        </p:nvSpPr>
        <p:spPr>
          <a:xfrm>
            <a:off x="179388" y="6326188"/>
            <a:ext cx="8763000" cy="45720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5133-8BBA-4F84-9524-21A94547E98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909638"/>
            <a:ext cx="2193925" cy="4649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909638"/>
            <a:ext cx="6434137" cy="4649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65FC9-9D54-4FDA-B762-E28A4FC0533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B5FF5-6F6E-49B1-9A39-607A51BBEED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48288-2C0C-4BF8-A00E-06626A12E2D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2200275"/>
            <a:ext cx="4313237" cy="3359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2200275"/>
            <a:ext cx="4314825" cy="3359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5258D-9F82-457F-9ACB-D64CA5EE78B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F2004-4E5C-42C2-B9D2-D17F6E7E903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041CC-5CA3-4341-8330-4697E744EC5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B7CA6-FC1D-4D6D-A990-37B6ED4A72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4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430FC-4318-40CE-9009-7272F326367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A0719-9D74-4244-AAC6-DE1A609735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"/>
          <p:cNvSpPr>
            <a:spLocks noGrp="1" noChangeArrowheads="1"/>
          </p:cNvSpPr>
          <p:nvPr>
            <p:ph type="body" idx="1"/>
          </p:nvPr>
        </p:nvSpPr>
        <p:spPr bwMode="gray">
          <a:xfrm>
            <a:off x="179388" y="2200275"/>
            <a:ext cx="8780462" cy="335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89" name="QptBanner"/>
          <p:cNvSpPr>
            <a:spLocks noChangeArrowheads="1"/>
          </p:cNvSpPr>
          <p:nvPr userDrawn="1"/>
        </p:nvSpPr>
        <p:spPr bwMode="gray">
          <a:xfrm>
            <a:off x="0" y="0"/>
            <a:ext cx="9140825" cy="1323975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pt-BR"/>
          </a:p>
        </p:txBody>
      </p:sp>
      <p:sp>
        <p:nvSpPr>
          <p:cNvPr id="3076" name="Rectangle 64"/>
          <p:cNvSpPr>
            <a:spLocks noGrp="1" noChangeArrowheads="1"/>
          </p:cNvSpPr>
          <p:nvPr>
            <p:ph type="title"/>
          </p:nvPr>
        </p:nvSpPr>
        <p:spPr bwMode="gray">
          <a:xfrm>
            <a:off x="179388" y="909638"/>
            <a:ext cx="87804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90" name="Rectangle 66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179388" y="6618288"/>
            <a:ext cx="2286000" cy="166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4" name="Rectangle 60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80000"/>
              </a:lnSpc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fld id="{463EB1DA-AA71-4103-968C-90C9C384798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104" name="AcnFootnote" hidden="1"/>
          <p:cNvSpPr txBox="1">
            <a:spLocks noChangeArrowheads="1"/>
          </p:cNvSpPr>
          <p:nvPr/>
        </p:nvSpPr>
        <p:spPr bwMode="gray">
          <a:xfrm>
            <a:off x="179388" y="6254750"/>
            <a:ext cx="8780462" cy="334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eaLnBrk="0" hangingPunct="0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1000" b="0"/>
              <a:t>*	Footnote</a:t>
            </a:r>
          </a:p>
          <a:p>
            <a:pPr marL="538163" indent="-538163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1000" b="0"/>
              <a:t>Source:	Source</a:t>
            </a:r>
          </a:p>
        </p:txBody>
      </p:sp>
      <p:sp>
        <p:nvSpPr>
          <p:cNvPr id="1105" name="Rectangle 81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730500" y="6632575"/>
            <a:ext cx="3683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4" name="AcnSubjectTitle_ID_1124" hidden="1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179388" y="1420813"/>
            <a:ext cx="6985000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US" sz="1600"/>
              <a:t>Subject Title</a:t>
            </a:r>
          </a:p>
        </p:txBody>
      </p:sp>
      <p:sp>
        <p:nvSpPr>
          <p:cNvPr id="1125" name="AcnUnitofMeasure_ID_1125" hidden="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179388" y="1697038"/>
            <a:ext cx="6985000" cy="2127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US" b="0"/>
              <a:t>Unit of Measure</a:t>
            </a:r>
          </a:p>
        </p:txBody>
      </p:sp>
      <p:sp>
        <p:nvSpPr>
          <p:cNvPr id="1126" name="AcnStamp_ID_1126" hidden="1"/>
          <p:cNvSpPr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7537450" y="1411288"/>
            <a:ext cx="1422400" cy="263525"/>
          </a:xfrm>
          <a:prstGeom prst="leftRightArrow">
            <a:avLst>
              <a:gd name="adj1" fmla="val 100000"/>
              <a:gd name="adj2" fmla="val 0"/>
            </a:avLst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25400" rIns="0" bIns="25400">
            <a:spAutoFit/>
          </a:bodyPr>
          <a:lstStyle/>
          <a:p>
            <a:pPr algn="r" eaLnBrk="0" hangingPunct="0">
              <a:buSzPct val="100000"/>
              <a:buFont typeface="Wingdings" pitchFamily="2" charset="2"/>
              <a:buNone/>
              <a:defRPr/>
            </a:pPr>
            <a:r>
              <a:rPr lang="en-US"/>
              <a:t>MASTER STAMP</a:t>
            </a:r>
          </a:p>
        </p:txBody>
      </p:sp>
      <p:cxnSp>
        <p:nvCxnSpPr>
          <p:cNvPr id="3084" name="AcnStpConnector_ID_1127" hidden="1"/>
          <p:cNvCxnSpPr>
            <a:cxnSpLocks noChangeShapeType="1"/>
            <a:stCxn id="1126" idx="2"/>
            <a:endCxn id="1126" idx="0"/>
          </p:cNvCxnSpPr>
          <p:nvPr>
            <p:custDataLst>
              <p:tags r:id="rId16"/>
            </p:custDataLst>
          </p:nvPr>
        </p:nvCxnSpPr>
        <p:spPr bwMode="gray">
          <a:xfrm>
            <a:off x="7537450" y="1411288"/>
            <a:ext cx="1422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85" name="AcnStpConnector_ID_1128" hidden="1"/>
          <p:cNvCxnSpPr>
            <a:cxnSpLocks noChangeShapeType="1"/>
            <a:stCxn id="1126" idx="4"/>
            <a:endCxn id="1126" idx="6"/>
          </p:cNvCxnSpPr>
          <p:nvPr>
            <p:custDataLst>
              <p:tags r:id="rId17"/>
            </p:custDataLst>
          </p:nvPr>
        </p:nvCxnSpPr>
        <p:spPr bwMode="gray">
          <a:xfrm>
            <a:off x="7537450" y="1674813"/>
            <a:ext cx="1422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131" name="Text Box 107"/>
          <p:cNvSpPr txBox="1">
            <a:spLocks noChangeArrowheads="1"/>
          </p:cNvSpPr>
          <p:nvPr userDrawn="1"/>
        </p:nvSpPr>
        <p:spPr bwMode="gray">
          <a:xfrm>
            <a:off x="8042275" y="76200"/>
            <a:ext cx="1019175" cy="747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2000" tIns="72000" rIns="72000" bIns="72000">
            <a:spAutoFit/>
          </a:bodyPr>
          <a:lstStyle/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pt-BR" sz="1800">
                <a:solidFill>
                  <a:srgbClr val="FFFF66"/>
                </a:solidFill>
              </a:rPr>
              <a:t>COGEF </a:t>
            </a:r>
          </a:p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pt-BR" sz="1800">
                <a:solidFill>
                  <a:srgbClr val="FFFF66"/>
                </a:solidFill>
              </a:rPr>
              <a:t>ARP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342900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–"/>
        <a:defRPr sz="1400">
          <a:solidFill>
            <a:schemeClr val="tx1"/>
          </a:solidFill>
          <a:latin typeface="+mn-lt"/>
        </a:defRPr>
      </a:lvl3pPr>
      <a:lvl4pPr marL="533400" indent="-1889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•"/>
        <a:defRPr sz="1400">
          <a:solidFill>
            <a:schemeClr val="tx1"/>
          </a:solidFill>
          <a:latin typeface="+mn-lt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5pPr>
      <a:lvl6pPr marL="11684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6pPr>
      <a:lvl7pPr marL="16256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7pPr>
      <a:lvl8pPr marL="20828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8pPr>
      <a:lvl9pPr marL="25400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3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26" name="think-cell Slide" r:id="rId6" imgW="0" imgH="0" progId="">
              <p:embed/>
            </p:oleObj>
          </a:graphicData>
        </a:graphic>
      </p:graphicFrame>
      <p:sp>
        <p:nvSpPr>
          <p:cNvPr id="1027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1308100" y="3777180"/>
            <a:ext cx="5755670" cy="984885"/>
          </a:xfrm>
        </p:spPr>
        <p:txBody>
          <a:bodyPr/>
          <a:lstStyle/>
          <a:p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3600" dirty="0" smtClean="0">
                <a:solidFill>
                  <a:schemeClr val="accent1">
                    <a:lumMod val="25000"/>
                  </a:schemeClr>
                </a:solidFill>
              </a:rPr>
              <a:t>GT CAPACITAÇÃO</a:t>
            </a:r>
          </a:p>
        </p:txBody>
      </p:sp>
      <p:sp>
        <p:nvSpPr>
          <p:cNvPr id="1028" name="Rectangle 30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465388" y="5819775"/>
            <a:ext cx="6275387" cy="274638"/>
          </a:xfrm>
          <a:ln w="12700"/>
        </p:spPr>
        <p:txBody>
          <a:bodyPr/>
          <a:lstStyle/>
          <a:p>
            <a:pPr indent="0" algn="r">
              <a:buFont typeface="Wingdings" pitchFamily="2" charset="2"/>
              <a:buNone/>
            </a:pPr>
            <a:r>
              <a:rPr lang="pt-BR" dirty="0" smtClean="0">
                <a:solidFill>
                  <a:schemeClr val="accent1">
                    <a:lumMod val="25000"/>
                  </a:schemeClr>
                </a:solidFill>
              </a:rPr>
              <a:t>Salvador/BA, 13 e 14 de novembro de 2012.</a:t>
            </a:r>
          </a:p>
        </p:txBody>
      </p:sp>
      <p:sp>
        <p:nvSpPr>
          <p:cNvPr id="1029" name="Rectangle 37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1343025" y="777875"/>
            <a:ext cx="653097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sz="4000" cap="small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18ª REUNIÃO DA COGEF </a:t>
            </a:r>
          </a:p>
          <a:p>
            <a:pPr eaLnBrk="0" hangingPunct="0"/>
            <a:r>
              <a:rPr lang="pt-BR" sz="2800" dirty="0">
                <a:solidFill>
                  <a:srgbClr val="FFFF66"/>
                </a:solidFill>
              </a:rPr>
              <a:t/>
            </a:r>
            <a:br>
              <a:rPr lang="pt-BR" sz="2800" dirty="0">
                <a:solidFill>
                  <a:srgbClr val="FFFF66"/>
                </a:solidFill>
              </a:rPr>
            </a:br>
            <a:endParaRPr lang="pt-B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729" y="414341"/>
            <a:ext cx="6869469" cy="430887"/>
          </a:xfrm>
        </p:spPr>
        <p:txBody>
          <a:bodyPr/>
          <a:lstStyle/>
          <a:p>
            <a:r>
              <a:rPr lang="pt-BR" sz="2800" dirty="0" smtClean="0"/>
              <a:t>Planejamento Estratégico COGEF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400" y="1384300"/>
            <a:ext cx="8991600" cy="5473700"/>
          </a:xfrm>
        </p:spPr>
        <p:txBody>
          <a:bodyPr/>
          <a:lstStyle/>
          <a:p>
            <a:pPr>
              <a:buNone/>
            </a:pPr>
            <a:r>
              <a:rPr lang="pt-BR" sz="1600" dirty="0" smtClean="0"/>
              <a:t> </a:t>
            </a:r>
            <a:r>
              <a:rPr lang="pt-BR" sz="1600" b="1" dirty="0" smtClean="0"/>
              <a:t>Objetivo Estratégico:  </a:t>
            </a:r>
            <a:r>
              <a:rPr lang="pt-BR" sz="1600" dirty="0" smtClean="0"/>
              <a:t>1. Melhorar a gestão da informação e do conhecimento</a:t>
            </a:r>
          </a:p>
          <a:p>
            <a:pPr>
              <a:buNone/>
            </a:pPr>
            <a:r>
              <a:rPr lang="pt-BR" sz="1600" dirty="0" smtClean="0"/>
              <a:t> </a:t>
            </a:r>
          </a:p>
          <a:p>
            <a:pPr>
              <a:buNone/>
            </a:pPr>
            <a:r>
              <a:rPr lang="pt-BR" sz="1600" b="1" dirty="0" smtClean="0"/>
              <a:t>Iniciativa a: </a:t>
            </a:r>
            <a:r>
              <a:rPr lang="pt-BR" sz="1600" dirty="0" smtClean="0"/>
              <a:t>Nivelar o conhecimento em gestão por meio de alternativas de capacitação (workshop, grupos de estudo e cursos):</a:t>
            </a:r>
          </a:p>
          <a:p>
            <a:pPr>
              <a:buNone/>
            </a:pPr>
            <a:r>
              <a:rPr lang="pt-BR" sz="1600" dirty="0" smtClean="0"/>
              <a:t>- Foram realizadas 04 turmas do </a:t>
            </a:r>
            <a:r>
              <a:rPr lang="pt-BR" sz="1600" b="1" dirty="0" smtClean="0"/>
              <a:t>Curso de Gestão de Projetos</a:t>
            </a:r>
            <a:r>
              <a:rPr lang="pt-BR" sz="1600" dirty="0" smtClean="0"/>
              <a:t>, em parceria com a ESAF. Houve demandas dos Estados para mais turmas, porém a falta de recursos orçamentários na ESAF inviabilizou a realização; Sugere-se que para 2013 retome-se a realização desse curso, com turmas regionalizadas.  Considerando os produtos de interesse comum dos Estados, entendemos que também é recomendável a realização de cursos nos temas: </a:t>
            </a:r>
            <a:r>
              <a:rPr lang="pt-BR" sz="1600" b="1" dirty="0" smtClean="0"/>
              <a:t>Gestão do Conhecimento e Gestão de Competências</a:t>
            </a:r>
            <a:r>
              <a:rPr lang="pt-BR" sz="1600" dirty="0" smtClean="0"/>
              <a:t>.</a:t>
            </a:r>
          </a:p>
          <a:p>
            <a:pPr>
              <a:buFontTx/>
              <a:buChar char="-"/>
            </a:pPr>
            <a:r>
              <a:rPr lang="pt-BR" sz="1600" dirty="0" smtClean="0"/>
              <a:t>Workshops devem ocorrer periodicamente, conforme a necessidade dos Estados (atualmente está em andamento o </a:t>
            </a:r>
            <a:r>
              <a:rPr lang="pt-BR" sz="1600" b="1" dirty="0" smtClean="0"/>
              <a:t>Workshop sobre Fábrica de Software</a:t>
            </a:r>
            <a:r>
              <a:rPr lang="pt-BR" sz="1600" dirty="0" smtClean="0"/>
              <a:t>).</a:t>
            </a:r>
          </a:p>
          <a:p>
            <a:pPr>
              <a:buFontTx/>
              <a:buChar char="-"/>
            </a:pPr>
            <a:endParaRPr lang="pt-BR" sz="1600" dirty="0" smtClean="0"/>
          </a:p>
          <a:p>
            <a:pPr>
              <a:buNone/>
            </a:pPr>
            <a:r>
              <a:rPr lang="pt-BR" sz="1600" b="1" dirty="0" smtClean="0"/>
              <a:t>Iniciativa b: </a:t>
            </a:r>
            <a:r>
              <a:rPr lang="pt-BR" sz="1600" dirty="0" smtClean="0"/>
              <a:t>Promover soluções para o compartilhamento de conhecimentos (banco de melhores práticas, compartilhamento de documentos, </a:t>
            </a:r>
            <a:r>
              <a:rPr lang="pt-BR" sz="1600" dirty="0" err="1" smtClean="0"/>
              <a:t>etc</a:t>
            </a:r>
            <a:r>
              <a:rPr lang="pt-BR" sz="1600" dirty="0" smtClean="0"/>
              <a:t>):</a:t>
            </a:r>
          </a:p>
          <a:p>
            <a:pPr>
              <a:buNone/>
            </a:pPr>
            <a:r>
              <a:rPr lang="pt-BR" sz="1600" dirty="0" smtClean="0"/>
              <a:t>- A comunidade da COGEF na </a:t>
            </a:r>
            <a:r>
              <a:rPr lang="pt-BR" sz="1600" b="1" dirty="0" smtClean="0"/>
              <a:t>rede CATIR </a:t>
            </a:r>
            <a:r>
              <a:rPr lang="pt-BR" sz="1600" dirty="0" smtClean="0"/>
              <a:t>possui um potencial importante como espaço de compartilhamento de boas práticas, contudo é pouco utilizada. Sugerimos realização de capacitação sobre o funcionamento da ferramenta, bem como a reserva de um  espaço durante a realização das  reuniões da COGEF para que seja acessada a rede e apresentadas algumas boas </a:t>
            </a:r>
            <a:r>
              <a:rPr lang="pt-BR" sz="1600" dirty="0" smtClean="0"/>
              <a:t>experiências que tenham sido compartilhadas lá.</a:t>
            </a:r>
            <a:endParaRPr lang="pt-BR" sz="1600" dirty="0" smtClean="0"/>
          </a:p>
          <a:p>
            <a:pPr>
              <a:buFontTx/>
              <a:buChar char="-"/>
            </a:pPr>
            <a:endParaRPr lang="pt-BR" sz="1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6B5FF5-6F6E-49B1-9A39-607A51BBEE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E6C98C9-64BF-4BD3-91EE-BBAFE6DFFD6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gray">
          <a:xfrm>
            <a:off x="741969" y="473189"/>
            <a:ext cx="7032625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</a:rPr>
              <a:t>Planejamento</a:t>
            </a:r>
            <a:r>
              <a:rPr lang="pt-BR" sz="2400" dirty="0" smtClean="0">
                <a:solidFill>
                  <a:schemeClr val="bg1"/>
                </a:solidFill>
              </a:rPr>
              <a:t> Estratégico COGEF</a:t>
            </a:r>
            <a:endParaRPr lang="pt-BR" sz="24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232899" y="2137025"/>
            <a:ext cx="5987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1659831"/>
            <a:ext cx="902071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Objetivo Estratégico: </a:t>
            </a:r>
            <a:r>
              <a:rPr kumimoji="0" 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8. Desenvolver competências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Iniciativa a: </a:t>
            </a:r>
            <a:r>
              <a:rPr kumimoji="0" 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Mapear as competências essenciais das unidades fazendárias:</a:t>
            </a: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Mapeamento realizado e documento apresentado na 17ª Reunião da COGEF;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Iniciativa b: </a:t>
            </a:r>
            <a:r>
              <a:rPr kumimoji="0" 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Construir o portfólio de capacitação baseado nas competências essenciais:</a:t>
            </a: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Portfólio de cursos construído, juntamente com a Trilha de Capacitação, tendo por base os componentes e subcomponentes do </a:t>
            </a:r>
            <a:r>
              <a:rPr kumimoji="0" lang="pt-B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Profisco</a:t>
            </a:r>
            <a:r>
              <a:rPr lang="pt-BR" sz="1600" b="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Observação:</a:t>
            </a:r>
            <a:r>
              <a:rPr kumimoji="0" 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Todo material foi disponibilizado para o Grupo de Desenvolvimento do Servidor Fazendário – GDFAZ, que ficou incumbindo de administrar sua atualização e ampliação. </a:t>
            </a: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Foi autorizada, pelo CONFAZ, a criação do </a:t>
            </a:r>
            <a:r>
              <a:rPr kumimoji="0" lang="pt-B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IEFE-Brasil</a:t>
            </a:r>
            <a:r>
              <a:rPr kumimoji="0" 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instituto responsável por viabilizar a realização de cursos de interesse das administrações fiscais estaduais e que está sendo administrado pelo GDFAZ. Entendemos que o COGEF deva demandar do GDFAZ e, por cosequencia, do </a:t>
            </a:r>
            <a:r>
              <a:rPr kumimoji="0" lang="pt-B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IEFE-Brasil</a:t>
            </a:r>
            <a:r>
              <a:rPr kumimoji="0" 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a realização do cursos previstos nas Trilhas de Capacitação. Para tanto, seria</a:t>
            </a:r>
            <a:r>
              <a:rPr kumimoji="0" lang="pt-BR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importante</a:t>
            </a:r>
            <a:r>
              <a:rPr kumimoji="0" 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definirmos quais os cursos prioritários, segundo os interesses da COGEF, nesse momento. 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2"/>
          <p:cNvSpPr txBox="1">
            <a:spLocks noGrp="1"/>
          </p:cNvSpPr>
          <p:nvPr/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eaLnBrk="0" hangingPunct="0">
              <a:lnSpc>
                <a:spcPct val="80000"/>
              </a:lnSpc>
            </a:pPr>
            <a:fld id="{E63578EA-911E-46D9-986D-CCACA92F42BC}" type="slidenum">
              <a:rPr lang="en-US" sz="1000" b="0"/>
              <a:pPr algn="r" eaLnBrk="0" hangingPunct="0">
                <a:lnSpc>
                  <a:spcPct val="80000"/>
                </a:lnSpc>
              </a:pPr>
              <a:t>4</a:t>
            </a:fld>
            <a:endParaRPr lang="en-US" sz="1000" b="0"/>
          </a:p>
        </p:txBody>
      </p:sp>
      <p:sp>
        <p:nvSpPr>
          <p:cNvPr id="4" name="CaixaDeTexto 3"/>
          <p:cNvSpPr txBox="1"/>
          <p:nvPr/>
        </p:nvSpPr>
        <p:spPr>
          <a:xfrm>
            <a:off x="1016000" y="1397000"/>
            <a:ext cx="69783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sz="4400" dirty="0" smtClean="0"/>
              <a:t>      </a:t>
            </a:r>
            <a:r>
              <a:rPr lang="pt-BR" sz="4400" dirty="0" smtClean="0">
                <a:solidFill>
                  <a:schemeClr val="accent2">
                    <a:lumMod val="50000"/>
                  </a:schemeClr>
                </a:solidFill>
              </a:rPr>
              <a:t>Obrigado !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5" name="Retângulo 4"/>
          <p:cNvSpPr/>
          <p:nvPr/>
        </p:nvSpPr>
        <p:spPr>
          <a:xfrm>
            <a:off x="5295900" y="4978401"/>
            <a:ext cx="3200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pt-BR" dirty="0" smtClean="0"/>
              <a:t> </a:t>
            </a: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Milton Cesar da Costa</a:t>
            </a:r>
          </a:p>
          <a:p>
            <a:pPr>
              <a:spcBef>
                <a:spcPts val="0"/>
              </a:spcBef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GT Capacitação/COGEF</a:t>
            </a:r>
          </a:p>
          <a:p>
            <a:pPr>
              <a:spcBef>
                <a:spcPts val="0"/>
              </a:spcBef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SEFAZ/RS</a:t>
            </a:r>
          </a:p>
          <a:p>
            <a:pPr>
              <a:spcBef>
                <a:spcPts val="0"/>
              </a:spcBef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Fone (51) 9991.0675</a:t>
            </a:r>
          </a:p>
          <a:p>
            <a:pPr>
              <a:spcBef>
                <a:spcPts val="0"/>
              </a:spcBef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miltoncc@sefaz.rs.gov.br</a:t>
            </a:r>
            <a:endParaRPr lang="pt-BR" i="1" dirty="0">
              <a:solidFill>
                <a:schemeClr val="accent2">
                  <a:lumMod val="5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UBTITLE" val="1"/>
  <p:tag name="COLORSCHEME" val="ppBackground$16777215|ppForeground$0|ppShadow$8421504|ppTitle$102|ppFill$15129023|ppAccent1$13415296|ppAccent2$11766848|ppAccent3$10053120|ExtraColor$14540253|ExtraColor$11711154|ExtraColor$6250335|ExtraColor$6737151|ExtraColor$39423|ExtraColor$13260|ExtraColor$3355545|ExtraColor$52326|"/>
  <p:tag name="THINKCELLUNDODONOTDELETE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26.03.2006 17:56:5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UnitofMeasure"/>
  <p:tag name="DATE" val="26.03.2006 17:56:5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amp"/>
  <p:tag name="DATE" val="26.03.2006 17:56:5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pConnector"/>
  <p:tag name="DATE" val="26.03.2006 17:56:5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pConnector"/>
  <p:tag name="DATE" val="26.03.2006 17:56: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MDgffkzs0yFlkmZHdX9U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NUTdCKLUK.8EdwFWoKKA"/>
</p:tagLst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660000"/>
      </a:dk2>
      <a:lt2>
        <a:srgbClr val="808080"/>
      </a:lt2>
      <a:accent1>
        <a:srgbClr val="BFD9E6"/>
      </a:accent1>
      <a:accent2>
        <a:srgbClr val="80B3CC"/>
      </a:accent2>
      <a:accent3>
        <a:srgbClr val="FFFFFF"/>
      </a:accent3>
      <a:accent4>
        <a:srgbClr val="000000"/>
      </a:accent4>
      <a:accent5>
        <a:srgbClr val="DCE9F0"/>
      </a:accent5>
      <a:accent6>
        <a:srgbClr val="73A2B9"/>
      </a:accent6>
      <a:hlink>
        <a:srgbClr val="408CB3"/>
      </a:hlink>
      <a:folHlink>
        <a:srgbClr val="006699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FFFFFF"/>
        </a:dk2>
        <a:lt2>
          <a:srgbClr val="999999"/>
        </a:lt2>
        <a:accent1>
          <a:srgbClr val="D6EBF6"/>
        </a:accent1>
        <a:accent2>
          <a:srgbClr val="83C2E5"/>
        </a:accent2>
        <a:accent3>
          <a:srgbClr val="FFFFFF"/>
        </a:accent3>
        <a:accent4>
          <a:srgbClr val="000000"/>
        </a:accent4>
        <a:accent5>
          <a:srgbClr val="E8F3FA"/>
        </a:accent5>
        <a:accent6>
          <a:srgbClr val="76B0CF"/>
        </a:accent6>
        <a:hlink>
          <a:srgbClr val="288FC8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15094</TotalTime>
  <Words>230</Words>
  <Application>Microsoft Office PowerPoint</Application>
  <PresentationFormat>Apresentação na tela (4:3)</PresentationFormat>
  <Paragraphs>45</Paragraphs>
  <Slides>4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6" baseType="lpstr">
      <vt:lpstr>Blank</vt:lpstr>
      <vt:lpstr>think-cell Slide</vt:lpstr>
      <vt:lpstr> GT CAPACITAÇÃO</vt:lpstr>
      <vt:lpstr>Planejamento Estratégico COGEF</vt:lpstr>
      <vt:lpstr>Slide 3</vt:lpstr>
      <vt:lpstr>Slide 4</vt:lpstr>
    </vt:vector>
  </TitlesOfParts>
  <Company>Accenture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Modernização das Secretarias de Fazenda Funções Financeiras e Tributárias</dc:title>
  <dc:creator>leonardo.paolucci</dc:creator>
  <cp:lastModifiedBy>Instalador</cp:lastModifiedBy>
  <cp:revision>95</cp:revision>
  <cp:lastPrinted>2000-08-10T20:43:38Z</cp:lastPrinted>
  <dcterms:created xsi:type="dcterms:W3CDTF">2010-11-12T18:31:08Z</dcterms:created>
  <dcterms:modified xsi:type="dcterms:W3CDTF">2012-11-13T11:28:28Z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QptVersion">
    <vt:i4>507</vt:i4>
  </property>
  <property fmtid="{D5CDD505-2E9C-101B-9397-08002B2CF9AE}" pid="3" name="QptDesign">
    <vt:i4>2</vt:i4>
  </property>
  <property fmtid="{D5CDD505-2E9C-101B-9397-08002B2CF9AE}" pid="4" name="QptPageSize">
    <vt:i4>1</vt:i4>
  </property>
  <property fmtid="{D5CDD505-2E9C-101B-9397-08002B2CF9AE}" pid="5" name="QptColorScheme">
    <vt:lpwstr>Default</vt:lpwstr>
  </property>
</Properties>
</file>