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16"/>
  </p:notesMasterIdLst>
  <p:sldIdLst>
    <p:sldId id="257" r:id="rId2"/>
    <p:sldId id="282" r:id="rId3"/>
    <p:sldId id="283" r:id="rId4"/>
    <p:sldId id="284" r:id="rId5"/>
    <p:sldId id="285" r:id="rId6"/>
    <p:sldId id="295" r:id="rId7"/>
    <p:sldId id="287" r:id="rId8"/>
    <p:sldId id="297" r:id="rId9"/>
    <p:sldId id="268" r:id="rId10"/>
    <p:sldId id="269" r:id="rId11"/>
    <p:sldId id="270" r:id="rId12"/>
    <p:sldId id="276" r:id="rId13"/>
    <p:sldId id="273" r:id="rId14"/>
    <p:sldId id="296" r:id="rId15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2" autoAdjust="0"/>
    <p:restoredTop sz="94660"/>
  </p:normalViewPr>
  <p:slideViewPr>
    <p:cSldViewPr>
      <p:cViewPr varScale="1">
        <p:scale>
          <a:sx n="103" d="100"/>
          <a:sy n="103" d="100"/>
        </p:scale>
        <p:origin x="-2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741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93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93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8131CA7-CD54-431B-8AD8-B65CF960A57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57197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pt-BR" altLang="en-US"/>
              <a:t>Clique para editar o estilo do título mestre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pt-BR" altLang="en-US"/>
              <a:t>Clique para editar o estilo do subtítulo mestre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A9CCE-032F-455E-91F6-DAF34DBDEC5C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837831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056B48-5CE2-4677-AD55-BF857450D201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534034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BD3ADB-1BD1-423D-85E2-813DA70F7DF2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575428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77C56-57BE-450E-97EB-A718AC04714F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737206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7EDBC-63E8-49FA-9AA0-176D924066C2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363297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84031-1701-432B-BBE7-51A4614F9F90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413811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807B2-6101-4ED5-A893-39598582AAD7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723711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908B46-001E-4596-A7CF-57DDBA50EB80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222523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A9E187-3DCC-41A4-8A5E-AE0A8AF7B73D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524016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6CAA51-70D0-415E-A802-DB243E82F818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793630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E36EB-DB45-4752-9592-5B7E7D0BBD11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38157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 smtClean="0"/>
              <a:t>Clique para editar os estilos do texto mestre</a:t>
            </a:r>
          </a:p>
          <a:p>
            <a:pPr lvl="1"/>
            <a:r>
              <a:rPr lang="pt-BR" altLang="en-US" smtClean="0"/>
              <a:t>Segundo nível</a:t>
            </a:r>
          </a:p>
          <a:p>
            <a:pPr lvl="2"/>
            <a:r>
              <a:rPr lang="pt-BR" altLang="en-US" smtClean="0"/>
              <a:t>Terceiro nível</a:t>
            </a:r>
          </a:p>
          <a:p>
            <a:pPr lvl="3"/>
            <a:r>
              <a:rPr lang="pt-BR" altLang="en-US" smtClean="0"/>
              <a:t>Quarto nível</a:t>
            </a:r>
          </a:p>
          <a:p>
            <a:pPr lvl="4"/>
            <a:r>
              <a:rPr lang="pt-BR" altLang="en-US" smtClean="0"/>
              <a:t>Quinto nível</a:t>
            </a:r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30B5A25D-10B9-4562-879F-D5D3F21B2A1D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sefaz.pi.gov.br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tângulo 1"/>
          <p:cNvSpPr>
            <a:spLocks noChangeArrowheads="1"/>
          </p:cNvSpPr>
          <p:nvPr/>
        </p:nvSpPr>
        <p:spPr bwMode="auto">
          <a:xfrm>
            <a:off x="1087438" y="2133600"/>
            <a:ext cx="7021512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 sz="2400">
              <a:latin typeface="Georgia" pitchFamily="18" charset="0"/>
            </a:endParaRPr>
          </a:p>
          <a:p>
            <a:pPr eaLnBrk="1" hangingPunct="1"/>
            <a:endParaRPr lang="pt-BR" altLang="pt-BR" sz="2400">
              <a:latin typeface="Georgia" pitchFamily="18" charset="0"/>
            </a:endParaRPr>
          </a:p>
          <a:p>
            <a:pPr algn="ctr" eaLnBrk="1" hangingPunct="1"/>
            <a:r>
              <a:rPr lang="pt-BR" altLang="pt-BR" sz="3000" b="1">
                <a:solidFill>
                  <a:srgbClr val="28571F"/>
                </a:solidFill>
                <a:latin typeface="Georgia" pitchFamily="18" charset="0"/>
              </a:rPr>
              <a:t>AVALIAÇÃO DE DESEMPENHO POR COMPETÊNCIA DO SERVIDOR SEFAZ-PI</a:t>
            </a:r>
          </a:p>
        </p:txBody>
      </p:sp>
      <p:pic>
        <p:nvPicPr>
          <p:cNvPr id="3075" name="Picture 1" descr="C:\Arquivos de programas\Microsoft Office\MEDIA\CAGCAT10\j0301252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5064125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>
              <a:latin typeface="Georgia" pitchFamily="18" charset="0"/>
            </a:endParaRPr>
          </a:p>
        </p:txBody>
      </p:sp>
      <p:pic>
        <p:nvPicPr>
          <p:cNvPr id="3077" name="Picture 2" descr="Nova image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33388"/>
            <a:ext cx="2087563" cy="154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Rectangle 4"/>
          <p:cNvSpPr>
            <a:spLocks noChangeArrowheads="1"/>
          </p:cNvSpPr>
          <p:nvPr/>
        </p:nvSpPr>
        <p:spPr bwMode="auto">
          <a:xfrm>
            <a:off x="1087438" y="565150"/>
            <a:ext cx="7229475" cy="1277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99696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2000" b="1">
                <a:latin typeface="Century Gothic" pitchFamily="34" charset="0"/>
                <a:ea typeface="Times New Roman" pitchFamily="18" charset="0"/>
                <a:cs typeface="Arial" charset="0"/>
              </a:rPr>
              <a:t>GOVERNO DO ESTADO DO PIAUÍ</a:t>
            </a:r>
            <a:endParaRPr lang="pt-BR" altLang="pt-BR" sz="2000" b="1">
              <a:latin typeface="Arial Narrow" pitchFamily="34" charset="0"/>
              <a:ea typeface="Times New Roman" pitchFamily="18" charset="0"/>
              <a:cs typeface="Arial" charset="0"/>
            </a:endParaRPr>
          </a:p>
          <a:p>
            <a:r>
              <a:rPr lang="pt-BR" altLang="pt-BR" sz="2000" b="1">
                <a:latin typeface="Century Gothic" pitchFamily="34" charset="0"/>
                <a:ea typeface="Times New Roman" pitchFamily="18" charset="0"/>
                <a:cs typeface="Arial" charset="0"/>
              </a:rPr>
              <a:t>SECRETARIA DA FAZENDA</a:t>
            </a:r>
            <a:endParaRPr lang="pt-BR" altLang="pt-BR" sz="2000" b="1">
              <a:latin typeface="Arial Narrow" pitchFamily="34" charset="0"/>
              <a:ea typeface="Times New Roman" pitchFamily="18" charset="0"/>
              <a:cs typeface="Arial" charset="0"/>
            </a:endParaRPr>
          </a:p>
          <a:p>
            <a:r>
              <a:rPr lang="pt-BR" altLang="pt-BR" sz="2000" b="1">
                <a:latin typeface="Century Gothic" pitchFamily="34" charset="0"/>
                <a:ea typeface="Times New Roman" pitchFamily="18" charset="0"/>
                <a:cs typeface="Arial" charset="0"/>
              </a:rPr>
              <a:t>UNIDADE ADMINISTRATIVO FINANCEIRA</a:t>
            </a:r>
            <a:endParaRPr lang="pt-BR" altLang="pt-BR" sz="2000" b="1">
              <a:latin typeface="Arial Narrow" pitchFamily="34" charset="0"/>
              <a:ea typeface="Times New Roman" pitchFamily="18" charset="0"/>
              <a:cs typeface="Arial" charset="0"/>
            </a:endParaRPr>
          </a:p>
          <a:p>
            <a:r>
              <a:rPr lang="pt-BR" altLang="pt-BR" sz="2000" b="1">
                <a:latin typeface="Arial Narrow" pitchFamily="34" charset="0"/>
                <a:ea typeface="Times New Roman" pitchFamily="18" charset="0"/>
                <a:cs typeface="Arial" charset="0"/>
              </a:rPr>
              <a:t>Home Page: </a:t>
            </a:r>
            <a:r>
              <a:rPr lang="pt-BR" altLang="pt-BR" sz="2000" b="1">
                <a:solidFill>
                  <a:srgbClr val="3366FF"/>
                </a:solidFill>
                <a:latin typeface="Arial Narrow" pitchFamily="34" charset="0"/>
                <a:ea typeface="Times New Roman" pitchFamily="18" charset="0"/>
                <a:cs typeface="Arial" charset="0"/>
                <a:hlinkClick r:id="rId4"/>
              </a:rPr>
              <a:t>www.sefaz.pi.gov.br</a:t>
            </a:r>
            <a:r>
              <a:rPr lang="pt-BR" altLang="pt-BR" sz="2000">
                <a:ea typeface="Times New Roman" pitchFamily="18" charset="0"/>
                <a:cs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 idx="4294967295"/>
          </p:nvPr>
        </p:nvSpPr>
        <p:spPr>
          <a:xfrm>
            <a:off x="395288" y="333375"/>
            <a:ext cx="8229600" cy="1139825"/>
          </a:xfrm>
        </p:spPr>
        <p:txBody>
          <a:bodyPr anchor="b"/>
          <a:lstStyle/>
          <a:p>
            <a:pPr eaLnBrk="1" hangingPunct="1"/>
            <a:r>
              <a:rPr lang="pt-BR" altLang="pt-BR" sz="3000" b="1" smtClean="0"/>
              <a:t>OBJETIVO</a:t>
            </a:r>
          </a:p>
        </p:txBody>
      </p:sp>
      <p:sp>
        <p:nvSpPr>
          <p:cNvPr id="11267" name="Espaço Reservado para Conteúdo 2"/>
          <p:cNvSpPr>
            <a:spLocks noGrp="1"/>
          </p:cNvSpPr>
          <p:nvPr>
            <p:ph sz="quarter" idx="4294967295"/>
          </p:nvPr>
        </p:nvSpPr>
        <p:spPr>
          <a:xfrm>
            <a:off x="250825" y="1603375"/>
            <a:ext cx="8408988" cy="4503738"/>
          </a:xfrm>
        </p:spPr>
        <p:txBody>
          <a:bodyPr/>
          <a:lstStyle/>
          <a:p>
            <a:pPr marL="273050" indent="-273050" eaLnBrk="1" hangingPunct="1">
              <a:buFont typeface="Wingdings" pitchFamily="2" charset="2"/>
              <a:buNone/>
              <a:defRPr/>
            </a:pPr>
            <a:r>
              <a:rPr lang="pt-BR" sz="2900" dirty="0" smtClean="0"/>
              <a:t>        </a:t>
            </a:r>
          </a:p>
          <a:p>
            <a:pPr marL="273050" indent="-273050" algn="just" eaLnBrk="1" hangingPunct="1">
              <a:buFont typeface="Wingdings" pitchFamily="2" charset="2"/>
              <a:buNone/>
              <a:defRPr/>
            </a:pPr>
            <a:r>
              <a:rPr lang="pt-BR" sz="2900" dirty="0" smtClean="0"/>
              <a:t>   Executar </a:t>
            </a:r>
            <a:r>
              <a:rPr lang="pt-BR" sz="2500" dirty="0" smtClean="0"/>
              <a:t>o Programa de Avaliação de Desempenho por Competências do Servidor da Secretaria da Fazenda do Estado do Piauí (</a:t>
            </a:r>
            <a:r>
              <a:rPr lang="pt-BR" sz="2500" dirty="0"/>
              <a:t>P</a:t>
            </a:r>
            <a:r>
              <a:rPr lang="pt-BR" sz="2500" dirty="0" smtClean="0"/>
              <a:t>AC), alinhado ao Planejamento Estratégico da SEFAZ.</a:t>
            </a:r>
          </a:p>
          <a:p>
            <a:pPr marL="273050" indent="-273050" algn="just" eaLnBrk="1" hangingPunct="1">
              <a:buFont typeface="Wingdings" pitchFamily="2" charset="2"/>
              <a:buNone/>
              <a:defRPr/>
            </a:pPr>
            <a:endParaRPr lang="pt-BR" sz="2500" dirty="0" smtClean="0"/>
          </a:p>
          <a:p>
            <a:pPr marL="273050" indent="-273050" algn="just" eaLnBrk="1" hangingPunct="1">
              <a:buFont typeface="Wingdings" pitchFamily="2" charset="2"/>
              <a:buNone/>
              <a:defRPr/>
            </a:pPr>
            <a:r>
              <a:rPr lang="pt-BR" sz="2500" b="1" dirty="0" smtClean="0"/>
              <a:t>   </a:t>
            </a:r>
            <a:r>
              <a:rPr lang="pt-BR" sz="2500" b="1" dirty="0" smtClean="0">
                <a:solidFill>
                  <a:schemeClr val="accent6"/>
                </a:solidFill>
              </a:rPr>
              <a:t>Ponto fraco: </a:t>
            </a:r>
            <a:r>
              <a:rPr lang="pt-BR" sz="2500" dirty="0" smtClean="0">
                <a:solidFill>
                  <a:schemeClr val="accent6"/>
                </a:solidFill>
              </a:rPr>
              <a:t>Inexistência de um Plano de Desenvolvimento do Servidor e de um Programa de </a:t>
            </a:r>
            <a:r>
              <a:rPr lang="pt-BR" sz="2500" dirty="0">
                <a:solidFill>
                  <a:schemeClr val="accent6"/>
                </a:solidFill>
              </a:rPr>
              <a:t>A</a:t>
            </a:r>
            <a:r>
              <a:rPr lang="pt-BR" sz="2500" dirty="0" smtClean="0">
                <a:solidFill>
                  <a:schemeClr val="accent6"/>
                </a:solidFill>
              </a:rPr>
              <a:t>valiação de </a:t>
            </a:r>
            <a:r>
              <a:rPr lang="pt-BR" sz="2500" dirty="0">
                <a:solidFill>
                  <a:schemeClr val="accent6"/>
                </a:solidFill>
              </a:rPr>
              <a:t>D</a:t>
            </a:r>
            <a:r>
              <a:rPr lang="pt-BR" sz="2500" dirty="0" smtClean="0">
                <a:solidFill>
                  <a:schemeClr val="accent6"/>
                </a:solidFill>
              </a:rPr>
              <a:t>esempenho.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7813"/>
            <a:ext cx="8229600" cy="990600"/>
          </a:xfrm>
        </p:spPr>
        <p:txBody>
          <a:bodyPr anchor="b"/>
          <a:lstStyle/>
          <a:p>
            <a:pPr algn="ctr" eaLnBrk="1" hangingPunct="1"/>
            <a:r>
              <a:rPr lang="pt-BR" altLang="pt-BR" sz="3600" b="1" smtClean="0"/>
              <a:t>PRODUTO ESPERADO</a:t>
            </a:r>
          </a:p>
        </p:txBody>
      </p:sp>
      <p:sp>
        <p:nvSpPr>
          <p:cNvPr id="12291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628775"/>
            <a:ext cx="8280400" cy="4530725"/>
          </a:xfrm>
        </p:spPr>
        <p:txBody>
          <a:bodyPr/>
          <a:lstStyle/>
          <a:p>
            <a:pPr marL="273050" indent="-27305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sz="2600" dirty="0" smtClean="0"/>
              <a:t>  </a:t>
            </a:r>
          </a:p>
          <a:p>
            <a:pPr marL="273050" indent="-27305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sz="2600" dirty="0" smtClean="0"/>
              <a:t>   Programa de Avaliação de Desempenho por Competências  do  Servidor (Subsidio para a matriz de capacitação e demais políticas da Gestão de Pessoas).</a:t>
            </a:r>
          </a:p>
          <a:p>
            <a:pPr marL="273050" indent="-27305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pt-BR" sz="800" dirty="0" smtClean="0"/>
          </a:p>
          <a:p>
            <a:pPr marL="273050" indent="-273050" eaLnBrk="1" hangingPunct="1">
              <a:lnSpc>
                <a:spcPct val="90000"/>
              </a:lnSpc>
              <a:defRPr/>
            </a:pPr>
            <a:endParaRPr lang="pt-BR" sz="2600" dirty="0" smtClean="0"/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sz="2600" b="1" dirty="0" smtClean="0">
                <a:solidFill>
                  <a:schemeClr val="accent6"/>
                </a:solidFill>
              </a:rPr>
              <a:t> Objetivo estratégico</a:t>
            </a:r>
            <a:r>
              <a:rPr lang="pt-BR" sz="2600" dirty="0" smtClean="0">
                <a:solidFill>
                  <a:schemeClr val="accent6"/>
                </a:solidFill>
              </a:rPr>
              <a:t>: Assegurar elevado nível de competência profissional e motivação para o trabalho por parte dos Recursos Humanos da Instituição.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6192838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pt-BR" sz="2800" b="1" dirty="0" smtClean="0">
                <a:solidFill>
                  <a:schemeClr val="tx2"/>
                </a:solidFill>
                <a:latin typeface="+mj-lt"/>
              </a:rPr>
              <a:t>ETAPAS DE DESENVOLVIMENTO</a:t>
            </a:r>
          </a:p>
          <a:p>
            <a:pPr algn="just" eaLnBrk="1" hangingPunct="1">
              <a:lnSpc>
                <a:spcPct val="80000"/>
              </a:lnSpc>
              <a:buFontTx/>
              <a:buChar char="•"/>
              <a:defRPr/>
            </a:pPr>
            <a:endParaRPr lang="pt-BR" sz="1100" dirty="0" smtClean="0"/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2400" b="1" dirty="0" smtClean="0"/>
              <a:t>MAPEAMENTO DAS COMPETÊNCIAS DO SERVIDOR DE ACORDO COM AS ATRIBUIÇÕES DAS UNIDADES:  </a:t>
            </a: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900" b="1" dirty="0" smtClean="0"/>
              <a:t>    </a:t>
            </a:r>
          </a:p>
          <a:p>
            <a:pPr marL="0" indent="0" algn="just" eaLnBrk="1" hangingPunct="1">
              <a:buFont typeface="Wingdings" pitchFamily="2" charset="2"/>
              <a:buNone/>
              <a:defRPr/>
            </a:pPr>
            <a:r>
              <a:rPr lang="pt-BR" sz="1800" dirty="0">
                <a:solidFill>
                  <a:schemeClr val="accent6"/>
                </a:solidFill>
              </a:rPr>
              <a:t> </a:t>
            </a:r>
            <a:r>
              <a:rPr lang="pt-BR" sz="1800" dirty="0" smtClean="0">
                <a:solidFill>
                  <a:schemeClr val="accent6"/>
                </a:solidFill>
              </a:rPr>
              <a:t>     </a:t>
            </a:r>
            <a:r>
              <a:rPr lang="pt-BR" sz="2000" b="1" dirty="0">
                <a:solidFill>
                  <a:schemeClr val="accent6"/>
                </a:solidFill>
              </a:rPr>
              <a:t>Ponto fraco:</a:t>
            </a:r>
          </a:p>
          <a:p>
            <a:pPr algn="just" eaLnBrk="1" hangingPunct="1">
              <a:defRPr/>
            </a:pPr>
            <a:r>
              <a:rPr lang="pt-BR" sz="1800" dirty="0">
                <a:solidFill>
                  <a:schemeClr val="accent6"/>
                </a:solidFill>
              </a:rPr>
              <a:t>Falta de conhecimento sistêmico da SEFAZ por parte de seus integrantes; </a:t>
            </a:r>
          </a:p>
          <a:p>
            <a:pPr algn="just" eaLnBrk="1" hangingPunct="1">
              <a:defRPr/>
            </a:pPr>
            <a:r>
              <a:rPr lang="pt-BR" sz="1800" dirty="0">
                <a:solidFill>
                  <a:schemeClr val="accent6"/>
                </a:solidFill>
              </a:rPr>
              <a:t>Inadequado dimensionamento de pessoal nos setores.</a:t>
            </a: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pt-BR" sz="1800" b="1" dirty="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pt-BR" sz="2400" dirty="0" smtClean="0"/>
              <a:t>Formação da equipe com os indicados pelos Gestores das áreas, por meio de Portaria, para realizar o mapeamento das competências do servidor;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endParaRPr lang="pt-BR" sz="800" dirty="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pt-BR" sz="2400" dirty="0" smtClean="0"/>
              <a:t>Capacitação da Equipe de Mapeamento das competências dos servidores conforme atribuições  do setor;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endParaRPr lang="pt-BR" sz="8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pt-BR" sz="2400" dirty="0" smtClean="0"/>
              <a:t>Consolidação do mapeamento;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pt-BR" sz="8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pt-BR" sz="2400" dirty="0" smtClean="0"/>
              <a:t>Classificação das competências, por Unidade.</a:t>
            </a:r>
          </a:p>
          <a:p>
            <a:pPr marL="0" indent="0" algn="just" eaLnBrk="1" hangingPunct="1">
              <a:buFont typeface="Wingdings" pitchFamily="2" charset="2"/>
              <a:buNone/>
              <a:defRPr/>
            </a:pPr>
            <a:endParaRPr lang="pt-BR" sz="800" dirty="0" smtClean="0"/>
          </a:p>
          <a:p>
            <a:pPr marL="0" indent="0" algn="just" eaLnBrk="1" hangingPunct="1">
              <a:buFont typeface="Wingdings" pitchFamily="2" charset="2"/>
              <a:buNone/>
              <a:defRPr/>
            </a:pPr>
            <a:endParaRPr lang="pt-BR" sz="2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Conteúdo 2"/>
          <p:cNvSpPr>
            <a:spLocks noGrp="1"/>
          </p:cNvSpPr>
          <p:nvPr>
            <p:ph sz="quarter" idx="4294967295"/>
          </p:nvPr>
        </p:nvSpPr>
        <p:spPr>
          <a:xfrm>
            <a:off x="755650" y="1052513"/>
            <a:ext cx="7632700" cy="4910137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pt-BR" sz="2500" dirty="0" smtClean="0"/>
              <a:t>Institucionalização do Plano de Desenvolvimento e do PAC através de Portaria;</a:t>
            </a:r>
          </a:p>
          <a:p>
            <a:pPr marL="273050" indent="-273050" algn="just" eaLnBrk="1" hangingPunct="1">
              <a:buFont typeface="Wingdings" pitchFamily="2" charset="2"/>
              <a:buNone/>
              <a:defRPr/>
            </a:pPr>
            <a:endParaRPr lang="pt-BR" sz="10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pt-BR" sz="2500" dirty="0" smtClean="0"/>
              <a:t>Elaboração e validação do PAC;</a:t>
            </a:r>
          </a:p>
          <a:p>
            <a:pPr marL="0" indent="0" algn="just" eaLnBrk="1" hangingPunct="1">
              <a:buFont typeface="Wingdings" pitchFamily="2" charset="2"/>
              <a:buNone/>
              <a:defRPr/>
            </a:pPr>
            <a:endParaRPr lang="pt-BR" sz="10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pt-BR" sz="2500" dirty="0" smtClean="0"/>
              <a:t>Formação e Capacitação da Comissão de Avaliação;</a:t>
            </a:r>
          </a:p>
          <a:p>
            <a:pPr marL="0" indent="0" algn="just" eaLnBrk="1" hangingPunct="1">
              <a:buFont typeface="Wingdings" pitchFamily="2" charset="2"/>
              <a:buNone/>
              <a:defRPr/>
            </a:pPr>
            <a:endParaRPr lang="pt-BR" sz="10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pt-BR" sz="2500" dirty="0" smtClean="0"/>
              <a:t>Encontros, reuniões e seminários com servidores para dar conhecimento sobre o processo;</a:t>
            </a:r>
          </a:p>
          <a:p>
            <a:pPr marL="0" indent="0" algn="just" eaLnBrk="1" hangingPunct="1">
              <a:buFont typeface="Wingdings" pitchFamily="2" charset="2"/>
              <a:buNone/>
              <a:defRPr/>
            </a:pPr>
            <a:endParaRPr lang="pt-BR" sz="10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pt-BR" sz="2500" dirty="0" smtClean="0"/>
              <a:t>Aplicação do  PAC. </a:t>
            </a:r>
          </a:p>
          <a:p>
            <a:pPr marL="273050" indent="-273050" algn="just" eaLnBrk="1" hangingPunct="1">
              <a:buFont typeface="Wingdings" pitchFamily="2" charset="2"/>
              <a:buNone/>
              <a:defRPr/>
            </a:pPr>
            <a:endParaRPr lang="pt-BR" sz="2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ítulo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157288"/>
          </a:xfrm>
        </p:spPr>
        <p:txBody>
          <a:bodyPr/>
          <a:lstStyle/>
          <a:p>
            <a:pPr algn="ctr"/>
            <a:r>
              <a:rPr lang="pt-BR" altLang="pt-BR" sz="3200" b="1" smtClean="0"/>
              <a:t>ESTAGIO ATUAL DA EXECUÇÃO DO PROGRAMA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573587"/>
          </a:xfrm>
        </p:spPr>
        <p:txBody>
          <a:bodyPr/>
          <a:lstStyle/>
          <a:p>
            <a:pPr algn="just">
              <a:defRPr/>
            </a:pPr>
            <a:r>
              <a:rPr lang="pt-BR" sz="2400" dirty="0" smtClean="0"/>
              <a:t>Aquisição do Sistema (</a:t>
            </a:r>
            <a:r>
              <a:rPr lang="pt-BR" sz="1800" b="1" dirty="0" smtClean="0"/>
              <a:t>CONCLUÍDO</a:t>
            </a:r>
            <a:r>
              <a:rPr lang="pt-BR" sz="2400" dirty="0" smtClean="0"/>
              <a:t>);</a:t>
            </a:r>
          </a:p>
          <a:p>
            <a:pPr marL="0" indent="0" algn="just">
              <a:buFont typeface="Wingdings" pitchFamily="2" charset="2"/>
              <a:buNone/>
              <a:defRPr/>
            </a:pPr>
            <a:endParaRPr lang="pt-BR" sz="800" dirty="0" smtClean="0"/>
          </a:p>
          <a:p>
            <a:pPr algn="just">
              <a:defRPr/>
            </a:pPr>
            <a:r>
              <a:rPr lang="pt-BR" sz="2400" dirty="0" smtClean="0"/>
              <a:t>Formação da Comissão de Avaliação (</a:t>
            </a:r>
            <a:r>
              <a:rPr lang="pt-BR" sz="2000" b="1" dirty="0"/>
              <a:t>CONCLUÍDO</a:t>
            </a:r>
            <a:r>
              <a:rPr lang="pt-BR" sz="2400" dirty="0" smtClean="0"/>
              <a:t>);</a:t>
            </a:r>
          </a:p>
          <a:p>
            <a:pPr marL="0" indent="0" algn="just">
              <a:buFont typeface="Wingdings" pitchFamily="2" charset="2"/>
              <a:buNone/>
              <a:defRPr/>
            </a:pPr>
            <a:endParaRPr lang="pt-BR" sz="800" dirty="0" smtClean="0"/>
          </a:p>
          <a:p>
            <a:pPr algn="just">
              <a:defRPr/>
            </a:pPr>
            <a:r>
              <a:rPr lang="pt-BR" sz="2400" dirty="0" smtClean="0"/>
              <a:t>Indicação dos servidores para acompanhar o processo de avaliação </a:t>
            </a:r>
            <a:r>
              <a:rPr lang="pt-BR" sz="2000" dirty="0" smtClean="0"/>
              <a:t>(</a:t>
            </a:r>
            <a:r>
              <a:rPr lang="pt-BR" sz="2000" b="1" dirty="0"/>
              <a:t>CONCLUÍDO</a:t>
            </a:r>
            <a:r>
              <a:rPr lang="pt-BR" sz="2000" dirty="0" smtClean="0"/>
              <a:t>);</a:t>
            </a:r>
          </a:p>
          <a:p>
            <a:pPr marL="0" indent="0" algn="just">
              <a:buFont typeface="Wingdings" pitchFamily="2" charset="2"/>
              <a:buNone/>
              <a:defRPr/>
            </a:pPr>
            <a:endParaRPr lang="pt-BR" sz="800" dirty="0" smtClean="0"/>
          </a:p>
          <a:p>
            <a:pPr algn="just">
              <a:defRPr/>
            </a:pPr>
            <a:r>
              <a:rPr lang="pt-BR" sz="2400" dirty="0" smtClean="0"/>
              <a:t>Capacitação das equipes </a:t>
            </a:r>
            <a:r>
              <a:rPr lang="pt-BR" sz="2000" dirty="0" smtClean="0"/>
              <a:t>(</a:t>
            </a:r>
            <a:r>
              <a:rPr lang="pt-BR" sz="2000" b="1" dirty="0"/>
              <a:t>CONCLUÍDO</a:t>
            </a:r>
            <a:r>
              <a:rPr lang="pt-BR" sz="2000" dirty="0" smtClean="0"/>
              <a:t>);</a:t>
            </a:r>
          </a:p>
          <a:p>
            <a:pPr marL="0" indent="0" algn="just">
              <a:buFont typeface="Wingdings" pitchFamily="2" charset="2"/>
              <a:buNone/>
              <a:defRPr/>
            </a:pPr>
            <a:endParaRPr lang="pt-BR" sz="800" dirty="0" smtClean="0"/>
          </a:p>
          <a:p>
            <a:pPr algn="just">
              <a:defRPr/>
            </a:pPr>
            <a:r>
              <a:rPr lang="pt-BR" sz="2400" dirty="0" smtClean="0"/>
              <a:t>Capacitação dos servidores para o uso do sistema</a:t>
            </a:r>
            <a:r>
              <a:rPr lang="pt-BR" sz="2400" dirty="0"/>
              <a:t> </a:t>
            </a:r>
            <a:r>
              <a:rPr lang="pt-BR" sz="2000" dirty="0"/>
              <a:t>(</a:t>
            </a:r>
            <a:r>
              <a:rPr lang="pt-BR" sz="2000" b="1" dirty="0"/>
              <a:t>CONCLUÍDO</a:t>
            </a:r>
            <a:r>
              <a:rPr lang="pt-BR" sz="2000" dirty="0" smtClean="0"/>
              <a:t>);</a:t>
            </a:r>
          </a:p>
          <a:p>
            <a:pPr marL="0" indent="0" algn="just">
              <a:buFont typeface="Wingdings" pitchFamily="2" charset="2"/>
              <a:buNone/>
              <a:defRPr/>
            </a:pPr>
            <a:endParaRPr lang="pt-BR" sz="800" dirty="0" smtClean="0"/>
          </a:p>
          <a:p>
            <a:pPr algn="just">
              <a:defRPr/>
            </a:pPr>
            <a:r>
              <a:rPr lang="pt-BR" sz="2400" dirty="0" smtClean="0"/>
              <a:t>Produção do Manual e Cartilha de orientação do processo de orientação </a:t>
            </a:r>
            <a:r>
              <a:rPr lang="pt-BR" sz="1800" dirty="0"/>
              <a:t>(</a:t>
            </a:r>
            <a:r>
              <a:rPr lang="pt-BR" sz="1800" b="1" dirty="0"/>
              <a:t>CONCLUÍDO</a:t>
            </a:r>
            <a:r>
              <a:rPr lang="pt-BR" sz="1800" dirty="0" smtClean="0"/>
              <a:t>). 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pt-BR" sz="24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C:\Arquivos de programas\Microsoft Office\MEDIA\CAGCAT10\j0299125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5738" y="1096963"/>
            <a:ext cx="2016125" cy="18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1403350" y="404813"/>
            <a:ext cx="57610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pt-BR" altLang="pt-BR"/>
          </a:p>
        </p:txBody>
      </p:sp>
      <p:sp>
        <p:nvSpPr>
          <p:cNvPr id="4100" name="Text Box 11"/>
          <p:cNvSpPr txBox="1">
            <a:spLocks noChangeArrowheads="1"/>
          </p:cNvSpPr>
          <p:nvPr/>
        </p:nvSpPr>
        <p:spPr bwMode="auto">
          <a:xfrm>
            <a:off x="1258888" y="406400"/>
            <a:ext cx="5256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4000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COMPETÊNCIA</a:t>
            </a:r>
            <a:endParaRPr lang="pt-BR" sz="40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101" name="Text Box 12"/>
          <p:cNvSpPr txBox="1">
            <a:spLocks noChangeArrowheads="1"/>
          </p:cNvSpPr>
          <p:nvPr/>
        </p:nvSpPr>
        <p:spPr bwMode="auto">
          <a:xfrm>
            <a:off x="539750" y="2276475"/>
            <a:ext cx="8064500" cy="402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endParaRPr lang="es-ES" altLang="pt-BR" sz="2500"/>
          </a:p>
          <a:p>
            <a:pPr algn="just" eaLnBrk="1" hangingPunct="1"/>
            <a:r>
              <a:rPr lang="es-ES" altLang="pt-BR" sz="2500"/>
              <a:t>Segundo </a:t>
            </a:r>
            <a:r>
              <a:rPr lang="es-ES" altLang="pt-BR" sz="2500" b="1"/>
              <a:t>Scott B. Parry</a:t>
            </a:r>
            <a:r>
              <a:rPr lang="es-ES" altLang="pt-BR" sz="2500"/>
              <a:t>:</a:t>
            </a:r>
          </a:p>
          <a:p>
            <a:pPr algn="just" eaLnBrk="1" hangingPunct="1"/>
            <a:endParaRPr lang="es-ES" altLang="pt-BR"/>
          </a:p>
          <a:p>
            <a:pPr algn="just" eaLnBrk="1" hangingPunct="1"/>
            <a:r>
              <a:rPr lang="es-ES" altLang="pt-BR" sz="2500" i="1"/>
              <a:t>Competências é um agrupamento de conhecimentos, habilidades e atitudes correlacionadas, que afeta parte considerável da atividade de alguém, que se relaciona com seu desempenho, que pode ser medido segundo padrões preestabelecidos, e que pode ser melhorado por meio de treinamento e desenvolvimento</a:t>
            </a:r>
            <a:r>
              <a:rPr lang="es-ES" altLang="pt-BR" sz="2500"/>
              <a:t>.</a:t>
            </a:r>
            <a:endParaRPr lang="pt-BR" altLang="pt-BR" sz="2500"/>
          </a:p>
          <a:p>
            <a:pPr eaLnBrk="1" hangingPunct="1">
              <a:spcBef>
                <a:spcPct val="50000"/>
              </a:spcBef>
            </a:pPr>
            <a:endParaRPr lang="pt-BR" altLang="pt-BR" sz="25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alemazzariolli.com/wp-content/uploads/2008/12/treinamento_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4365625"/>
            <a:ext cx="2741613" cy="153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611188" y="476250"/>
            <a:ext cx="8135937" cy="8620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3200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GESTÃO POR COMPETÊNCIA </a:t>
            </a:r>
          </a:p>
          <a:p>
            <a:pPr>
              <a:defRPr/>
            </a:pPr>
            <a:endParaRPr lang="pt-BR" dirty="0">
              <a:latin typeface="Georgia" pitchFamily="18" charset="0"/>
            </a:endParaRPr>
          </a:p>
        </p:txBody>
      </p:sp>
      <p:sp>
        <p:nvSpPr>
          <p:cNvPr id="5124" name="CaixaDeTexto 5"/>
          <p:cNvSpPr txBox="1">
            <a:spLocks noChangeArrowheads="1"/>
          </p:cNvSpPr>
          <p:nvPr/>
        </p:nvSpPr>
        <p:spPr bwMode="auto">
          <a:xfrm>
            <a:off x="611188" y="1700213"/>
            <a:ext cx="8064500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pt-BR" altLang="pt-BR" sz="2800">
                <a:solidFill>
                  <a:srgbClr val="000000"/>
                </a:solidFill>
              </a:rPr>
              <a:t>Gestão da capacitação orientada para o desenvolvimento do conjunto de conhecimentos, habilidades e atitudes necessárias ao desempenho das funções dos servidores, visando ao alcance dos objetivos da instituição; </a:t>
            </a:r>
            <a:endParaRPr lang="pt-BR" altLang="pt-BR" sz="280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539750" y="260350"/>
            <a:ext cx="8280400" cy="1008063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b">
            <a:noAutofit/>
          </a:bodyPr>
          <a:lstStyle/>
          <a:p>
            <a:pPr algn="ctr" eaLnBrk="1" hangingPunct="1">
              <a:defRPr/>
            </a:pPr>
            <a:r>
              <a:rPr lang="pt-BR" sz="3000" b="1" cap="all" dirty="0" smtClean="0"/>
              <a:t>Gestão Por Competências:</a:t>
            </a:r>
            <a:br>
              <a:rPr lang="pt-BR" sz="3000" b="1" cap="all" dirty="0" smtClean="0"/>
            </a:br>
            <a:r>
              <a:rPr lang="pt-BR" sz="3000" b="1" cap="all" dirty="0" smtClean="0"/>
              <a:t> um novo modelo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79388" y="1341438"/>
            <a:ext cx="3744912" cy="50466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000" b="1" dirty="0"/>
              <a:t>FOCO</a:t>
            </a:r>
          </a:p>
          <a:p>
            <a:pPr algn="ctr">
              <a:defRPr/>
            </a:pPr>
            <a:endParaRPr lang="pt-BR" sz="2000" dirty="0">
              <a:latin typeface="Georgia" pitchFamily="18" charset="0"/>
            </a:endParaRPr>
          </a:p>
          <a:p>
            <a:pPr algn="ctr">
              <a:defRPr/>
            </a:pPr>
            <a:endParaRPr lang="pt-BR" sz="2000" dirty="0">
              <a:latin typeface="Georgia" pitchFamily="18" charset="0"/>
            </a:endParaRPr>
          </a:p>
          <a:p>
            <a:pPr algn="ctr">
              <a:defRPr/>
            </a:pPr>
            <a:endParaRPr lang="pt-BR" sz="2000" dirty="0">
              <a:latin typeface="Georgia" pitchFamily="18" charset="0"/>
            </a:endParaRPr>
          </a:p>
          <a:p>
            <a:pPr algn="ctr">
              <a:defRPr/>
            </a:pPr>
            <a:r>
              <a:rPr lang="pt-BR" sz="2000" dirty="0">
                <a:latin typeface="Georgia" pitchFamily="18" charset="0"/>
              </a:rPr>
              <a:t>Tradicional              Controle</a:t>
            </a:r>
          </a:p>
          <a:p>
            <a:pPr algn="ctr">
              <a:defRPr/>
            </a:pPr>
            <a:endParaRPr lang="pt-BR" sz="2000" dirty="0">
              <a:latin typeface="Georgia" pitchFamily="18" charset="0"/>
            </a:endParaRPr>
          </a:p>
          <a:p>
            <a:pPr algn="ctr">
              <a:defRPr/>
            </a:pPr>
            <a:endParaRPr lang="pt-BR" sz="2000" dirty="0">
              <a:latin typeface="Georgia" pitchFamily="18" charset="0"/>
            </a:endParaRPr>
          </a:p>
          <a:p>
            <a:pPr algn="just">
              <a:defRPr/>
            </a:pPr>
            <a:r>
              <a:rPr lang="pt-BR" sz="2000" dirty="0">
                <a:latin typeface="Georgia" pitchFamily="18" charset="0"/>
              </a:rPr>
              <a:t> </a:t>
            </a:r>
          </a:p>
          <a:p>
            <a:pPr algn="just">
              <a:defRPr/>
            </a:pPr>
            <a:endParaRPr lang="pt-BR" sz="2000" dirty="0">
              <a:latin typeface="Georgia" pitchFamily="18" charset="0"/>
            </a:endParaRPr>
          </a:p>
          <a:p>
            <a:pPr algn="ctr">
              <a:defRPr/>
            </a:pPr>
            <a:r>
              <a:rPr lang="pt-BR" sz="2000" dirty="0">
                <a:latin typeface="Georgia" pitchFamily="18" charset="0"/>
              </a:rPr>
              <a:t> </a:t>
            </a:r>
            <a:r>
              <a:rPr lang="pt-BR" sz="2200" b="1" dirty="0"/>
              <a:t>Novo Modelo </a:t>
            </a:r>
            <a:r>
              <a:rPr lang="pt-BR" sz="2000" dirty="0">
                <a:latin typeface="Georgia" pitchFamily="18" charset="0"/>
              </a:rPr>
              <a:t> </a:t>
            </a:r>
          </a:p>
          <a:p>
            <a:pPr algn="ctr">
              <a:defRPr/>
            </a:pPr>
            <a:r>
              <a:rPr lang="pt-BR" sz="2000" dirty="0">
                <a:latin typeface="Georgia" pitchFamily="18" charset="0"/>
              </a:rPr>
              <a:t>                                                          </a:t>
            </a:r>
            <a:r>
              <a:rPr lang="pt-BR" sz="2000" dirty="0">
                <a:latin typeface="Georgia" pitchFamily="18" charset="0"/>
              </a:rPr>
              <a:t>Desenvolvimento</a:t>
            </a:r>
            <a:endParaRPr lang="pt-BR" sz="2000" dirty="0">
              <a:latin typeface="Georgia" pitchFamily="18" charset="0"/>
            </a:endParaRPr>
          </a:p>
          <a:p>
            <a:pPr algn="ctr">
              <a:defRPr/>
            </a:pPr>
            <a:endParaRPr lang="pt-BR" sz="2000" dirty="0">
              <a:latin typeface="Georgia" pitchFamily="18" charset="0"/>
            </a:endParaRPr>
          </a:p>
          <a:p>
            <a:pPr algn="ctr">
              <a:defRPr/>
            </a:pPr>
            <a:endParaRPr lang="pt-BR" sz="2000" dirty="0">
              <a:latin typeface="Georgia" pitchFamily="18" charset="0"/>
            </a:endParaRPr>
          </a:p>
          <a:p>
            <a:pPr algn="just">
              <a:defRPr/>
            </a:pPr>
            <a:r>
              <a:rPr lang="pt-BR" sz="2000" dirty="0">
                <a:latin typeface="Georgia" pitchFamily="18" charset="0"/>
              </a:rPr>
              <a:t>Individual         Organizacional</a:t>
            </a:r>
          </a:p>
          <a:p>
            <a:pPr algn="just">
              <a:defRPr/>
            </a:pPr>
            <a:endParaRPr lang="pt-BR" sz="2000" dirty="0">
              <a:latin typeface="Georgia" pitchFamily="18" charset="0"/>
            </a:endParaRPr>
          </a:p>
        </p:txBody>
      </p:sp>
      <p:cxnSp>
        <p:nvCxnSpPr>
          <p:cNvPr id="5" name="Conector de seta reta 4"/>
          <p:cNvCxnSpPr/>
          <p:nvPr/>
        </p:nvCxnSpPr>
        <p:spPr>
          <a:xfrm>
            <a:off x="1866900" y="2781300"/>
            <a:ext cx="576263" cy="1588"/>
          </a:xfrm>
          <a:prstGeom prst="straightConnector1">
            <a:avLst/>
          </a:prstGeom>
          <a:ln w="12700" cmpd="sng">
            <a:solidFill>
              <a:schemeClr val="tx2">
                <a:lumMod val="75000"/>
              </a:schemeClr>
            </a:solidFill>
            <a:tailEnd type="triangle" w="lg" len="med"/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de seta reta 17"/>
          <p:cNvCxnSpPr/>
          <p:nvPr/>
        </p:nvCxnSpPr>
        <p:spPr>
          <a:xfrm>
            <a:off x="1476375" y="5821363"/>
            <a:ext cx="431800" cy="1587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have esquerda 31"/>
          <p:cNvSpPr/>
          <p:nvPr/>
        </p:nvSpPr>
        <p:spPr>
          <a:xfrm rot="5400000">
            <a:off x="1685926" y="4710112"/>
            <a:ext cx="360362" cy="1439863"/>
          </a:xfrm>
          <a:prstGeom prst="leftBrace">
            <a:avLst>
              <a:gd name="adj1" fmla="val 8333"/>
              <a:gd name="adj2" fmla="val 49008"/>
            </a:avLst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33" name="CaixaDeTexto 32"/>
          <p:cNvSpPr txBox="1"/>
          <p:nvPr/>
        </p:nvSpPr>
        <p:spPr>
          <a:xfrm>
            <a:off x="3779838" y="1341438"/>
            <a:ext cx="2160587" cy="51403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000" b="1" dirty="0"/>
              <a:t>PAPEL DA PESSOA</a:t>
            </a:r>
          </a:p>
          <a:p>
            <a:pPr algn="ctr">
              <a:defRPr/>
            </a:pPr>
            <a:endParaRPr lang="pt-BR" dirty="0">
              <a:latin typeface="Georgia" pitchFamily="18" charset="0"/>
            </a:endParaRPr>
          </a:p>
          <a:p>
            <a:pPr algn="ctr">
              <a:defRPr/>
            </a:pPr>
            <a:r>
              <a:rPr lang="pt-BR" sz="2000" dirty="0">
                <a:latin typeface="Georgia" pitchFamily="18" charset="0"/>
              </a:rPr>
              <a:t>Passivo</a:t>
            </a:r>
          </a:p>
          <a:p>
            <a:pPr algn="ctr">
              <a:defRPr/>
            </a:pPr>
            <a:endParaRPr lang="pt-BR" sz="2000" dirty="0">
              <a:latin typeface="Georgia" pitchFamily="18" charset="0"/>
            </a:endParaRPr>
          </a:p>
          <a:p>
            <a:pPr algn="ctr">
              <a:defRPr/>
            </a:pPr>
            <a:r>
              <a:rPr lang="pt-BR" sz="2000" dirty="0">
                <a:latin typeface="Georgia" pitchFamily="18" charset="0"/>
              </a:rPr>
              <a:t>Objeto do Controle</a:t>
            </a:r>
          </a:p>
          <a:p>
            <a:pPr algn="ctr">
              <a:defRPr/>
            </a:pPr>
            <a:endParaRPr lang="pt-BR" sz="2000" dirty="0">
              <a:latin typeface="Georgia" pitchFamily="18" charset="0"/>
            </a:endParaRPr>
          </a:p>
          <a:p>
            <a:pPr algn="ctr">
              <a:defRPr/>
            </a:pPr>
            <a:endParaRPr lang="pt-BR" sz="2400" b="1" dirty="0"/>
          </a:p>
          <a:p>
            <a:pPr algn="ctr">
              <a:defRPr/>
            </a:pPr>
            <a:endParaRPr lang="pt-BR" sz="2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Ativo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pt-BR" dirty="0">
              <a:latin typeface="Georgia" pitchFamily="18" charset="0"/>
            </a:endParaRPr>
          </a:p>
          <a:p>
            <a:pPr algn="ctr">
              <a:defRPr/>
            </a:pPr>
            <a:r>
              <a:rPr lang="pt-BR" sz="2000" dirty="0">
                <a:latin typeface="Georgia" pitchFamily="18" charset="0"/>
              </a:rPr>
              <a:t>Gestão do seu desenvolvimento e da sua carreira</a:t>
            </a:r>
          </a:p>
          <a:p>
            <a:pPr algn="ctr">
              <a:defRPr/>
            </a:pPr>
            <a:endParaRPr lang="pt-BR" sz="2000" dirty="0">
              <a:latin typeface="Calibri" pitchFamily="34" charset="0"/>
            </a:endParaRPr>
          </a:p>
        </p:txBody>
      </p:sp>
      <p:sp>
        <p:nvSpPr>
          <p:cNvPr id="34" name="CaixaDeTexto 33"/>
          <p:cNvSpPr txBox="1"/>
          <p:nvPr/>
        </p:nvSpPr>
        <p:spPr>
          <a:xfrm>
            <a:off x="5940425" y="1341438"/>
            <a:ext cx="3095625" cy="49704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000" b="1" dirty="0"/>
              <a:t>PAPEL DA </a:t>
            </a:r>
            <a:r>
              <a:rPr lang="pt-BR" sz="2000" b="1" dirty="0"/>
              <a:t>ORGANIZAÇÃO</a:t>
            </a:r>
          </a:p>
          <a:p>
            <a:pPr algn="ctr">
              <a:defRPr/>
            </a:pPr>
            <a:endParaRPr lang="pt-BR" sz="800" b="1" dirty="0"/>
          </a:p>
          <a:p>
            <a:pPr algn="ctr">
              <a:defRPr/>
            </a:pPr>
            <a:endParaRPr lang="pt-BR" sz="1400" dirty="0">
              <a:latin typeface="Georgia" pitchFamily="18" charset="0"/>
            </a:endParaRPr>
          </a:p>
          <a:p>
            <a:pPr algn="ctr">
              <a:defRPr/>
            </a:pPr>
            <a:r>
              <a:rPr lang="pt-BR" sz="2000" dirty="0">
                <a:latin typeface="Georgia" pitchFamily="18" charset="0"/>
              </a:rPr>
              <a:t>Ativo</a:t>
            </a:r>
          </a:p>
          <a:p>
            <a:pPr algn="ctr">
              <a:defRPr/>
            </a:pPr>
            <a:endParaRPr lang="pt-BR" sz="1600" dirty="0">
              <a:latin typeface="Georgia" pitchFamily="18" charset="0"/>
            </a:endParaRP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pt-BR" sz="2000" dirty="0">
                <a:latin typeface="Georgia" pitchFamily="18" charset="0"/>
              </a:rPr>
              <a:t>Controle </a:t>
            </a:r>
            <a:r>
              <a:rPr lang="pt-BR" sz="2000" dirty="0">
                <a:latin typeface="Georgia" pitchFamily="18" charset="0"/>
              </a:rPr>
              <a:t>das </a:t>
            </a:r>
            <a:r>
              <a:rPr lang="pt-BR" sz="2000" dirty="0">
                <a:latin typeface="Georgia" pitchFamily="18" charset="0"/>
              </a:rPr>
              <a:t>pessoas;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pt-BR" sz="2000" dirty="0">
                <a:latin typeface="Georgia" pitchFamily="18" charset="0"/>
              </a:rPr>
              <a:t>Única responsável </a:t>
            </a:r>
            <a:r>
              <a:rPr lang="pt-BR" sz="2000" dirty="0">
                <a:latin typeface="Georgia" pitchFamily="18" charset="0"/>
              </a:rPr>
              <a:t>pelo </a:t>
            </a:r>
            <a:r>
              <a:rPr lang="pt-BR" sz="2000" dirty="0">
                <a:latin typeface="Georgia" pitchFamily="18" charset="0"/>
              </a:rPr>
              <a:t>desenvolvimento.</a:t>
            </a:r>
          </a:p>
          <a:p>
            <a:pPr algn="ctr">
              <a:defRPr/>
            </a:pPr>
            <a:endParaRPr lang="pt-BR" sz="2000" dirty="0">
              <a:latin typeface="Georgia" pitchFamily="18" charset="0"/>
            </a:endParaRPr>
          </a:p>
          <a:p>
            <a:pPr algn="ctr">
              <a:defRPr/>
            </a:pPr>
            <a:endParaRPr lang="pt-BR" sz="800" dirty="0">
              <a:latin typeface="Georgia" pitchFamily="18" charset="0"/>
            </a:endParaRPr>
          </a:p>
          <a:p>
            <a:pPr algn="ctr">
              <a:defRPr/>
            </a:pPr>
            <a:endParaRPr lang="pt-BR" sz="11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Ativo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pt-BR" dirty="0">
              <a:latin typeface="Georgia" pitchFamily="18" charset="0"/>
            </a:endParaRPr>
          </a:p>
          <a:p>
            <a:pPr algn="ctr">
              <a:defRPr/>
            </a:pPr>
            <a:r>
              <a:rPr lang="pt-BR" sz="2000" dirty="0">
                <a:latin typeface="Georgia" pitchFamily="18" charset="0"/>
              </a:rPr>
              <a:t>Suporte ao desenvolvimento das pessoas</a:t>
            </a:r>
          </a:p>
          <a:p>
            <a:pPr algn="ctr">
              <a:defRPr/>
            </a:pPr>
            <a:endParaRPr lang="pt-BR" dirty="0">
              <a:latin typeface="Georgia" pitchFamily="18" charset="0"/>
            </a:endParaRPr>
          </a:p>
        </p:txBody>
      </p:sp>
      <p:cxnSp>
        <p:nvCxnSpPr>
          <p:cNvPr id="36" name="Conector reto 35"/>
          <p:cNvCxnSpPr/>
          <p:nvPr/>
        </p:nvCxnSpPr>
        <p:spPr>
          <a:xfrm>
            <a:off x="179388" y="4005263"/>
            <a:ext cx="871378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Conteúdo 2"/>
          <p:cNvSpPr>
            <a:spLocks noGrp="1"/>
          </p:cNvSpPr>
          <p:nvPr>
            <p:ph sz="quarter" idx="4294967295"/>
          </p:nvPr>
        </p:nvSpPr>
        <p:spPr>
          <a:xfrm>
            <a:off x="539750" y="1484313"/>
            <a:ext cx="8229600" cy="4608512"/>
          </a:xfrm>
        </p:spPr>
        <p:txBody>
          <a:bodyPr/>
          <a:lstStyle/>
          <a:p>
            <a:pPr marL="273050" indent="-27305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BR" altLang="pt-BR" sz="2800" b="1" smtClean="0"/>
              <a:t>Modelo de Competências</a:t>
            </a:r>
          </a:p>
          <a:p>
            <a:pPr marL="273050" indent="-273050"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pt-BR" altLang="pt-BR" sz="2400" smtClean="0"/>
          </a:p>
          <a:p>
            <a:pPr marL="273050" indent="-273050" algn="just" eaLnBrk="1" hangingPunct="1">
              <a:lnSpc>
                <a:spcPct val="80000"/>
              </a:lnSpc>
            </a:pPr>
            <a:r>
              <a:rPr lang="pt-BR" altLang="pt-BR" sz="2400" smtClean="0"/>
              <a:t>Ferramenta que possibilita:  Alinhamento da Gestão dos Recursos Humanos com a estratégia de negócios e com os desafios presentes. </a:t>
            </a:r>
          </a:p>
          <a:p>
            <a:pPr marL="273050" indent="-273050"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pt-BR" altLang="pt-BR" sz="2400" smtClean="0"/>
          </a:p>
          <a:p>
            <a:pPr marL="273050" indent="-273050" algn="just" eaLnBrk="1" hangingPunct="1">
              <a:lnSpc>
                <a:spcPct val="80000"/>
              </a:lnSpc>
            </a:pPr>
            <a:r>
              <a:rPr lang="pt-BR" altLang="pt-BR" sz="2400" smtClean="0"/>
              <a:t>Esclarece o que precisa ser feito para o alcance de patamares superiores de performance. </a:t>
            </a:r>
          </a:p>
          <a:p>
            <a:pPr marL="273050" indent="-273050" algn="just" eaLnBrk="1" hangingPunct="1">
              <a:lnSpc>
                <a:spcPct val="80000"/>
              </a:lnSpc>
            </a:pPr>
            <a:endParaRPr lang="pt-BR" altLang="pt-BR" sz="2400" smtClean="0"/>
          </a:p>
          <a:p>
            <a:pPr marL="273050" indent="-273050" algn="just" eaLnBrk="1" hangingPunct="1">
              <a:lnSpc>
                <a:spcPct val="80000"/>
              </a:lnSpc>
            </a:pPr>
            <a:r>
              <a:rPr lang="pt-BR" altLang="pt-BR" sz="2400" smtClean="0"/>
              <a:t>Integra e otimiza os processos de planejamento, avaliação, seleção, desenvolvimento, remuneração e de carreira e sucessão.</a:t>
            </a:r>
          </a:p>
        </p:txBody>
      </p:sp>
      <p:sp>
        <p:nvSpPr>
          <p:cNvPr id="7171" name="Título 6"/>
          <p:cNvSpPr>
            <a:spLocks noGrp="1"/>
          </p:cNvSpPr>
          <p:nvPr>
            <p:ph type="title" idx="4294967295"/>
          </p:nvPr>
        </p:nvSpPr>
        <p:spPr>
          <a:xfrm>
            <a:off x="468313" y="404813"/>
            <a:ext cx="8496300" cy="936625"/>
          </a:xfrm>
        </p:spPr>
        <p:txBody>
          <a:bodyPr anchor="b"/>
          <a:lstStyle/>
          <a:p>
            <a:pPr algn="ctr" eaLnBrk="1" hangingPunct="1">
              <a:defRPr/>
            </a:pPr>
            <a:r>
              <a:rPr lang="pt-BR" sz="3000" b="1" cap="all" dirty="0" smtClean="0"/>
              <a:t/>
            </a:r>
            <a:br>
              <a:rPr lang="pt-BR" sz="3000" b="1" cap="all" dirty="0" smtClean="0"/>
            </a:br>
            <a:r>
              <a:rPr lang="pt-BR" sz="3000" b="1" cap="all" dirty="0" smtClean="0"/>
              <a:t/>
            </a:r>
            <a:br>
              <a:rPr lang="pt-BR" sz="3000" b="1" cap="all" dirty="0" smtClean="0"/>
            </a:br>
            <a:r>
              <a:rPr lang="pt-BR" sz="3000" b="1" cap="all" dirty="0" smtClean="0"/>
              <a:t/>
            </a:r>
            <a:br>
              <a:rPr lang="pt-BR" sz="3000" b="1" cap="all" dirty="0" smtClean="0"/>
            </a:br>
            <a:r>
              <a:rPr lang="pt-BR" sz="3200" b="1" cap="all" dirty="0" smtClean="0"/>
              <a:t>Desenvolvimento de Pessoas - Processos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Conteúdo 2"/>
          <p:cNvSpPr>
            <a:spLocks noGrp="1"/>
          </p:cNvSpPr>
          <p:nvPr>
            <p:ph sz="quarter" idx="4294967295"/>
          </p:nvPr>
        </p:nvSpPr>
        <p:spPr>
          <a:xfrm>
            <a:off x="468313" y="1628775"/>
            <a:ext cx="8218487" cy="4464050"/>
          </a:xfrm>
        </p:spPr>
        <p:txBody>
          <a:bodyPr/>
          <a:lstStyle/>
          <a:p>
            <a:pPr marL="273050" indent="-273050" algn="just" eaLnBrk="1" hangingPunct="1">
              <a:lnSpc>
                <a:spcPct val="90000"/>
              </a:lnSpc>
            </a:pPr>
            <a:r>
              <a:rPr lang="pt-BR" altLang="pt-BR" sz="2800" smtClean="0"/>
              <a:t>Recurso que possibilita à organização fornecer orientações claras para que as pessoas possam suprir os </a:t>
            </a:r>
            <a:r>
              <a:rPr lang="pt-BR" altLang="pt-BR" sz="2800" i="1" smtClean="0"/>
              <a:t>gaps</a:t>
            </a:r>
            <a:r>
              <a:rPr lang="pt-BR" altLang="pt-BR" sz="2800" smtClean="0"/>
              <a:t> identificados em relação às competências requeridas. </a:t>
            </a:r>
          </a:p>
          <a:p>
            <a:pPr marL="273050" indent="-273050"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pt-BR" altLang="pt-BR" sz="2000" smtClean="0"/>
          </a:p>
          <a:p>
            <a:pPr marL="273050" indent="-273050" algn="just" eaLnBrk="1" hangingPunct="1">
              <a:lnSpc>
                <a:spcPct val="90000"/>
              </a:lnSpc>
            </a:pPr>
            <a:r>
              <a:rPr lang="pt-BR" altLang="pt-BR" sz="2800" smtClean="0"/>
              <a:t>Otimiza os investimentos em treinamento e desenvolvimento e orienta o auto-desenvolvimento, viabilizando a geração de resultados superiores e a sustentação do diferencial competitivo da empresa ao longo do tempo. </a:t>
            </a:r>
          </a:p>
        </p:txBody>
      </p:sp>
      <p:sp>
        <p:nvSpPr>
          <p:cNvPr id="8195" name="Título 4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07375" cy="1152525"/>
          </a:xfrm>
        </p:spPr>
        <p:txBody>
          <a:bodyPr anchor="b"/>
          <a:lstStyle/>
          <a:p>
            <a:pPr algn="ctr" eaLnBrk="1" hangingPunct="1">
              <a:defRPr/>
            </a:pPr>
            <a:r>
              <a:rPr lang="pt-BR" sz="3000" b="1" cap="all" dirty="0" smtClean="0"/>
              <a:t>Matriz de Ações para Desenvolvimento de Competências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 idx="4294967295"/>
          </p:nvPr>
        </p:nvSpPr>
        <p:spPr>
          <a:xfrm>
            <a:off x="301625" y="404813"/>
            <a:ext cx="8534400" cy="720725"/>
          </a:xfrm>
        </p:spPr>
        <p:txBody>
          <a:bodyPr anchor="b"/>
          <a:lstStyle/>
          <a:p>
            <a:pPr algn="ctr" eaLnBrk="1" hangingPunct="1">
              <a:defRPr/>
            </a:pPr>
            <a:r>
              <a:rPr lang="pt-BR" sz="3000" cap="all" dirty="0" smtClean="0"/>
              <a:t/>
            </a:r>
            <a:br>
              <a:rPr lang="pt-BR" sz="3000" cap="all" dirty="0" smtClean="0"/>
            </a:br>
            <a:r>
              <a:rPr lang="pt-BR" sz="3000" cap="all" dirty="0" smtClean="0"/>
              <a:t/>
            </a:r>
            <a:br>
              <a:rPr lang="pt-BR" sz="3000" cap="all" dirty="0" smtClean="0"/>
            </a:br>
            <a:r>
              <a:rPr lang="pt-BR" sz="3000" cap="all" dirty="0" smtClean="0"/>
              <a:t/>
            </a:r>
            <a:br>
              <a:rPr lang="pt-BR" sz="3000" cap="all" dirty="0" smtClean="0"/>
            </a:br>
            <a:r>
              <a:rPr lang="pt-BR" sz="3000" cap="all" dirty="0" smtClean="0"/>
              <a:t/>
            </a:r>
            <a:br>
              <a:rPr lang="pt-BR" sz="3000" cap="all" dirty="0" smtClean="0"/>
            </a:br>
            <a:r>
              <a:rPr lang="pt-BR" sz="3000" cap="all" dirty="0" smtClean="0"/>
              <a:t/>
            </a:r>
            <a:br>
              <a:rPr lang="pt-BR" sz="3000" cap="all" dirty="0" smtClean="0"/>
            </a:br>
            <a:r>
              <a:rPr lang="pt-BR" sz="3000" cap="all" dirty="0" smtClean="0"/>
              <a:t/>
            </a:r>
            <a:br>
              <a:rPr lang="pt-BR" sz="3000" cap="all" dirty="0" smtClean="0"/>
            </a:br>
            <a:r>
              <a:rPr lang="pt-BR" sz="3000" b="1" cap="all" dirty="0" smtClean="0"/>
              <a:t> Gestão de Desempenho</a:t>
            </a:r>
          </a:p>
        </p:txBody>
      </p:sp>
      <p:sp>
        <p:nvSpPr>
          <p:cNvPr id="9219" name="Espaço Reservado para Conteúdo 2"/>
          <p:cNvSpPr>
            <a:spLocks noGrp="1"/>
          </p:cNvSpPr>
          <p:nvPr>
            <p:ph sz="quarter" idx="4294967295"/>
          </p:nvPr>
        </p:nvSpPr>
        <p:spPr>
          <a:xfrm>
            <a:off x="539750" y="1866900"/>
            <a:ext cx="8064500" cy="33877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0" indent="0" algn="just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pt-BR" altLang="pt-BR" sz="2800" smtClean="0">
                <a:solidFill>
                  <a:srgbClr val="333333"/>
                </a:solidFill>
              </a:rPr>
              <a:t>Permite planejar e avaliar o desempenho de forma criteriosa e consistente, além de suportar o processo de tomada de decisão em relação a treinamento e desenvolvimento, compensação, promoções, transferências ou desligamentos, bem como recrutamento e seleção de novos profissionais.</a:t>
            </a:r>
            <a:r>
              <a:rPr lang="pt-BR" altLang="pt-BR" sz="28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altLang="pt-BR" smtClean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0825" y="2349500"/>
            <a:ext cx="8435975" cy="3781425"/>
          </a:xfrm>
        </p:spPr>
        <p:txBody>
          <a:bodyPr/>
          <a:lstStyle/>
          <a:p>
            <a:pPr marL="0" indent="0" algn="just">
              <a:buFont typeface="Wingdings" pitchFamily="2" charset="2"/>
              <a:buNone/>
              <a:defRPr/>
            </a:pPr>
            <a:r>
              <a:rPr lang="pt-BR" sz="32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PLANO DE TRABALHO DE EXECUÇÃO DO PROGRAMA DE AVALIAÇÃO DE DESEMPENHO POR COMPETÊNCIAS DO SERVIDOR/SEFAZ</a:t>
            </a:r>
            <a:endParaRPr lang="pt-BR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title" idx="4294967295"/>
          </p:nvPr>
        </p:nvSpPr>
        <p:spPr>
          <a:xfrm>
            <a:off x="468313" y="115888"/>
            <a:ext cx="8229600" cy="1225550"/>
          </a:xfrm>
        </p:spPr>
        <p:txBody>
          <a:bodyPr anchor="b"/>
          <a:lstStyle/>
          <a:p>
            <a:pPr algn="ctr" eaLnBrk="1" hangingPunct="1"/>
            <a:r>
              <a:rPr lang="pt-BR" altLang="pt-BR" sz="2800" b="1" smtClean="0">
                <a:solidFill>
                  <a:schemeClr val="tx1"/>
                </a:solidFill>
              </a:rPr>
              <a:t/>
            </a:r>
            <a:br>
              <a:rPr lang="pt-BR" altLang="pt-BR" sz="2800" b="1" smtClean="0">
                <a:solidFill>
                  <a:schemeClr val="tx1"/>
                </a:solidFill>
              </a:rPr>
            </a:br>
            <a:endParaRPr lang="pt-BR" altLang="pt-BR" sz="2000" smtClean="0">
              <a:solidFill>
                <a:schemeClr val="tx1"/>
              </a:solidFill>
            </a:endParaRPr>
          </a:p>
        </p:txBody>
      </p:sp>
      <p:sp>
        <p:nvSpPr>
          <p:cNvPr id="10243" name="Espaço Reservado para Conteúdo 2"/>
          <p:cNvSpPr>
            <a:spLocks noGrp="1"/>
          </p:cNvSpPr>
          <p:nvPr>
            <p:ph sz="quarter" idx="4294967295"/>
          </p:nvPr>
        </p:nvSpPr>
        <p:spPr>
          <a:xfrm>
            <a:off x="468313" y="476250"/>
            <a:ext cx="8229600" cy="6081713"/>
          </a:xfrm>
        </p:spPr>
        <p:txBody>
          <a:bodyPr/>
          <a:lstStyle/>
          <a:p>
            <a:pPr marL="273050" indent="-27305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sz="2200" b="1" dirty="0" smtClean="0">
                <a:solidFill>
                  <a:schemeClr val="accent6"/>
                </a:solidFill>
              </a:rPr>
              <a:t>   </a:t>
            </a:r>
            <a:r>
              <a:rPr lang="pt-BR" sz="3200" b="1" dirty="0" smtClean="0">
                <a:solidFill>
                  <a:schemeClr val="accent6"/>
                </a:solidFill>
                <a:latin typeface="+mj-lt"/>
              </a:rPr>
              <a:t>JUSTIFICATIVA</a:t>
            </a:r>
          </a:p>
          <a:p>
            <a:pPr marL="273050" indent="-27305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pt-BR" sz="3200" b="1" dirty="0" smtClean="0">
              <a:solidFill>
                <a:schemeClr val="accent6"/>
              </a:solidFill>
              <a:latin typeface="+mj-lt"/>
            </a:endParaRPr>
          </a:p>
          <a:p>
            <a:pPr marL="273050" indent="-273050" algn="just" eaLnBrk="1" hangingPunct="1">
              <a:lnSpc>
                <a:spcPct val="90000"/>
              </a:lnSpc>
              <a:defRPr/>
            </a:pPr>
            <a:r>
              <a:rPr lang="pt-BR" sz="2500" dirty="0" smtClean="0"/>
              <a:t>Perceber os colaboradores como o mais valioso recurso para o alcance dos objetivos organizacionais;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pt-BR" sz="800" dirty="0" smtClean="0"/>
          </a:p>
          <a:p>
            <a:pPr marL="273050" indent="-273050" algn="just" eaLnBrk="1" hangingPunct="1">
              <a:lnSpc>
                <a:spcPct val="90000"/>
              </a:lnSpc>
              <a:defRPr/>
            </a:pPr>
            <a:r>
              <a:rPr lang="pt-BR" sz="2500" dirty="0" smtClean="0"/>
              <a:t> Desenvolver políticas de gestão de pessoas, com objetivo de envolver os colaboradores na execução de suas tarefas de forma otimizada; 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pt-BR" sz="800" dirty="0" smtClean="0"/>
          </a:p>
          <a:p>
            <a:pPr marL="273050" indent="-273050" algn="just" eaLnBrk="1" hangingPunct="1">
              <a:lnSpc>
                <a:spcPct val="90000"/>
              </a:lnSpc>
              <a:defRPr/>
            </a:pPr>
            <a:r>
              <a:rPr lang="pt-BR" sz="2500" dirty="0" smtClean="0"/>
              <a:t>Desenvolver novas competências e habilidades, aumentando o grau de motivação do servidor.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pt-BR" sz="2500" dirty="0" smtClean="0"/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pt-BR" sz="1600" b="1" dirty="0" smtClean="0">
              <a:solidFill>
                <a:schemeClr val="accent6"/>
              </a:solidFill>
            </a:endParaRP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sz="1600" b="1" dirty="0" smtClean="0">
                <a:solidFill>
                  <a:schemeClr val="accent6"/>
                </a:solidFill>
              </a:rPr>
              <a:t>Missão da SEFAZ: </a:t>
            </a:r>
            <a:r>
              <a:rPr lang="pt-BR" sz="1600" dirty="0" smtClean="0">
                <a:solidFill>
                  <a:schemeClr val="accent6"/>
                </a:solidFill>
              </a:rPr>
              <a:t>Promover, com alto desempenho, as atividades de tributação, fiscalização e arrecadação, bem como a gestão da política financeira e contábil do Estado, primando pela excelência no atendimento e contribuindo para a elevação da consciência fiscal e do desenvolvimento do Piauí.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rda">
  <a:themeElements>
    <a:clrScheme name="Borda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Borda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orda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a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a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591</TotalTime>
  <Words>749</Words>
  <Application>Microsoft Office PowerPoint</Application>
  <PresentationFormat>Apresentação na tela (4:3)</PresentationFormat>
  <Paragraphs>127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3" baseType="lpstr">
      <vt:lpstr>Arial</vt:lpstr>
      <vt:lpstr>Garamond</vt:lpstr>
      <vt:lpstr>Wingdings</vt:lpstr>
      <vt:lpstr>Georgia</vt:lpstr>
      <vt:lpstr>Century Gothic</vt:lpstr>
      <vt:lpstr>Times New Roman</vt:lpstr>
      <vt:lpstr>Arial Narrow</vt:lpstr>
      <vt:lpstr>Calibri</vt:lpstr>
      <vt:lpstr>Borda</vt:lpstr>
      <vt:lpstr>Apresentação do PowerPoint</vt:lpstr>
      <vt:lpstr>Apresentação do PowerPoint</vt:lpstr>
      <vt:lpstr>Apresentação do PowerPoint</vt:lpstr>
      <vt:lpstr>Gestão Por Competências:  um novo modelo</vt:lpstr>
      <vt:lpstr>   Desenvolvimento de Pessoas - Processos</vt:lpstr>
      <vt:lpstr>Matriz de Ações para Desenvolvimento de Competências</vt:lpstr>
      <vt:lpstr>       Gestão de Desempenho</vt:lpstr>
      <vt:lpstr>Apresentação do PowerPoint</vt:lpstr>
      <vt:lpstr> </vt:lpstr>
      <vt:lpstr>OBJETIVO</vt:lpstr>
      <vt:lpstr>PRODUTO ESPERADO</vt:lpstr>
      <vt:lpstr>Apresentação do PowerPoint</vt:lpstr>
      <vt:lpstr>Apresentação do PowerPoint</vt:lpstr>
      <vt:lpstr>ESTAGIO ATUAL DA EXECUÇÃO DO PROGRAMA</vt:lpstr>
    </vt:vector>
  </TitlesOfParts>
  <Company>SEFAZ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juracicamara</dc:creator>
  <cp:lastModifiedBy>Test</cp:lastModifiedBy>
  <cp:revision>59</cp:revision>
  <dcterms:created xsi:type="dcterms:W3CDTF">2011-04-14T16:00:09Z</dcterms:created>
  <dcterms:modified xsi:type="dcterms:W3CDTF">2013-09-30T14:48:40Z</dcterms:modified>
</cp:coreProperties>
</file>