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9" r:id="rId2"/>
    <p:sldId id="327" r:id="rId3"/>
    <p:sldId id="328" r:id="rId4"/>
    <p:sldId id="329" r:id="rId5"/>
    <p:sldId id="325" r:id="rId6"/>
  </p:sldIdLst>
  <p:sldSz cx="9144000" cy="6858000" type="screen4x3"/>
  <p:notesSz cx="7035800" cy="91948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92" y="72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610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692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43438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99511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5133-8BBA-4F84-9524-21A94547E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65FC9-9D54-4FDA-B762-E28A4FC05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5FF5-6F6E-49B1-9A39-607A51BBE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8288-2C0C-4BF8-A00E-06626A12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258D-9F82-457F-9ACB-D64CA5EE7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2004-4E5C-42C2-B9D2-D17F6E7E9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41CC-5CA3-4341-8330-4697E744E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7CA6-FC1D-4D6D-A990-37B6ED4A7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30FC-4318-40CE-9009-7272F3263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A0719-9D74-4244-AAC6-DE1A60973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3076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463EB1DA-AA71-4103-968C-90C9C3847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3084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85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/>
        </p:nvSpPr>
        <p:spPr bwMode="gray">
          <a:xfrm>
            <a:off x="8042275" y="76200"/>
            <a:ext cx="1019175" cy="747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COGEF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1800">
                <a:solidFill>
                  <a:srgbClr val="FFFF66"/>
                </a:solidFill>
              </a:rPr>
              <a:t>ARP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3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7180"/>
            <a:ext cx="5755670" cy="984885"/>
          </a:xfrm>
        </p:spPr>
        <p:txBody>
          <a:bodyPr/>
          <a:lstStyle/>
          <a:p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Teresina/PI, 26 e 27 de setembro de 2013.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21ª REUNIÃO DA COGEF </a:t>
            </a:r>
          </a:p>
          <a:p>
            <a:pPr eaLnBrk="0" hangingPunct="0"/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729" y="414341"/>
            <a:ext cx="6869469" cy="430887"/>
          </a:xfrm>
        </p:spPr>
        <p:txBody>
          <a:bodyPr/>
          <a:lstStyle/>
          <a:p>
            <a:r>
              <a:rPr lang="pt-BR" sz="2800" dirty="0" smtClean="0"/>
              <a:t>Proposta: Intercâmbio Estadual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756" y="1384300"/>
            <a:ext cx="8476181" cy="4718549"/>
          </a:xfrm>
        </p:spPr>
        <p:txBody>
          <a:bodyPr/>
          <a:lstStyle/>
          <a:p>
            <a:pPr>
              <a:buNone/>
            </a:pPr>
            <a:r>
              <a:rPr lang="pt-BR" sz="1600" dirty="0" smtClean="0"/>
              <a:t> </a:t>
            </a:r>
          </a:p>
          <a:p>
            <a:pPr>
              <a:buNone/>
            </a:pPr>
            <a:endParaRPr lang="pt-BR" sz="1600" dirty="0" smtClean="0"/>
          </a:p>
          <a:p>
            <a:pPr>
              <a:buNone/>
            </a:pPr>
            <a:r>
              <a:rPr lang="pt-BR" sz="1800" b="1" dirty="0" smtClean="0"/>
              <a:t>Objetivo:  </a:t>
            </a:r>
          </a:p>
          <a:p>
            <a:pPr>
              <a:buNone/>
            </a:pPr>
            <a:r>
              <a:rPr lang="pt-BR" sz="1800" dirty="0" smtClean="0"/>
              <a:t>Promover a troca de experiências e a produção de novos conhecimentos a partir da vivência prática, “in loco”, de servidores das Secretarias de Fazenda dos Estados.</a:t>
            </a:r>
          </a:p>
          <a:p>
            <a:pPr>
              <a:buNone/>
            </a:pPr>
            <a:endParaRPr lang="pt-BR" sz="1800" dirty="0" smtClean="0"/>
          </a:p>
          <a:p>
            <a:pPr>
              <a:buNone/>
            </a:pPr>
            <a:r>
              <a:rPr lang="pt-BR" sz="1800" b="1" dirty="0" smtClean="0"/>
              <a:t>Resultados esperados:</a:t>
            </a:r>
            <a:endParaRPr lang="pt-BR" sz="1800" dirty="0" smtClean="0"/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Maior agilidade na implantação de novos projetos;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Diminuição de custos com retrabalho;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Maior sintonia entre os sistemas/metodologias utilizados pelos diversos Estados;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Maior efetividade na capacitação de servidores;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Acréscimo de força de trabalho em projetos específicos (</a:t>
            </a:r>
            <a:r>
              <a:rPr lang="pt-BR" sz="1800" dirty="0" err="1" smtClean="0"/>
              <a:t>Profisco</a:t>
            </a:r>
            <a:r>
              <a:rPr lang="pt-BR" sz="1800" dirty="0" smtClean="0"/>
              <a:t>);</a:t>
            </a:r>
          </a:p>
          <a:p>
            <a:pPr>
              <a:buFont typeface="Wingdings" pitchFamily="2" charset="2"/>
              <a:buChar char="§"/>
            </a:pPr>
            <a:r>
              <a:rPr lang="pt-BR" sz="1800" dirty="0" smtClean="0"/>
              <a:t>Desenvolvimento de novas soluções e conhecimentos.</a:t>
            </a:r>
          </a:p>
          <a:p>
            <a:pPr>
              <a:buNone/>
            </a:pPr>
            <a:endParaRPr lang="pt-BR" sz="1600" dirty="0" smtClean="0"/>
          </a:p>
          <a:p>
            <a:pPr>
              <a:buFontTx/>
              <a:buChar char="-"/>
            </a:pP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6B5FF5-6F6E-49B1-9A39-607A51BBEE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0" y="1356189"/>
            <a:ext cx="9020710" cy="5642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/>
              <a:t>Características: </a:t>
            </a:r>
          </a:p>
          <a:p>
            <a:endParaRPr lang="pt-BR" sz="1600" dirty="0" smtClean="0"/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 </a:t>
            </a:r>
            <a:r>
              <a:rPr lang="pt-BR" sz="1800" b="0" dirty="0" smtClean="0"/>
              <a:t>Estado “cedente” manifesta interesse em conhecer projeto (sistema, metodologia, rotina) desenvolvido ou em desenvolvimento por outro Estado;</a:t>
            </a:r>
          </a:p>
          <a:p>
            <a:pPr lvl="0">
              <a:buFont typeface="Wingdings" pitchFamily="2" charset="2"/>
              <a:buChar char="§"/>
            </a:pPr>
            <a:endParaRPr lang="pt-BR" sz="18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800" b="0" dirty="0" smtClean="0"/>
              <a:t> Servidor do Estado “cedente” constrói projeto básico indicando a razão do interesse do Estado pela capacitação e o que espera desenvolver no decorrer do intercâmbio;</a:t>
            </a:r>
          </a:p>
          <a:p>
            <a:pPr lvl="0">
              <a:buFont typeface="Wingdings" pitchFamily="2" charset="2"/>
              <a:buChar char="§"/>
            </a:pPr>
            <a:endParaRPr lang="pt-BR" sz="18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800" b="0" dirty="0" smtClean="0"/>
              <a:t> Estado “cedente” encaminha ao Estado “receptor” projeto básico e currículo do(s) servidor(s) a ser capacitado;</a:t>
            </a:r>
          </a:p>
          <a:p>
            <a:pPr lvl="0">
              <a:buFont typeface="Wingdings" pitchFamily="2" charset="2"/>
              <a:buChar char="§"/>
            </a:pPr>
            <a:endParaRPr lang="pt-BR" sz="18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800" b="0" dirty="0" smtClean="0"/>
              <a:t> Estado “receptor” avalia o interesse e aprova, desaprova, ou sugere alterações ao projeto;</a:t>
            </a:r>
          </a:p>
          <a:p>
            <a:pPr lvl="0">
              <a:buFont typeface="Wingdings" pitchFamily="2" charset="2"/>
              <a:buChar char="§"/>
            </a:pPr>
            <a:endParaRPr lang="pt-BR" sz="18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800" b="0" dirty="0" smtClean="0"/>
              <a:t> Se aprovado, Estados definem em conjunto melhor período para realização da capacitação;</a:t>
            </a:r>
          </a:p>
          <a:p>
            <a:pPr lvl="0">
              <a:buFont typeface="Wingdings" pitchFamily="2" charset="2"/>
              <a:buChar char="§"/>
            </a:pPr>
            <a:endParaRPr lang="pt-BR" sz="18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800" b="0" dirty="0" smtClean="0"/>
              <a:t> O tempo de duração do treinamento deve ser de 30 dias, prorrogáveis por mais 30, se houver interesse de ambas as partes.</a:t>
            </a:r>
          </a:p>
          <a:p>
            <a:pPr lvl="0">
              <a:buFont typeface="Wingdings" pitchFamily="2" charset="2"/>
              <a:buChar char="§"/>
            </a:pPr>
            <a:endParaRPr lang="pt-BR" sz="1600" b="0" dirty="0"/>
          </a:p>
        </p:txBody>
      </p:sp>
      <p:sp>
        <p:nvSpPr>
          <p:cNvPr id="4" name="Retângulo 3"/>
          <p:cNvSpPr/>
          <p:nvPr/>
        </p:nvSpPr>
        <p:spPr>
          <a:xfrm>
            <a:off x="1006867" y="380144"/>
            <a:ext cx="6277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3"/>
                </a:solidFill>
              </a:rPr>
              <a:t>Proposta: Intercâmbio Estadual</a:t>
            </a:r>
            <a:endParaRPr lang="pt-BR" sz="28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BB7CA6-FC1D-4D6D-A990-37B6ED4A721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1263721" y="349322"/>
            <a:ext cx="5969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accent3"/>
                </a:solidFill>
              </a:rPr>
              <a:t>Proposta: Intercâmbio Estadual</a:t>
            </a:r>
            <a:endParaRPr lang="pt-BR" sz="2800" dirty="0">
              <a:solidFill>
                <a:schemeClr val="accent3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1530849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600" dirty="0" smtClean="0"/>
              <a:t>Características:</a:t>
            </a:r>
          </a:p>
          <a:p>
            <a:pPr lvl="0"/>
            <a:endParaRPr lang="pt-BR" sz="16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Os custos de manutenção do servidor no Estado “receptor” são de responsabilidade do estado “cedente”;</a:t>
            </a:r>
          </a:p>
          <a:p>
            <a:pPr lvl="0">
              <a:buFont typeface="Wingdings" pitchFamily="2" charset="2"/>
              <a:buChar char="§"/>
            </a:pPr>
            <a:endParaRPr lang="pt-BR" sz="16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 Ao final do intercâmbio, o servidor cedido responsabiliza-se por produzir um relatório pormenorizado do trabalho realizado e promover apresentação dos resultados a ambos os Estados e a ao menos um grupo temático do CONFAZ (COGEF, GDFAZ, ENCAT, GEFIN);</a:t>
            </a:r>
          </a:p>
          <a:p>
            <a:pPr lvl="0">
              <a:buFont typeface="Wingdings" pitchFamily="2" charset="2"/>
              <a:buChar char="§"/>
            </a:pPr>
            <a:endParaRPr lang="pt-BR" sz="16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 Exemplos de projetos: Transferência de tecnologia ( SIAF, EAD, </a:t>
            </a:r>
            <a:r>
              <a:rPr lang="pt-BR" sz="1600" b="0" dirty="0" err="1" smtClean="0"/>
              <a:t>NFe</a:t>
            </a:r>
            <a:r>
              <a:rPr lang="pt-BR" sz="1600" b="0" dirty="0" smtClean="0"/>
              <a:t>); Implantação de novas metodologias (Gestão por  Competências, Planejamento Estratégico, Redesenho de Processos); Padronização de rotinas e processo (atendimento ao público, inteligência fiscal; programação financeira).</a:t>
            </a:r>
          </a:p>
          <a:p>
            <a:pPr lvl="0">
              <a:buFont typeface="Wingdings" pitchFamily="2" charset="2"/>
              <a:buChar char="§"/>
            </a:pPr>
            <a:endParaRPr lang="pt-BR" sz="1600" b="0" dirty="0" smtClean="0"/>
          </a:p>
          <a:p>
            <a:pPr lvl="0">
              <a:buFont typeface="Wingdings" pitchFamily="2" charset="2"/>
              <a:buChar char="§"/>
            </a:pPr>
            <a:endParaRPr lang="pt-BR" sz="1600" b="0" dirty="0" smtClean="0"/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Obs. </a:t>
            </a:r>
          </a:p>
          <a:p>
            <a:pPr lvl="0">
              <a:buFont typeface="Wingdings" pitchFamily="2" charset="2"/>
              <a:buChar char="§"/>
            </a:pPr>
            <a:r>
              <a:rPr lang="pt-BR" sz="1600" b="0" dirty="0" smtClean="0"/>
              <a:t>Verificar convenio existente</a:t>
            </a:r>
          </a:p>
          <a:p>
            <a:pPr lvl="0">
              <a:buFont typeface="Wingdings" pitchFamily="2" charset="2"/>
              <a:buChar char="§"/>
            </a:pPr>
            <a:r>
              <a:rPr lang="pt-BR" sz="1600" b="0" smtClean="0"/>
              <a:t>Diminuir burocracia</a:t>
            </a:r>
          </a:p>
          <a:p>
            <a:pPr lvl="0">
              <a:buFont typeface="Wingdings" pitchFamily="2" charset="2"/>
              <a:buChar char="§"/>
            </a:pPr>
            <a:endParaRPr lang="pt-BR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E63578EA-911E-46D9-986D-CCACA92F42BC}" type="slidenum">
              <a:rPr lang="en-US" sz="1000" b="0"/>
              <a:pPr algn="r" eaLnBrk="0" hangingPunct="0">
                <a:lnSpc>
                  <a:spcPct val="80000"/>
                </a:lnSpc>
              </a:pPr>
              <a:t>5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3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4400" dirty="0" smtClean="0"/>
              <a:t>      </a:t>
            </a:r>
            <a:r>
              <a:rPr lang="pt-BR" sz="4400" dirty="0" smtClean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5" name="Retângulo 4"/>
          <p:cNvSpPr/>
          <p:nvPr/>
        </p:nvSpPr>
        <p:spPr>
          <a:xfrm>
            <a:off x="5295900" y="4756935"/>
            <a:ext cx="32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dirty="0" smtClean="0"/>
              <a:t> </a:t>
            </a: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</a:pPr>
            <a:r>
              <a:rPr lang="pt-BR" i="1" dirty="0" smtClean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  <a:endParaRPr lang="pt-BR" i="1" dirty="0">
              <a:solidFill>
                <a:schemeClr val="accent2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16347</TotalTime>
  <Words>394</Words>
  <Application>Microsoft Office PowerPoint</Application>
  <PresentationFormat>On-screen Show (4:3)</PresentationFormat>
  <Paragraphs>63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Wingdings</vt:lpstr>
      <vt:lpstr>Blank</vt:lpstr>
      <vt:lpstr>think-cell Slide</vt:lpstr>
      <vt:lpstr> GT CAPACITAÇÃO</vt:lpstr>
      <vt:lpstr>Proposta: Intercâmbio Estadual</vt:lpstr>
      <vt:lpstr>PowerPoint Presentation</vt:lpstr>
      <vt:lpstr>PowerPoint Presentation</vt:lpstr>
      <vt:lpstr>PowerPoint Presentation</vt:lpstr>
    </vt:vector>
  </TitlesOfParts>
  <Company>Accenture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Daniela Rocha</cp:lastModifiedBy>
  <cp:revision>178</cp:revision>
  <cp:lastPrinted>2000-08-10T20:43:38Z</cp:lastPrinted>
  <dcterms:created xsi:type="dcterms:W3CDTF">2010-11-12T18:31:08Z</dcterms:created>
  <dcterms:modified xsi:type="dcterms:W3CDTF">2013-09-27T15:50:52Z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