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9" r:id="rId2"/>
    <p:sldId id="327" r:id="rId3"/>
    <p:sldId id="328" r:id="rId4"/>
    <p:sldId id="303" r:id="rId5"/>
    <p:sldId id="329" r:id="rId6"/>
    <p:sldId id="325" r:id="rId7"/>
  </p:sldIdLst>
  <p:sldSz cx="9144000" cy="6858000" type="screen4x3"/>
  <p:notesSz cx="7035800" cy="91948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-864" y="-90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3C8AF-3B7F-4341-B36B-40D2352440F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88A03-4952-4088-A35B-C9DECA339A7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402F9-BA43-4A59-847E-101DDB1CDCF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5F975-FA06-4192-9989-6D75DF7ADF4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805E7-BF2F-45A4-B0B4-3F7E34AD230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B82C-4AA3-4A27-930D-71052E7B5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A2C0-B150-4AF0-ABD9-0D7D8986813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87827-7107-4FEA-9DA8-E74B8EA16F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D47B5-3AE4-4DD2-B9E5-97674185DC0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1E358-D2D4-42BD-83E0-B89BD4B6F5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 userDrawn="1"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6388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929FD1C2-FFC3-4754-B2A0-256B3D61D7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16396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6397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 userDrawn="1"/>
        </p:nvSpPr>
        <p:spPr bwMode="gray">
          <a:xfrm>
            <a:off x="8042275" y="76200"/>
            <a:ext cx="1019175" cy="747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COGEF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ARP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oleObject" Target="../embeddings/oleObject1.bin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7" imgW="0" imgH="0" progId="">
              <p:embed/>
            </p:oleObj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6663"/>
            <a:ext cx="5756275" cy="985837"/>
          </a:xfrm>
        </p:spPr>
        <p:txBody>
          <a:bodyPr/>
          <a:lstStyle/>
          <a:p>
            <a:pPr>
              <a:defRPr/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  <a:defRPr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Belo Horizonte/MG, 03 e 04 de dezembro de 2013.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343025" y="777875"/>
            <a:ext cx="653097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 sz="4000" cap="small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22ª REUNIÃO DA COGEF </a:t>
            </a:r>
          </a:p>
          <a:p>
            <a:pPr eaLnBrk="0" hangingPunct="0">
              <a:defRPr/>
            </a:pPr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>
          <a:xfrm>
            <a:off x="1082675" y="414338"/>
            <a:ext cx="6869113" cy="430212"/>
          </a:xfrm>
        </p:spPr>
        <p:txBody>
          <a:bodyPr/>
          <a:lstStyle/>
          <a:p>
            <a:r>
              <a:rPr lang="pt-BR" sz="2800" smtClean="0"/>
              <a:t>Composição do Grupo</a:t>
            </a:r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>
          <a:xfrm>
            <a:off x="554038" y="1428750"/>
            <a:ext cx="7829550" cy="50022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1600" smtClean="0"/>
              <a:t> </a:t>
            </a:r>
            <a:r>
              <a:rPr lang="pt-BR" sz="1600" b="1" smtClean="0"/>
              <a:t>Participantes: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Kiola Moraes Rego – MA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Maria Juraci Alves Câmara – PI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Milton Cesar da Costa – RS - </a:t>
            </a:r>
            <a:r>
              <a:rPr lang="pt-BR" sz="1600" i="1" smtClean="0"/>
              <a:t>Coordenador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Sônia Mara Borges - TO</a:t>
            </a:r>
          </a:p>
          <a:p>
            <a:pPr algn="just">
              <a:buFont typeface="Wingdings" pitchFamily="2" charset="2"/>
              <a:buNone/>
            </a:pPr>
            <a:endParaRPr lang="pt-BR" sz="1600" smtClean="0"/>
          </a:p>
          <a:p>
            <a:pPr algn="just">
              <a:buFont typeface="Wingdings" pitchFamily="2" charset="2"/>
              <a:buNone/>
            </a:pPr>
            <a:r>
              <a:rPr lang="pt-BR" sz="1600" b="1" smtClean="0"/>
              <a:t>Reunião do GT:</a:t>
            </a:r>
          </a:p>
          <a:p>
            <a:pPr algn="just">
              <a:buFont typeface="Wingdings" pitchFamily="2" charset="2"/>
              <a:buNone/>
            </a:pPr>
            <a:r>
              <a:rPr lang="pt-BR" sz="1600" smtClean="0"/>
              <a:t>Onde: Maceió/AL</a:t>
            </a:r>
          </a:p>
          <a:p>
            <a:pPr algn="just">
              <a:buFont typeface="Wingdings" pitchFamily="2" charset="2"/>
              <a:buNone/>
            </a:pPr>
            <a:r>
              <a:rPr lang="pt-BR" sz="1600" smtClean="0"/>
              <a:t>Quando: dia 26/11/2013 – das 09h às 13h</a:t>
            </a:r>
          </a:p>
          <a:p>
            <a:pPr algn="just">
              <a:buFont typeface="Wingdings" pitchFamily="2" charset="2"/>
              <a:buNone/>
            </a:pPr>
            <a:endParaRPr lang="pt-BR" sz="1600" smtClean="0"/>
          </a:p>
          <a:p>
            <a:pPr>
              <a:buFont typeface="Wingdings" pitchFamily="2" charset="2"/>
              <a:buNone/>
            </a:pPr>
            <a:r>
              <a:rPr lang="pt-BR" sz="1600" b="1" smtClean="0"/>
              <a:t>Pauta: </a:t>
            </a:r>
          </a:p>
          <a:p>
            <a:pPr>
              <a:buFont typeface="Wingdings" pitchFamily="2" charset="2"/>
              <a:buNone/>
            </a:pPr>
            <a:r>
              <a:rPr lang="pt-BR" sz="1600" smtClean="0"/>
              <a:t>09:00h - Apresentação dos participantes, expectativas e forma de funcionamento;</a:t>
            </a:r>
          </a:p>
          <a:p>
            <a:pPr>
              <a:buFont typeface="Wingdings" pitchFamily="2" charset="2"/>
              <a:buNone/>
            </a:pPr>
            <a:r>
              <a:rPr lang="pt-BR" sz="1600" smtClean="0"/>
              <a:t>09:30h - Workshops da COGEF;</a:t>
            </a:r>
          </a:p>
          <a:p>
            <a:pPr>
              <a:buFont typeface="Wingdings" pitchFamily="2" charset="2"/>
              <a:buNone/>
            </a:pPr>
            <a:r>
              <a:rPr lang="pt-BR" sz="1600" smtClean="0"/>
              <a:t>10:00h - 2º Seminário de Gestão Fazendária do Profisco ;</a:t>
            </a:r>
          </a:p>
          <a:p>
            <a:pPr>
              <a:buFont typeface="Wingdings" pitchFamily="2" charset="2"/>
              <a:buNone/>
            </a:pPr>
            <a:r>
              <a:rPr lang="pt-BR" sz="1600" smtClean="0"/>
              <a:t>11:00h - Projeto Intercâmbio de Servidores;</a:t>
            </a:r>
          </a:p>
          <a:p>
            <a:pPr>
              <a:buFont typeface="Wingdings" pitchFamily="2" charset="2"/>
              <a:buNone/>
            </a:pPr>
            <a:r>
              <a:rPr lang="pt-BR" sz="1600" smtClean="0"/>
              <a:t>12:00h - Demais capacitações vinculadas à COGEF</a:t>
            </a:r>
          </a:p>
          <a:p>
            <a:pPr>
              <a:buFont typeface="Wingdings" pitchFamily="2" charset="2"/>
              <a:buNone/>
            </a:pPr>
            <a:r>
              <a:rPr lang="pt-BR" sz="1600" smtClean="0"/>
              <a:t>13:00h - Encerramento</a:t>
            </a:r>
          </a:p>
          <a:p>
            <a:pPr algn="just">
              <a:buFont typeface="Wingdings" pitchFamily="2" charset="2"/>
              <a:buNone/>
            </a:pPr>
            <a:endParaRPr lang="pt-BR" sz="1600" smtClean="0"/>
          </a:p>
          <a:p>
            <a:pPr>
              <a:buFont typeface="Wingdings" pitchFamily="2" charset="2"/>
              <a:buNone/>
            </a:pPr>
            <a:endParaRPr lang="pt-BR" sz="1600" b="1" smtClean="0"/>
          </a:p>
          <a:p>
            <a:pPr>
              <a:buFontTx/>
              <a:buChar char="-"/>
            </a:pPr>
            <a:endParaRPr lang="pt-BR" sz="1600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D733476-BC6A-4D7C-821D-ABC48F4BD5C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Número de Slide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7A07DCA-FB66-4A1D-A623-AB01B494289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tângulo 2"/>
          <p:cNvSpPr>
            <a:spLocks noChangeArrowheads="1"/>
          </p:cNvSpPr>
          <p:nvPr/>
        </p:nvSpPr>
        <p:spPr bwMode="auto">
          <a:xfrm>
            <a:off x="144463" y="1397000"/>
            <a:ext cx="8815387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1600"/>
          </a:p>
          <a:p>
            <a:pPr algn="just"/>
            <a:r>
              <a:rPr lang="pt-BR" sz="1600"/>
              <a:t>1. Forma de Funcionamento:</a:t>
            </a:r>
          </a:p>
          <a:p>
            <a:pPr algn="just"/>
            <a:endParaRPr lang="pt-BR" sz="1600"/>
          </a:p>
          <a:p>
            <a:pPr algn="just"/>
            <a:r>
              <a:rPr lang="pt-BR" sz="1600" b="0"/>
              <a:t>Os componentes do GT irão manter-se em contato por e-mail para acompanhamento das atividades planejadas e se reunirão periodicamente, no período entre as reuniões da COGEF, se possível, próximo às reuniões do GDFAZ, para as deliberações mais relevantes;</a:t>
            </a:r>
          </a:p>
          <a:p>
            <a:pPr algn="just"/>
            <a:endParaRPr lang="pt-BR" sz="1600" b="0"/>
          </a:p>
          <a:p>
            <a:pPr algn="just"/>
            <a:endParaRPr lang="pt-BR" sz="1600" b="0"/>
          </a:p>
          <a:p>
            <a:pPr algn="just"/>
            <a:r>
              <a:rPr lang="pt-BR" sz="1600"/>
              <a:t>2. 2º Seminário de Gestão Fazendária do Profisco:</a:t>
            </a:r>
          </a:p>
          <a:p>
            <a:pPr algn="just"/>
            <a:endParaRPr lang="pt-BR" sz="1600" b="0"/>
          </a:p>
          <a:p>
            <a:pPr algn="just">
              <a:buFont typeface="Wingdings" pitchFamily="2" charset="2"/>
              <a:buChar char="ü"/>
            </a:pPr>
            <a:r>
              <a:rPr lang="pt-BR" sz="1600" b="0"/>
              <a:t>Foram discutidos os formatos possíveis para o Seminário;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b="0"/>
              <a:t>Verificou-se parte do material enviado pela Daniela, em especial a programação e os custos;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b="0"/>
              <a:t>Constatou-se a necessidade de recursos financeiros específicos e de parcerias com BID, ESAF, CONFAZ, bem como possíveis patrocinadores (BB, CEF, Banco do Nordeste, CIAT, Consultorias?)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b="0"/>
              <a:t>Indispensável a definição do recurso disponível e das parcerias para que se possa dar andamento aos trabalhos.</a:t>
            </a:r>
          </a:p>
          <a:p>
            <a:pPr algn="just">
              <a:buFont typeface="Wingdings" pitchFamily="2" charset="2"/>
              <a:buChar char="ü"/>
            </a:pPr>
            <a:r>
              <a:rPr lang="pt-BR" sz="1600" b="0"/>
              <a:t>O prazo para realização do evento é curto e as medidas precisam ser tomadas imediatamente.</a:t>
            </a:r>
          </a:p>
          <a:p>
            <a:pPr algn="just"/>
            <a:endParaRPr lang="pt-BR" sz="1600" b="0"/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1293813" y="411163"/>
            <a:ext cx="52308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chemeClr val="bg1"/>
                </a:solidFill>
              </a:rPr>
              <a:t>Discussões  e Deliberações</a:t>
            </a:r>
            <a:r>
              <a:rPr lang="pt-BR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947548-B022-4CFD-AF3D-9D9D639770F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gray">
          <a:xfrm>
            <a:off x="741363" y="473075"/>
            <a:ext cx="703262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800">
                <a:solidFill>
                  <a:schemeClr val="bg1"/>
                </a:solidFill>
              </a:rPr>
              <a:t>Discussões  e Deliberações</a:t>
            </a:r>
            <a:r>
              <a:rPr lang="pt-BR" sz="2800"/>
              <a:t> </a:t>
            </a:r>
          </a:p>
        </p:txBody>
      </p:sp>
      <p:sp>
        <p:nvSpPr>
          <p:cNvPr id="20483" name="CaixaDeTexto 6"/>
          <p:cNvSpPr txBox="1">
            <a:spLocks noChangeArrowheads="1"/>
          </p:cNvSpPr>
          <p:nvPr/>
        </p:nvSpPr>
        <p:spPr bwMode="auto">
          <a:xfrm>
            <a:off x="1233488" y="2136775"/>
            <a:ext cx="5986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 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77813" y="1512888"/>
            <a:ext cx="8393112" cy="501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pt-BR" sz="1600" dirty="0"/>
              <a:t>3. Workshops da COGEF:</a:t>
            </a:r>
          </a:p>
          <a:p>
            <a:pPr algn="just">
              <a:defRPr/>
            </a:pPr>
            <a:endParaRPr lang="pt-BR" sz="1600" b="0" dirty="0"/>
          </a:p>
          <a:p>
            <a:pPr algn="just">
              <a:buFont typeface="Wingdings" pitchFamily="2" charset="2"/>
              <a:buChar char="ü"/>
              <a:defRPr/>
            </a:pPr>
            <a:r>
              <a:rPr lang="pt-BR" sz="1600" b="0" dirty="0"/>
              <a:t> A definição dos Workshops a serem realizados, bem como do Estado anfitrião e do período de realização caberá ao conjunto da COGEF, em sua reunião regular;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pt-BR" sz="1600" b="0" dirty="0"/>
              <a:t> O GT Capacitação apoiará na divulgação, organização e realização do evento, em parceria com o Estado anfitrião.</a:t>
            </a:r>
          </a:p>
          <a:p>
            <a:pPr algn="just">
              <a:defRPr/>
            </a:pPr>
            <a:endParaRPr lang="pt-BR" sz="1600" b="0" dirty="0"/>
          </a:p>
          <a:p>
            <a:pPr algn="just">
              <a:defRPr/>
            </a:pPr>
            <a:endParaRPr lang="pt-BR" sz="1600" b="0" dirty="0"/>
          </a:p>
          <a:p>
            <a:pPr>
              <a:defRPr/>
            </a:pPr>
            <a:r>
              <a:rPr lang="pt-BR" sz="1600" dirty="0"/>
              <a:t>4. Projeto Intercâmbio de Servidores:</a:t>
            </a:r>
          </a:p>
          <a:p>
            <a:pPr>
              <a:defRPr/>
            </a:pPr>
            <a:endParaRPr lang="pt-BR" sz="1600" b="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-342900" algn="just">
              <a:buFont typeface="Wingdings" pitchFamily="2" charset="2"/>
              <a:buChar char="ü"/>
              <a:defRPr/>
            </a:pPr>
            <a:r>
              <a:rPr lang="pt-BR" sz="1600" b="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Não foi localizado Convênio especifico do CONFAZ para o intercâmbio;</a:t>
            </a:r>
          </a:p>
          <a:p>
            <a:pPr indent="-342900" algn="just">
              <a:buFont typeface="Wingdings" pitchFamily="2" charset="2"/>
              <a:buChar char="ü"/>
              <a:defRPr/>
            </a:pPr>
            <a:r>
              <a:rPr lang="pt-BR" sz="1600" b="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O Convênio que cria o </a:t>
            </a:r>
            <a:r>
              <a:rPr lang="pt-BR" sz="1600" b="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IEFE-Brasil</a:t>
            </a:r>
            <a:r>
              <a:rPr lang="pt-BR" sz="1600" b="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menciona a possibilidade de intercâmbio entre os Estados, porém o IEFE ainda precisa ser regulamentado para produzir seus efeitos;</a:t>
            </a:r>
          </a:p>
          <a:p>
            <a:pPr indent="-342900" algn="just">
              <a:buFont typeface="Wingdings" pitchFamily="2" charset="2"/>
              <a:buChar char="ü"/>
              <a:defRPr/>
            </a:pPr>
            <a:r>
              <a:rPr lang="pt-BR" sz="1600" b="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A COGEF precisa definir se existe interesse ou não de seguirem estudos a respeito da proposta de intercâmbio de servidores e, se for o caso, deliberar pela produção de um instrumento legal que de suporte ao projeto;</a:t>
            </a:r>
          </a:p>
          <a:p>
            <a:pPr>
              <a:defRPr/>
            </a:pPr>
            <a:endParaRPr lang="pt-BR" sz="1600" b="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defRPr/>
            </a:pPr>
            <a:endParaRPr lang="pt-BR" sz="800" b="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pt-BR" sz="1600" b="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>
              <a:defRPr/>
            </a:pPr>
            <a:endParaRPr lang="pt-BR" sz="1600" b="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>
              <a:defRPr/>
            </a:pPr>
            <a:endParaRPr lang="pt-BR" sz="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ço Reservado para Número de Slide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504BFF-47F0-4315-B96A-A7C17A9806F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0" name="Retângulo 2"/>
          <p:cNvSpPr>
            <a:spLocks noChangeArrowheads="1"/>
          </p:cNvSpPr>
          <p:nvPr/>
        </p:nvSpPr>
        <p:spPr bwMode="auto">
          <a:xfrm>
            <a:off x="298450" y="1571625"/>
            <a:ext cx="84042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t-BR" sz="1600">
                <a:ea typeface="Times New Roman" pitchFamily="18" charset="0"/>
                <a:cs typeface="Arial" charset="0"/>
              </a:rPr>
              <a:t>5. Demais capacitações vinculadas à COGEF:</a:t>
            </a:r>
          </a:p>
          <a:p>
            <a:pPr eaLnBrk="0" hangingPunct="0"/>
            <a:endParaRPr lang="pt-BR" sz="1600"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pt-BR" sz="1600">
                <a:ea typeface="Times New Roman" pitchFamily="18" charset="0"/>
                <a:cs typeface="Arial" charset="0"/>
              </a:rPr>
              <a:t> </a:t>
            </a:r>
            <a:r>
              <a:rPr lang="pt-BR" sz="1600" b="0">
                <a:ea typeface="Times New Roman" pitchFamily="18" charset="0"/>
                <a:cs typeface="Arial" charset="0"/>
              </a:rPr>
              <a:t>Proposta de criação de um curso de formação para as UCPs e demais envolvidos com projetos de financiamento:</a:t>
            </a:r>
          </a:p>
          <a:p>
            <a:pPr eaLnBrk="0" hangingPunct="0">
              <a:buFont typeface="Wingdings" pitchFamily="2" charset="2"/>
              <a:buChar char="ü"/>
            </a:pPr>
            <a:r>
              <a:rPr lang="pt-BR" sz="1600" b="0">
                <a:ea typeface="Times New Roman" pitchFamily="18" charset="0"/>
                <a:cs typeface="Arial" charset="0"/>
              </a:rPr>
              <a:t>Criação de uma espécie de “Trilha de Capacitação da UCP”.</a:t>
            </a:r>
          </a:p>
          <a:p>
            <a:pPr eaLnBrk="0" hangingPunct="0"/>
            <a:endParaRPr lang="pt-BR" sz="1600" b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pt-BR" sz="1600" b="0">
                <a:ea typeface="Times New Roman" pitchFamily="18" charset="0"/>
                <a:cs typeface="Arial" charset="0"/>
              </a:rPr>
              <a:t>   Sugestão de módulos: 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pt-BR" sz="1600" b="0">
                <a:ea typeface="Times New Roman" pitchFamily="18" charset="0"/>
                <a:cs typeface="Arial" charset="0"/>
              </a:rPr>
              <a:t>Gestão de Projetos;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pt-BR" sz="1600" b="0">
                <a:ea typeface="Times New Roman" pitchFamily="18" charset="0"/>
                <a:cs typeface="Arial" charset="0"/>
              </a:rPr>
              <a:t>Gestão Financeira;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pt-BR" sz="1600" b="0">
                <a:ea typeface="Times New Roman" pitchFamily="18" charset="0"/>
                <a:cs typeface="Arial" charset="0"/>
              </a:rPr>
              <a:t>Compras e Contratações;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pt-BR" sz="1600" b="0">
                <a:ea typeface="Times New Roman" pitchFamily="18" charset="0"/>
                <a:cs typeface="Arial" charset="0"/>
              </a:rPr>
              <a:t>Gestão Técnica e Administrativa;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pt-BR" sz="1600" b="0">
                <a:ea typeface="Times New Roman" pitchFamily="18" charset="0"/>
                <a:cs typeface="Arial" charset="0"/>
              </a:rPr>
              <a:t>Monitoramento e Avaliação;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pt-BR" sz="1600" b="0">
                <a:ea typeface="Times New Roman" pitchFamily="18" charset="0"/>
                <a:cs typeface="Arial" charset="0"/>
              </a:rPr>
              <a:t>Auditoria.</a:t>
            </a:r>
          </a:p>
          <a:p>
            <a:pPr eaLnBrk="0" hangingPunct="0"/>
            <a:endParaRPr lang="pt-BR" sz="1600" b="0"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pt-BR" sz="1600" b="0">
                <a:ea typeface="Times New Roman" pitchFamily="18" charset="0"/>
                <a:cs typeface="Arial" charset="0"/>
              </a:rPr>
              <a:t>Parceria com BID e ESAF ou ENAP: professores consultores do BID e servidores fazendários com experiência em UCPs;</a:t>
            </a:r>
          </a:p>
          <a:p>
            <a:pPr eaLnBrk="0" hangingPunct="0">
              <a:buFont typeface="Wingdings" pitchFamily="2" charset="2"/>
              <a:buChar char="ü"/>
            </a:pPr>
            <a:endParaRPr lang="pt-BR" sz="1600" b="0"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pt-BR" sz="1600" b="0">
                <a:ea typeface="Times New Roman" pitchFamily="18" charset="0"/>
                <a:cs typeface="Arial" charset="0"/>
              </a:rPr>
              <a:t>Modalidade: Semi-presencial</a:t>
            </a:r>
            <a:endParaRPr lang="pt-BR" sz="1600">
              <a:ea typeface="Times New Roman" pitchFamily="18" charset="0"/>
              <a:cs typeface="Arial" charset="0"/>
            </a:endParaRPr>
          </a:p>
        </p:txBody>
      </p:sp>
      <p:sp>
        <p:nvSpPr>
          <p:cNvPr id="22531" name="Retângulo 3"/>
          <p:cNvSpPr>
            <a:spLocks noChangeArrowheads="1"/>
          </p:cNvSpPr>
          <p:nvPr/>
        </p:nvSpPr>
        <p:spPr bwMode="auto">
          <a:xfrm>
            <a:off x="1079500" y="379413"/>
            <a:ext cx="5835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chemeClr val="bg1"/>
                </a:solidFill>
              </a:rPr>
              <a:t>Discussões  e Deliberações</a:t>
            </a:r>
            <a:r>
              <a:rPr lang="pt-BR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B1B8A287-5A8D-4AD0-890C-B3DFFCB39502}" type="slidenum">
              <a:rPr lang="en-US" sz="1000" b="0"/>
              <a:pPr algn="r" eaLnBrk="0" hangingPunct="0">
                <a:lnSpc>
                  <a:spcPct val="80000"/>
                </a:lnSpc>
              </a:pPr>
              <a:t>6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6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sz="4400" dirty="0"/>
              <a:t>      </a:t>
            </a:r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295900" y="4978400"/>
            <a:ext cx="3200400" cy="1169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/>
              <a:t>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9991.0675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15833</TotalTime>
  <Words>437</Words>
  <Application>Microsoft Office PowerPoint</Application>
  <PresentationFormat>Apresentação na tela (4:3)</PresentationFormat>
  <Paragraphs>90</Paragraphs>
  <Slides>6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Modelo de design</vt:lpstr>
      </vt:variant>
      <vt:variant>
        <vt:i4>2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Wingdings</vt:lpstr>
      <vt:lpstr>Times New Roman</vt:lpstr>
      <vt:lpstr>Arial Rounded MT Bold</vt:lpstr>
      <vt:lpstr>Blank</vt:lpstr>
      <vt:lpstr>Blank</vt:lpstr>
      <vt:lpstr>think-cell Slide</vt:lpstr>
      <vt:lpstr> GT CAPACITAÇÃO</vt:lpstr>
      <vt:lpstr>Composição do Grupo</vt:lpstr>
      <vt:lpstr>Slide 3</vt:lpstr>
      <vt:lpstr>Slide 4</vt:lpstr>
      <vt:lpstr>Slide 5</vt:lpstr>
      <vt:lpstr>Slide 6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miltoncc</cp:lastModifiedBy>
  <cp:revision>151</cp:revision>
  <cp:lastPrinted>2000-08-10T20:43:38Z</cp:lastPrinted>
  <dcterms:created xsi:type="dcterms:W3CDTF">2010-11-12T18:31:08Z</dcterms:created>
  <dcterms:modified xsi:type="dcterms:W3CDTF">2013-12-04T13:45:01Z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