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B97245-0463-4259-B7F7-302ABDE3E654}" type="datetimeFigureOut">
              <a:rPr lang="pt-BR" smtClean="0"/>
              <a:t>03/12/2013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5643A0-B662-417E-94AE-5F0AE4F7A917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/>
              <a:t>22ª Reunião da COGEF</a:t>
            </a:r>
            <a:endParaRPr lang="pt-BR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28794" y="5429264"/>
            <a:ext cx="6400800" cy="685808"/>
          </a:xfrm>
        </p:spPr>
        <p:txBody>
          <a:bodyPr/>
          <a:lstStyle/>
          <a:p>
            <a:r>
              <a:rPr lang="pt-BR" smtClean="0">
                <a:solidFill>
                  <a:schemeClr val="accent2">
                    <a:lumMod val="50000"/>
                  </a:schemeClr>
                </a:solidFill>
              </a:rPr>
              <a:t>3 </a:t>
            </a:r>
            <a:r>
              <a:rPr lang="pt-BR" smtClean="0">
                <a:solidFill>
                  <a:schemeClr val="accent2">
                    <a:lumMod val="50000"/>
                  </a:schemeClr>
                </a:solidFill>
              </a:rPr>
              <a:t>e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pt-BR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de Dezembro de 2013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 TRABALHADOS</a:t>
            </a: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85728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28596" y="1357298"/>
          <a:ext cx="8143932" cy="4714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3429024"/>
              </a:tblGrid>
              <a:tr h="673558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ESTADO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QUANTIDADE</a:t>
                      </a:r>
                      <a:endParaRPr lang="pt-BR" sz="2800" dirty="0"/>
                    </a:p>
                  </a:txBody>
                  <a:tcPr/>
                </a:tc>
              </a:tr>
              <a:tr h="673558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Ceará</a:t>
                      </a:r>
                      <a:endParaRPr lang="pt-B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01</a:t>
                      </a:r>
                      <a:endParaRPr lang="pt-BR" sz="2800" dirty="0"/>
                    </a:p>
                  </a:txBody>
                  <a:tcPr anchor="ctr"/>
                </a:tc>
              </a:tr>
              <a:tr h="673558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Espírito Santo</a:t>
                      </a:r>
                      <a:endParaRPr lang="pt-B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01</a:t>
                      </a:r>
                      <a:endParaRPr lang="pt-BR" sz="2800" dirty="0"/>
                    </a:p>
                  </a:txBody>
                  <a:tcPr anchor="ctr"/>
                </a:tc>
              </a:tr>
              <a:tr h="673558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Maranhão</a:t>
                      </a:r>
                      <a:endParaRPr lang="pt-B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05</a:t>
                      </a:r>
                      <a:endParaRPr lang="pt-BR" sz="2800" dirty="0"/>
                    </a:p>
                  </a:txBody>
                  <a:tcPr anchor="ctr"/>
                </a:tc>
              </a:tr>
              <a:tr h="673558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Mato Grosso do Sul</a:t>
                      </a:r>
                      <a:endParaRPr lang="pt-B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06</a:t>
                      </a:r>
                      <a:endParaRPr lang="pt-BR" sz="2800" dirty="0"/>
                    </a:p>
                  </a:txBody>
                  <a:tcPr anchor="ctr"/>
                </a:tc>
              </a:tr>
              <a:tr h="673558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Minas Gerais</a:t>
                      </a:r>
                      <a:endParaRPr lang="pt-B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01</a:t>
                      </a:r>
                      <a:endParaRPr lang="pt-BR" sz="2800" dirty="0"/>
                    </a:p>
                  </a:txBody>
                  <a:tcPr anchor="ctr"/>
                </a:tc>
              </a:tr>
              <a:tr h="673558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Rio Grande do Sul</a:t>
                      </a:r>
                      <a:endParaRPr lang="pt-B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10</a:t>
                      </a:r>
                      <a:endParaRPr lang="pt-BR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: CEARÁ e ESPÍRITO SANTO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643998" cy="5138758"/>
          </a:xfrm>
        </p:spPr>
        <p:txBody>
          <a:bodyPr>
            <a:normAutofit lnSpcReduction="10000"/>
          </a:bodyPr>
          <a:lstStyle/>
          <a:p>
            <a:pPr marL="788670" lvl="1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Ceará</a:t>
            </a: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+mj-lt"/>
              </a:rPr>
              <a:t>	Modernização administrativa e tecnológica de serviços, processos e atividades referentes a gestão de precatórios e Requisições de Pequenos Valores - </a:t>
            </a:r>
            <a:r>
              <a:rPr lang="pt-BR" sz="2800" dirty="0" err="1" smtClean="0">
                <a:latin typeface="+mj-lt"/>
              </a:rPr>
              <a:t>RPVs</a:t>
            </a:r>
            <a:r>
              <a:rPr lang="pt-BR" sz="2800" dirty="0" smtClean="0">
                <a:latin typeface="+mj-lt"/>
              </a:rPr>
              <a:t> para a Procuradoria-Geral do Estado do Ceará – PGE</a:t>
            </a: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endParaRPr lang="pt-BR" sz="900" dirty="0" smtClean="0">
              <a:latin typeface="+mj-lt"/>
            </a:endParaRP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+mj-lt"/>
              </a:rPr>
              <a:t>2. 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Espírito Santo</a:t>
            </a: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+mj-lt"/>
              </a:rPr>
              <a:t>	Desenvolvimento e Implantação de Sistema Integrado de Planejamento, Orçamento, Finanças e Contabilidade</a:t>
            </a: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endParaRPr lang="pt-BR" sz="2800" dirty="0" smtClean="0">
              <a:latin typeface="+mj-lt"/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643578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: MARANHÃO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715436" cy="4714908"/>
          </a:xfrm>
        </p:spPr>
        <p:txBody>
          <a:bodyPr>
            <a:normAutofit/>
          </a:bodyPr>
          <a:lstStyle/>
          <a:p>
            <a:pPr marL="788670" lvl="1" indent="-514350">
              <a:lnSpc>
                <a:spcPct val="130000"/>
              </a:lnSpc>
              <a:spcBef>
                <a:spcPts val="0"/>
              </a:spcBef>
              <a:buAutoNum type="arabicPeriod"/>
            </a:pPr>
            <a:r>
              <a:rPr lang="pt-BR" sz="2800" dirty="0" smtClean="0">
                <a:latin typeface="+mj-lt"/>
              </a:rPr>
              <a:t>Modelo de Cobrança Administrativa</a:t>
            </a:r>
          </a:p>
          <a:p>
            <a:pPr marL="788670" lvl="1" indent="-514350">
              <a:lnSpc>
                <a:spcPct val="130000"/>
              </a:lnSpc>
              <a:spcBef>
                <a:spcPts val="0"/>
              </a:spcBef>
              <a:buFont typeface="Wingdings 3"/>
              <a:buAutoNum type="arabicPeriod"/>
            </a:pPr>
            <a:r>
              <a:rPr lang="pt-BR" sz="2800" dirty="0" smtClean="0">
                <a:latin typeface="+mj-lt"/>
              </a:rPr>
              <a:t>Implantação de Modelo de Governança de TI</a:t>
            </a:r>
          </a:p>
          <a:p>
            <a:pPr marL="788670" lvl="1" indent="-514350">
              <a:lnSpc>
                <a:spcPct val="130000"/>
              </a:lnSpc>
              <a:spcBef>
                <a:spcPts val="0"/>
              </a:spcBef>
              <a:buFont typeface="Wingdings 3"/>
              <a:buAutoNum type="arabicPeriod"/>
            </a:pPr>
            <a:r>
              <a:rPr lang="pt-BR" sz="2800" dirty="0" smtClean="0">
                <a:latin typeface="+mj-lt"/>
              </a:rPr>
              <a:t>Revisão, a</a:t>
            </a: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mpliação e implantação do Modelo Estruturado de Gestão Fazendária</a:t>
            </a:r>
          </a:p>
          <a:p>
            <a:pPr marL="788670" lvl="1" indent="-514350">
              <a:lnSpc>
                <a:spcPct val="130000"/>
              </a:lnSpc>
              <a:spcBef>
                <a:spcPts val="0"/>
              </a:spcBef>
              <a:buFont typeface="Wingdings 3"/>
              <a:buAutoNum type="arabicPeriod"/>
            </a:pPr>
            <a:r>
              <a:rPr lang="pt-BR" sz="2800" dirty="0" smtClean="0">
                <a:latin typeface="+mj-lt"/>
              </a:rPr>
              <a:t>Desenvolvimento e Implantação do </a:t>
            </a:r>
            <a:r>
              <a:rPr lang="pt-BR" sz="2800" dirty="0" err="1" smtClean="0">
                <a:solidFill>
                  <a:schemeClr val="tx2"/>
                </a:solidFill>
                <a:latin typeface="+mj-lt"/>
              </a:rPr>
              <a:t>rocesso</a:t>
            </a: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 Administrativo Fiscal Eletrônico (</a:t>
            </a:r>
            <a:r>
              <a:rPr lang="pt-BR" sz="2800" dirty="0" err="1" smtClean="0">
                <a:solidFill>
                  <a:schemeClr val="tx2"/>
                </a:solidFill>
                <a:latin typeface="+mj-lt"/>
              </a:rPr>
              <a:t>PAF-e</a:t>
            </a: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788670" lvl="1" indent="-514350">
              <a:lnSpc>
                <a:spcPct val="130000"/>
              </a:lnSpc>
              <a:spcBef>
                <a:spcPts val="0"/>
              </a:spcBef>
              <a:buFont typeface="Wingdings 3"/>
              <a:buAutoNum type="arabicPeriod"/>
            </a:pPr>
            <a:r>
              <a:rPr lang="pt-BR" sz="2800" dirty="0" smtClean="0">
                <a:latin typeface="+mj-lt"/>
              </a:rPr>
              <a:t>Segurança da Informação</a:t>
            </a: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pt-BR" sz="2800" dirty="0" smtClean="0">
              <a:latin typeface="+mj-lt"/>
            </a:endParaRP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endParaRPr lang="pt-BR" sz="2800" dirty="0" smtClean="0">
              <a:latin typeface="+mj-lt"/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500702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: MATO GROSSO DO SUL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15436" cy="485778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Plano Integrado de Comunicação Estratégica da SEFAZ (Anexos)</a:t>
            </a:r>
          </a:p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Desenho de Fluxograma (Anexos)</a:t>
            </a:r>
          </a:p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 Econometria (Anexos)</a:t>
            </a:r>
          </a:p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Estatística (Anexo)</a:t>
            </a:r>
          </a:p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Desenvolvimento de Sistemas Informatizados na Área Tributária e Financeira</a:t>
            </a:r>
          </a:p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TIC PROFISCO</a:t>
            </a:r>
            <a:endParaRPr lang="pt-BR" sz="2800" dirty="0" smtClean="0">
              <a:latin typeface="+mj-lt"/>
            </a:endParaRP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endParaRPr lang="pt-BR" sz="2800" dirty="0" smtClean="0">
              <a:latin typeface="+mj-lt"/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500702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TDRs</a:t>
            </a:r>
            <a:r>
              <a:rPr lang="pt-BR" dirty="0" smtClean="0"/>
              <a:t>: MINAS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15436" cy="485778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Plano Diretor de Tecnologia da Informação – PDTI</a:t>
            </a:r>
          </a:p>
          <a:p>
            <a:pPr marL="514350" indent="-514350">
              <a:spcBef>
                <a:spcPts val="1200"/>
              </a:spcBef>
              <a:buFont typeface="Wingdings 3"/>
              <a:buAutoNum type="arabicPeriod"/>
            </a:pPr>
            <a:endParaRPr lang="pt-BR" sz="2800" dirty="0" smtClean="0">
              <a:solidFill>
                <a:schemeClr val="tx2"/>
              </a:solidFill>
              <a:latin typeface="+mj-lt"/>
            </a:endParaRPr>
          </a:p>
          <a:p>
            <a:pPr marL="788670" lvl="1" indent="-514350">
              <a:lnSpc>
                <a:spcPct val="110000"/>
              </a:lnSpc>
              <a:spcBef>
                <a:spcPts val="0"/>
              </a:spcBef>
              <a:buNone/>
            </a:pPr>
            <a:endParaRPr lang="pt-BR" sz="2800" dirty="0" smtClean="0">
              <a:latin typeface="+mj-lt"/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500702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: RIO GRANDE DO SUL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Aprimoramento e Modernização do Processo de Contratação de Serviços Terceirizados</a:t>
            </a:r>
          </a:p>
          <a:p>
            <a:pPr marL="514350" indent="-514350"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 marL="514350" indent="-514350"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 2. Participação em Congressos, Simpósios, Seminários, Palestras, Conferências, Painéis, Fóruns, Workshop, ou Cursos de pequena duração.</a:t>
            </a:r>
          </a:p>
          <a:p>
            <a:pPr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3. Contratação de Consultor Individual para prestar consultoria e treinamento em Aquisições de Bens/Obras e Consultorias, tendo por base as normas do BID</a:t>
            </a:r>
            <a:r>
              <a:rPr lang="pt-BR" sz="2800" b="1" dirty="0" smtClean="0"/>
              <a:t>.</a:t>
            </a:r>
            <a:endParaRPr lang="pt-BR" sz="2800" dirty="0" smtClean="0"/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500702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: RIO GRANDE DO SUL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501122" cy="550072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4. Contratação de Consultor Individual para desenvolvimento de conteúdo com vistas à elaboração de curso EAD de Cidadania Fiscal.</a:t>
            </a:r>
          </a:p>
          <a:p>
            <a:pPr>
              <a:spcAft>
                <a:spcPts val="600"/>
              </a:spcAft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>
              <a:spcAft>
                <a:spcPts val="600"/>
              </a:spcAft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5. Implantação de Escritórios de Projetos e de Solução de Gerenciamento de Projetos</a:t>
            </a:r>
          </a:p>
          <a:p>
            <a:pPr>
              <a:spcAft>
                <a:spcPts val="600"/>
              </a:spcAft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>
              <a:spcAft>
                <a:spcPts val="600"/>
              </a:spcAft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6. Fábrica de Softwares</a:t>
            </a:r>
          </a:p>
          <a:p>
            <a:pPr>
              <a:spcAft>
                <a:spcPts val="600"/>
              </a:spcAft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>
              <a:spcAft>
                <a:spcPts val="600"/>
              </a:spcAft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7. Mapeamento e Redesenho de Fluxos de Trabalho</a:t>
            </a:r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500702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TDRs</a:t>
            </a:r>
            <a:r>
              <a:rPr lang="pt-BR" dirty="0" smtClean="0"/>
              <a:t>: RIO GRANDE DO SUL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8. Contratação de Empresa para desenvolvimento de Sistema denominado</a:t>
            </a:r>
          </a:p>
          <a:p>
            <a:pPr>
              <a:lnSpc>
                <a:spcPct val="130000"/>
              </a:lnSpc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	Painel de Gestão da Saúde</a:t>
            </a:r>
          </a:p>
          <a:p>
            <a:pPr>
              <a:lnSpc>
                <a:spcPct val="130000"/>
              </a:lnSpc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130000"/>
              </a:lnSpc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9. Painel de Indicadores</a:t>
            </a:r>
          </a:p>
          <a:p>
            <a:pPr>
              <a:lnSpc>
                <a:spcPct val="130000"/>
              </a:lnSpc>
              <a:buNone/>
            </a:pPr>
            <a:endParaRPr lang="pt-BR" sz="800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130000"/>
              </a:lnSpc>
              <a:buNone/>
            </a:pPr>
            <a:r>
              <a:rPr lang="pt-BR" sz="2800" dirty="0" smtClean="0">
                <a:solidFill>
                  <a:schemeClr val="tx2"/>
                </a:solidFill>
                <a:latin typeface="+mj-lt"/>
              </a:rPr>
              <a:t>10. Participação em Congressos, Seminários e similares, ou Cursos de Extensão e Pós Graduação. </a:t>
            </a:r>
          </a:p>
          <a:p>
            <a:pPr>
              <a:buNone/>
            </a:pPr>
            <a:endParaRPr lang="pt-BR" sz="28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pt-BR" sz="2800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pt-BR" sz="2800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572140"/>
            <a:ext cx="25003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</TotalTime>
  <Words>275</Words>
  <Application>Microsoft Office PowerPoint</Application>
  <PresentationFormat>Apresentação na tela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Origem</vt:lpstr>
      <vt:lpstr>22ª Reunião da COGEF</vt:lpstr>
      <vt:lpstr>TDRs TRABALHADOS</vt:lpstr>
      <vt:lpstr>TDRs: CEARÁ e ESPÍRITO SANTO</vt:lpstr>
      <vt:lpstr>TDRs: MARANHÃO</vt:lpstr>
      <vt:lpstr>TDRs: MATO GROSSO DO SUL</vt:lpstr>
      <vt:lpstr>TDRs: MINAS GERAIS</vt:lpstr>
      <vt:lpstr>TDRs: RIO GRANDE DO SUL</vt:lpstr>
      <vt:lpstr>TDRs: RIO GRANDE DO SUL</vt:lpstr>
      <vt:lpstr>TDRs: RIO GRANDE DO SUL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22ª Reunião da COGEF</dc:title>
  <dc:creator>particular</dc:creator>
  <cp:lastModifiedBy>rcolman</cp:lastModifiedBy>
  <cp:revision>11</cp:revision>
  <dcterms:created xsi:type="dcterms:W3CDTF">2013-12-03T00:32:31Z</dcterms:created>
  <dcterms:modified xsi:type="dcterms:W3CDTF">2013-12-03T19:56:55Z</dcterms:modified>
</cp:coreProperties>
</file>