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59" r:id="rId2"/>
    <p:sldId id="540" r:id="rId3"/>
    <p:sldId id="596" r:id="rId4"/>
    <p:sldId id="598" r:id="rId5"/>
    <p:sldId id="600" r:id="rId6"/>
    <p:sldId id="601" r:id="rId7"/>
    <p:sldId id="602" r:id="rId8"/>
    <p:sldId id="524" r:id="rId9"/>
  </p:sldIdLst>
  <p:sldSz cx="9144000" cy="6858000" type="screen4x3"/>
  <p:notesSz cx="6743700" cy="9875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99FFCC"/>
    <a:srgbClr val="99CCFF"/>
    <a:srgbClr val="CCCCFF"/>
    <a:srgbClr val="DFDFE1"/>
    <a:srgbClr val="9999FF"/>
    <a:srgbClr val="6699FF"/>
    <a:srgbClr val="FFFF99"/>
    <a:srgbClr val="E0E0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>
        <p:scale>
          <a:sx n="60" d="100"/>
          <a:sy n="60" d="100"/>
        </p:scale>
        <p:origin x="-7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11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430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160" y="4691023"/>
            <a:ext cx="4945380" cy="44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046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430" y="9382046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2E2B23-FA28-48E6-A369-6D94E776D8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84188" y="811213"/>
            <a:ext cx="81581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2493963"/>
            <a:ext cx="8686800" cy="777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769938"/>
            <a:ext cx="8686800" cy="777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533400"/>
            <a:ext cx="77788" cy="2235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539750"/>
            <a:ext cx="77788" cy="2235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25961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039813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2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>
            <a:noFill/>
          </a:ln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12962A-AF28-4223-9F22-7E445FC282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5BA-98DF-4E0F-B284-7FADABC35B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C49C-5C73-4EFC-AD04-616A9A6D60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1686-8ADE-461A-91BC-3DB0C2ACAD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1FA2-90ED-4577-80F2-A9303AB36C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C42E-89C0-470B-B8A0-7628B40DA1A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393D-7FC0-4B45-A44B-CFB0A7C5FC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533D-D148-4CA9-B2AC-8DD6579321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D0AE-54D5-4DEF-BD56-AC140C2EED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7C72-0870-4B87-BAEF-0B1FAD224F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458D-56B3-4B6D-A0EF-3FDC97D77A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24937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8BE24B-1BC9-418D-B464-A2B4F16D6A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pa%20Estrat&#233;gico%20-%20jun%2012%20-%20PDF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pa%20estrat&#233;gico%20do%20Estado%20do%20Par&#225;.ppt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IAGRAMAS_MODELO_GEST&#195;O_0.1.jpg" TargetMode="External"/><Relationship Id="rId2" Type="http://schemas.openxmlformats.org/officeDocument/2006/relationships/hyperlink" Target="Modelo%20de%20gest&#227;o%20-%20SEFA-P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ronograma-modelo-gest&#227;o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371600" y="3643314"/>
            <a:ext cx="6477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5000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gestão estratégica na SEFA/PA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371600" y="6096000"/>
            <a:ext cx="72009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85000"/>
            </a:pPr>
            <a:r>
              <a:rPr lang="pt-BR" b="1" dirty="0" smtClean="0">
                <a:latin typeface="Arial" pitchFamily="34" charset="0"/>
              </a:rPr>
              <a:t>Salvador/BA, </a:t>
            </a:r>
            <a:r>
              <a:rPr lang="pt-BR" b="1" dirty="0" smtClean="0">
                <a:latin typeface="Arial" pitchFamily="34" charset="0"/>
              </a:rPr>
              <a:t>novembro de 2012. </a:t>
            </a:r>
            <a:endParaRPr lang="pt-BR" b="1" dirty="0">
              <a:latin typeface="Arial" pitchFamily="34" charset="0"/>
            </a:endParaRPr>
          </a:p>
        </p:txBody>
      </p:sp>
      <p:pic>
        <p:nvPicPr>
          <p:cNvPr id="4101" name="Imagem 6" descr="Logo_Governo+SEF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96938"/>
            <a:ext cx="80343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edondar Retângulo em um Canto Único 14"/>
          <p:cNvSpPr/>
          <p:nvPr/>
        </p:nvSpPr>
        <p:spPr bwMode="auto">
          <a:xfrm>
            <a:off x="71406" y="2214554"/>
            <a:ext cx="1571636" cy="785818"/>
          </a:xfrm>
          <a:prstGeom prst="round1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 smtClean="0">
                <a:latin typeface="Arial" pitchFamily="34" charset="0"/>
                <a:cs typeface="Arial" pitchFamily="34" charset="0"/>
              </a:rPr>
              <a:t>Definição da estratégia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edondar Retângulo em um Canto Único 15"/>
          <p:cNvSpPr/>
          <p:nvPr/>
        </p:nvSpPr>
        <p:spPr bwMode="auto">
          <a:xfrm>
            <a:off x="1928794" y="2214554"/>
            <a:ext cx="1571636" cy="785818"/>
          </a:xfrm>
          <a:prstGeom prst="round1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Alinhamento  organizacional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edondar Retângulo em um Canto Único 16"/>
          <p:cNvSpPr/>
          <p:nvPr/>
        </p:nvSpPr>
        <p:spPr bwMode="auto">
          <a:xfrm>
            <a:off x="3786182" y="2214554"/>
            <a:ext cx="1571636" cy="785818"/>
          </a:xfrm>
          <a:prstGeom prst="round1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 smtClean="0">
                <a:latin typeface="Arial" pitchFamily="34" charset="0"/>
                <a:cs typeface="Arial" pitchFamily="34" charset="0"/>
              </a:rPr>
              <a:t>Implantação da estratégia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redondar Retângulo em um Canto Único 17"/>
          <p:cNvSpPr/>
          <p:nvPr/>
        </p:nvSpPr>
        <p:spPr bwMode="auto">
          <a:xfrm>
            <a:off x="5643570" y="2214554"/>
            <a:ext cx="1571636" cy="785818"/>
          </a:xfrm>
          <a:prstGeom prst="round1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Monitoramento e avaliação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rredondar Retângulo em um Canto Único 18"/>
          <p:cNvSpPr/>
          <p:nvPr/>
        </p:nvSpPr>
        <p:spPr bwMode="auto">
          <a:xfrm>
            <a:off x="7500958" y="2214554"/>
            <a:ext cx="1571636" cy="785818"/>
          </a:xfrm>
          <a:prstGeom prst="round1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 smtClean="0">
                <a:latin typeface="Arial" pitchFamily="34" charset="0"/>
                <a:cs typeface="Arial" pitchFamily="34" charset="0"/>
              </a:rPr>
              <a:t>Comunicação e aprendizado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71438" y="3071810"/>
            <a:ext cx="1571604" cy="257176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Palestra de sensibilização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Entrevista c/ a alta liderança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Nivelamento teórico – BSC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Análise de cenários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Oficinas de planejamento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1928826" y="3071810"/>
            <a:ext cx="1571604" cy="257176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Revisão da estrutura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Escritório de projetos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3786214" y="3071810"/>
            <a:ext cx="1571604" cy="257176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Desdobramento da estratégia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Revisão dos processos estratégicos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5643602" y="3071810"/>
            <a:ext cx="1571604" cy="257176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Modelo de gestão da estratégia</a:t>
            </a:r>
          </a:p>
          <a:p>
            <a:pPr marL="95250" marR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Reuniões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avaliação da estratégia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7500990" y="3071810"/>
            <a:ext cx="1571604" cy="257176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Plano de comunicação da estratégia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Aprendizado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ivisa 26"/>
          <p:cNvSpPr/>
          <p:nvPr/>
        </p:nvSpPr>
        <p:spPr bwMode="auto">
          <a:xfrm>
            <a:off x="1643042" y="2428868"/>
            <a:ext cx="285752" cy="357190"/>
          </a:xfrm>
          <a:prstGeom prst="chevron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ivisa 27"/>
          <p:cNvSpPr/>
          <p:nvPr/>
        </p:nvSpPr>
        <p:spPr bwMode="auto">
          <a:xfrm>
            <a:off x="3500430" y="2428868"/>
            <a:ext cx="285752" cy="357190"/>
          </a:xfrm>
          <a:prstGeom prst="chevron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Divisa 28"/>
          <p:cNvSpPr/>
          <p:nvPr/>
        </p:nvSpPr>
        <p:spPr bwMode="auto">
          <a:xfrm>
            <a:off x="5357818" y="2428868"/>
            <a:ext cx="285752" cy="357190"/>
          </a:xfrm>
          <a:prstGeom prst="chevron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ivisa 29"/>
          <p:cNvSpPr/>
          <p:nvPr/>
        </p:nvSpPr>
        <p:spPr bwMode="auto">
          <a:xfrm>
            <a:off x="7215206" y="2428868"/>
            <a:ext cx="285752" cy="357190"/>
          </a:xfrm>
          <a:prstGeom prst="chevron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 bwMode="auto">
          <a:xfrm>
            <a:off x="285720" y="2357430"/>
            <a:ext cx="2643174" cy="357190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Sensibilização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Processo predefinido 13"/>
          <p:cNvSpPr/>
          <p:nvPr/>
        </p:nvSpPr>
        <p:spPr bwMode="auto">
          <a:xfrm>
            <a:off x="3143208" y="2357430"/>
            <a:ext cx="5500726" cy="357190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Palestra para os gestores</a:t>
            </a:r>
          </a:p>
        </p:txBody>
      </p:sp>
      <p:sp>
        <p:nvSpPr>
          <p:cNvPr id="20" name="Pentágono 19"/>
          <p:cNvSpPr/>
          <p:nvPr/>
        </p:nvSpPr>
        <p:spPr bwMode="auto">
          <a:xfrm>
            <a:off x="285720" y="2928934"/>
            <a:ext cx="2643174" cy="357190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Entrevistas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uxograma: Processo predefinido 20"/>
          <p:cNvSpPr/>
          <p:nvPr/>
        </p:nvSpPr>
        <p:spPr bwMode="auto">
          <a:xfrm>
            <a:off x="3143208" y="2928934"/>
            <a:ext cx="5500726" cy="357190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Modelo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Gestão para Resultados </a:t>
            </a:r>
          </a:p>
        </p:txBody>
      </p:sp>
      <p:sp>
        <p:nvSpPr>
          <p:cNvPr id="27" name="Pentágono 26"/>
          <p:cNvSpPr/>
          <p:nvPr/>
        </p:nvSpPr>
        <p:spPr bwMode="auto">
          <a:xfrm>
            <a:off x="285720" y="3500438"/>
            <a:ext cx="2643174" cy="357190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Nivelamento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uxograma: Processo predefinido 27"/>
          <p:cNvSpPr/>
          <p:nvPr/>
        </p:nvSpPr>
        <p:spPr bwMode="auto">
          <a:xfrm>
            <a:off x="3143208" y="3429000"/>
            <a:ext cx="5500726" cy="571504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Capacitação da equipe do PE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introdutório - BSC</a:t>
            </a:r>
          </a:p>
        </p:txBody>
      </p:sp>
      <p:sp>
        <p:nvSpPr>
          <p:cNvPr id="30" name="Pentágono 29"/>
          <p:cNvSpPr/>
          <p:nvPr/>
        </p:nvSpPr>
        <p:spPr bwMode="auto">
          <a:xfrm>
            <a:off x="285720" y="1928802"/>
            <a:ext cx="8358246" cy="357190"/>
          </a:xfrm>
          <a:prstGeom prst="homePlate">
            <a:avLst/>
          </a:prstGeom>
          <a:solidFill>
            <a:srgbClr val="99CC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Definição da estratégia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entágono 30"/>
          <p:cNvSpPr/>
          <p:nvPr/>
        </p:nvSpPr>
        <p:spPr bwMode="auto">
          <a:xfrm>
            <a:off x="285720" y="4143380"/>
            <a:ext cx="2643174" cy="357190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Análise de cenários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uxograma: Processo predefinido 31"/>
          <p:cNvSpPr/>
          <p:nvPr/>
        </p:nvSpPr>
        <p:spPr bwMode="auto">
          <a:xfrm>
            <a:off x="3143208" y="4143380"/>
            <a:ext cx="5500726" cy="357190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Equipes técnicas especializadas</a:t>
            </a:r>
          </a:p>
        </p:txBody>
      </p:sp>
      <p:sp>
        <p:nvSpPr>
          <p:cNvPr id="33" name="Pentágono 32"/>
          <p:cNvSpPr/>
          <p:nvPr/>
        </p:nvSpPr>
        <p:spPr bwMode="auto">
          <a:xfrm>
            <a:off x="285720" y="5429264"/>
            <a:ext cx="2643174" cy="500066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Oficinas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643446"/>
            <a:ext cx="54798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luxograma: Conector 17">
            <a:hlinkClick r:id="rId3" action="ppaction://hlinkfile"/>
          </p:cNvPr>
          <p:cNvSpPr/>
          <p:nvPr/>
        </p:nvSpPr>
        <p:spPr bwMode="auto">
          <a:xfrm>
            <a:off x="8001024" y="4857760"/>
            <a:ext cx="500066" cy="357190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 bwMode="auto">
          <a:xfrm>
            <a:off x="285720" y="3286124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Estrutura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Processo predefinido 13"/>
          <p:cNvSpPr/>
          <p:nvPr/>
        </p:nvSpPr>
        <p:spPr bwMode="auto">
          <a:xfrm>
            <a:off x="3571868" y="3286124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Revisão em andamento</a:t>
            </a:r>
          </a:p>
        </p:txBody>
      </p:sp>
      <p:sp>
        <p:nvSpPr>
          <p:cNvPr id="20" name="Pentágono 19"/>
          <p:cNvSpPr/>
          <p:nvPr/>
        </p:nvSpPr>
        <p:spPr bwMode="auto">
          <a:xfrm>
            <a:off x="285720" y="4214818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Escritório de projetos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uxograma: Processo predefinido 20"/>
          <p:cNvSpPr/>
          <p:nvPr/>
        </p:nvSpPr>
        <p:spPr bwMode="auto">
          <a:xfrm>
            <a:off x="3571868" y="4214818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 fase inicial de implantação</a:t>
            </a:r>
          </a:p>
        </p:txBody>
      </p:sp>
      <p:sp>
        <p:nvSpPr>
          <p:cNvPr id="30" name="Pentágono 29"/>
          <p:cNvSpPr/>
          <p:nvPr/>
        </p:nvSpPr>
        <p:spPr bwMode="auto">
          <a:xfrm>
            <a:off x="285720" y="2357430"/>
            <a:ext cx="8358246" cy="642942"/>
          </a:xfrm>
          <a:prstGeom prst="homePlate">
            <a:avLst/>
          </a:prstGeom>
          <a:solidFill>
            <a:srgbClr val="99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Alinhamento da organização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 bwMode="auto">
          <a:xfrm>
            <a:off x="285720" y="3286124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Desdobramento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Processo predefinido 13"/>
          <p:cNvSpPr/>
          <p:nvPr/>
        </p:nvSpPr>
        <p:spPr bwMode="auto">
          <a:xfrm>
            <a:off x="3571868" y="3286124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Painéis de contribuição (mesmo modelo do Governo do Estado)</a:t>
            </a:r>
          </a:p>
        </p:txBody>
      </p:sp>
      <p:sp>
        <p:nvSpPr>
          <p:cNvPr id="20" name="Pentágono 19"/>
          <p:cNvSpPr/>
          <p:nvPr/>
        </p:nvSpPr>
        <p:spPr bwMode="auto">
          <a:xfrm>
            <a:off x="285720" y="4214818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Revisão dos processos estratégicos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uxograma: Processo predefinido 20"/>
          <p:cNvSpPr/>
          <p:nvPr/>
        </p:nvSpPr>
        <p:spPr bwMode="auto">
          <a:xfrm>
            <a:off x="3571868" y="4214818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 andamento (apoio de consultoria especializada em 2013)</a:t>
            </a:r>
          </a:p>
        </p:txBody>
      </p:sp>
      <p:sp>
        <p:nvSpPr>
          <p:cNvPr id="30" name="Pentágono 29"/>
          <p:cNvSpPr/>
          <p:nvPr/>
        </p:nvSpPr>
        <p:spPr bwMode="auto">
          <a:xfrm>
            <a:off x="285720" y="2357430"/>
            <a:ext cx="8358246" cy="642942"/>
          </a:xfrm>
          <a:prstGeom prst="homePlate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Implantação da estratégia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uxograma: Conector 7">
            <a:hlinkClick r:id="rId2" action="ppaction://hlinkpres?slideindex=1&amp;slidetitle="/>
          </p:cNvPr>
          <p:cNvSpPr/>
          <p:nvPr/>
        </p:nvSpPr>
        <p:spPr bwMode="auto">
          <a:xfrm>
            <a:off x="8072462" y="3429000"/>
            <a:ext cx="500066" cy="357190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 bwMode="auto">
          <a:xfrm>
            <a:off x="285720" y="3286124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Monitoramento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Processo predefinido 13"/>
          <p:cNvSpPr/>
          <p:nvPr/>
        </p:nvSpPr>
        <p:spPr bwMode="auto">
          <a:xfrm>
            <a:off x="3571868" y="3286124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Modelo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gestão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entágono 19"/>
          <p:cNvSpPr/>
          <p:nvPr/>
        </p:nvSpPr>
        <p:spPr bwMode="auto">
          <a:xfrm>
            <a:off x="285720" y="4214818"/>
            <a:ext cx="3143272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Avaliação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uxograma: Processo predefinido 20"/>
          <p:cNvSpPr/>
          <p:nvPr/>
        </p:nvSpPr>
        <p:spPr bwMode="auto">
          <a:xfrm>
            <a:off x="3571868" y="4214818"/>
            <a:ext cx="5072066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Modelo de gestão - fluxograma</a:t>
            </a:r>
          </a:p>
        </p:txBody>
      </p:sp>
      <p:sp>
        <p:nvSpPr>
          <p:cNvPr id="30" name="Pentágono 29"/>
          <p:cNvSpPr/>
          <p:nvPr/>
        </p:nvSpPr>
        <p:spPr bwMode="auto">
          <a:xfrm>
            <a:off x="285720" y="2357430"/>
            <a:ext cx="8358246" cy="642942"/>
          </a:xfrm>
          <a:prstGeom prst="homePlate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Monitoramento e avaliação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uxograma: Conector 7">
            <a:hlinkClick r:id="rId2" action="ppaction://hlinkfile"/>
          </p:cNvPr>
          <p:cNvSpPr/>
          <p:nvPr/>
        </p:nvSpPr>
        <p:spPr bwMode="auto">
          <a:xfrm>
            <a:off x="8072462" y="3429000"/>
            <a:ext cx="500066" cy="357190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luxograma: Conector 8">
            <a:hlinkClick r:id="rId3" action="ppaction://hlinkfile"/>
          </p:cNvPr>
          <p:cNvSpPr/>
          <p:nvPr/>
        </p:nvSpPr>
        <p:spPr bwMode="auto">
          <a:xfrm>
            <a:off x="8072462" y="4357694"/>
            <a:ext cx="500066" cy="357190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143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A gestão estratégica na SEFA/PA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 bwMode="auto">
          <a:xfrm>
            <a:off x="285720" y="3286124"/>
            <a:ext cx="2643206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Comunicação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Processo predefinido 13"/>
          <p:cNvSpPr/>
          <p:nvPr/>
        </p:nvSpPr>
        <p:spPr bwMode="auto">
          <a:xfrm>
            <a:off x="3143240" y="3286124"/>
            <a:ext cx="5500694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Plano de comunicação institucional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18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Plano de comunicação do PE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entágono 19"/>
          <p:cNvSpPr/>
          <p:nvPr/>
        </p:nvSpPr>
        <p:spPr bwMode="auto">
          <a:xfrm>
            <a:off x="285720" y="4214818"/>
            <a:ext cx="2643206" cy="642942"/>
          </a:xfrm>
          <a:prstGeom prst="homePlate">
            <a:avLst/>
          </a:prstGeom>
          <a:solidFill>
            <a:srgbClr val="FFFF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Aprendizado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uxograma: Processo predefinido 20"/>
          <p:cNvSpPr/>
          <p:nvPr/>
        </p:nvSpPr>
        <p:spPr bwMode="auto">
          <a:xfrm>
            <a:off x="3143240" y="4214818"/>
            <a:ext cx="5500694" cy="642942"/>
          </a:xfrm>
          <a:prstGeom prst="flowChartPredefinedProces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Reuniões de avaliação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da estratégia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entágono 29"/>
          <p:cNvSpPr/>
          <p:nvPr/>
        </p:nvSpPr>
        <p:spPr bwMode="auto">
          <a:xfrm>
            <a:off x="285720" y="2357430"/>
            <a:ext cx="8358246" cy="642942"/>
          </a:xfrm>
          <a:prstGeom prst="homePlate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Comunicação e aprendizado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uxograma: Conector 8">
            <a:hlinkClick r:id="rId2" action="ppaction://hlinkfile"/>
          </p:cNvPr>
          <p:cNvSpPr/>
          <p:nvPr/>
        </p:nvSpPr>
        <p:spPr bwMode="auto">
          <a:xfrm>
            <a:off x="8072462" y="4357694"/>
            <a:ext cx="500066" cy="357190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1714500" y="1214438"/>
            <a:ext cx="3000375" cy="893762"/>
          </a:xfrm>
          <a:noFill/>
        </p:spPr>
        <p:txBody>
          <a:bodyPr/>
          <a:lstStyle/>
          <a:p>
            <a:pPr algn="l" eaLnBrk="1" hangingPunct="1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</a:rPr>
              <a:t>Para reflexão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928688"/>
            <a:ext cx="2266950" cy="151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2975635"/>
            <a:ext cx="69850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pessimista queixa-se do vento, o otimista espera que ele mude e o realista ajusta as velas. </a:t>
            </a:r>
          </a:p>
          <a:p>
            <a:pPr algn="r"/>
            <a:endParaRPr lang="pt-BR" dirty="0"/>
          </a:p>
          <a:p>
            <a:pPr algn="r"/>
            <a:r>
              <a:rPr lang="pt-BR" b="1" dirty="0"/>
              <a:t>(Willian George </a:t>
            </a:r>
            <a:r>
              <a:rPr lang="pt-BR" b="1" dirty="0" err="1"/>
              <a:t>Ward</a:t>
            </a:r>
            <a:r>
              <a:rPr lang="pt-BR" b="1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l de arroz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l de arro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el de arro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l de arro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apresentação\Papel de arroz.pot</Template>
  <TotalTime>3415</TotalTime>
  <Words>231</Words>
  <Application>Microsoft PowerPoint</Application>
  <PresentationFormat>Apresentação na tela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Papel de arroz</vt:lpstr>
      <vt:lpstr>Slide 1</vt:lpstr>
      <vt:lpstr>Slide 2</vt:lpstr>
      <vt:lpstr>Slide 3</vt:lpstr>
      <vt:lpstr>Slide 4</vt:lpstr>
      <vt:lpstr>Slide 5</vt:lpstr>
      <vt:lpstr>Slide 6</vt:lpstr>
      <vt:lpstr>Slide 7</vt:lpstr>
      <vt:lpstr>Para reflexão</vt:lpstr>
    </vt:vector>
  </TitlesOfParts>
  <Company>INCUBADORA DE EMPRESAS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MAURICIO</dc:creator>
  <cp:lastModifiedBy>eraldo.arraes</cp:lastModifiedBy>
  <cp:revision>483</cp:revision>
  <dcterms:created xsi:type="dcterms:W3CDTF">2000-08-21T22:18:36Z</dcterms:created>
  <dcterms:modified xsi:type="dcterms:W3CDTF">2012-11-09T15:49:36Z</dcterms:modified>
</cp:coreProperties>
</file>