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sldIdLst>
    <p:sldId id="256" r:id="rId2"/>
    <p:sldId id="282" r:id="rId3"/>
    <p:sldId id="266" r:id="rId4"/>
    <p:sldId id="275" r:id="rId5"/>
    <p:sldId id="276" r:id="rId6"/>
    <p:sldId id="277" r:id="rId7"/>
    <p:sldId id="278" r:id="rId8"/>
    <p:sldId id="279" r:id="rId9"/>
    <p:sldId id="280" r:id="rId10"/>
    <p:sldId id="257" r:id="rId11"/>
    <p:sldId id="272" r:id="rId12"/>
    <p:sldId id="259" r:id="rId13"/>
    <p:sldId id="264" r:id="rId14"/>
    <p:sldId id="265" r:id="rId15"/>
    <p:sldId id="260" r:id="rId16"/>
    <p:sldId id="261" r:id="rId17"/>
    <p:sldId id="281" r:id="rId18"/>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07522" name="Group 2"/>
          <p:cNvGrpSpPr>
            <a:grpSpLocks/>
          </p:cNvGrpSpPr>
          <p:nvPr/>
        </p:nvGrpSpPr>
        <p:grpSpPr bwMode="auto">
          <a:xfrm>
            <a:off x="0" y="0"/>
            <a:ext cx="5867400" cy="6858000"/>
            <a:chOff x="0" y="0"/>
            <a:chExt cx="3696" cy="4320"/>
          </a:xfrm>
        </p:grpSpPr>
        <p:sp>
          <p:nvSpPr>
            <p:cNvPr id="107523"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pt-BR" altLang="pt-BR" sz="2400">
                <a:latin typeface="Times New Roman" pitchFamily="18" charset="0"/>
              </a:endParaRPr>
            </a:p>
          </p:txBody>
        </p:sp>
        <p:sp>
          <p:nvSpPr>
            <p:cNvPr id="107524"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pt-BR" altLang="pt-BR" sz="2400">
                <a:latin typeface="Times New Roman" pitchFamily="18" charset="0"/>
              </a:endParaRPr>
            </a:p>
          </p:txBody>
        </p:sp>
      </p:grpSp>
      <p:grpSp>
        <p:nvGrpSpPr>
          <p:cNvPr id="107525" name="Group 5"/>
          <p:cNvGrpSpPr>
            <a:grpSpLocks/>
          </p:cNvGrpSpPr>
          <p:nvPr/>
        </p:nvGrpSpPr>
        <p:grpSpPr bwMode="auto">
          <a:xfrm>
            <a:off x="3632200" y="4889500"/>
            <a:ext cx="4876800" cy="319088"/>
            <a:chOff x="2288" y="3080"/>
            <a:chExt cx="3072" cy="201"/>
          </a:xfrm>
        </p:grpSpPr>
        <p:sp>
          <p:nvSpPr>
            <p:cNvPr id="107526"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107527"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sp>
        <p:nvSpPr>
          <p:cNvPr id="1075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pt-BR" altLang="pt-BR" noProof="0" smtClean="0"/>
              <a:t>Clique para editar o estilo do subtítulo mestre</a:t>
            </a:r>
          </a:p>
        </p:txBody>
      </p:sp>
      <p:sp>
        <p:nvSpPr>
          <p:cNvPr id="107529" name="Rectangle 9"/>
          <p:cNvSpPr>
            <a:spLocks noGrp="1" noChangeArrowheads="1"/>
          </p:cNvSpPr>
          <p:nvPr>
            <p:ph type="dt" sz="quarter" idx="2"/>
          </p:nvPr>
        </p:nvSpPr>
        <p:spPr/>
        <p:txBody>
          <a:bodyPr/>
          <a:lstStyle>
            <a:lvl1pPr>
              <a:defRPr>
                <a:solidFill>
                  <a:schemeClr val="bg1"/>
                </a:solidFill>
              </a:defRPr>
            </a:lvl1pPr>
          </a:lstStyle>
          <a:p>
            <a:endParaRPr lang="pt-BR" altLang="pt-BR"/>
          </a:p>
        </p:txBody>
      </p:sp>
      <p:sp>
        <p:nvSpPr>
          <p:cNvPr id="107530" name="Rectangle 10"/>
          <p:cNvSpPr>
            <a:spLocks noGrp="1" noChangeArrowheads="1"/>
          </p:cNvSpPr>
          <p:nvPr>
            <p:ph type="ftr" sz="quarter" idx="3"/>
          </p:nvPr>
        </p:nvSpPr>
        <p:spPr/>
        <p:txBody>
          <a:bodyPr/>
          <a:lstStyle>
            <a:lvl1pPr algn="r">
              <a:defRPr/>
            </a:lvl1pPr>
          </a:lstStyle>
          <a:p>
            <a:endParaRPr lang="pt-BR" altLang="pt-BR"/>
          </a:p>
        </p:txBody>
      </p:sp>
      <p:sp>
        <p:nvSpPr>
          <p:cNvPr id="107531" name="Rectangle 11"/>
          <p:cNvSpPr>
            <a:spLocks noGrp="1" noChangeArrowheads="1"/>
          </p:cNvSpPr>
          <p:nvPr>
            <p:ph type="sldNum" sz="quarter" idx="4"/>
          </p:nvPr>
        </p:nvSpPr>
        <p:spPr>
          <a:xfrm>
            <a:off x="76200" y="6248400"/>
            <a:ext cx="587375" cy="488950"/>
          </a:xfrm>
        </p:spPr>
        <p:txBody>
          <a:bodyPr anchorCtr="0"/>
          <a:lstStyle>
            <a:lvl1pPr>
              <a:defRPr/>
            </a:lvl1pPr>
          </a:lstStyle>
          <a:p>
            <a:fld id="{2DE04973-B681-4E66-A07D-3CA45535A8F8}" type="slidenum">
              <a:rPr lang="pt-BR" altLang="pt-BR"/>
              <a:pPr/>
              <a:t>‹nº›</a:t>
            </a:fld>
            <a:endParaRPr lang="pt-BR" altLang="pt-BR"/>
          </a:p>
        </p:txBody>
      </p:sp>
      <p:sp>
        <p:nvSpPr>
          <p:cNvPr id="1075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pt-BR" altLang="pt-BR" noProof="0" smtClean="0"/>
              <a:t>Clique para editar o estilo do 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ltLang="pt-BR"/>
          </a:p>
        </p:txBody>
      </p:sp>
      <p:sp>
        <p:nvSpPr>
          <p:cNvPr id="5" name="Espaço Reservado para Rodapé 4"/>
          <p:cNvSpPr>
            <a:spLocks noGrp="1"/>
          </p:cNvSpPr>
          <p:nvPr>
            <p:ph type="ftr" sz="quarter" idx="11"/>
          </p:nvPr>
        </p:nvSpPr>
        <p:spPr/>
        <p:txBody>
          <a:bodyPr/>
          <a:lstStyle>
            <a:lvl1pPr>
              <a:defRPr/>
            </a:lvl1pPr>
          </a:lstStyle>
          <a:p>
            <a:endParaRPr lang="pt-BR" altLang="pt-BR"/>
          </a:p>
        </p:txBody>
      </p:sp>
      <p:sp>
        <p:nvSpPr>
          <p:cNvPr id="6" name="Espaço Reservado para Número de Slide 5"/>
          <p:cNvSpPr>
            <a:spLocks noGrp="1"/>
          </p:cNvSpPr>
          <p:nvPr>
            <p:ph type="sldNum" sz="quarter" idx="12"/>
          </p:nvPr>
        </p:nvSpPr>
        <p:spPr/>
        <p:txBody>
          <a:bodyPr/>
          <a:lstStyle>
            <a:lvl1pPr>
              <a:defRPr/>
            </a:lvl1pPr>
          </a:lstStyle>
          <a:p>
            <a:fld id="{08870CB8-D31F-4BE2-8D0B-5AD5DB4E0BBC}" type="slidenum">
              <a:rPr lang="pt-BR" altLang="pt-BR"/>
              <a:pPr/>
              <a:t>‹nº›</a:t>
            </a:fld>
            <a:endParaRPr lang="pt-BR" altLang="pt-BR"/>
          </a:p>
        </p:txBody>
      </p:sp>
    </p:spTree>
    <p:extLst>
      <p:ext uri="{BB962C8B-B14F-4D97-AF65-F5344CB8AC3E}">
        <p14:creationId xmlns:p14="http://schemas.microsoft.com/office/powerpoint/2010/main" val="333321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05600" y="762000"/>
            <a:ext cx="1981200" cy="532447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762000" y="762000"/>
            <a:ext cx="5791200" cy="532447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ltLang="pt-BR"/>
          </a:p>
        </p:txBody>
      </p:sp>
      <p:sp>
        <p:nvSpPr>
          <p:cNvPr id="5" name="Espaço Reservado para Rodapé 4"/>
          <p:cNvSpPr>
            <a:spLocks noGrp="1"/>
          </p:cNvSpPr>
          <p:nvPr>
            <p:ph type="ftr" sz="quarter" idx="11"/>
          </p:nvPr>
        </p:nvSpPr>
        <p:spPr/>
        <p:txBody>
          <a:bodyPr/>
          <a:lstStyle>
            <a:lvl1pPr>
              <a:defRPr/>
            </a:lvl1pPr>
          </a:lstStyle>
          <a:p>
            <a:endParaRPr lang="pt-BR" altLang="pt-BR"/>
          </a:p>
        </p:txBody>
      </p:sp>
      <p:sp>
        <p:nvSpPr>
          <p:cNvPr id="6" name="Espaço Reservado para Número de Slide 5"/>
          <p:cNvSpPr>
            <a:spLocks noGrp="1"/>
          </p:cNvSpPr>
          <p:nvPr>
            <p:ph type="sldNum" sz="quarter" idx="12"/>
          </p:nvPr>
        </p:nvSpPr>
        <p:spPr/>
        <p:txBody>
          <a:bodyPr/>
          <a:lstStyle>
            <a:lvl1pPr>
              <a:defRPr/>
            </a:lvl1pPr>
          </a:lstStyle>
          <a:p>
            <a:fld id="{A906CDE5-3BD9-4B6C-A48A-57D62AE0394B}" type="slidenum">
              <a:rPr lang="pt-BR" altLang="pt-BR"/>
              <a:pPr/>
              <a:t>‹nº›</a:t>
            </a:fld>
            <a:endParaRPr lang="pt-BR" altLang="pt-BR"/>
          </a:p>
        </p:txBody>
      </p:sp>
    </p:spTree>
    <p:extLst>
      <p:ext uri="{BB962C8B-B14F-4D97-AF65-F5344CB8AC3E}">
        <p14:creationId xmlns:p14="http://schemas.microsoft.com/office/powerpoint/2010/main" val="1324634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ltLang="pt-BR"/>
          </a:p>
        </p:txBody>
      </p:sp>
      <p:sp>
        <p:nvSpPr>
          <p:cNvPr id="5" name="Espaço Reservado para Rodapé 4"/>
          <p:cNvSpPr>
            <a:spLocks noGrp="1"/>
          </p:cNvSpPr>
          <p:nvPr>
            <p:ph type="ftr" sz="quarter" idx="11"/>
          </p:nvPr>
        </p:nvSpPr>
        <p:spPr/>
        <p:txBody>
          <a:bodyPr/>
          <a:lstStyle>
            <a:lvl1pPr>
              <a:defRPr/>
            </a:lvl1pPr>
          </a:lstStyle>
          <a:p>
            <a:endParaRPr lang="pt-BR" altLang="pt-BR"/>
          </a:p>
        </p:txBody>
      </p:sp>
      <p:sp>
        <p:nvSpPr>
          <p:cNvPr id="6" name="Espaço Reservado para Número de Slide 5"/>
          <p:cNvSpPr>
            <a:spLocks noGrp="1"/>
          </p:cNvSpPr>
          <p:nvPr>
            <p:ph type="sldNum" sz="quarter" idx="12"/>
          </p:nvPr>
        </p:nvSpPr>
        <p:spPr/>
        <p:txBody>
          <a:bodyPr/>
          <a:lstStyle>
            <a:lvl1pPr>
              <a:defRPr/>
            </a:lvl1pPr>
          </a:lstStyle>
          <a:p>
            <a:fld id="{2AC09DF6-A699-46ED-8D4C-5E4062158E05}" type="slidenum">
              <a:rPr lang="pt-BR" altLang="pt-BR"/>
              <a:pPr/>
              <a:t>‹nº›</a:t>
            </a:fld>
            <a:endParaRPr lang="pt-BR" altLang="pt-BR"/>
          </a:p>
        </p:txBody>
      </p:sp>
    </p:spTree>
    <p:extLst>
      <p:ext uri="{BB962C8B-B14F-4D97-AF65-F5344CB8AC3E}">
        <p14:creationId xmlns:p14="http://schemas.microsoft.com/office/powerpoint/2010/main" val="85785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endParaRPr lang="pt-BR" altLang="pt-BR"/>
          </a:p>
        </p:txBody>
      </p:sp>
      <p:sp>
        <p:nvSpPr>
          <p:cNvPr id="5" name="Espaço Reservado para Rodapé 4"/>
          <p:cNvSpPr>
            <a:spLocks noGrp="1"/>
          </p:cNvSpPr>
          <p:nvPr>
            <p:ph type="ftr" sz="quarter" idx="11"/>
          </p:nvPr>
        </p:nvSpPr>
        <p:spPr/>
        <p:txBody>
          <a:bodyPr/>
          <a:lstStyle>
            <a:lvl1pPr>
              <a:defRPr/>
            </a:lvl1pPr>
          </a:lstStyle>
          <a:p>
            <a:endParaRPr lang="pt-BR" altLang="pt-BR"/>
          </a:p>
        </p:txBody>
      </p:sp>
      <p:sp>
        <p:nvSpPr>
          <p:cNvPr id="6" name="Espaço Reservado para Número de Slide 5"/>
          <p:cNvSpPr>
            <a:spLocks noGrp="1"/>
          </p:cNvSpPr>
          <p:nvPr>
            <p:ph type="sldNum" sz="quarter" idx="12"/>
          </p:nvPr>
        </p:nvSpPr>
        <p:spPr/>
        <p:txBody>
          <a:bodyPr/>
          <a:lstStyle>
            <a:lvl1pPr>
              <a:defRPr/>
            </a:lvl1pPr>
          </a:lstStyle>
          <a:p>
            <a:fld id="{DC94DBD5-87DF-4CE1-A3E5-D85E904548AA}" type="slidenum">
              <a:rPr lang="pt-BR" altLang="pt-BR"/>
              <a:pPr/>
              <a:t>‹nº›</a:t>
            </a:fld>
            <a:endParaRPr lang="pt-BR" altLang="pt-BR"/>
          </a:p>
        </p:txBody>
      </p:sp>
    </p:spTree>
    <p:extLst>
      <p:ext uri="{BB962C8B-B14F-4D97-AF65-F5344CB8AC3E}">
        <p14:creationId xmlns:p14="http://schemas.microsoft.com/office/powerpoint/2010/main" val="1142798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ltLang="pt-BR"/>
          </a:p>
        </p:txBody>
      </p:sp>
      <p:sp>
        <p:nvSpPr>
          <p:cNvPr id="6" name="Espaço Reservado para Rodapé 5"/>
          <p:cNvSpPr>
            <a:spLocks noGrp="1"/>
          </p:cNvSpPr>
          <p:nvPr>
            <p:ph type="ftr" sz="quarter" idx="11"/>
          </p:nvPr>
        </p:nvSpPr>
        <p:spPr/>
        <p:txBody>
          <a:bodyPr/>
          <a:lstStyle>
            <a:lvl1pPr>
              <a:defRPr/>
            </a:lvl1pPr>
          </a:lstStyle>
          <a:p>
            <a:endParaRPr lang="pt-BR" altLang="pt-BR"/>
          </a:p>
        </p:txBody>
      </p:sp>
      <p:sp>
        <p:nvSpPr>
          <p:cNvPr id="7" name="Espaço Reservado para Número de Slide 6"/>
          <p:cNvSpPr>
            <a:spLocks noGrp="1"/>
          </p:cNvSpPr>
          <p:nvPr>
            <p:ph type="sldNum" sz="quarter" idx="12"/>
          </p:nvPr>
        </p:nvSpPr>
        <p:spPr/>
        <p:txBody>
          <a:bodyPr/>
          <a:lstStyle>
            <a:lvl1pPr>
              <a:defRPr/>
            </a:lvl1pPr>
          </a:lstStyle>
          <a:p>
            <a:fld id="{96170948-BCDB-412D-895E-DAB03D147F0E}" type="slidenum">
              <a:rPr lang="pt-BR" altLang="pt-BR"/>
              <a:pPr/>
              <a:t>‹nº›</a:t>
            </a:fld>
            <a:endParaRPr lang="pt-BR" altLang="pt-BR"/>
          </a:p>
        </p:txBody>
      </p:sp>
    </p:spTree>
    <p:extLst>
      <p:ext uri="{BB962C8B-B14F-4D97-AF65-F5344CB8AC3E}">
        <p14:creationId xmlns:p14="http://schemas.microsoft.com/office/powerpoint/2010/main" val="24610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ltLang="pt-BR"/>
          </a:p>
        </p:txBody>
      </p:sp>
      <p:sp>
        <p:nvSpPr>
          <p:cNvPr id="8" name="Espaço Reservado para Rodapé 7"/>
          <p:cNvSpPr>
            <a:spLocks noGrp="1"/>
          </p:cNvSpPr>
          <p:nvPr>
            <p:ph type="ftr" sz="quarter" idx="11"/>
          </p:nvPr>
        </p:nvSpPr>
        <p:spPr/>
        <p:txBody>
          <a:bodyPr/>
          <a:lstStyle>
            <a:lvl1pPr>
              <a:defRPr/>
            </a:lvl1pPr>
          </a:lstStyle>
          <a:p>
            <a:endParaRPr lang="pt-BR" altLang="pt-BR"/>
          </a:p>
        </p:txBody>
      </p:sp>
      <p:sp>
        <p:nvSpPr>
          <p:cNvPr id="9" name="Espaço Reservado para Número de Slide 8"/>
          <p:cNvSpPr>
            <a:spLocks noGrp="1"/>
          </p:cNvSpPr>
          <p:nvPr>
            <p:ph type="sldNum" sz="quarter" idx="12"/>
          </p:nvPr>
        </p:nvSpPr>
        <p:spPr/>
        <p:txBody>
          <a:bodyPr/>
          <a:lstStyle>
            <a:lvl1pPr>
              <a:defRPr/>
            </a:lvl1pPr>
          </a:lstStyle>
          <a:p>
            <a:fld id="{CF53CB32-964A-4D12-A61C-B7679A9ED483}" type="slidenum">
              <a:rPr lang="pt-BR" altLang="pt-BR"/>
              <a:pPr/>
              <a:t>‹nº›</a:t>
            </a:fld>
            <a:endParaRPr lang="pt-BR" altLang="pt-BR"/>
          </a:p>
        </p:txBody>
      </p:sp>
    </p:spTree>
    <p:extLst>
      <p:ext uri="{BB962C8B-B14F-4D97-AF65-F5344CB8AC3E}">
        <p14:creationId xmlns:p14="http://schemas.microsoft.com/office/powerpoint/2010/main" val="335435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ltLang="pt-BR"/>
          </a:p>
        </p:txBody>
      </p:sp>
      <p:sp>
        <p:nvSpPr>
          <p:cNvPr id="4" name="Espaço Reservado para Rodapé 3"/>
          <p:cNvSpPr>
            <a:spLocks noGrp="1"/>
          </p:cNvSpPr>
          <p:nvPr>
            <p:ph type="ftr" sz="quarter" idx="11"/>
          </p:nvPr>
        </p:nvSpPr>
        <p:spPr/>
        <p:txBody>
          <a:bodyPr/>
          <a:lstStyle>
            <a:lvl1pPr>
              <a:defRPr/>
            </a:lvl1pPr>
          </a:lstStyle>
          <a:p>
            <a:endParaRPr lang="pt-BR" altLang="pt-BR"/>
          </a:p>
        </p:txBody>
      </p:sp>
      <p:sp>
        <p:nvSpPr>
          <p:cNvPr id="5" name="Espaço Reservado para Número de Slide 4"/>
          <p:cNvSpPr>
            <a:spLocks noGrp="1"/>
          </p:cNvSpPr>
          <p:nvPr>
            <p:ph type="sldNum" sz="quarter" idx="12"/>
          </p:nvPr>
        </p:nvSpPr>
        <p:spPr/>
        <p:txBody>
          <a:bodyPr/>
          <a:lstStyle>
            <a:lvl1pPr>
              <a:defRPr/>
            </a:lvl1pPr>
          </a:lstStyle>
          <a:p>
            <a:fld id="{6C9CDF78-75A7-40A4-985D-7D5499AABF2D}" type="slidenum">
              <a:rPr lang="pt-BR" altLang="pt-BR"/>
              <a:pPr/>
              <a:t>‹nº›</a:t>
            </a:fld>
            <a:endParaRPr lang="pt-BR" altLang="pt-BR"/>
          </a:p>
        </p:txBody>
      </p:sp>
    </p:spTree>
    <p:extLst>
      <p:ext uri="{BB962C8B-B14F-4D97-AF65-F5344CB8AC3E}">
        <p14:creationId xmlns:p14="http://schemas.microsoft.com/office/powerpoint/2010/main" val="516036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ltLang="pt-BR"/>
          </a:p>
        </p:txBody>
      </p:sp>
      <p:sp>
        <p:nvSpPr>
          <p:cNvPr id="3" name="Espaço Reservado para Rodapé 2"/>
          <p:cNvSpPr>
            <a:spLocks noGrp="1"/>
          </p:cNvSpPr>
          <p:nvPr>
            <p:ph type="ftr" sz="quarter" idx="11"/>
          </p:nvPr>
        </p:nvSpPr>
        <p:spPr/>
        <p:txBody>
          <a:bodyPr/>
          <a:lstStyle>
            <a:lvl1pPr>
              <a:defRPr/>
            </a:lvl1pPr>
          </a:lstStyle>
          <a:p>
            <a:endParaRPr lang="pt-BR" altLang="pt-BR"/>
          </a:p>
        </p:txBody>
      </p:sp>
      <p:sp>
        <p:nvSpPr>
          <p:cNvPr id="4" name="Espaço Reservado para Número de Slide 3"/>
          <p:cNvSpPr>
            <a:spLocks noGrp="1"/>
          </p:cNvSpPr>
          <p:nvPr>
            <p:ph type="sldNum" sz="quarter" idx="12"/>
          </p:nvPr>
        </p:nvSpPr>
        <p:spPr/>
        <p:txBody>
          <a:bodyPr/>
          <a:lstStyle>
            <a:lvl1pPr>
              <a:defRPr/>
            </a:lvl1pPr>
          </a:lstStyle>
          <a:p>
            <a:fld id="{EE05B2F5-5B4D-4B79-AE86-715A2AD90417}" type="slidenum">
              <a:rPr lang="pt-BR" altLang="pt-BR"/>
              <a:pPr/>
              <a:t>‹nº›</a:t>
            </a:fld>
            <a:endParaRPr lang="pt-BR" altLang="pt-BR"/>
          </a:p>
        </p:txBody>
      </p:sp>
    </p:spTree>
    <p:extLst>
      <p:ext uri="{BB962C8B-B14F-4D97-AF65-F5344CB8AC3E}">
        <p14:creationId xmlns:p14="http://schemas.microsoft.com/office/powerpoint/2010/main" val="306230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ltLang="pt-BR"/>
          </a:p>
        </p:txBody>
      </p:sp>
      <p:sp>
        <p:nvSpPr>
          <p:cNvPr id="6" name="Espaço Reservado para Rodapé 5"/>
          <p:cNvSpPr>
            <a:spLocks noGrp="1"/>
          </p:cNvSpPr>
          <p:nvPr>
            <p:ph type="ftr" sz="quarter" idx="11"/>
          </p:nvPr>
        </p:nvSpPr>
        <p:spPr/>
        <p:txBody>
          <a:bodyPr/>
          <a:lstStyle>
            <a:lvl1pPr>
              <a:defRPr/>
            </a:lvl1pPr>
          </a:lstStyle>
          <a:p>
            <a:endParaRPr lang="pt-BR" altLang="pt-BR"/>
          </a:p>
        </p:txBody>
      </p:sp>
      <p:sp>
        <p:nvSpPr>
          <p:cNvPr id="7" name="Espaço Reservado para Número de Slide 6"/>
          <p:cNvSpPr>
            <a:spLocks noGrp="1"/>
          </p:cNvSpPr>
          <p:nvPr>
            <p:ph type="sldNum" sz="quarter" idx="12"/>
          </p:nvPr>
        </p:nvSpPr>
        <p:spPr/>
        <p:txBody>
          <a:bodyPr/>
          <a:lstStyle>
            <a:lvl1pPr>
              <a:defRPr/>
            </a:lvl1pPr>
          </a:lstStyle>
          <a:p>
            <a:fld id="{0BCDFC3C-0582-4ACE-9BF2-EDB4973547F7}" type="slidenum">
              <a:rPr lang="pt-BR" altLang="pt-BR"/>
              <a:pPr/>
              <a:t>‹nº›</a:t>
            </a:fld>
            <a:endParaRPr lang="pt-BR" altLang="pt-BR"/>
          </a:p>
        </p:txBody>
      </p:sp>
    </p:spTree>
    <p:extLst>
      <p:ext uri="{BB962C8B-B14F-4D97-AF65-F5344CB8AC3E}">
        <p14:creationId xmlns:p14="http://schemas.microsoft.com/office/powerpoint/2010/main" val="840739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endParaRPr lang="pt-BR" altLang="pt-BR"/>
          </a:p>
        </p:txBody>
      </p:sp>
      <p:sp>
        <p:nvSpPr>
          <p:cNvPr id="6" name="Espaço Reservado para Rodapé 5"/>
          <p:cNvSpPr>
            <a:spLocks noGrp="1"/>
          </p:cNvSpPr>
          <p:nvPr>
            <p:ph type="ftr" sz="quarter" idx="11"/>
          </p:nvPr>
        </p:nvSpPr>
        <p:spPr/>
        <p:txBody>
          <a:bodyPr/>
          <a:lstStyle>
            <a:lvl1pPr>
              <a:defRPr/>
            </a:lvl1pPr>
          </a:lstStyle>
          <a:p>
            <a:endParaRPr lang="pt-BR" altLang="pt-BR"/>
          </a:p>
        </p:txBody>
      </p:sp>
      <p:sp>
        <p:nvSpPr>
          <p:cNvPr id="7" name="Espaço Reservado para Número de Slide 6"/>
          <p:cNvSpPr>
            <a:spLocks noGrp="1"/>
          </p:cNvSpPr>
          <p:nvPr>
            <p:ph type="sldNum" sz="quarter" idx="12"/>
          </p:nvPr>
        </p:nvSpPr>
        <p:spPr/>
        <p:txBody>
          <a:bodyPr/>
          <a:lstStyle>
            <a:lvl1pPr>
              <a:defRPr/>
            </a:lvl1pPr>
          </a:lstStyle>
          <a:p>
            <a:fld id="{03C1A329-8567-4321-ADA2-E6EC9F813759}" type="slidenum">
              <a:rPr lang="pt-BR" altLang="pt-BR"/>
              <a:pPr/>
              <a:t>‹nº›</a:t>
            </a:fld>
            <a:endParaRPr lang="pt-BR" altLang="pt-BR"/>
          </a:p>
        </p:txBody>
      </p:sp>
    </p:spTree>
    <p:extLst>
      <p:ext uri="{BB962C8B-B14F-4D97-AF65-F5344CB8AC3E}">
        <p14:creationId xmlns:p14="http://schemas.microsoft.com/office/powerpoint/2010/main" val="1026959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6498" name="Group 2"/>
          <p:cNvGrpSpPr>
            <a:grpSpLocks/>
          </p:cNvGrpSpPr>
          <p:nvPr/>
        </p:nvGrpSpPr>
        <p:grpSpPr bwMode="auto">
          <a:xfrm>
            <a:off x="0" y="0"/>
            <a:ext cx="7620000" cy="6858000"/>
            <a:chOff x="0" y="0"/>
            <a:chExt cx="4800" cy="4320"/>
          </a:xfrm>
        </p:grpSpPr>
        <p:grpSp>
          <p:nvGrpSpPr>
            <p:cNvPr id="106499" name="Group 3"/>
            <p:cNvGrpSpPr>
              <a:grpSpLocks/>
            </p:cNvGrpSpPr>
            <p:nvPr userDrawn="1"/>
          </p:nvGrpSpPr>
          <p:grpSpPr bwMode="auto">
            <a:xfrm>
              <a:off x="0" y="0"/>
              <a:ext cx="2016" cy="4320"/>
              <a:chOff x="0" y="0"/>
              <a:chExt cx="2016" cy="4320"/>
            </a:xfrm>
          </p:grpSpPr>
          <p:sp>
            <p:nvSpPr>
              <p:cNvPr id="106500"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106501"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grpSp>
        <p:grpSp>
          <p:nvGrpSpPr>
            <p:cNvPr id="106502" name="Group 6"/>
            <p:cNvGrpSpPr>
              <a:grpSpLocks/>
            </p:cNvGrpSpPr>
            <p:nvPr/>
          </p:nvGrpSpPr>
          <p:grpSpPr bwMode="auto">
            <a:xfrm>
              <a:off x="144" y="1248"/>
              <a:ext cx="4656" cy="201"/>
              <a:chOff x="144" y="1248"/>
              <a:chExt cx="4656" cy="201"/>
            </a:xfrm>
          </p:grpSpPr>
          <p:sp>
            <p:nvSpPr>
              <p:cNvPr id="106503"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sp>
            <p:nvSpPr>
              <p:cNvPr id="106504"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t-BR"/>
              </a:p>
            </p:txBody>
          </p:sp>
        </p:grpSp>
      </p:grpSp>
      <p:sp>
        <p:nvSpPr>
          <p:cNvPr id="106505"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pt-BR" altLang="pt-BR" smtClean="0"/>
              <a:t>Clique para editar o estilo do título mestre</a:t>
            </a:r>
          </a:p>
        </p:txBody>
      </p:sp>
      <p:sp>
        <p:nvSpPr>
          <p:cNvPr id="106506"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65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endParaRPr lang="pt-BR" altLang="pt-BR"/>
          </a:p>
        </p:txBody>
      </p:sp>
      <p:sp>
        <p:nvSpPr>
          <p:cNvPr id="1065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pt-BR" altLang="pt-BR"/>
          </a:p>
        </p:txBody>
      </p:sp>
      <p:sp>
        <p:nvSpPr>
          <p:cNvPr id="1065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998881FD-A770-4666-A67A-F13628A69784}"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755650" y="1409700"/>
            <a:ext cx="7772400" cy="1473200"/>
          </a:xfrm>
        </p:spPr>
        <p:txBody>
          <a:bodyPr/>
          <a:lstStyle/>
          <a:p>
            <a:r>
              <a:rPr lang="pt-BR" altLang="pt-BR"/>
              <a:t>CONVÊNIO 79/05</a:t>
            </a:r>
          </a:p>
        </p:txBody>
      </p:sp>
      <p:sp>
        <p:nvSpPr>
          <p:cNvPr id="2051" name="Rectangle 3"/>
          <p:cNvSpPr>
            <a:spLocks noGrp="1" noChangeArrowheads="1"/>
          </p:cNvSpPr>
          <p:nvPr>
            <p:ph type="subTitle" idx="1"/>
          </p:nvPr>
        </p:nvSpPr>
        <p:spPr>
          <a:xfrm>
            <a:off x="4716463" y="3141663"/>
            <a:ext cx="3454400" cy="1295400"/>
          </a:xfrm>
        </p:spPr>
        <p:txBody>
          <a:bodyPr/>
          <a:lstStyle/>
          <a:p>
            <a:r>
              <a:rPr lang="pt-BR" altLang="pt-BR" sz="2400"/>
              <a:t>ISENÇÃO DE ICMS PARA AQUISIÇÕES DO PROFISCO</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r>
              <a:rPr lang="pt-BR" altLang="pt-BR" sz="3200"/>
              <a:t>EDITAL</a:t>
            </a:r>
            <a:br>
              <a:rPr lang="pt-BR" altLang="pt-BR" sz="3200"/>
            </a:br>
            <a:r>
              <a:rPr lang="pt-BR" altLang="pt-BR" sz="3200"/>
              <a:t>Do Objeto</a:t>
            </a:r>
          </a:p>
        </p:txBody>
      </p:sp>
      <p:sp>
        <p:nvSpPr>
          <p:cNvPr id="3075" name="Rectangle 3"/>
          <p:cNvSpPr>
            <a:spLocks noGrp="1" noChangeArrowheads="1"/>
          </p:cNvSpPr>
          <p:nvPr>
            <p:ph type="body" idx="1"/>
          </p:nvPr>
        </p:nvSpPr>
        <p:spPr/>
        <p:txBody>
          <a:bodyPr/>
          <a:lstStyle/>
          <a:p>
            <a:pPr>
              <a:lnSpc>
                <a:spcPct val="90000"/>
              </a:lnSpc>
            </a:pPr>
            <a:r>
              <a:rPr lang="pt-BR" altLang="pt-BR" sz="2400"/>
              <a:t>Por se tratar de bens destinados ao Programa de Modernização da Gestão Fiscal, Financeira e Patrimonial da Administração Estadual - PROFISCO, adquiridos por meio de licitações ou contratações efetuadas dentro das normas estabelecidas pelo Banco Interamericano de Desenvolvimento – BID, conforme o Convênio ICMS nº 79/05, de 01º de Julho de 2005, aprovado pelo CONFAZ - Conselho Nacional de Política Fazendária, o objeto desta licitação tem o benefício da ISENÇÃO DO ICMS.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2"/>
          <p:cNvSpPr>
            <a:spLocks noGrp="1" noChangeArrowheads="1"/>
          </p:cNvSpPr>
          <p:nvPr>
            <p:ph type="title"/>
          </p:nvPr>
        </p:nvSpPr>
        <p:spPr/>
        <p:txBody>
          <a:bodyPr/>
          <a:lstStyle/>
          <a:p>
            <a:r>
              <a:rPr lang="pt-BR" altLang="pt-BR" sz="3200"/>
              <a:t>EDITAL</a:t>
            </a:r>
            <a:br>
              <a:rPr lang="pt-BR" altLang="pt-BR" sz="3200"/>
            </a:br>
            <a:r>
              <a:rPr lang="pt-BR" altLang="pt-BR" sz="3200"/>
              <a:t>Do Objeto</a:t>
            </a:r>
          </a:p>
        </p:txBody>
      </p:sp>
      <p:sp>
        <p:nvSpPr>
          <p:cNvPr id="73731" name="Rectangle 3"/>
          <p:cNvSpPr>
            <a:spLocks noGrp="1" noChangeArrowheads="1"/>
          </p:cNvSpPr>
          <p:nvPr>
            <p:ph type="body" idx="1"/>
          </p:nvPr>
        </p:nvSpPr>
        <p:spPr/>
        <p:txBody>
          <a:bodyPr/>
          <a:lstStyle/>
          <a:p>
            <a:pPr>
              <a:lnSpc>
                <a:spcPct val="90000"/>
              </a:lnSpc>
            </a:pPr>
            <a:r>
              <a:rPr lang="pt-BR" altLang="pt-BR"/>
              <a:t>A isenção supracitada não se aplica nas aquisições efetuadas de estabelecimento enquadrado no Regime Fiscal do Simples Nacional.</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pt-BR" altLang="pt-BR" sz="3200"/>
              <a:t>EDITAL</a:t>
            </a:r>
            <a:br>
              <a:rPr lang="pt-BR" altLang="pt-BR" sz="3200"/>
            </a:br>
            <a:r>
              <a:rPr lang="pt-BR" altLang="pt-BR" sz="3200"/>
              <a:t>Do Objeto</a:t>
            </a:r>
          </a:p>
        </p:txBody>
      </p:sp>
      <p:sp>
        <p:nvSpPr>
          <p:cNvPr id="5123" name="Rectangle 3"/>
          <p:cNvSpPr>
            <a:spLocks noGrp="1" noChangeArrowheads="1"/>
          </p:cNvSpPr>
          <p:nvPr>
            <p:ph type="body" idx="1"/>
          </p:nvPr>
        </p:nvSpPr>
        <p:spPr/>
        <p:txBody>
          <a:bodyPr/>
          <a:lstStyle/>
          <a:p>
            <a:r>
              <a:rPr lang="pt-BR" altLang="pt-BR"/>
              <a:t>Na hipótese do imposto ter sido recolhido antecipadamente, cabe ao licitante solicitar o ressarcimento junto à Secretaria de Estado da Fazenda da Unidade da Federação onde esteja localizado.</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pt-BR" altLang="pt-BR" sz="3200"/>
              <a:t>EDITAL</a:t>
            </a:r>
            <a:br>
              <a:rPr lang="pt-BR" altLang="pt-BR" sz="3200"/>
            </a:br>
            <a:r>
              <a:rPr lang="pt-BR" altLang="pt-BR" sz="3200"/>
              <a:t>Da Proposta de Preços</a:t>
            </a:r>
          </a:p>
        </p:txBody>
      </p:sp>
      <p:sp>
        <p:nvSpPr>
          <p:cNvPr id="10243" name="Rectangle 3"/>
          <p:cNvSpPr>
            <a:spLocks noGrp="1" noChangeArrowheads="1"/>
          </p:cNvSpPr>
          <p:nvPr>
            <p:ph type="body" idx="1"/>
          </p:nvPr>
        </p:nvSpPr>
        <p:spPr/>
        <p:txBody>
          <a:bodyPr/>
          <a:lstStyle/>
          <a:p>
            <a:r>
              <a:rPr lang="pt-BR" altLang="pt-BR"/>
              <a:t>As empresas deverão apresentar na proposta de preços o valor efetivo de venda, considerando a isenção de ICMS nos termos do Convênio ICMS 79/05, ou seja, o valor líquido, já desonerado do imposto.</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pt-BR" altLang="pt-BR" sz="3200"/>
              <a:t>EDITAL</a:t>
            </a:r>
            <a:br>
              <a:rPr lang="pt-BR" altLang="pt-BR" sz="3200"/>
            </a:br>
            <a:r>
              <a:rPr lang="pt-BR" altLang="pt-BR" sz="3200"/>
              <a:t>Da Proposta de Preços</a:t>
            </a:r>
          </a:p>
        </p:txBody>
      </p:sp>
      <p:sp>
        <p:nvSpPr>
          <p:cNvPr id="11267" name="Rectangle 3"/>
          <p:cNvSpPr>
            <a:spLocks noGrp="1" noChangeArrowheads="1"/>
          </p:cNvSpPr>
          <p:nvPr>
            <p:ph type="body" idx="1"/>
          </p:nvPr>
        </p:nvSpPr>
        <p:spPr/>
        <p:txBody>
          <a:bodyPr/>
          <a:lstStyle/>
          <a:p>
            <a:r>
              <a:rPr lang="pt-BR" altLang="pt-BR"/>
              <a:t>Considerando que a operação é isenta, nos termos do Convênio ICMS 79/05 e do RICMS-SC/01, Anexo 2, art. 2º, LIII, não há necessidade de demonstrar diferença entre preço bruto e preço líquido.</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pt-BR" altLang="pt-BR" sz="3200"/>
              <a:t>ANEXO I - MINUTA DO CONTRATO </a:t>
            </a:r>
            <a:br>
              <a:rPr lang="pt-BR" altLang="pt-BR" sz="3200"/>
            </a:br>
            <a:r>
              <a:rPr lang="pt-BR" altLang="pt-BR" sz="3200"/>
              <a:t>Cláusula do Pagamento</a:t>
            </a:r>
          </a:p>
        </p:txBody>
      </p:sp>
      <p:sp>
        <p:nvSpPr>
          <p:cNvPr id="6147" name="Rectangle 3"/>
          <p:cNvSpPr>
            <a:spLocks noGrp="1" noChangeArrowheads="1"/>
          </p:cNvSpPr>
          <p:nvPr>
            <p:ph type="body" idx="1"/>
          </p:nvPr>
        </p:nvSpPr>
        <p:spPr/>
        <p:txBody>
          <a:bodyPr/>
          <a:lstStyle/>
          <a:p>
            <a:pPr>
              <a:lnSpc>
                <a:spcPct val="90000"/>
              </a:lnSpc>
            </a:pPr>
            <a:r>
              <a:rPr lang="pt-BR" altLang="pt-BR"/>
              <a:t>A nota fiscal deverá demonstrar o seguinte: </a:t>
            </a:r>
          </a:p>
          <a:p>
            <a:pPr>
              <a:lnSpc>
                <a:spcPct val="90000"/>
              </a:lnSpc>
            </a:pPr>
            <a:endParaRPr lang="pt-BR" altLang="pt-BR" sz="2000"/>
          </a:p>
          <a:p>
            <a:pPr>
              <a:lnSpc>
                <a:spcPct val="90000"/>
              </a:lnSpc>
            </a:pPr>
            <a:r>
              <a:rPr lang="pt-BR" altLang="pt-BR"/>
              <a:t>a) O Valor do ICMS e do ICMS Substituição Tributária deverão ser iguais a zero;</a:t>
            </a:r>
          </a:p>
          <a:p>
            <a:pPr>
              <a:lnSpc>
                <a:spcPct val="90000"/>
              </a:lnSpc>
            </a:pPr>
            <a:endParaRPr lang="pt-BR" altLang="pt-BR" sz="2000"/>
          </a:p>
          <a:p>
            <a:pPr>
              <a:lnSpc>
                <a:spcPct val="90000"/>
              </a:lnSpc>
            </a:pPr>
            <a:r>
              <a:rPr lang="pt-BR" altLang="pt-BR"/>
              <a:t>b) As Informações Complementares deverão indicar a expressão “Operação isenta nos termos do Convênio ICMS 79/05”.</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pt-BR" altLang="pt-BR" sz="3200"/>
              <a:t>ANEXO II - ESPECIFICAÇÕES TÉCNICAS</a:t>
            </a:r>
          </a:p>
        </p:txBody>
      </p:sp>
      <p:sp>
        <p:nvSpPr>
          <p:cNvPr id="7171" name="Rectangle 3"/>
          <p:cNvSpPr>
            <a:spLocks noGrp="1" noChangeArrowheads="1"/>
          </p:cNvSpPr>
          <p:nvPr>
            <p:ph type="body" idx="1"/>
          </p:nvPr>
        </p:nvSpPr>
        <p:spPr/>
        <p:txBody>
          <a:bodyPr/>
          <a:lstStyle/>
          <a:p>
            <a:r>
              <a:rPr lang="pt-BR" altLang="pt-BR"/>
              <a:t>VALOR TOTAL ESTIMADO: R$ xxx</a:t>
            </a:r>
          </a:p>
          <a:p>
            <a:endParaRPr lang="pt-BR" altLang="pt-BR" sz="2000"/>
          </a:p>
          <a:p>
            <a:r>
              <a:rPr lang="pt-BR" altLang="pt-BR"/>
              <a:t>Para ser determinado, foi deduzida do valor de mercado apurado a parcela correspondente ao ICMS, conforme isenção prevista no Convênio ICMS 79/05 e Anexo 2, art. 2º, LIII.</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pt-BR" altLang="pt-BR"/>
              <a:t>CONTATO</a:t>
            </a:r>
          </a:p>
        </p:txBody>
      </p:sp>
      <p:sp>
        <p:nvSpPr>
          <p:cNvPr id="116739" name="Rectangle 3"/>
          <p:cNvSpPr>
            <a:spLocks noGrp="1" noChangeArrowheads="1"/>
          </p:cNvSpPr>
          <p:nvPr>
            <p:ph type="body" idx="1"/>
          </p:nvPr>
        </p:nvSpPr>
        <p:spPr/>
        <p:txBody>
          <a:bodyPr/>
          <a:lstStyle/>
          <a:p>
            <a:pPr algn="ctr">
              <a:buFont typeface="Wingdings" pitchFamily="2" charset="2"/>
              <a:buNone/>
            </a:pPr>
            <a:r>
              <a:rPr lang="pt-BR" altLang="pt-BR"/>
              <a:t>PROFISCO SC</a:t>
            </a:r>
          </a:p>
          <a:p>
            <a:pPr algn="ctr">
              <a:buFont typeface="Wingdings" pitchFamily="2" charset="2"/>
              <a:buNone/>
            </a:pPr>
            <a:endParaRPr lang="pt-BR" altLang="pt-BR"/>
          </a:p>
          <a:p>
            <a:pPr algn="ctr">
              <a:buFont typeface="Wingdings" pitchFamily="2" charset="2"/>
              <a:buNone/>
            </a:pPr>
            <a:r>
              <a:rPr lang="pt-BR" altLang="pt-BR" sz="2000"/>
              <a:t>Gisele Rafaeli</a:t>
            </a:r>
          </a:p>
          <a:p>
            <a:pPr algn="ctr">
              <a:buFont typeface="Wingdings" pitchFamily="2" charset="2"/>
              <a:buNone/>
            </a:pPr>
            <a:r>
              <a:rPr lang="pt-BR" altLang="pt-BR" sz="1600"/>
              <a:t>Assistente Técnica de Monitoramento e Avaliação</a:t>
            </a:r>
          </a:p>
          <a:p>
            <a:pPr algn="ctr">
              <a:buFont typeface="Wingdings" pitchFamily="2" charset="2"/>
              <a:buNone/>
            </a:pPr>
            <a:endParaRPr lang="pt-BR" altLang="pt-BR" sz="2000"/>
          </a:p>
          <a:p>
            <a:pPr algn="ctr">
              <a:buFont typeface="Wingdings" pitchFamily="2" charset="2"/>
              <a:buNone/>
            </a:pPr>
            <a:r>
              <a:rPr lang="pt-BR" altLang="pt-BR" sz="2000"/>
              <a:t>Luiz Carlos Rhil de Azambuja</a:t>
            </a:r>
          </a:p>
          <a:p>
            <a:pPr algn="ctr">
              <a:buFont typeface="Wingdings" pitchFamily="2" charset="2"/>
              <a:buNone/>
            </a:pPr>
            <a:r>
              <a:rPr lang="pt-BR" altLang="pt-BR" sz="1600"/>
              <a:t>Assessor</a:t>
            </a:r>
          </a:p>
          <a:p>
            <a:pPr algn="ctr">
              <a:buFont typeface="Wingdings" pitchFamily="2" charset="2"/>
              <a:buNone/>
            </a:pPr>
            <a:endParaRPr lang="pt-BR" altLang="pt-BR" sz="1600"/>
          </a:p>
          <a:p>
            <a:pPr algn="ctr">
              <a:buFont typeface="Wingdings" pitchFamily="2" charset="2"/>
              <a:buNone/>
            </a:pPr>
            <a:r>
              <a:rPr lang="pt-BR" altLang="pt-BR" sz="2000"/>
              <a:t>Fone: (48) 3664-5712</a:t>
            </a:r>
          </a:p>
          <a:p>
            <a:pPr algn="ctr">
              <a:buFont typeface="Wingdings" pitchFamily="2" charset="2"/>
              <a:buNone/>
            </a:pPr>
            <a:r>
              <a:rPr lang="pt-BR" altLang="pt-BR" sz="2000"/>
              <a:t>E-mail: profisco@sef.sc.gov.br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AutoShape 2"/>
          <p:cNvSpPr>
            <a:spLocks noGrp="1" noChangeArrowheads="1"/>
          </p:cNvSpPr>
          <p:nvPr>
            <p:ph type="title"/>
          </p:nvPr>
        </p:nvSpPr>
        <p:spPr/>
        <p:txBody>
          <a:bodyPr/>
          <a:lstStyle/>
          <a:p>
            <a:r>
              <a:rPr lang="pt-BR" altLang="pt-BR"/>
              <a:t>ISENÇÃO ICMS</a:t>
            </a:r>
          </a:p>
        </p:txBody>
      </p:sp>
      <p:sp>
        <p:nvSpPr>
          <p:cNvPr id="117763" name="Rectangle 3"/>
          <p:cNvSpPr>
            <a:spLocks noGrp="1" noChangeArrowheads="1"/>
          </p:cNvSpPr>
          <p:nvPr>
            <p:ph type="body" idx="1"/>
          </p:nvPr>
        </p:nvSpPr>
        <p:spPr/>
        <p:txBody>
          <a:bodyPr/>
          <a:lstStyle/>
          <a:p>
            <a:pPr>
              <a:lnSpc>
                <a:spcPct val="80000"/>
              </a:lnSpc>
            </a:pPr>
            <a:r>
              <a:rPr lang="pt-BR" altLang="pt-BR" sz="1800" b="1"/>
              <a:t>CONVÊNIO ICMS 79/05</a:t>
            </a:r>
          </a:p>
          <a:p>
            <a:pPr>
              <a:lnSpc>
                <a:spcPct val="80000"/>
              </a:lnSpc>
            </a:pPr>
            <a:endParaRPr lang="pt-PT" altLang="pt-BR" sz="1800" b="1"/>
          </a:p>
          <a:p>
            <a:pPr>
              <a:lnSpc>
                <a:spcPct val="80000"/>
              </a:lnSpc>
            </a:pPr>
            <a:r>
              <a:rPr lang="pt-BR" altLang="pt-BR" sz="1800" b="1"/>
              <a:t>Cláusula primeira</a:t>
            </a:r>
            <a:r>
              <a:rPr lang="pt-BR" altLang="pt-BR" sz="1800"/>
              <a:t> Ficam isentas do ICMS as operações com mercadorias, bem como as prestações de serviços de transporte a elas relativas, destinadas a programas de fortalecimento e modernização das áreas fiscal, de gestão, de planejamento e de controle externo, dos Estados e do Distrito Federal, adquiridas através de licitações ou contratações efetuadas dentro das normas estabelecidas pelo Banco Interamericano de Desenvolvimento - BID e Banco Nacional de Desenvolvimento Econômico e Social - BNDES.</a:t>
            </a:r>
          </a:p>
          <a:p>
            <a:pPr>
              <a:lnSpc>
                <a:spcPct val="80000"/>
              </a:lnSpc>
            </a:pPr>
            <a:endParaRPr lang="pt-BR" altLang="pt-BR" sz="1800"/>
          </a:p>
          <a:p>
            <a:pPr>
              <a:lnSpc>
                <a:spcPct val="80000"/>
              </a:lnSpc>
            </a:pPr>
            <a:r>
              <a:rPr lang="pt-BR" altLang="pt-BR" sz="1800" b="1"/>
              <a:t>Cláusula segunda</a:t>
            </a:r>
            <a:r>
              <a:rPr lang="pt-BR" altLang="pt-BR" sz="1800"/>
              <a:t> Este convênio entra em vigor na data da publicação de sua ratificação nacional, produzindo efeitos até 30 de setembro de 2010 </a:t>
            </a:r>
            <a:r>
              <a:rPr lang="pt-BR" altLang="pt-BR" sz="1800" b="1"/>
              <a:t>[prorrogado até 31/12/14 pelo Conv. ICMS 101/12]</a:t>
            </a:r>
            <a:r>
              <a:rPr lang="pt-BR" altLang="pt-BR" sz="1800"/>
              <a:t>.</a:t>
            </a:r>
          </a:p>
          <a:p>
            <a:pPr>
              <a:lnSpc>
                <a:spcPct val="80000"/>
              </a:lnSpc>
            </a:pPr>
            <a:endParaRPr lang="pt-BR" altLang="pt-B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pt-BR" altLang="pt-BR" sz="3200"/>
              <a:t>ISENÇÃO ICMS</a:t>
            </a:r>
          </a:p>
        </p:txBody>
      </p:sp>
      <p:sp>
        <p:nvSpPr>
          <p:cNvPr id="12291" name="Rectangle 3"/>
          <p:cNvSpPr>
            <a:spLocks noGrp="1" noChangeArrowheads="1"/>
          </p:cNvSpPr>
          <p:nvPr>
            <p:ph type="body" idx="1"/>
          </p:nvPr>
        </p:nvSpPr>
        <p:spPr/>
        <p:txBody>
          <a:bodyPr/>
          <a:lstStyle/>
          <a:p>
            <a:pPr>
              <a:lnSpc>
                <a:spcPct val="90000"/>
              </a:lnSpc>
            </a:pPr>
            <a:r>
              <a:rPr lang="pt-BR" altLang="pt-BR" sz="2400"/>
              <a:t>Existem dois Convênios entre os Estados que concedem isenções:</a:t>
            </a:r>
          </a:p>
          <a:p>
            <a:pPr>
              <a:lnSpc>
                <a:spcPct val="90000"/>
              </a:lnSpc>
            </a:pPr>
            <a:r>
              <a:rPr lang="pt-BR" altLang="pt-BR" sz="2400"/>
              <a:t>1 - Convênio ICMS 26/03 - autoriza os Estados a concederem isenção nas operações ou prestações INTERNAS destinadas a órgãos da Administração Públicas Estadual DIRETA, suas fundações e autarquias.</a:t>
            </a:r>
          </a:p>
          <a:p>
            <a:pPr>
              <a:lnSpc>
                <a:spcPct val="90000"/>
              </a:lnSpc>
            </a:pPr>
            <a:r>
              <a:rPr lang="pt-BR" altLang="pt-BR" sz="2400"/>
              <a:t>2 - Convênio ICMS 79/05 - concede isenção nas operações INTERNAS E INTERESTADUAIS nas compras destinadas a Programas de fortalecimento e modernização das áreas de gestão, planejamento e de controle externo dos Estados e do DF.</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pt-BR" altLang="pt-BR" sz="3200"/>
              <a:t>ISENÇÃO ICMS</a:t>
            </a:r>
          </a:p>
        </p:txBody>
      </p:sp>
      <p:sp>
        <p:nvSpPr>
          <p:cNvPr id="110595" name="Rectangle 3"/>
          <p:cNvSpPr>
            <a:spLocks noGrp="1" noChangeArrowheads="1"/>
          </p:cNvSpPr>
          <p:nvPr>
            <p:ph type="body" idx="1"/>
          </p:nvPr>
        </p:nvSpPr>
        <p:spPr/>
        <p:txBody>
          <a:bodyPr/>
          <a:lstStyle/>
          <a:p>
            <a:pPr>
              <a:lnSpc>
                <a:spcPct val="90000"/>
              </a:lnSpc>
            </a:pPr>
            <a:r>
              <a:rPr lang="pt-BR" altLang="pt-BR" sz="2400"/>
              <a:t>As isenções que têm como suporte o convênio ICMS 26/03 são condicionadas ao repasse do valor da isenção ao Estado, sob forma de DESCONTO.</a:t>
            </a:r>
          </a:p>
          <a:p>
            <a:pPr>
              <a:lnSpc>
                <a:spcPct val="90000"/>
              </a:lnSpc>
            </a:pPr>
            <a:endParaRPr lang="pt-BR" altLang="pt-BR" sz="2000"/>
          </a:p>
          <a:p>
            <a:pPr>
              <a:lnSpc>
                <a:spcPct val="90000"/>
              </a:lnSpc>
            </a:pPr>
            <a:r>
              <a:rPr lang="pt-BR" altLang="pt-BR" sz="2400"/>
              <a:t>A isenção somente se aplica a operações INTERNAS, ou seja, licitantes de outros Estados não podem usufruir deste benefício, bem como os licitantes localizados em território catarinense que já tenham adquirido as mercadorias objeto da licitação com o ICMS ST retido em favor de SC.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pt-BR" altLang="pt-BR" sz="3200"/>
              <a:t>ISENÇÃO ICMS</a:t>
            </a:r>
          </a:p>
        </p:txBody>
      </p:sp>
      <p:sp>
        <p:nvSpPr>
          <p:cNvPr id="111619" name="Rectangle 3"/>
          <p:cNvSpPr>
            <a:spLocks noGrp="1" noChangeArrowheads="1"/>
          </p:cNvSpPr>
          <p:nvPr>
            <p:ph type="body" idx="1"/>
          </p:nvPr>
        </p:nvSpPr>
        <p:spPr/>
        <p:txBody>
          <a:bodyPr/>
          <a:lstStyle/>
          <a:p>
            <a:pPr>
              <a:lnSpc>
                <a:spcPct val="90000"/>
              </a:lnSpc>
            </a:pPr>
            <a:r>
              <a:rPr lang="pt-BR" altLang="pt-BR" sz="2400"/>
              <a:t>As isenções que têm como suporte o Convênio ICMS 79/05 estão reguladas no Anexo II, art. 2º, LIII, e são aplicáveis tanto às operações INTERNAS como às INTERESTADUAIS, sem qualquer condição.</a:t>
            </a:r>
          </a:p>
          <a:p>
            <a:pPr>
              <a:lnSpc>
                <a:spcPct val="90000"/>
              </a:lnSpc>
            </a:pPr>
            <a:endParaRPr lang="pt-BR" altLang="pt-BR" sz="2400"/>
          </a:p>
          <a:p>
            <a:pPr>
              <a:lnSpc>
                <a:spcPct val="90000"/>
              </a:lnSpc>
            </a:pPr>
            <a:r>
              <a:rPr lang="pt-BR" altLang="pt-BR" sz="2400"/>
              <a:t>Vence a menor proposta, e o valor ofertado será idêntico ao valor pago ao licitante vencedor.</a:t>
            </a:r>
          </a:p>
          <a:p>
            <a:pPr>
              <a:lnSpc>
                <a:spcPct val="90000"/>
              </a:lnSpc>
            </a:pPr>
            <a:endParaRPr lang="pt-BR" altLang="pt-BR" sz="2400"/>
          </a:p>
          <a:p>
            <a:pPr>
              <a:lnSpc>
                <a:spcPct val="90000"/>
              </a:lnSpc>
            </a:pPr>
            <a:r>
              <a:rPr lang="pt-BR" altLang="pt-BR" sz="2400"/>
              <a:t>O licitante terá direito ao ressarcimento.</a:t>
            </a:r>
          </a:p>
          <a:p>
            <a:pPr>
              <a:lnSpc>
                <a:spcPct val="90000"/>
              </a:lnSpc>
            </a:pPr>
            <a:endParaRPr lang="pt-BR" altLang="pt-BR" sz="240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pt-BR" altLang="pt-BR" sz="3200"/>
              <a:t>ISENÇÃO ICMS</a:t>
            </a:r>
          </a:p>
        </p:txBody>
      </p:sp>
      <p:sp>
        <p:nvSpPr>
          <p:cNvPr id="112643" name="Rectangle 3"/>
          <p:cNvSpPr>
            <a:spLocks noGrp="1" noChangeArrowheads="1"/>
          </p:cNvSpPr>
          <p:nvPr>
            <p:ph type="body" idx="1"/>
          </p:nvPr>
        </p:nvSpPr>
        <p:spPr/>
        <p:txBody>
          <a:bodyPr/>
          <a:lstStyle/>
          <a:p>
            <a:pPr>
              <a:lnSpc>
                <a:spcPct val="80000"/>
              </a:lnSpc>
            </a:pPr>
            <a:r>
              <a:rPr lang="pt-BR" altLang="pt-BR"/>
              <a:t>Não é necessário comprovar que o valor isentado foi repassado ao Estado sob forma de desconto. </a:t>
            </a:r>
          </a:p>
          <a:p>
            <a:pPr>
              <a:lnSpc>
                <a:spcPct val="80000"/>
              </a:lnSpc>
            </a:pPr>
            <a:endParaRPr lang="pt-BR" altLang="pt-BR"/>
          </a:p>
          <a:p>
            <a:pPr>
              <a:lnSpc>
                <a:spcPct val="80000"/>
              </a:lnSpc>
            </a:pPr>
            <a:r>
              <a:rPr lang="pt-BR" altLang="pt-BR"/>
              <a:t>Então como saber se o valor da isenção foi repassado ao Estado?</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pt-BR" altLang="pt-BR" sz="3200"/>
              <a:t>OPERACIONALIZAÇÃO</a:t>
            </a:r>
          </a:p>
        </p:txBody>
      </p:sp>
      <p:sp>
        <p:nvSpPr>
          <p:cNvPr id="113667" name="Rectangle 3"/>
          <p:cNvSpPr>
            <a:spLocks noGrp="1" noChangeArrowheads="1"/>
          </p:cNvSpPr>
          <p:nvPr>
            <p:ph type="body" idx="1"/>
          </p:nvPr>
        </p:nvSpPr>
        <p:spPr/>
        <p:txBody>
          <a:bodyPr/>
          <a:lstStyle/>
          <a:p>
            <a:r>
              <a:rPr lang="pt-BR" altLang="pt-BR"/>
              <a:t>Fazemos os orçamentos de forma normal.</a:t>
            </a:r>
          </a:p>
          <a:p>
            <a:pPr>
              <a:buFont typeface="Wingdings" pitchFamily="2" charset="2"/>
              <a:buNone/>
            </a:pPr>
            <a:endParaRPr lang="pt-BR" altLang="pt-BR" sz="2000"/>
          </a:p>
          <a:p>
            <a:r>
              <a:rPr lang="pt-BR" altLang="pt-BR"/>
              <a:t>Pedimos à Gerência de Tributação – GETRI que informe a carga tributária do bem a ser adquirido (conforme Estado do orçamento). </a:t>
            </a:r>
          </a:p>
          <a:p>
            <a:endParaRPr lang="pt-BR" altLang="pt-BR" sz="2000"/>
          </a:p>
          <a:p>
            <a:r>
              <a:rPr lang="pt-BR" altLang="pt-BR"/>
              <a:t>Informamos à GETRI o código da Nomenclatura Comum do Mercosul – NCM.</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pt-BR" altLang="pt-BR" sz="3200"/>
              <a:t>OPERACIONALIZAÇÃO</a:t>
            </a:r>
          </a:p>
        </p:txBody>
      </p:sp>
      <p:sp>
        <p:nvSpPr>
          <p:cNvPr id="114691" name="Rectangle 3"/>
          <p:cNvSpPr>
            <a:spLocks noGrp="1" noChangeArrowheads="1"/>
          </p:cNvSpPr>
          <p:nvPr>
            <p:ph type="body" idx="1"/>
          </p:nvPr>
        </p:nvSpPr>
        <p:spPr/>
        <p:txBody>
          <a:bodyPr/>
          <a:lstStyle/>
          <a:p>
            <a:r>
              <a:rPr lang="pt-BR" altLang="pt-BR"/>
              <a:t>Deduzimos, do valor orçado, a carga tributária informada, de modo que temos o valor que é colocado no Edital como VALOR ESTIMADO. </a:t>
            </a:r>
          </a:p>
          <a:p>
            <a:pPr>
              <a:buFont typeface="Wingdings" pitchFamily="2" charset="2"/>
              <a:buNone/>
            </a:pPr>
            <a:endParaRPr lang="pt-BR" altLang="pt-BR" sz="2000"/>
          </a:p>
          <a:p>
            <a:pPr>
              <a:buFont typeface="Wingdings" pitchFamily="2" charset="2"/>
              <a:buNone/>
            </a:pPr>
            <a:r>
              <a:rPr lang="pt-BR" altLang="pt-BR"/>
              <a:t>	Valor Orçado                      100,00</a:t>
            </a:r>
          </a:p>
          <a:p>
            <a:pPr>
              <a:buFont typeface="Wingdings" pitchFamily="2" charset="2"/>
              <a:buNone/>
            </a:pPr>
            <a:r>
              <a:rPr lang="pt-BR" altLang="pt-BR"/>
              <a:t>	</a:t>
            </a:r>
            <a:r>
              <a:rPr lang="pt-BR" altLang="pt-BR" u="sng"/>
              <a:t>(-) Carga Tributária (12%)    12,00</a:t>
            </a:r>
          </a:p>
          <a:p>
            <a:pPr>
              <a:buFont typeface="Wingdings" pitchFamily="2" charset="2"/>
              <a:buNone/>
            </a:pPr>
            <a:r>
              <a:rPr lang="pt-BR" altLang="pt-BR"/>
              <a:t>	(=) Valor Estimado                88,00</a:t>
            </a:r>
          </a:p>
          <a:p>
            <a:endParaRPr lang="pt-BR" altLang="pt-B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pt-BR" altLang="pt-BR" sz="3200"/>
              <a:t>OPERACIONALIZAÇÃO</a:t>
            </a:r>
          </a:p>
        </p:txBody>
      </p:sp>
      <p:sp>
        <p:nvSpPr>
          <p:cNvPr id="115715" name="Rectangle 3"/>
          <p:cNvSpPr>
            <a:spLocks noGrp="1" noChangeArrowheads="1"/>
          </p:cNvSpPr>
          <p:nvPr>
            <p:ph type="body" idx="1"/>
          </p:nvPr>
        </p:nvSpPr>
        <p:spPr/>
        <p:txBody>
          <a:bodyPr/>
          <a:lstStyle/>
          <a:p>
            <a:r>
              <a:rPr lang="pt-BR" altLang="pt-BR" sz="2400"/>
              <a:t>É este o valor de base para sabermos se a empresa está considerando a isenção do Convênio ICMS 79/05 no seu preço. Assim, o valor que a empresa apresenta para ganhar a licitação é o mesmo valor que será pago a ela.</a:t>
            </a:r>
          </a:p>
          <a:p>
            <a:endParaRPr lang="pt-BR" altLang="pt-BR" sz="2400"/>
          </a:p>
          <a:p>
            <a:r>
              <a:rPr lang="pt-BR" altLang="pt-BR" sz="2400"/>
              <a:t>Na prática, as fábricas estão ganhando as licitações, pois não precisam pedir ressarcimento de ICMS recolhido por ST, porque ainda não o recolheram.</a:t>
            </a:r>
          </a:p>
        </p:txBody>
      </p:sp>
    </p:spTree>
  </p:cSld>
  <p:clrMapOvr>
    <a:masterClrMapping/>
  </p:clrMapOvr>
  <p:transition/>
</p:sld>
</file>

<file path=ppt/theme/theme1.xml><?xml version="1.0" encoding="utf-8"?>
<a:theme xmlns:a="http://schemas.openxmlformats.org/drawingml/2006/main" name="Cápsulas">
  <a:themeElements>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ápsulas">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ápsula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ápsula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ápsula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ápsula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ápsula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ápsula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ápsula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ápsula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114</TotalTime>
  <Words>858</Words>
  <Application>Microsoft Office PowerPoint</Application>
  <PresentationFormat>Apresentação na tela (4:3)</PresentationFormat>
  <Paragraphs>73</Paragraphs>
  <Slides>17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17</vt:i4>
      </vt:variant>
    </vt:vector>
  </HeadingPairs>
  <TitlesOfParts>
    <vt:vector size="21" baseType="lpstr">
      <vt:lpstr>Arial</vt:lpstr>
      <vt:lpstr>Wingdings</vt:lpstr>
      <vt:lpstr>Times New Roman</vt:lpstr>
      <vt:lpstr>Cápsulas</vt:lpstr>
      <vt:lpstr>CONVÊNIO 79/05</vt:lpstr>
      <vt:lpstr>ISENÇÃO ICMS</vt:lpstr>
      <vt:lpstr>ISENÇÃO ICMS</vt:lpstr>
      <vt:lpstr>ISENÇÃO ICMS</vt:lpstr>
      <vt:lpstr>ISENÇÃO ICMS</vt:lpstr>
      <vt:lpstr>ISENÇÃO ICMS</vt:lpstr>
      <vt:lpstr>OPERACIONALIZAÇÃO</vt:lpstr>
      <vt:lpstr>OPERACIONALIZAÇÃO</vt:lpstr>
      <vt:lpstr>OPERACIONALIZAÇÃO</vt:lpstr>
      <vt:lpstr>EDITAL Do Objeto</vt:lpstr>
      <vt:lpstr>EDITAL Do Objeto</vt:lpstr>
      <vt:lpstr>EDITAL Do Objeto</vt:lpstr>
      <vt:lpstr>EDITAL Da Proposta de Preços</vt:lpstr>
      <vt:lpstr>EDITAL Da Proposta de Preços</vt:lpstr>
      <vt:lpstr>ANEXO I - MINUTA DO CONTRATO  Cláusula do Pagamento</vt:lpstr>
      <vt:lpstr>ANEXO II - ESPECIFICAÇÕES TÉCNICAS</vt:lpstr>
      <vt:lpstr>CONTATO</vt:lpstr>
    </vt:vector>
  </TitlesOfParts>
  <Company>SEF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CONVÊNIO 79/05</dc:title>
  <dc:creator>grafaeli</dc:creator>
  <cp:lastModifiedBy>Test</cp:lastModifiedBy>
  <cp:revision>17</cp:revision>
  <dcterms:created xsi:type="dcterms:W3CDTF">2013-08-21T16:49:28Z</dcterms:created>
  <dcterms:modified xsi:type="dcterms:W3CDTF">2013-09-30T14:42:07Z</dcterms:modified>
</cp:coreProperties>
</file>