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94" r:id="rId3"/>
    <p:sldId id="256" r:id="rId4"/>
    <p:sldId id="297" r:id="rId5"/>
    <p:sldId id="298" r:id="rId6"/>
    <p:sldId id="299" r:id="rId7"/>
    <p:sldId id="301" r:id="rId8"/>
    <p:sldId id="313" r:id="rId9"/>
    <p:sldId id="305" r:id="rId10"/>
    <p:sldId id="303" r:id="rId11"/>
    <p:sldId id="307" r:id="rId12"/>
    <p:sldId id="308" r:id="rId13"/>
    <p:sldId id="309" r:id="rId14"/>
    <p:sldId id="310" r:id="rId15"/>
    <p:sldId id="311" r:id="rId16"/>
    <p:sldId id="312" r:id="rId17"/>
    <p:sldId id="304" r:id="rId1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6" autoAdjust="0"/>
    <p:restoredTop sz="94660"/>
  </p:normalViewPr>
  <p:slideViewPr>
    <p:cSldViewPr>
      <p:cViewPr>
        <p:scale>
          <a:sx n="65" d="100"/>
          <a:sy n="65" d="100"/>
        </p:scale>
        <p:origin x="-1320" y="-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image" Target="../media/image27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image" Target="../media/image27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377A2D-5FEA-48F6-861F-D2F5EA0A0A7E}" type="doc">
      <dgm:prSet loTypeId="urn:microsoft.com/office/officeart/2005/8/layout/chevron2" loCatId="list" qsTypeId="urn:microsoft.com/office/officeart/2005/8/quickstyle/simple1#12" qsCatId="simple" csTypeId="urn:microsoft.com/office/officeart/2005/8/colors/accent1_2#12" csCatId="accent1" phldr="1"/>
      <dgm:spPr/>
      <dgm:t>
        <a:bodyPr/>
        <a:lstStyle/>
        <a:p>
          <a:endParaRPr lang="en-US"/>
        </a:p>
      </dgm:t>
    </dgm:pt>
    <dgm:pt modelId="{97B8510D-7028-4ABF-AC4E-8EE7A0C33AA2}" type="pres">
      <dgm:prSet presAssocID="{6A377A2D-5FEA-48F6-861F-D2F5EA0A0A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C21168C-92D2-4763-AF70-4ED03934C7F8}" type="presOf" srcId="{6A377A2D-5FEA-48F6-861F-D2F5EA0A0A7E}" destId="{97B8510D-7028-4ABF-AC4E-8EE7A0C33AA2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D90D15-150D-4F4D-A33F-4A136F3B89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5977A245-6302-44C4-A08E-C0D2A80AC3C4}">
      <dgm:prSet/>
      <dgm:spPr/>
      <dgm:t>
        <a:bodyPr/>
        <a:lstStyle/>
        <a:p>
          <a:pPr rtl="0"/>
          <a:r>
            <a:rPr lang="pt-PT" b="1" dirty="0" smtClean="0">
              <a:latin typeface="Georgia" panose="02040502050405020303" pitchFamily="18" charset="0"/>
            </a:rPr>
            <a:t>17ª Reunião da COGEF      </a:t>
          </a:r>
          <a:r>
            <a:rPr lang="pt-PT" dirty="0" smtClean="0">
              <a:latin typeface="Georgia" panose="02040502050405020303" pitchFamily="18" charset="0"/>
            </a:rPr>
            <a:t>30 e 31 de agosto de 2012         Maceió - AL</a:t>
          </a:r>
          <a:endParaRPr lang="pt-BR" dirty="0">
            <a:latin typeface="Georgia" panose="02040502050405020303" pitchFamily="18" charset="0"/>
          </a:endParaRPr>
        </a:p>
      </dgm:t>
    </dgm:pt>
    <dgm:pt modelId="{68DC2457-EF84-4CB7-A5DE-514A6E5FB4A2}" type="parTrans" cxnId="{380D0804-A546-4282-824B-06F8B48DB1F6}">
      <dgm:prSet/>
      <dgm:spPr/>
      <dgm:t>
        <a:bodyPr/>
        <a:lstStyle/>
        <a:p>
          <a:endParaRPr lang="pt-BR"/>
        </a:p>
      </dgm:t>
    </dgm:pt>
    <dgm:pt modelId="{E526CC12-EB1F-4FE2-B975-E760099CD52F}" type="sibTrans" cxnId="{380D0804-A546-4282-824B-06F8B48DB1F6}">
      <dgm:prSet/>
      <dgm:spPr/>
      <dgm:t>
        <a:bodyPr/>
        <a:lstStyle/>
        <a:p>
          <a:endParaRPr lang="pt-BR"/>
        </a:p>
      </dgm:t>
    </dgm:pt>
    <dgm:pt modelId="{172C5EFB-9E9C-47DA-A65C-98685F537FBD}" type="pres">
      <dgm:prSet presAssocID="{9BD90D15-150D-4F4D-A33F-4A136F3B89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964228F-1A73-4260-BEBC-3166CE755795}" type="pres">
      <dgm:prSet presAssocID="{5977A245-6302-44C4-A08E-C0D2A80AC3C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F30572F-ADC1-4546-BA8A-E326002C175D}" type="presOf" srcId="{5977A245-6302-44C4-A08E-C0D2A80AC3C4}" destId="{6964228F-1A73-4260-BEBC-3166CE755795}" srcOrd="0" destOrd="0" presId="urn:microsoft.com/office/officeart/2005/8/layout/vList2"/>
    <dgm:cxn modelId="{316BD414-7474-4FCC-8348-ABCEFDAC20D6}" type="presOf" srcId="{9BD90D15-150D-4F4D-A33F-4A136F3B8934}" destId="{172C5EFB-9E9C-47DA-A65C-98685F537FBD}" srcOrd="0" destOrd="0" presId="urn:microsoft.com/office/officeart/2005/8/layout/vList2"/>
    <dgm:cxn modelId="{380D0804-A546-4282-824B-06F8B48DB1F6}" srcId="{9BD90D15-150D-4F4D-A33F-4A136F3B8934}" destId="{5977A245-6302-44C4-A08E-C0D2A80AC3C4}" srcOrd="0" destOrd="0" parTransId="{68DC2457-EF84-4CB7-A5DE-514A6E5FB4A2}" sibTransId="{E526CC12-EB1F-4FE2-B975-E760099CD52F}"/>
    <dgm:cxn modelId="{4A788F98-FBD3-49CF-868F-12229AAA6C6F}" type="presParOf" srcId="{172C5EFB-9E9C-47DA-A65C-98685F537FBD}" destId="{6964228F-1A73-4260-BEBC-3166CE7557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1F24AF-73CC-4A90-B2D9-98E5F93A0BAA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B1C227B-0EDC-4B0C-BDD5-D9F9228EE5EA}">
      <dgm:prSet custT="1"/>
      <dgm:spPr/>
      <dgm:t>
        <a:bodyPr/>
        <a:lstStyle/>
        <a:p>
          <a:pPr algn="ctr" rtl="0"/>
          <a:r>
            <a:rPr lang="pt-B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Compartilhar Conhecimentos</a:t>
          </a:r>
        </a:p>
        <a:p>
          <a:pPr algn="ctr" rtl="0"/>
          <a:r>
            <a:rPr lang="pt-BR" sz="2400" b="1" dirty="0" smtClean="0"/>
            <a:t>Repositório de Arquivos – Rede </a:t>
          </a:r>
          <a:r>
            <a:rPr lang="pt-BR" sz="2400" b="1" dirty="0" err="1" smtClean="0"/>
            <a:t>Catir</a:t>
          </a:r>
          <a:endParaRPr lang="pt-BR" sz="2400" dirty="0"/>
        </a:p>
      </dgm:t>
    </dgm:pt>
    <dgm:pt modelId="{40F20863-096B-4D8D-A5AE-0F126B9B22D4}" type="parTrans" cxnId="{B7EFA6BC-2B61-48B4-B640-2A98CBCB1726}">
      <dgm:prSet/>
      <dgm:spPr/>
      <dgm:t>
        <a:bodyPr/>
        <a:lstStyle/>
        <a:p>
          <a:pPr algn="ctr"/>
          <a:endParaRPr lang="pt-BR"/>
        </a:p>
      </dgm:t>
    </dgm:pt>
    <dgm:pt modelId="{7746D161-2CFE-47CE-8064-DAB527DD186D}" type="sibTrans" cxnId="{B7EFA6BC-2B61-48B4-B640-2A98CBCB1726}">
      <dgm:prSet/>
      <dgm:spPr/>
      <dgm:t>
        <a:bodyPr/>
        <a:lstStyle/>
        <a:p>
          <a:pPr algn="ctr"/>
          <a:endParaRPr lang="pt-BR"/>
        </a:p>
      </dgm:t>
    </dgm:pt>
    <dgm:pt modelId="{45E9B242-9EEF-44D3-B80B-172FA22E64D9}">
      <dgm:prSet custT="1"/>
      <dgm:spPr/>
      <dgm:t>
        <a:bodyPr/>
        <a:lstStyle/>
        <a:p>
          <a:pPr algn="ctr" rtl="0"/>
          <a:r>
            <a:rPr lang="pt-B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Gestão em Rede</a:t>
          </a:r>
        </a:p>
        <a:p>
          <a:pPr algn="ctr" rtl="0"/>
          <a:r>
            <a:rPr lang="pt-BR" sz="2400" b="1" dirty="0" smtClean="0"/>
            <a:t>Troca de mensagens através de E-mails</a:t>
          </a:r>
          <a:endParaRPr lang="pt-BR" sz="2400" dirty="0"/>
        </a:p>
      </dgm:t>
    </dgm:pt>
    <dgm:pt modelId="{8564B872-86FE-4DB2-B8F9-5A3C8E2C417E}" type="parTrans" cxnId="{EBAA1CBE-1053-40AF-9659-C277233699C0}">
      <dgm:prSet/>
      <dgm:spPr/>
      <dgm:t>
        <a:bodyPr/>
        <a:lstStyle/>
        <a:p>
          <a:pPr algn="ctr"/>
          <a:endParaRPr lang="pt-BR"/>
        </a:p>
      </dgm:t>
    </dgm:pt>
    <dgm:pt modelId="{B7A98081-E636-4218-8479-30F1F00013DD}" type="sibTrans" cxnId="{EBAA1CBE-1053-40AF-9659-C277233699C0}">
      <dgm:prSet/>
      <dgm:spPr/>
      <dgm:t>
        <a:bodyPr/>
        <a:lstStyle/>
        <a:p>
          <a:pPr algn="ctr"/>
          <a:endParaRPr lang="pt-BR"/>
        </a:p>
      </dgm:t>
    </dgm:pt>
    <dgm:pt modelId="{F897209A-5C93-4600-B50C-EC7F42F2D7D5}" type="pres">
      <dgm:prSet presAssocID="{FB1F24AF-73CC-4A90-B2D9-98E5F93A0BA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90BF77E-0D1B-4466-9169-B2C18A4E0C13}" type="pres">
      <dgm:prSet presAssocID="{AB1C227B-0EDC-4B0C-BDD5-D9F9228EE5EA}" presName="comp" presStyleCnt="0"/>
      <dgm:spPr/>
    </dgm:pt>
    <dgm:pt modelId="{986E29C7-5796-4CA7-8890-E602D71A1378}" type="pres">
      <dgm:prSet presAssocID="{AB1C227B-0EDC-4B0C-BDD5-D9F9228EE5EA}" presName="rect2" presStyleLbl="node1" presStyleIdx="0" presStyleCnt="2" custScaleX="208045" custLinFactNeighborX="512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8A8CF5-EF35-4356-8574-62AAC02FCA64}" type="pres">
      <dgm:prSet presAssocID="{AB1C227B-0EDC-4B0C-BDD5-D9F9228EE5EA}" presName="rect1" presStyleLbl="ln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1097CD42-B8E5-4B3C-A561-E14D260910FB}" type="pres">
      <dgm:prSet presAssocID="{7746D161-2CFE-47CE-8064-DAB527DD186D}" presName="sibTrans" presStyleCnt="0"/>
      <dgm:spPr/>
    </dgm:pt>
    <dgm:pt modelId="{D02E428A-59DF-4E28-A573-64A44824F1B5}" type="pres">
      <dgm:prSet presAssocID="{45E9B242-9EEF-44D3-B80B-172FA22E64D9}" presName="comp" presStyleCnt="0"/>
      <dgm:spPr/>
    </dgm:pt>
    <dgm:pt modelId="{045BA8BA-A54B-4183-86B5-E6EDB43D3393}" type="pres">
      <dgm:prSet presAssocID="{45E9B242-9EEF-44D3-B80B-172FA22E64D9}" presName="rect2" presStyleLbl="node1" presStyleIdx="1" presStyleCnt="2" custScaleX="209125" custLinFactNeighborX="2537" custLinFactNeighborY="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0534F6-2610-4843-BA48-EEBAED9AD3A6}" type="pres">
      <dgm:prSet presAssocID="{45E9B242-9EEF-44D3-B80B-172FA22E64D9}" presName="rect1" presStyleLbl="lnNode1" presStyleIdx="1" presStyleCnt="2" custLinFactX="25188" custLinFactNeighborX="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CD0B6D55-8B59-47DC-ABA1-B12DCE1880EF}" type="presOf" srcId="{AB1C227B-0EDC-4B0C-BDD5-D9F9228EE5EA}" destId="{986E29C7-5796-4CA7-8890-E602D71A1378}" srcOrd="0" destOrd="0" presId="urn:microsoft.com/office/officeart/2008/layout/AlternatingPictureBlocks"/>
    <dgm:cxn modelId="{5D32BA71-2D55-4C30-8BD3-DC7FF2FCA821}" type="presOf" srcId="{FB1F24AF-73CC-4A90-B2D9-98E5F93A0BAA}" destId="{F897209A-5C93-4600-B50C-EC7F42F2D7D5}" srcOrd="0" destOrd="0" presId="urn:microsoft.com/office/officeart/2008/layout/AlternatingPictureBlocks"/>
    <dgm:cxn modelId="{B7EFA6BC-2B61-48B4-B640-2A98CBCB1726}" srcId="{FB1F24AF-73CC-4A90-B2D9-98E5F93A0BAA}" destId="{AB1C227B-0EDC-4B0C-BDD5-D9F9228EE5EA}" srcOrd="0" destOrd="0" parTransId="{40F20863-096B-4D8D-A5AE-0F126B9B22D4}" sibTransId="{7746D161-2CFE-47CE-8064-DAB527DD186D}"/>
    <dgm:cxn modelId="{EBAA1CBE-1053-40AF-9659-C277233699C0}" srcId="{FB1F24AF-73CC-4A90-B2D9-98E5F93A0BAA}" destId="{45E9B242-9EEF-44D3-B80B-172FA22E64D9}" srcOrd="1" destOrd="0" parTransId="{8564B872-86FE-4DB2-B8F9-5A3C8E2C417E}" sibTransId="{B7A98081-E636-4218-8479-30F1F00013DD}"/>
    <dgm:cxn modelId="{8BF92737-36C8-439A-BBFB-ECEE92401C67}" type="presOf" srcId="{45E9B242-9EEF-44D3-B80B-172FA22E64D9}" destId="{045BA8BA-A54B-4183-86B5-E6EDB43D3393}" srcOrd="0" destOrd="0" presId="urn:microsoft.com/office/officeart/2008/layout/AlternatingPictureBlocks"/>
    <dgm:cxn modelId="{622AD312-2520-449E-B167-5954DBCD6A7C}" type="presParOf" srcId="{F897209A-5C93-4600-B50C-EC7F42F2D7D5}" destId="{C90BF77E-0D1B-4466-9169-B2C18A4E0C13}" srcOrd="0" destOrd="0" presId="urn:microsoft.com/office/officeart/2008/layout/AlternatingPictureBlocks"/>
    <dgm:cxn modelId="{876729E9-F63D-4F73-BEAA-0D6C039D1262}" type="presParOf" srcId="{C90BF77E-0D1B-4466-9169-B2C18A4E0C13}" destId="{986E29C7-5796-4CA7-8890-E602D71A1378}" srcOrd="0" destOrd="0" presId="urn:microsoft.com/office/officeart/2008/layout/AlternatingPictureBlocks"/>
    <dgm:cxn modelId="{06EB9E28-6E82-4397-A905-2880FF1F3A64}" type="presParOf" srcId="{C90BF77E-0D1B-4466-9169-B2C18A4E0C13}" destId="{DD8A8CF5-EF35-4356-8574-62AAC02FCA64}" srcOrd="1" destOrd="0" presId="urn:microsoft.com/office/officeart/2008/layout/AlternatingPictureBlocks"/>
    <dgm:cxn modelId="{F1FE2BF2-97F2-42FA-90EE-CBC8D9715D72}" type="presParOf" srcId="{F897209A-5C93-4600-B50C-EC7F42F2D7D5}" destId="{1097CD42-B8E5-4B3C-A561-E14D260910FB}" srcOrd="1" destOrd="0" presId="urn:microsoft.com/office/officeart/2008/layout/AlternatingPictureBlocks"/>
    <dgm:cxn modelId="{5068044F-6DCF-41C3-B1F5-7D348EFE689C}" type="presParOf" srcId="{F897209A-5C93-4600-B50C-EC7F42F2D7D5}" destId="{D02E428A-59DF-4E28-A573-64A44824F1B5}" srcOrd="2" destOrd="0" presId="urn:microsoft.com/office/officeart/2008/layout/AlternatingPictureBlocks"/>
    <dgm:cxn modelId="{921C6AE5-655A-4E68-9A23-1719301C0341}" type="presParOf" srcId="{D02E428A-59DF-4E28-A573-64A44824F1B5}" destId="{045BA8BA-A54B-4183-86B5-E6EDB43D3393}" srcOrd="0" destOrd="0" presId="urn:microsoft.com/office/officeart/2008/layout/AlternatingPictureBlocks"/>
    <dgm:cxn modelId="{2CEF12BE-D7E9-4A3E-A1E2-7DA387304AE9}" type="presParOf" srcId="{D02E428A-59DF-4E28-A573-64A44824F1B5}" destId="{020534F6-2610-4843-BA48-EEBAED9AD3A6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1F24AF-73CC-4A90-B2D9-98E5F93A0BAA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B1C227B-0EDC-4B0C-BDD5-D9F9228EE5EA}">
      <dgm:prSet custT="1"/>
      <dgm:spPr/>
      <dgm:t>
        <a:bodyPr/>
        <a:lstStyle/>
        <a:p>
          <a:pPr algn="ctr" rtl="0"/>
          <a:r>
            <a:rPr lang="pt-B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Compartilhar Conhecimentos</a:t>
          </a:r>
        </a:p>
        <a:p>
          <a:pPr algn="ctr" rtl="0"/>
          <a:r>
            <a:rPr lang="pt-BR" sz="2400" b="1" dirty="0" smtClean="0"/>
            <a:t>Repositório de Arquivos – Rede </a:t>
          </a:r>
          <a:r>
            <a:rPr lang="pt-BR" sz="2400" b="1" dirty="0" err="1" smtClean="0"/>
            <a:t>Catir</a:t>
          </a:r>
          <a:endParaRPr lang="pt-BR" sz="2400" dirty="0"/>
        </a:p>
      </dgm:t>
    </dgm:pt>
    <dgm:pt modelId="{40F20863-096B-4D8D-A5AE-0F126B9B22D4}" type="parTrans" cxnId="{B7EFA6BC-2B61-48B4-B640-2A98CBCB1726}">
      <dgm:prSet/>
      <dgm:spPr/>
      <dgm:t>
        <a:bodyPr/>
        <a:lstStyle/>
        <a:p>
          <a:pPr algn="ctr"/>
          <a:endParaRPr lang="pt-BR"/>
        </a:p>
      </dgm:t>
    </dgm:pt>
    <dgm:pt modelId="{7746D161-2CFE-47CE-8064-DAB527DD186D}" type="sibTrans" cxnId="{B7EFA6BC-2B61-48B4-B640-2A98CBCB1726}">
      <dgm:prSet/>
      <dgm:spPr/>
      <dgm:t>
        <a:bodyPr/>
        <a:lstStyle/>
        <a:p>
          <a:pPr algn="ctr"/>
          <a:endParaRPr lang="pt-BR"/>
        </a:p>
      </dgm:t>
    </dgm:pt>
    <dgm:pt modelId="{F897209A-5C93-4600-B50C-EC7F42F2D7D5}" type="pres">
      <dgm:prSet presAssocID="{FB1F24AF-73CC-4A90-B2D9-98E5F93A0BA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90BF77E-0D1B-4466-9169-B2C18A4E0C13}" type="pres">
      <dgm:prSet presAssocID="{AB1C227B-0EDC-4B0C-BDD5-D9F9228EE5EA}" presName="comp" presStyleCnt="0"/>
      <dgm:spPr/>
    </dgm:pt>
    <dgm:pt modelId="{986E29C7-5796-4CA7-8890-E602D71A1378}" type="pres">
      <dgm:prSet presAssocID="{AB1C227B-0EDC-4B0C-BDD5-D9F9228EE5EA}" presName="rect2" presStyleLbl="node1" presStyleIdx="0" presStyleCnt="1" custScaleX="208045" custLinFactNeighborX="512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8A8CF5-EF35-4356-8574-62AAC02FCA64}" type="pres">
      <dgm:prSet presAssocID="{AB1C227B-0EDC-4B0C-BDD5-D9F9228EE5EA}" presName="rect1" presStyleLbl="lnNode1" presStyleIdx="0" presStyleCnt="1" custLinFactNeighborX="-3503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pt-BR"/>
        </a:p>
      </dgm:t>
    </dgm:pt>
  </dgm:ptLst>
  <dgm:cxnLst>
    <dgm:cxn modelId="{B7EFA6BC-2B61-48B4-B640-2A98CBCB1726}" srcId="{FB1F24AF-73CC-4A90-B2D9-98E5F93A0BAA}" destId="{AB1C227B-0EDC-4B0C-BDD5-D9F9228EE5EA}" srcOrd="0" destOrd="0" parTransId="{40F20863-096B-4D8D-A5AE-0F126B9B22D4}" sibTransId="{7746D161-2CFE-47CE-8064-DAB527DD186D}"/>
    <dgm:cxn modelId="{A18B134D-7F45-468D-86B6-B3761A319170}" type="presOf" srcId="{AB1C227B-0EDC-4B0C-BDD5-D9F9228EE5EA}" destId="{986E29C7-5796-4CA7-8890-E602D71A1378}" srcOrd="0" destOrd="0" presId="urn:microsoft.com/office/officeart/2008/layout/AlternatingPictureBlocks"/>
    <dgm:cxn modelId="{DB98315C-3886-4D68-B271-FBA7512952CE}" type="presOf" srcId="{FB1F24AF-73CC-4A90-B2D9-98E5F93A0BAA}" destId="{F897209A-5C93-4600-B50C-EC7F42F2D7D5}" srcOrd="0" destOrd="0" presId="urn:microsoft.com/office/officeart/2008/layout/AlternatingPictureBlocks"/>
    <dgm:cxn modelId="{C1FDE9AF-F21B-467B-B032-DD2688CC4EC3}" type="presParOf" srcId="{F897209A-5C93-4600-B50C-EC7F42F2D7D5}" destId="{C90BF77E-0D1B-4466-9169-B2C18A4E0C13}" srcOrd="0" destOrd="0" presId="urn:microsoft.com/office/officeart/2008/layout/AlternatingPictureBlocks"/>
    <dgm:cxn modelId="{3F231984-9D7B-4AA3-92E6-2D67584A7894}" type="presParOf" srcId="{C90BF77E-0D1B-4466-9169-B2C18A4E0C13}" destId="{986E29C7-5796-4CA7-8890-E602D71A1378}" srcOrd="0" destOrd="0" presId="urn:microsoft.com/office/officeart/2008/layout/AlternatingPictureBlocks"/>
    <dgm:cxn modelId="{B3B93F86-4758-4193-AF50-60748AFAF239}" type="presParOf" srcId="{C90BF77E-0D1B-4466-9169-B2C18A4E0C13}" destId="{DD8A8CF5-EF35-4356-8574-62AAC02FCA6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F7CAD9-CC13-44FB-8A55-9CDBFF5A9CF1}" type="doc">
      <dgm:prSet loTypeId="urn:microsoft.com/office/officeart/2005/8/layout/vList5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BE3ADFA-9533-4D63-976C-A2BEBBF24727}">
      <dgm:prSet/>
      <dgm:spPr/>
      <dgm:t>
        <a:bodyPr/>
        <a:lstStyle/>
        <a:p>
          <a:pPr rtl="0"/>
          <a:r>
            <a:rPr lang="pt-BR" b="1" dirty="0" smtClean="0"/>
            <a:t>Rede COGEF</a:t>
          </a:r>
          <a:endParaRPr lang="pt-BR" dirty="0"/>
        </a:p>
      </dgm:t>
    </dgm:pt>
    <dgm:pt modelId="{EA834F7C-0A89-4264-AF3A-F13FE8FDA275}" type="parTrans" cxnId="{CAEF076B-0F5B-4256-B3C5-3077E0DEB99A}">
      <dgm:prSet/>
      <dgm:spPr/>
      <dgm:t>
        <a:bodyPr/>
        <a:lstStyle/>
        <a:p>
          <a:endParaRPr lang="pt-BR"/>
        </a:p>
      </dgm:t>
    </dgm:pt>
    <dgm:pt modelId="{33EE383B-9D43-4241-AED0-CCB1CCCEBA06}" type="sibTrans" cxnId="{CAEF076B-0F5B-4256-B3C5-3077E0DEB99A}">
      <dgm:prSet/>
      <dgm:spPr/>
      <dgm:t>
        <a:bodyPr/>
        <a:lstStyle/>
        <a:p>
          <a:endParaRPr lang="pt-BR"/>
        </a:p>
      </dgm:t>
    </dgm:pt>
    <dgm:pt modelId="{B4924888-784E-4D42-80F1-ABFA76DE0292}">
      <dgm:prSet custT="1"/>
      <dgm:spPr/>
      <dgm:t>
        <a:bodyPr/>
        <a:lstStyle/>
        <a:p>
          <a:pPr rtl="0"/>
          <a:r>
            <a:rPr lang="pt-BR" sz="24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Arquivos</a:t>
          </a:r>
          <a:endParaRPr lang="pt-BR" sz="2400" spc="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0B7C5A-95E1-4C81-8315-5C60814DD61C}" type="parTrans" cxnId="{986B965F-D5D8-45A5-9F74-C2897F0CF8A7}">
      <dgm:prSet/>
      <dgm:spPr/>
      <dgm:t>
        <a:bodyPr/>
        <a:lstStyle/>
        <a:p>
          <a:endParaRPr lang="pt-BR"/>
        </a:p>
      </dgm:t>
    </dgm:pt>
    <dgm:pt modelId="{E0AB5E1E-07DF-45B0-8FDE-F0DA6318CB6D}" type="sibTrans" cxnId="{986B965F-D5D8-45A5-9F74-C2897F0CF8A7}">
      <dgm:prSet/>
      <dgm:spPr/>
      <dgm:t>
        <a:bodyPr/>
        <a:lstStyle/>
        <a:p>
          <a:endParaRPr lang="pt-BR"/>
        </a:p>
      </dgm:t>
    </dgm:pt>
    <dgm:pt modelId="{4069CA5F-9706-4DC0-8B4C-4E4AF7D08D58}">
      <dgm:prSet custT="1"/>
      <dgm:spPr/>
      <dgm:t>
        <a:bodyPr/>
        <a:lstStyle/>
        <a:p>
          <a:pPr rtl="0"/>
          <a:r>
            <a:rPr lang="pt-BR" sz="24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238</a:t>
          </a:r>
          <a:endParaRPr lang="pt-BR" sz="2400" spc="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E5F871-415F-4B07-A9B9-91AAC8EF6D10}" type="parTrans" cxnId="{18F353A1-6EE2-4730-83E3-E78341242D70}">
      <dgm:prSet/>
      <dgm:spPr/>
      <dgm:t>
        <a:bodyPr/>
        <a:lstStyle/>
        <a:p>
          <a:endParaRPr lang="pt-BR"/>
        </a:p>
      </dgm:t>
    </dgm:pt>
    <dgm:pt modelId="{55A23D67-6EB7-4412-9B0E-0CA61B2947E8}" type="sibTrans" cxnId="{18F353A1-6EE2-4730-83E3-E78341242D70}">
      <dgm:prSet/>
      <dgm:spPr/>
      <dgm:t>
        <a:bodyPr/>
        <a:lstStyle/>
        <a:p>
          <a:endParaRPr lang="pt-BR"/>
        </a:p>
      </dgm:t>
    </dgm:pt>
    <dgm:pt modelId="{C1EC149D-1128-46A6-9A08-275B633D3D78}">
      <dgm:prSet custT="1"/>
      <dgm:spPr/>
      <dgm:t>
        <a:bodyPr/>
        <a:lstStyle/>
        <a:p>
          <a:pPr rtl="0"/>
          <a:r>
            <a:rPr lang="pt-BR" sz="24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1159</a:t>
          </a:r>
          <a:endParaRPr lang="pt-BR" sz="2400" spc="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B8B691-4E28-4720-9C07-D76AE3E7F9A1}" type="parTrans" cxnId="{54B44A34-54E1-48F0-B138-EC40097DC3D3}">
      <dgm:prSet/>
      <dgm:spPr/>
      <dgm:t>
        <a:bodyPr/>
        <a:lstStyle/>
        <a:p>
          <a:endParaRPr lang="pt-BR"/>
        </a:p>
      </dgm:t>
    </dgm:pt>
    <dgm:pt modelId="{8ED87EA7-CFD8-4816-AEB2-7E2435A6CC87}" type="sibTrans" cxnId="{54B44A34-54E1-48F0-B138-EC40097DC3D3}">
      <dgm:prSet/>
      <dgm:spPr/>
      <dgm:t>
        <a:bodyPr/>
        <a:lstStyle/>
        <a:p>
          <a:endParaRPr lang="pt-BR"/>
        </a:p>
      </dgm:t>
    </dgm:pt>
    <dgm:pt modelId="{763F2D75-CCDA-4208-AA0C-7C57B9066238}">
      <dgm:prSet custT="1"/>
      <dgm:spPr/>
      <dgm:t>
        <a:bodyPr/>
        <a:lstStyle/>
        <a:p>
          <a:pPr rtl="0"/>
          <a:r>
            <a:rPr lang="pt-BR" sz="24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Usuários</a:t>
          </a:r>
          <a:endParaRPr lang="pt-BR" sz="2400" spc="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E0AB5A-1C1D-4871-858A-A8A37FA8C904}" type="parTrans" cxnId="{DAC127B8-B7C1-4605-AE39-80326732AAD7}">
      <dgm:prSet/>
      <dgm:spPr/>
      <dgm:t>
        <a:bodyPr/>
        <a:lstStyle/>
        <a:p>
          <a:endParaRPr lang="pt-BR"/>
        </a:p>
      </dgm:t>
    </dgm:pt>
    <dgm:pt modelId="{BD12936A-BB69-4EC7-B985-7A27CFB6FE13}" type="sibTrans" cxnId="{DAC127B8-B7C1-4605-AE39-80326732AAD7}">
      <dgm:prSet/>
      <dgm:spPr/>
      <dgm:t>
        <a:bodyPr/>
        <a:lstStyle/>
        <a:p>
          <a:endParaRPr lang="pt-BR"/>
        </a:p>
      </dgm:t>
    </dgm:pt>
    <dgm:pt modelId="{0596F8F3-2C86-4118-9D62-42987E21CBDF}" type="pres">
      <dgm:prSet presAssocID="{31F7CAD9-CC13-44FB-8A55-9CDBFF5A9C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0B01B7B-93B6-48E4-8F12-754A8DF627E5}" type="pres">
      <dgm:prSet presAssocID="{6BE3ADFA-9533-4D63-976C-A2BEBBF24727}" presName="linNode" presStyleCnt="0"/>
      <dgm:spPr/>
    </dgm:pt>
    <dgm:pt modelId="{43878127-F55A-4190-A0B8-6080F224A3EC}" type="pres">
      <dgm:prSet presAssocID="{6BE3ADFA-9533-4D63-976C-A2BEBBF24727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CCC948-DF58-434E-8A64-ED19B910765E}" type="pres">
      <dgm:prSet presAssocID="{6BE3ADFA-9533-4D63-976C-A2BEBBF24727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173F9E5-90DC-49FB-AADB-DF8DE36B8017}" type="presOf" srcId="{C1EC149D-1128-46A6-9A08-275B633D3D78}" destId="{D0CCC948-DF58-434E-8A64-ED19B910765E}" srcOrd="0" destOrd="3" presId="urn:microsoft.com/office/officeart/2005/8/layout/vList5"/>
    <dgm:cxn modelId="{54B44A34-54E1-48F0-B138-EC40097DC3D3}" srcId="{B4924888-784E-4D42-80F1-ABFA76DE0292}" destId="{C1EC149D-1128-46A6-9A08-275B633D3D78}" srcOrd="0" destOrd="0" parTransId="{7FB8B691-4E28-4720-9C07-D76AE3E7F9A1}" sibTransId="{8ED87EA7-CFD8-4816-AEB2-7E2435A6CC87}"/>
    <dgm:cxn modelId="{8357CC93-994B-4533-AC35-D2412165D7B7}" type="presOf" srcId="{6BE3ADFA-9533-4D63-976C-A2BEBBF24727}" destId="{43878127-F55A-4190-A0B8-6080F224A3EC}" srcOrd="0" destOrd="0" presId="urn:microsoft.com/office/officeart/2005/8/layout/vList5"/>
    <dgm:cxn modelId="{FEB73EAE-6BE0-4FBB-8C44-7DC15BE27BE5}" type="presOf" srcId="{31F7CAD9-CC13-44FB-8A55-9CDBFF5A9CF1}" destId="{0596F8F3-2C86-4118-9D62-42987E21CBDF}" srcOrd="0" destOrd="0" presId="urn:microsoft.com/office/officeart/2005/8/layout/vList5"/>
    <dgm:cxn modelId="{18F353A1-6EE2-4730-83E3-E78341242D70}" srcId="{763F2D75-CCDA-4208-AA0C-7C57B9066238}" destId="{4069CA5F-9706-4DC0-8B4C-4E4AF7D08D58}" srcOrd="0" destOrd="0" parTransId="{0BE5F871-415F-4B07-A9B9-91AAC8EF6D10}" sibTransId="{55A23D67-6EB7-4412-9B0E-0CA61B2947E8}"/>
    <dgm:cxn modelId="{2DC41FA3-ACC0-42B8-8166-F8422F9A598A}" type="presOf" srcId="{B4924888-784E-4D42-80F1-ABFA76DE0292}" destId="{D0CCC948-DF58-434E-8A64-ED19B910765E}" srcOrd="0" destOrd="2" presId="urn:microsoft.com/office/officeart/2005/8/layout/vList5"/>
    <dgm:cxn modelId="{DAC127B8-B7C1-4605-AE39-80326732AAD7}" srcId="{6BE3ADFA-9533-4D63-976C-A2BEBBF24727}" destId="{763F2D75-CCDA-4208-AA0C-7C57B9066238}" srcOrd="0" destOrd="0" parTransId="{DFE0AB5A-1C1D-4871-858A-A8A37FA8C904}" sibTransId="{BD12936A-BB69-4EC7-B985-7A27CFB6FE13}"/>
    <dgm:cxn modelId="{986B965F-D5D8-45A5-9F74-C2897F0CF8A7}" srcId="{6BE3ADFA-9533-4D63-976C-A2BEBBF24727}" destId="{B4924888-784E-4D42-80F1-ABFA76DE0292}" srcOrd="1" destOrd="0" parTransId="{140B7C5A-95E1-4C81-8315-5C60814DD61C}" sibTransId="{E0AB5E1E-07DF-45B0-8FDE-F0DA6318CB6D}"/>
    <dgm:cxn modelId="{19B6984C-BC42-4417-909D-FCAD1322EF7A}" type="presOf" srcId="{763F2D75-CCDA-4208-AA0C-7C57B9066238}" destId="{D0CCC948-DF58-434E-8A64-ED19B910765E}" srcOrd="0" destOrd="0" presId="urn:microsoft.com/office/officeart/2005/8/layout/vList5"/>
    <dgm:cxn modelId="{E6DA7FCE-0BE2-49FC-8411-E0E65A84F1A1}" type="presOf" srcId="{4069CA5F-9706-4DC0-8B4C-4E4AF7D08D58}" destId="{D0CCC948-DF58-434E-8A64-ED19B910765E}" srcOrd="0" destOrd="1" presId="urn:microsoft.com/office/officeart/2005/8/layout/vList5"/>
    <dgm:cxn modelId="{CAEF076B-0F5B-4256-B3C5-3077E0DEB99A}" srcId="{31F7CAD9-CC13-44FB-8A55-9CDBFF5A9CF1}" destId="{6BE3ADFA-9533-4D63-976C-A2BEBBF24727}" srcOrd="0" destOrd="0" parTransId="{EA834F7C-0A89-4264-AF3A-F13FE8FDA275}" sibTransId="{33EE383B-9D43-4241-AED0-CCB1CCCEBA06}"/>
    <dgm:cxn modelId="{9EAC8A40-CEC8-4ED9-80D7-DC24E362E4B9}" type="presParOf" srcId="{0596F8F3-2C86-4118-9D62-42987E21CBDF}" destId="{40B01B7B-93B6-48E4-8F12-754A8DF627E5}" srcOrd="0" destOrd="0" presId="urn:microsoft.com/office/officeart/2005/8/layout/vList5"/>
    <dgm:cxn modelId="{DC63044E-CD92-476E-AD2F-321252B5C93B}" type="presParOf" srcId="{40B01B7B-93B6-48E4-8F12-754A8DF627E5}" destId="{43878127-F55A-4190-A0B8-6080F224A3EC}" srcOrd="0" destOrd="0" presId="urn:microsoft.com/office/officeart/2005/8/layout/vList5"/>
    <dgm:cxn modelId="{99CC41CE-E2B0-40AC-BC0C-08AE7108C27F}" type="presParOf" srcId="{40B01B7B-93B6-48E4-8F12-754A8DF627E5}" destId="{D0CCC948-DF58-434E-8A64-ED19B910765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89DAFC-7916-4319-A14E-E59CBBF590E9}" type="doc">
      <dgm:prSet loTypeId="urn:microsoft.com/office/officeart/2005/8/layout/chevron1" loCatId="process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pt-BR"/>
        </a:p>
      </dgm:t>
    </dgm:pt>
    <dgm:pt modelId="{06EFC52C-6922-4980-B9BF-AD2C2EBACFDC}">
      <dgm:prSet/>
      <dgm:spPr/>
      <dgm:t>
        <a:bodyPr/>
        <a:lstStyle/>
        <a:p>
          <a:pPr rtl="0"/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Compartilhar Conhecimentos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82F2B7-21AC-455E-B389-F95828D26314}" type="parTrans" cxnId="{859ECCF5-E665-4FB2-9BBC-B92C9511CD8C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2561CE-500D-4F7A-836C-0DE573DFC4BC}" type="sibTrans" cxnId="{859ECCF5-E665-4FB2-9BBC-B92C9511CD8C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0BA67D-5287-452C-871C-F633765C8188}">
      <dgm:prSet/>
      <dgm:spPr/>
      <dgm:t>
        <a:bodyPr/>
        <a:lstStyle/>
        <a:p>
          <a:pPr rtl="0"/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Canais de Notícias e Repositórios de Arquivos 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967E7A-A3C0-4D0C-9753-C541D4820CE0}" type="parTrans" cxnId="{4D381A84-31BB-41A3-9C47-54F39C698C18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69A906-037F-46F1-8B52-CF6918FB02C7}" type="sibTrans" cxnId="{4D381A84-31BB-41A3-9C47-54F39C698C18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22B83D-917B-4821-9A76-B597A39F0898}">
      <dgm:prSet/>
      <dgm:spPr/>
      <dgm:t>
        <a:bodyPr/>
        <a:lstStyle/>
        <a:p>
          <a:pPr rtl="0"/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Site COGEF, Rede CATIR, Redes Sociais (</a:t>
          </a:r>
          <a:r>
            <a:rPr lang="pt-B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Facebook</a:t>
          </a:r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, </a:t>
          </a:r>
          <a:r>
            <a:rPr lang="pt-B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Twitter</a:t>
          </a:r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, Google+) e Grupos de Discussão 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F10A77-ECBE-4FF8-B1E4-F3D240F56AE7}" type="parTrans" cxnId="{11DAA1E0-96A8-4149-9C54-5A95FC3484E1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667F49-05F7-4E68-A08B-6222866088A0}" type="sibTrans" cxnId="{11DAA1E0-96A8-4149-9C54-5A95FC3484E1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F9E871-A0B5-457C-A398-6F15BD3F46FB}" type="pres">
      <dgm:prSet presAssocID="{3689DAFC-7916-4319-A14E-E59CBBF590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579D166-062B-4B5C-9267-E0DC4F5B289C}" type="pres">
      <dgm:prSet presAssocID="{06EFC52C-6922-4980-B9BF-AD2C2EBACFD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6F65DC-C792-494A-B5D8-9D1E9AD40305}" type="pres">
      <dgm:prSet presAssocID="{2B2561CE-500D-4F7A-836C-0DE573DFC4BC}" presName="parTxOnlySpace" presStyleCnt="0"/>
      <dgm:spPr/>
    </dgm:pt>
    <dgm:pt modelId="{B314AE4A-8A8C-4093-8F08-F3AE4A499EC3}" type="pres">
      <dgm:prSet presAssocID="{AF0BA67D-5287-452C-871C-F633765C818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D0FA2E-CB8D-4836-9C72-57B10D4FD8BC}" type="pres">
      <dgm:prSet presAssocID="{B669A906-037F-46F1-8B52-CF6918FB02C7}" presName="parTxOnlySpace" presStyleCnt="0"/>
      <dgm:spPr/>
    </dgm:pt>
    <dgm:pt modelId="{6B032DEB-78BE-474B-B691-1E8467EC9DCA}" type="pres">
      <dgm:prSet presAssocID="{3A22B83D-917B-4821-9A76-B597A39F089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334E95A-BA29-4A97-BD4F-FA79B6370F95}" type="presOf" srcId="{3A22B83D-917B-4821-9A76-B597A39F0898}" destId="{6B032DEB-78BE-474B-B691-1E8467EC9DCA}" srcOrd="0" destOrd="0" presId="urn:microsoft.com/office/officeart/2005/8/layout/chevron1"/>
    <dgm:cxn modelId="{859ECCF5-E665-4FB2-9BBC-B92C9511CD8C}" srcId="{3689DAFC-7916-4319-A14E-E59CBBF590E9}" destId="{06EFC52C-6922-4980-B9BF-AD2C2EBACFDC}" srcOrd="0" destOrd="0" parTransId="{8D82F2B7-21AC-455E-B389-F95828D26314}" sibTransId="{2B2561CE-500D-4F7A-836C-0DE573DFC4BC}"/>
    <dgm:cxn modelId="{FC22BE74-2E56-4FA0-9C35-D1274FC73C82}" type="presOf" srcId="{AF0BA67D-5287-452C-871C-F633765C8188}" destId="{B314AE4A-8A8C-4093-8F08-F3AE4A499EC3}" srcOrd="0" destOrd="0" presId="urn:microsoft.com/office/officeart/2005/8/layout/chevron1"/>
    <dgm:cxn modelId="{4D381A84-31BB-41A3-9C47-54F39C698C18}" srcId="{3689DAFC-7916-4319-A14E-E59CBBF590E9}" destId="{AF0BA67D-5287-452C-871C-F633765C8188}" srcOrd="1" destOrd="0" parTransId="{38967E7A-A3C0-4D0C-9753-C541D4820CE0}" sibTransId="{B669A906-037F-46F1-8B52-CF6918FB02C7}"/>
    <dgm:cxn modelId="{11DAA1E0-96A8-4149-9C54-5A95FC3484E1}" srcId="{3689DAFC-7916-4319-A14E-E59CBBF590E9}" destId="{3A22B83D-917B-4821-9A76-B597A39F0898}" srcOrd="2" destOrd="0" parTransId="{CBF10A77-ECBE-4FF8-B1E4-F3D240F56AE7}" sibTransId="{F9667F49-05F7-4E68-A08B-6222866088A0}"/>
    <dgm:cxn modelId="{202C05BC-B017-4BB4-95B5-E3C212CEB421}" type="presOf" srcId="{3689DAFC-7916-4319-A14E-E59CBBF590E9}" destId="{C8F9E871-A0B5-457C-A398-6F15BD3F46FB}" srcOrd="0" destOrd="0" presId="urn:microsoft.com/office/officeart/2005/8/layout/chevron1"/>
    <dgm:cxn modelId="{A2E5AF53-4073-45B2-9AFC-EB63838059CA}" type="presOf" srcId="{06EFC52C-6922-4980-B9BF-AD2C2EBACFDC}" destId="{1579D166-062B-4B5C-9267-E0DC4F5B289C}" srcOrd="0" destOrd="0" presId="urn:microsoft.com/office/officeart/2005/8/layout/chevron1"/>
    <dgm:cxn modelId="{17F4717F-38FD-4B57-B23D-9E7ECEFA6344}" type="presParOf" srcId="{C8F9E871-A0B5-457C-A398-6F15BD3F46FB}" destId="{1579D166-062B-4B5C-9267-E0DC4F5B289C}" srcOrd="0" destOrd="0" presId="urn:microsoft.com/office/officeart/2005/8/layout/chevron1"/>
    <dgm:cxn modelId="{0D24D19D-BA5C-4E01-B284-37879C9A7967}" type="presParOf" srcId="{C8F9E871-A0B5-457C-A398-6F15BD3F46FB}" destId="{6E6F65DC-C792-494A-B5D8-9D1E9AD40305}" srcOrd="1" destOrd="0" presId="urn:microsoft.com/office/officeart/2005/8/layout/chevron1"/>
    <dgm:cxn modelId="{121DD957-64BE-4B87-93B6-D6DB1953A82F}" type="presParOf" srcId="{C8F9E871-A0B5-457C-A398-6F15BD3F46FB}" destId="{B314AE4A-8A8C-4093-8F08-F3AE4A499EC3}" srcOrd="2" destOrd="0" presId="urn:microsoft.com/office/officeart/2005/8/layout/chevron1"/>
    <dgm:cxn modelId="{6C591117-A6A9-451E-9631-B30829F0857D}" type="presParOf" srcId="{C8F9E871-A0B5-457C-A398-6F15BD3F46FB}" destId="{F8D0FA2E-CB8D-4836-9C72-57B10D4FD8BC}" srcOrd="3" destOrd="0" presId="urn:microsoft.com/office/officeart/2005/8/layout/chevron1"/>
    <dgm:cxn modelId="{C6C5A4C9-0D5C-485D-B526-6A029330600A}" type="presParOf" srcId="{C8F9E871-A0B5-457C-A398-6F15BD3F46FB}" destId="{6B032DEB-78BE-474B-B691-1E8467EC9DC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89DAFC-7916-4319-A14E-E59CBBF590E9}" type="doc">
      <dgm:prSet loTypeId="urn:microsoft.com/office/officeart/2005/8/layout/chevron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6EFC52C-6922-4980-B9BF-AD2C2EBACFDC}">
      <dgm:prSet/>
      <dgm:spPr/>
      <dgm:t>
        <a:bodyPr/>
        <a:lstStyle/>
        <a:p>
          <a:pPr rtl="0"/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OBJETIVOS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82F2B7-21AC-455E-B389-F95828D26314}" type="parTrans" cxnId="{859ECCF5-E665-4FB2-9BBC-B92C9511CD8C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2561CE-500D-4F7A-836C-0DE573DFC4BC}" type="sibTrans" cxnId="{859ECCF5-E665-4FB2-9BBC-B92C9511CD8C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0BA67D-5287-452C-871C-F633765C8188}">
      <dgm:prSet/>
      <dgm:spPr/>
      <dgm:t>
        <a:bodyPr/>
        <a:lstStyle/>
        <a:p>
          <a:pPr rtl="0"/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MECANISMOS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967E7A-A3C0-4D0C-9753-C541D4820CE0}" type="parTrans" cxnId="{4D381A84-31BB-41A3-9C47-54F39C698C18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69A906-037F-46F1-8B52-CF6918FB02C7}" type="sibTrans" cxnId="{4D381A84-31BB-41A3-9C47-54F39C698C18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22B83D-917B-4821-9A76-B597A39F0898}">
      <dgm:prSet/>
      <dgm:spPr/>
      <dgm:t>
        <a:bodyPr/>
        <a:lstStyle/>
        <a:p>
          <a:pPr rtl="0"/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rPr>
            <a:t>INSTRUMENTOS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F10A77-ECBE-4FF8-B1E4-F3D240F56AE7}" type="parTrans" cxnId="{11DAA1E0-96A8-4149-9C54-5A95FC3484E1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667F49-05F7-4E68-A08B-6222866088A0}" type="sibTrans" cxnId="{11DAA1E0-96A8-4149-9C54-5A95FC3484E1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F9E871-A0B5-457C-A398-6F15BD3F46FB}" type="pres">
      <dgm:prSet presAssocID="{3689DAFC-7916-4319-A14E-E59CBBF590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579D166-062B-4B5C-9267-E0DC4F5B289C}" type="pres">
      <dgm:prSet presAssocID="{06EFC52C-6922-4980-B9BF-AD2C2EBACFDC}" presName="parTxOnly" presStyleLbl="node1" presStyleIdx="0" presStyleCnt="3" custLinFactX="-97" custLinFactNeighborX="-100000" custLinFactNeighborY="-77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6F65DC-C792-494A-B5D8-9D1E9AD40305}" type="pres">
      <dgm:prSet presAssocID="{2B2561CE-500D-4F7A-836C-0DE573DFC4BC}" presName="parTxOnlySpace" presStyleCnt="0"/>
      <dgm:spPr/>
    </dgm:pt>
    <dgm:pt modelId="{B314AE4A-8A8C-4093-8F08-F3AE4A499EC3}" type="pres">
      <dgm:prSet presAssocID="{AF0BA67D-5287-452C-871C-F633765C818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D0FA2E-CB8D-4836-9C72-57B10D4FD8BC}" type="pres">
      <dgm:prSet presAssocID="{B669A906-037F-46F1-8B52-CF6918FB02C7}" presName="parTxOnlySpace" presStyleCnt="0"/>
      <dgm:spPr/>
    </dgm:pt>
    <dgm:pt modelId="{6B032DEB-78BE-474B-B691-1E8467EC9DCA}" type="pres">
      <dgm:prSet presAssocID="{3A22B83D-917B-4821-9A76-B597A39F089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BF7B41F-AF74-469D-B039-E42AF73C23C7}" type="presOf" srcId="{3689DAFC-7916-4319-A14E-E59CBBF590E9}" destId="{C8F9E871-A0B5-457C-A398-6F15BD3F46FB}" srcOrd="0" destOrd="0" presId="urn:microsoft.com/office/officeart/2005/8/layout/chevron1"/>
    <dgm:cxn modelId="{859ECCF5-E665-4FB2-9BBC-B92C9511CD8C}" srcId="{3689DAFC-7916-4319-A14E-E59CBBF590E9}" destId="{06EFC52C-6922-4980-B9BF-AD2C2EBACFDC}" srcOrd="0" destOrd="0" parTransId="{8D82F2B7-21AC-455E-B389-F95828D26314}" sibTransId="{2B2561CE-500D-4F7A-836C-0DE573DFC4BC}"/>
    <dgm:cxn modelId="{207CCFE7-0CE6-4E6E-9679-4F0B5220C51E}" type="presOf" srcId="{3A22B83D-917B-4821-9A76-B597A39F0898}" destId="{6B032DEB-78BE-474B-B691-1E8467EC9DCA}" srcOrd="0" destOrd="0" presId="urn:microsoft.com/office/officeart/2005/8/layout/chevron1"/>
    <dgm:cxn modelId="{4D963F36-A272-41B1-B4BA-8D9FC17940FB}" type="presOf" srcId="{06EFC52C-6922-4980-B9BF-AD2C2EBACFDC}" destId="{1579D166-062B-4B5C-9267-E0DC4F5B289C}" srcOrd="0" destOrd="0" presId="urn:microsoft.com/office/officeart/2005/8/layout/chevron1"/>
    <dgm:cxn modelId="{4D381A84-31BB-41A3-9C47-54F39C698C18}" srcId="{3689DAFC-7916-4319-A14E-E59CBBF590E9}" destId="{AF0BA67D-5287-452C-871C-F633765C8188}" srcOrd="1" destOrd="0" parTransId="{38967E7A-A3C0-4D0C-9753-C541D4820CE0}" sibTransId="{B669A906-037F-46F1-8B52-CF6918FB02C7}"/>
    <dgm:cxn modelId="{11DAA1E0-96A8-4149-9C54-5A95FC3484E1}" srcId="{3689DAFC-7916-4319-A14E-E59CBBF590E9}" destId="{3A22B83D-917B-4821-9A76-B597A39F0898}" srcOrd="2" destOrd="0" parTransId="{CBF10A77-ECBE-4FF8-B1E4-F3D240F56AE7}" sibTransId="{F9667F49-05F7-4E68-A08B-6222866088A0}"/>
    <dgm:cxn modelId="{3905123E-F376-407F-8A5E-66AC03AA99D3}" type="presOf" srcId="{AF0BA67D-5287-452C-871C-F633765C8188}" destId="{B314AE4A-8A8C-4093-8F08-F3AE4A499EC3}" srcOrd="0" destOrd="0" presId="urn:microsoft.com/office/officeart/2005/8/layout/chevron1"/>
    <dgm:cxn modelId="{89F5C849-D332-4ED2-82FA-B1A365EABD30}" type="presParOf" srcId="{C8F9E871-A0B5-457C-A398-6F15BD3F46FB}" destId="{1579D166-062B-4B5C-9267-E0DC4F5B289C}" srcOrd="0" destOrd="0" presId="urn:microsoft.com/office/officeart/2005/8/layout/chevron1"/>
    <dgm:cxn modelId="{B27D5BBA-A88C-4762-923C-16BE9646941E}" type="presParOf" srcId="{C8F9E871-A0B5-457C-A398-6F15BD3F46FB}" destId="{6E6F65DC-C792-494A-B5D8-9D1E9AD40305}" srcOrd="1" destOrd="0" presId="urn:microsoft.com/office/officeart/2005/8/layout/chevron1"/>
    <dgm:cxn modelId="{96AE9134-1692-4759-947D-477FF1E1F47B}" type="presParOf" srcId="{C8F9E871-A0B5-457C-A398-6F15BD3F46FB}" destId="{B314AE4A-8A8C-4093-8F08-F3AE4A499EC3}" srcOrd="2" destOrd="0" presId="urn:microsoft.com/office/officeart/2005/8/layout/chevron1"/>
    <dgm:cxn modelId="{304F92D3-C6A6-4F18-805E-C349B652619E}" type="presParOf" srcId="{C8F9E871-A0B5-457C-A398-6F15BD3F46FB}" destId="{F8D0FA2E-CB8D-4836-9C72-57B10D4FD8BC}" srcOrd="3" destOrd="0" presId="urn:microsoft.com/office/officeart/2005/8/layout/chevron1"/>
    <dgm:cxn modelId="{A81640D6-0067-4EDA-A6FA-364430CECC66}" type="presParOf" srcId="{C8F9E871-A0B5-457C-A398-6F15BD3F46FB}" destId="{6B032DEB-78BE-474B-B691-1E8467EC9DC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89DAFC-7916-4319-A14E-E59CBBF590E9}" type="doc">
      <dgm:prSet loTypeId="urn:microsoft.com/office/officeart/2005/8/layout/chevron1" loCatId="process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pt-BR"/>
        </a:p>
      </dgm:t>
    </dgm:pt>
    <dgm:pt modelId="{06EFC52C-6922-4980-B9BF-AD2C2EBACFDC}">
      <dgm:prSet/>
      <dgm:spPr/>
      <dgm:t>
        <a:bodyPr/>
        <a:lstStyle/>
        <a:p>
          <a:pPr rtl="0"/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Gestão em Rede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82F2B7-21AC-455E-B389-F95828D26314}" type="parTrans" cxnId="{859ECCF5-E665-4FB2-9BBC-B92C9511CD8C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2561CE-500D-4F7A-836C-0DE573DFC4BC}" type="sibTrans" cxnId="{859ECCF5-E665-4FB2-9BBC-B92C9511CD8C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0BA67D-5287-452C-871C-F633765C8188}">
      <dgm:prSet/>
      <dgm:spPr/>
      <dgm:t>
        <a:bodyPr/>
        <a:lstStyle/>
        <a:p>
          <a:pPr rtl="0"/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Canais de Comunicação 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967E7A-A3C0-4D0C-9753-C541D4820CE0}" type="parTrans" cxnId="{4D381A84-31BB-41A3-9C47-54F39C698C18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69A906-037F-46F1-8B52-CF6918FB02C7}" type="sibTrans" cxnId="{4D381A84-31BB-41A3-9C47-54F39C698C18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22B83D-917B-4821-9A76-B597A39F0898}">
      <dgm:prSet/>
      <dgm:spPr/>
      <dgm:t>
        <a:bodyPr/>
        <a:lstStyle/>
        <a:p>
          <a:pPr rtl="0"/>
          <a:r>
            <a:rPr lang="pt-B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Whatsapp</a:t>
          </a:r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Grupos no </a:t>
          </a:r>
          <a:r>
            <a:rPr lang="pt-B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Facebook</a:t>
          </a:r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pt-B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Line</a:t>
          </a:r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Grupos de Discussão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F10A77-ECBE-4FF8-B1E4-F3D240F56AE7}" type="parTrans" cxnId="{11DAA1E0-96A8-4149-9C54-5A95FC3484E1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667F49-05F7-4E68-A08B-6222866088A0}" type="sibTrans" cxnId="{11DAA1E0-96A8-4149-9C54-5A95FC3484E1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F9E871-A0B5-457C-A398-6F15BD3F46FB}" type="pres">
      <dgm:prSet presAssocID="{3689DAFC-7916-4319-A14E-E59CBBF590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579D166-062B-4B5C-9267-E0DC4F5B289C}" type="pres">
      <dgm:prSet presAssocID="{06EFC52C-6922-4980-B9BF-AD2C2EBACFD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6F65DC-C792-494A-B5D8-9D1E9AD40305}" type="pres">
      <dgm:prSet presAssocID="{2B2561CE-500D-4F7A-836C-0DE573DFC4BC}" presName="parTxOnlySpace" presStyleCnt="0"/>
      <dgm:spPr/>
    </dgm:pt>
    <dgm:pt modelId="{B314AE4A-8A8C-4093-8F08-F3AE4A499EC3}" type="pres">
      <dgm:prSet presAssocID="{AF0BA67D-5287-452C-871C-F633765C818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D0FA2E-CB8D-4836-9C72-57B10D4FD8BC}" type="pres">
      <dgm:prSet presAssocID="{B669A906-037F-46F1-8B52-CF6918FB02C7}" presName="parTxOnlySpace" presStyleCnt="0"/>
      <dgm:spPr/>
    </dgm:pt>
    <dgm:pt modelId="{6B032DEB-78BE-474B-B691-1E8467EC9DCA}" type="pres">
      <dgm:prSet presAssocID="{3A22B83D-917B-4821-9A76-B597A39F0898}" presName="parTxOnly" presStyleLbl="node1" presStyleIdx="2" presStyleCnt="3" custLinFactNeighborX="4391" custLinFactNeighborY="-13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59ECCF5-E665-4FB2-9BBC-B92C9511CD8C}" srcId="{3689DAFC-7916-4319-A14E-E59CBBF590E9}" destId="{06EFC52C-6922-4980-B9BF-AD2C2EBACFDC}" srcOrd="0" destOrd="0" parTransId="{8D82F2B7-21AC-455E-B389-F95828D26314}" sibTransId="{2B2561CE-500D-4F7A-836C-0DE573DFC4BC}"/>
    <dgm:cxn modelId="{CF891C43-F803-4518-9E4F-DBCB08159471}" type="presOf" srcId="{3689DAFC-7916-4319-A14E-E59CBBF590E9}" destId="{C8F9E871-A0B5-457C-A398-6F15BD3F46FB}" srcOrd="0" destOrd="0" presId="urn:microsoft.com/office/officeart/2005/8/layout/chevron1"/>
    <dgm:cxn modelId="{1B585B2D-A271-4FD4-8D8C-509C996C1058}" type="presOf" srcId="{AF0BA67D-5287-452C-871C-F633765C8188}" destId="{B314AE4A-8A8C-4093-8F08-F3AE4A499EC3}" srcOrd="0" destOrd="0" presId="urn:microsoft.com/office/officeart/2005/8/layout/chevron1"/>
    <dgm:cxn modelId="{4D381A84-31BB-41A3-9C47-54F39C698C18}" srcId="{3689DAFC-7916-4319-A14E-E59CBBF590E9}" destId="{AF0BA67D-5287-452C-871C-F633765C8188}" srcOrd="1" destOrd="0" parTransId="{38967E7A-A3C0-4D0C-9753-C541D4820CE0}" sibTransId="{B669A906-037F-46F1-8B52-CF6918FB02C7}"/>
    <dgm:cxn modelId="{41C4DCC0-063D-48BB-8D32-2993103CDB95}" type="presOf" srcId="{06EFC52C-6922-4980-B9BF-AD2C2EBACFDC}" destId="{1579D166-062B-4B5C-9267-E0DC4F5B289C}" srcOrd="0" destOrd="0" presId="urn:microsoft.com/office/officeart/2005/8/layout/chevron1"/>
    <dgm:cxn modelId="{11DAA1E0-96A8-4149-9C54-5A95FC3484E1}" srcId="{3689DAFC-7916-4319-A14E-E59CBBF590E9}" destId="{3A22B83D-917B-4821-9A76-B597A39F0898}" srcOrd="2" destOrd="0" parTransId="{CBF10A77-ECBE-4FF8-B1E4-F3D240F56AE7}" sibTransId="{F9667F49-05F7-4E68-A08B-6222866088A0}"/>
    <dgm:cxn modelId="{2DA789F4-6546-4214-8329-DDDDECE2F3E5}" type="presOf" srcId="{3A22B83D-917B-4821-9A76-B597A39F0898}" destId="{6B032DEB-78BE-474B-B691-1E8467EC9DCA}" srcOrd="0" destOrd="0" presId="urn:microsoft.com/office/officeart/2005/8/layout/chevron1"/>
    <dgm:cxn modelId="{006A0735-6A04-4A0C-9824-053A9FCFAAE7}" type="presParOf" srcId="{C8F9E871-A0B5-457C-A398-6F15BD3F46FB}" destId="{1579D166-062B-4B5C-9267-E0DC4F5B289C}" srcOrd="0" destOrd="0" presId="urn:microsoft.com/office/officeart/2005/8/layout/chevron1"/>
    <dgm:cxn modelId="{7BCAB161-34B2-4312-815D-04A012237457}" type="presParOf" srcId="{C8F9E871-A0B5-457C-A398-6F15BD3F46FB}" destId="{6E6F65DC-C792-494A-B5D8-9D1E9AD40305}" srcOrd="1" destOrd="0" presId="urn:microsoft.com/office/officeart/2005/8/layout/chevron1"/>
    <dgm:cxn modelId="{48FBE249-DD90-4249-A3BE-DDBAD0373F19}" type="presParOf" srcId="{C8F9E871-A0B5-457C-A398-6F15BD3F46FB}" destId="{B314AE4A-8A8C-4093-8F08-F3AE4A499EC3}" srcOrd="2" destOrd="0" presId="urn:microsoft.com/office/officeart/2005/8/layout/chevron1"/>
    <dgm:cxn modelId="{6C154A7B-0032-460B-B577-7927D5F6A172}" type="presParOf" srcId="{C8F9E871-A0B5-457C-A398-6F15BD3F46FB}" destId="{F8D0FA2E-CB8D-4836-9C72-57B10D4FD8BC}" srcOrd="3" destOrd="0" presId="urn:microsoft.com/office/officeart/2005/8/layout/chevron1"/>
    <dgm:cxn modelId="{4E991563-1190-4136-B2C7-3EAB892AFFFA}" type="presParOf" srcId="{C8F9E871-A0B5-457C-A398-6F15BD3F46FB}" destId="{6B032DEB-78BE-474B-B691-1E8467EC9DC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1B3142-C822-4C93-BD44-22F80990001C}" type="doc">
      <dgm:prSet loTypeId="urn:microsoft.com/office/officeart/2005/8/layout/vList3" loCatId="picture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pt-BR"/>
        </a:p>
      </dgm:t>
    </dgm:pt>
    <dgm:pt modelId="{873D1A94-6840-46BD-A8BC-EDCB4E3436EA}">
      <dgm:prSet custT="1"/>
      <dgm:spPr/>
      <dgm:t>
        <a:bodyPr/>
        <a:lstStyle/>
        <a:p>
          <a:pPr algn="l" rtl="0"/>
          <a:r>
            <a:rPr lang="pt-B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adriano@set.rn.gov.br</a:t>
          </a:r>
          <a:endParaRPr lang="pt-BR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489FE6C5-E7CA-4E35-884E-A16F066BFD5E}" type="parTrans" cxnId="{8677B900-34F2-442C-958E-8AB0DEF286EF}">
      <dgm:prSet/>
      <dgm:spPr/>
      <dgm:t>
        <a:bodyPr/>
        <a:lstStyle/>
        <a:p>
          <a:pPr algn="l"/>
          <a:endParaRPr lang="pt-BR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1C733BBC-4E12-416D-8B4F-384C7E805119}" type="sibTrans" cxnId="{8677B900-34F2-442C-958E-8AB0DEF286EF}">
      <dgm:prSet/>
      <dgm:spPr/>
      <dgm:t>
        <a:bodyPr/>
        <a:lstStyle/>
        <a:p>
          <a:pPr algn="l"/>
          <a:endParaRPr lang="pt-BR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8C259BB4-B8C3-4D2D-8316-84F6A4B47F12}">
      <dgm:prSet custT="1"/>
      <dgm:spPr/>
      <dgm:t>
        <a:bodyPr/>
        <a:lstStyle/>
        <a:p>
          <a:pPr algn="l" rtl="0"/>
          <a:r>
            <a:rPr lang="pt-BR" sz="16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adriano0510@hotmail.com</a:t>
          </a:r>
          <a:endParaRPr lang="pt-BR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1589FA62-CC41-413F-8E79-70AA29E981FC}" type="parTrans" cxnId="{D16F38BE-2270-42A6-8D02-A7B1A9774D60}">
      <dgm:prSet/>
      <dgm:spPr/>
      <dgm:t>
        <a:bodyPr/>
        <a:lstStyle/>
        <a:p>
          <a:pPr algn="l"/>
          <a:endParaRPr lang="pt-BR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AECEC279-0620-420A-8B0B-6E1E15550B17}" type="sibTrans" cxnId="{D16F38BE-2270-42A6-8D02-A7B1A9774D60}">
      <dgm:prSet/>
      <dgm:spPr/>
      <dgm:t>
        <a:bodyPr/>
        <a:lstStyle/>
        <a:p>
          <a:pPr algn="l"/>
          <a:endParaRPr lang="pt-BR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433BE4A1-65CE-46A8-8F61-A15E14835690}">
      <dgm:prSet custT="1"/>
      <dgm:spPr/>
      <dgm:t>
        <a:bodyPr/>
        <a:lstStyle/>
        <a:p>
          <a:pPr algn="l" rtl="0"/>
          <a:r>
            <a:rPr lang="pt-BR" sz="16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https://www.facebook.com/adriano0510</a:t>
          </a:r>
          <a:endParaRPr lang="pt-BR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5BEF8BE3-D403-4426-87AD-33A2AF23EC90}" type="parTrans" cxnId="{765E7300-3E8C-46F3-B5D4-64048521AFC7}">
      <dgm:prSet/>
      <dgm:spPr/>
      <dgm:t>
        <a:bodyPr/>
        <a:lstStyle/>
        <a:p>
          <a:pPr algn="l"/>
          <a:endParaRPr lang="pt-BR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356194EA-42F7-45D9-ACDA-360699B94ECD}" type="sibTrans" cxnId="{765E7300-3E8C-46F3-B5D4-64048521AFC7}">
      <dgm:prSet/>
      <dgm:spPr/>
      <dgm:t>
        <a:bodyPr/>
        <a:lstStyle/>
        <a:p>
          <a:pPr algn="l"/>
          <a:endParaRPr lang="pt-BR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9891E479-44C7-44F6-9241-F5D7F63EECD4}">
      <dgm:prSet custT="1"/>
      <dgm:spPr/>
      <dgm:t>
        <a:bodyPr/>
        <a:lstStyle/>
        <a:p>
          <a:pPr algn="l" rtl="0"/>
          <a:r>
            <a:rPr lang="pt-BR" sz="16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https://twitter.com/adriano0510</a:t>
          </a:r>
          <a:endParaRPr lang="pt-BR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9DA5E1AB-6CEB-45BF-BC7C-DA3FCB6CA332}" type="parTrans" cxnId="{012405F9-EB28-4F93-9409-B600D283192E}">
      <dgm:prSet/>
      <dgm:spPr/>
      <dgm:t>
        <a:bodyPr/>
        <a:lstStyle/>
        <a:p>
          <a:pPr algn="l"/>
          <a:endParaRPr lang="pt-BR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E3640C71-1550-41AF-B1D5-D80BFAF7F793}" type="sibTrans" cxnId="{012405F9-EB28-4F93-9409-B600D283192E}">
      <dgm:prSet/>
      <dgm:spPr/>
      <dgm:t>
        <a:bodyPr/>
        <a:lstStyle/>
        <a:p>
          <a:pPr algn="l"/>
          <a:endParaRPr lang="pt-BR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EDB43063-F004-488D-ACA2-BEC233E7A98A}">
      <dgm:prSet custT="1"/>
      <dgm:spPr/>
      <dgm:t>
        <a:bodyPr/>
        <a:lstStyle/>
        <a:p>
          <a:pPr algn="l" rtl="0"/>
          <a:r>
            <a:rPr lang="pt-BR" sz="16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(84) 9620-3201</a:t>
          </a:r>
          <a:endParaRPr lang="pt-BR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3003CCB2-91DA-429D-8111-3F4B020FABC0}" type="parTrans" cxnId="{3CF772CD-9694-485F-B831-3321B23C6B54}">
      <dgm:prSet/>
      <dgm:spPr/>
      <dgm:t>
        <a:bodyPr/>
        <a:lstStyle/>
        <a:p>
          <a:pPr algn="l"/>
          <a:endParaRPr lang="pt-BR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1F760F77-D394-4420-A636-F92E3913FD5F}" type="sibTrans" cxnId="{3CF772CD-9694-485F-B831-3321B23C6B54}">
      <dgm:prSet/>
      <dgm:spPr/>
      <dgm:t>
        <a:bodyPr/>
        <a:lstStyle/>
        <a:p>
          <a:pPr algn="l"/>
          <a:endParaRPr lang="pt-BR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D938F0F8-DDAE-40BF-B336-E0E2D40D21E6}" type="pres">
      <dgm:prSet presAssocID="{091B3142-C822-4C93-BD44-22F80990001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54AB304-CBFE-4B40-936C-ED252E98A6DD}" type="pres">
      <dgm:prSet presAssocID="{873D1A94-6840-46BD-A8BC-EDCB4E3436EA}" presName="composite" presStyleCnt="0"/>
      <dgm:spPr/>
    </dgm:pt>
    <dgm:pt modelId="{EC5B5720-FE8A-4533-9FE7-175DF3E25185}" type="pres">
      <dgm:prSet presAssocID="{873D1A94-6840-46BD-A8BC-EDCB4E3436EA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6ECABC42-90A8-425C-9B1F-9ABD57AB794F}" type="pres">
      <dgm:prSet presAssocID="{873D1A94-6840-46BD-A8BC-EDCB4E3436EA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696462-95D1-4E36-B457-2BE26681C96E}" type="pres">
      <dgm:prSet presAssocID="{1C733BBC-4E12-416D-8B4F-384C7E805119}" presName="spacing" presStyleCnt="0"/>
      <dgm:spPr/>
    </dgm:pt>
    <dgm:pt modelId="{87842245-91F5-418D-B644-32DC88E4C79E}" type="pres">
      <dgm:prSet presAssocID="{8C259BB4-B8C3-4D2D-8316-84F6A4B47F12}" presName="composite" presStyleCnt="0"/>
      <dgm:spPr/>
    </dgm:pt>
    <dgm:pt modelId="{9BD51FBF-2E98-400A-B07D-69D7941E15F6}" type="pres">
      <dgm:prSet presAssocID="{8C259BB4-B8C3-4D2D-8316-84F6A4B47F12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pt-BR"/>
        </a:p>
      </dgm:t>
    </dgm:pt>
    <dgm:pt modelId="{6A166847-44E0-4E35-9159-0F97D7D432EF}" type="pres">
      <dgm:prSet presAssocID="{8C259BB4-B8C3-4D2D-8316-84F6A4B47F12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E997A8-56C5-490B-BE72-37968BF83716}" type="pres">
      <dgm:prSet presAssocID="{AECEC279-0620-420A-8B0B-6E1E15550B17}" presName="spacing" presStyleCnt="0"/>
      <dgm:spPr/>
    </dgm:pt>
    <dgm:pt modelId="{B1E77D18-8B8E-4FD8-BD54-765C748F2A8F}" type="pres">
      <dgm:prSet presAssocID="{433BE4A1-65CE-46A8-8F61-A15E14835690}" presName="composite" presStyleCnt="0"/>
      <dgm:spPr/>
    </dgm:pt>
    <dgm:pt modelId="{D24E1581-A79E-41F5-B368-8A60365208B0}" type="pres">
      <dgm:prSet presAssocID="{433BE4A1-65CE-46A8-8F61-A15E14835690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D88EB9-4C58-4632-BEE0-BD78512A02A7}" type="pres">
      <dgm:prSet presAssocID="{433BE4A1-65CE-46A8-8F61-A15E14835690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E261F1-F03D-4367-899C-C4FC53A756E0}" type="pres">
      <dgm:prSet presAssocID="{356194EA-42F7-45D9-ACDA-360699B94ECD}" presName="spacing" presStyleCnt="0"/>
      <dgm:spPr/>
    </dgm:pt>
    <dgm:pt modelId="{AED4013B-EAE0-4CCE-9157-C60BD0A4AA76}" type="pres">
      <dgm:prSet presAssocID="{9891E479-44C7-44F6-9241-F5D7F63EECD4}" presName="composite" presStyleCnt="0"/>
      <dgm:spPr/>
    </dgm:pt>
    <dgm:pt modelId="{EA5D3065-52E2-48A0-916D-86AA4D140219}" type="pres">
      <dgm:prSet presAssocID="{9891E479-44C7-44F6-9241-F5D7F63EECD4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A93CB072-CB7C-4638-9936-AC6409C3021C}" type="pres">
      <dgm:prSet presAssocID="{9891E479-44C7-44F6-9241-F5D7F63EECD4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501A51-CC00-462E-8D49-FDD9233A8E70}" type="pres">
      <dgm:prSet presAssocID="{E3640C71-1550-41AF-B1D5-D80BFAF7F793}" presName="spacing" presStyleCnt="0"/>
      <dgm:spPr/>
    </dgm:pt>
    <dgm:pt modelId="{AD290E5A-104C-403B-995F-B7214008D9B3}" type="pres">
      <dgm:prSet presAssocID="{EDB43063-F004-488D-ACA2-BEC233E7A98A}" presName="composite" presStyleCnt="0"/>
      <dgm:spPr/>
    </dgm:pt>
    <dgm:pt modelId="{ACF4B33C-3AC3-4DFB-8611-74D43A58C717}" type="pres">
      <dgm:prSet presAssocID="{EDB43063-F004-488D-ACA2-BEC233E7A98A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581337D1-F9E7-43E3-A14D-2829CFFE6943}" type="pres">
      <dgm:prSet presAssocID="{EDB43063-F004-488D-ACA2-BEC233E7A98A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661B96F-2521-4E3C-A513-09C677EC6FA8}" type="presOf" srcId="{9891E479-44C7-44F6-9241-F5D7F63EECD4}" destId="{A93CB072-CB7C-4638-9936-AC6409C3021C}" srcOrd="0" destOrd="0" presId="urn:microsoft.com/office/officeart/2005/8/layout/vList3"/>
    <dgm:cxn modelId="{E2682DC8-8B83-4CBB-93F3-3BB05AE41E14}" type="presOf" srcId="{8C259BB4-B8C3-4D2D-8316-84F6A4B47F12}" destId="{6A166847-44E0-4E35-9159-0F97D7D432EF}" srcOrd="0" destOrd="0" presId="urn:microsoft.com/office/officeart/2005/8/layout/vList3"/>
    <dgm:cxn modelId="{D16F38BE-2270-42A6-8D02-A7B1A9774D60}" srcId="{091B3142-C822-4C93-BD44-22F80990001C}" destId="{8C259BB4-B8C3-4D2D-8316-84F6A4B47F12}" srcOrd="1" destOrd="0" parTransId="{1589FA62-CC41-413F-8E79-70AA29E981FC}" sibTransId="{AECEC279-0620-420A-8B0B-6E1E15550B17}"/>
    <dgm:cxn modelId="{3CF772CD-9694-485F-B831-3321B23C6B54}" srcId="{091B3142-C822-4C93-BD44-22F80990001C}" destId="{EDB43063-F004-488D-ACA2-BEC233E7A98A}" srcOrd="4" destOrd="0" parTransId="{3003CCB2-91DA-429D-8111-3F4B020FABC0}" sibTransId="{1F760F77-D394-4420-A636-F92E3913FD5F}"/>
    <dgm:cxn modelId="{E13AF7E5-0B6E-450C-96C6-50F6ED6CDC8C}" type="presOf" srcId="{433BE4A1-65CE-46A8-8F61-A15E14835690}" destId="{ADD88EB9-4C58-4632-BEE0-BD78512A02A7}" srcOrd="0" destOrd="0" presId="urn:microsoft.com/office/officeart/2005/8/layout/vList3"/>
    <dgm:cxn modelId="{3982A8F6-973A-49BD-B527-58E55B006BB4}" type="presOf" srcId="{EDB43063-F004-488D-ACA2-BEC233E7A98A}" destId="{581337D1-F9E7-43E3-A14D-2829CFFE6943}" srcOrd="0" destOrd="0" presId="urn:microsoft.com/office/officeart/2005/8/layout/vList3"/>
    <dgm:cxn modelId="{765E7300-3E8C-46F3-B5D4-64048521AFC7}" srcId="{091B3142-C822-4C93-BD44-22F80990001C}" destId="{433BE4A1-65CE-46A8-8F61-A15E14835690}" srcOrd="2" destOrd="0" parTransId="{5BEF8BE3-D403-4426-87AD-33A2AF23EC90}" sibTransId="{356194EA-42F7-45D9-ACDA-360699B94ECD}"/>
    <dgm:cxn modelId="{8677B900-34F2-442C-958E-8AB0DEF286EF}" srcId="{091B3142-C822-4C93-BD44-22F80990001C}" destId="{873D1A94-6840-46BD-A8BC-EDCB4E3436EA}" srcOrd="0" destOrd="0" parTransId="{489FE6C5-E7CA-4E35-884E-A16F066BFD5E}" sibTransId="{1C733BBC-4E12-416D-8B4F-384C7E805119}"/>
    <dgm:cxn modelId="{E464D7FB-9A2F-4EB1-A694-E7FB0244B38D}" type="presOf" srcId="{091B3142-C822-4C93-BD44-22F80990001C}" destId="{D938F0F8-DDAE-40BF-B336-E0E2D40D21E6}" srcOrd="0" destOrd="0" presId="urn:microsoft.com/office/officeart/2005/8/layout/vList3"/>
    <dgm:cxn modelId="{012405F9-EB28-4F93-9409-B600D283192E}" srcId="{091B3142-C822-4C93-BD44-22F80990001C}" destId="{9891E479-44C7-44F6-9241-F5D7F63EECD4}" srcOrd="3" destOrd="0" parTransId="{9DA5E1AB-6CEB-45BF-BC7C-DA3FCB6CA332}" sibTransId="{E3640C71-1550-41AF-B1D5-D80BFAF7F793}"/>
    <dgm:cxn modelId="{DF71CE38-DC90-430D-8C12-60A8794769DC}" type="presOf" srcId="{873D1A94-6840-46BD-A8BC-EDCB4E3436EA}" destId="{6ECABC42-90A8-425C-9B1F-9ABD57AB794F}" srcOrd="0" destOrd="0" presId="urn:microsoft.com/office/officeart/2005/8/layout/vList3"/>
    <dgm:cxn modelId="{FA593322-F4E2-41B0-8FC5-42F10E18E91F}" type="presParOf" srcId="{D938F0F8-DDAE-40BF-B336-E0E2D40D21E6}" destId="{B54AB304-CBFE-4B40-936C-ED252E98A6DD}" srcOrd="0" destOrd="0" presId="urn:microsoft.com/office/officeart/2005/8/layout/vList3"/>
    <dgm:cxn modelId="{86CEF7DA-ECFF-42A1-9223-6EC8E8FA070E}" type="presParOf" srcId="{B54AB304-CBFE-4B40-936C-ED252E98A6DD}" destId="{EC5B5720-FE8A-4533-9FE7-175DF3E25185}" srcOrd="0" destOrd="0" presId="urn:microsoft.com/office/officeart/2005/8/layout/vList3"/>
    <dgm:cxn modelId="{AE6FBE8B-854C-4337-84EF-A66A8740CB4F}" type="presParOf" srcId="{B54AB304-CBFE-4B40-936C-ED252E98A6DD}" destId="{6ECABC42-90A8-425C-9B1F-9ABD57AB794F}" srcOrd="1" destOrd="0" presId="urn:microsoft.com/office/officeart/2005/8/layout/vList3"/>
    <dgm:cxn modelId="{6455D458-C008-4BEE-81CE-824CFEFBFD31}" type="presParOf" srcId="{D938F0F8-DDAE-40BF-B336-E0E2D40D21E6}" destId="{30696462-95D1-4E36-B457-2BE26681C96E}" srcOrd="1" destOrd="0" presId="urn:microsoft.com/office/officeart/2005/8/layout/vList3"/>
    <dgm:cxn modelId="{8546FEA2-3929-497F-8090-AE00905451A1}" type="presParOf" srcId="{D938F0F8-DDAE-40BF-B336-E0E2D40D21E6}" destId="{87842245-91F5-418D-B644-32DC88E4C79E}" srcOrd="2" destOrd="0" presId="urn:microsoft.com/office/officeart/2005/8/layout/vList3"/>
    <dgm:cxn modelId="{BFE32EF9-3636-4D04-BC94-AB455C37EB64}" type="presParOf" srcId="{87842245-91F5-418D-B644-32DC88E4C79E}" destId="{9BD51FBF-2E98-400A-B07D-69D7941E15F6}" srcOrd="0" destOrd="0" presId="urn:microsoft.com/office/officeart/2005/8/layout/vList3"/>
    <dgm:cxn modelId="{AE66535A-D832-436C-948C-9160030618FE}" type="presParOf" srcId="{87842245-91F5-418D-B644-32DC88E4C79E}" destId="{6A166847-44E0-4E35-9159-0F97D7D432EF}" srcOrd="1" destOrd="0" presId="urn:microsoft.com/office/officeart/2005/8/layout/vList3"/>
    <dgm:cxn modelId="{790E9F1C-E27F-428E-8FAD-DCF391184944}" type="presParOf" srcId="{D938F0F8-DDAE-40BF-B336-E0E2D40D21E6}" destId="{EEE997A8-56C5-490B-BE72-37968BF83716}" srcOrd="3" destOrd="0" presId="urn:microsoft.com/office/officeart/2005/8/layout/vList3"/>
    <dgm:cxn modelId="{D69B9AEE-84B7-45BA-8122-ED12A98FC0C6}" type="presParOf" srcId="{D938F0F8-DDAE-40BF-B336-E0E2D40D21E6}" destId="{B1E77D18-8B8E-4FD8-BD54-765C748F2A8F}" srcOrd="4" destOrd="0" presId="urn:microsoft.com/office/officeart/2005/8/layout/vList3"/>
    <dgm:cxn modelId="{3A25B54D-1190-468A-ABB7-0321F07AFEF9}" type="presParOf" srcId="{B1E77D18-8B8E-4FD8-BD54-765C748F2A8F}" destId="{D24E1581-A79E-41F5-B368-8A60365208B0}" srcOrd="0" destOrd="0" presId="urn:microsoft.com/office/officeart/2005/8/layout/vList3"/>
    <dgm:cxn modelId="{57FAEEB4-E180-4BCC-9A13-FB676EEDDD86}" type="presParOf" srcId="{B1E77D18-8B8E-4FD8-BD54-765C748F2A8F}" destId="{ADD88EB9-4C58-4632-BEE0-BD78512A02A7}" srcOrd="1" destOrd="0" presId="urn:microsoft.com/office/officeart/2005/8/layout/vList3"/>
    <dgm:cxn modelId="{FFAA9F2B-83EF-4EF8-9925-3D615A5417F1}" type="presParOf" srcId="{D938F0F8-DDAE-40BF-B336-E0E2D40D21E6}" destId="{86E261F1-F03D-4367-899C-C4FC53A756E0}" srcOrd="5" destOrd="0" presId="urn:microsoft.com/office/officeart/2005/8/layout/vList3"/>
    <dgm:cxn modelId="{E2CF053B-3E40-461D-AA52-778E254FB3F9}" type="presParOf" srcId="{D938F0F8-DDAE-40BF-B336-E0E2D40D21E6}" destId="{AED4013B-EAE0-4CCE-9157-C60BD0A4AA76}" srcOrd="6" destOrd="0" presId="urn:microsoft.com/office/officeart/2005/8/layout/vList3"/>
    <dgm:cxn modelId="{2773DD69-43FA-4D75-AA92-B87D6388CCF3}" type="presParOf" srcId="{AED4013B-EAE0-4CCE-9157-C60BD0A4AA76}" destId="{EA5D3065-52E2-48A0-916D-86AA4D140219}" srcOrd="0" destOrd="0" presId="urn:microsoft.com/office/officeart/2005/8/layout/vList3"/>
    <dgm:cxn modelId="{0D326CFC-289B-405D-9770-35504CB6A72F}" type="presParOf" srcId="{AED4013B-EAE0-4CCE-9157-C60BD0A4AA76}" destId="{A93CB072-CB7C-4638-9936-AC6409C3021C}" srcOrd="1" destOrd="0" presId="urn:microsoft.com/office/officeart/2005/8/layout/vList3"/>
    <dgm:cxn modelId="{7EF0B465-2986-48A5-AC61-055DAD9B131D}" type="presParOf" srcId="{D938F0F8-DDAE-40BF-B336-E0E2D40D21E6}" destId="{3D501A51-CC00-462E-8D49-FDD9233A8E70}" srcOrd="7" destOrd="0" presId="urn:microsoft.com/office/officeart/2005/8/layout/vList3"/>
    <dgm:cxn modelId="{AD61FE8B-F765-4FD4-9121-F8E11789C8F5}" type="presParOf" srcId="{D938F0F8-DDAE-40BF-B336-E0E2D40D21E6}" destId="{AD290E5A-104C-403B-995F-B7214008D9B3}" srcOrd="8" destOrd="0" presId="urn:microsoft.com/office/officeart/2005/8/layout/vList3"/>
    <dgm:cxn modelId="{DF543BD6-19CB-4B56-BCCE-F5E2FC347219}" type="presParOf" srcId="{AD290E5A-104C-403B-995F-B7214008D9B3}" destId="{ACF4B33C-3AC3-4DFB-8611-74D43A58C717}" srcOrd="0" destOrd="0" presId="urn:microsoft.com/office/officeart/2005/8/layout/vList3"/>
    <dgm:cxn modelId="{1069CAA3-BF53-4BF0-82E3-68356B28052D}" type="presParOf" srcId="{AD290E5A-104C-403B-995F-B7214008D9B3}" destId="{581337D1-F9E7-43E3-A14D-2829CFFE694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4228F-1A73-4260-BEBC-3166CE755795}">
      <dsp:nvSpPr>
        <dsp:cNvPr id="0" name=""/>
        <dsp:cNvSpPr/>
      </dsp:nvSpPr>
      <dsp:spPr>
        <a:xfrm>
          <a:off x="0" y="9166"/>
          <a:ext cx="8391167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b="1" kern="1200" dirty="0" smtClean="0">
              <a:latin typeface="Georgia" panose="02040502050405020303" pitchFamily="18" charset="0"/>
            </a:rPr>
            <a:t>17ª Reunião da COGEF      </a:t>
          </a:r>
          <a:r>
            <a:rPr lang="pt-PT" sz="1500" kern="1200" dirty="0" smtClean="0">
              <a:latin typeface="Georgia" panose="02040502050405020303" pitchFamily="18" charset="0"/>
            </a:rPr>
            <a:t>30 e 31 de agosto de 2012         Maceió - AL</a:t>
          </a:r>
          <a:endParaRPr lang="pt-BR" sz="1500" kern="1200" dirty="0">
            <a:latin typeface="Georgia" panose="02040502050405020303" pitchFamily="18" charset="0"/>
          </a:endParaRPr>
        </a:p>
      </dsp:txBody>
      <dsp:txXfrm>
        <a:off x="17134" y="26300"/>
        <a:ext cx="8356899" cy="3167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E29C7-5796-4CA7-8890-E602D71A1378}">
      <dsp:nvSpPr>
        <dsp:cNvPr id="0" name=""/>
        <dsp:cNvSpPr/>
      </dsp:nvSpPr>
      <dsp:spPr>
        <a:xfrm>
          <a:off x="2990175" y="848"/>
          <a:ext cx="5944438" cy="1292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Compartilhar Conhecimentos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Repositório de Arquivos – Rede </a:t>
          </a:r>
          <a:r>
            <a:rPr lang="pt-BR" sz="2400" b="1" kern="1200" dirty="0" err="1" smtClean="0"/>
            <a:t>Catir</a:t>
          </a:r>
          <a:endParaRPr lang="pt-BR" sz="2400" kern="1200" dirty="0"/>
        </a:p>
      </dsp:txBody>
      <dsp:txXfrm>
        <a:off x="2990175" y="848"/>
        <a:ext cx="5944438" cy="1292304"/>
      </dsp:txXfrm>
    </dsp:sp>
    <dsp:sp modelId="{DD8A8CF5-EF35-4356-8574-62AAC02FCA64}">
      <dsp:nvSpPr>
        <dsp:cNvPr id="0" name=""/>
        <dsp:cNvSpPr/>
      </dsp:nvSpPr>
      <dsp:spPr>
        <a:xfrm>
          <a:off x="1661417" y="848"/>
          <a:ext cx="1279381" cy="12923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BA8BA-A54B-4183-86B5-E6EDB43D3393}">
      <dsp:nvSpPr>
        <dsp:cNvPr id="0" name=""/>
        <dsp:cNvSpPr/>
      </dsp:nvSpPr>
      <dsp:spPr>
        <a:xfrm>
          <a:off x="1582219" y="1506680"/>
          <a:ext cx="5975297" cy="1292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Gestão em Rede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Troca de mensagens através de E-mails</a:t>
          </a:r>
          <a:endParaRPr lang="pt-BR" sz="2400" kern="1200" dirty="0"/>
        </a:p>
      </dsp:txBody>
      <dsp:txXfrm>
        <a:off x="1582219" y="1506680"/>
        <a:ext cx="5975297" cy="1292304"/>
      </dsp:txXfrm>
    </dsp:sp>
    <dsp:sp modelId="{020534F6-2610-4843-BA48-EEBAED9AD3A6}">
      <dsp:nvSpPr>
        <dsp:cNvPr id="0" name=""/>
        <dsp:cNvSpPr/>
      </dsp:nvSpPr>
      <dsp:spPr>
        <a:xfrm>
          <a:off x="7655591" y="1506383"/>
          <a:ext cx="1279381" cy="129230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E29C7-5796-4CA7-8890-E602D71A1378}">
      <dsp:nvSpPr>
        <dsp:cNvPr id="0" name=""/>
        <dsp:cNvSpPr/>
      </dsp:nvSpPr>
      <dsp:spPr>
        <a:xfrm>
          <a:off x="871207" y="703"/>
          <a:ext cx="6618086" cy="1438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Compartilhar Conhecimentos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Repositório de Arquivos – Rede </a:t>
          </a:r>
          <a:r>
            <a:rPr lang="pt-BR" sz="2400" b="1" kern="1200" dirty="0" err="1" smtClean="0"/>
            <a:t>Catir</a:t>
          </a:r>
          <a:endParaRPr lang="pt-BR" sz="2400" kern="1200" dirty="0"/>
        </a:p>
      </dsp:txBody>
      <dsp:txXfrm>
        <a:off x="871207" y="703"/>
        <a:ext cx="6618086" cy="1438753"/>
      </dsp:txXfrm>
    </dsp:sp>
    <dsp:sp modelId="{DD8A8CF5-EF35-4356-8574-62AAC02FCA64}">
      <dsp:nvSpPr>
        <dsp:cNvPr id="0" name=""/>
        <dsp:cNvSpPr/>
      </dsp:nvSpPr>
      <dsp:spPr>
        <a:xfrm>
          <a:off x="88261" y="703"/>
          <a:ext cx="1424366" cy="14387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CC948-DF58-434E-8A64-ED19B910765E}">
      <dsp:nvSpPr>
        <dsp:cNvPr id="0" name=""/>
        <dsp:cNvSpPr/>
      </dsp:nvSpPr>
      <dsp:spPr>
        <a:xfrm rot="5400000">
          <a:off x="2621878" y="-604867"/>
          <a:ext cx="1611404" cy="32259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b="1" kern="1200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Usuários</a:t>
          </a:r>
          <a:endParaRPr lang="pt-BR" sz="2400" kern="1200" spc="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b="1" kern="1200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238</a:t>
          </a:r>
          <a:endParaRPr lang="pt-BR" sz="2400" kern="1200" spc="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b="1" kern="1200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Arquivos</a:t>
          </a:r>
          <a:endParaRPr lang="pt-BR" sz="2400" kern="1200" spc="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b="1" kern="1200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1159</a:t>
          </a:r>
          <a:endParaRPr lang="pt-BR" sz="2400" kern="1200" spc="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814601" y="281072"/>
        <a:ext cx="3147296" cy="1454080"/>
      </dsp:txXfrm>
    </dsp:sp>
    <dsp:sp modelId="{43878127-F55A-4190-A0B8-6080F224A3EC}">
      <dsp:nvSpPr>
        <dsp:cNvPr id="0" name=""/>
        <dsp:cNvSpPr/>
      </dsp:nvSpPr>
      <dsp:spPr>
        <a:xfrm>
          <a:off x="0" y="984"/>
          <a:ext cx="1814601" cy="2014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  <a:sp3d extrusionH="28000" prstMaterial="matte"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dirty="0" smtClean="0"/>
            <a:t>Rede COGEF</a:t>
          </a:r>
          <a:endParaRPr lang="pt-BR" sz="3800" kern="1200" dirty="0"/>
        </a:p>
      </dsp:txBody>
      <dsp:txXfrm>
        <a:off x="88582" y="89566"/>
        <a:ext cx="1637437" cy="18370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9D166-062B-4B5C-9267-E0DC4F5B289C}">
      <dsp:nvSpPr>
        <dsp:cNvPr id="0" name=""/>
        <dsp:cNvSpPr/>
      </dsp:nvSpPr>
      <dsp:spPr>
        <a:xfrm>
          <a:off x="2518" y="0"/>
          <a:ext cx="3068312" cy="923924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Compartilhar Conhecimentos</a:t>
          </a:r>
          <a:endParaRPr lang="pt-BR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480" y="0"/>
        <a:ext cx="2144388" cy="923924"/>
      </dsp:txXfrm>
    </dsp:sp>
    <dsp:sp modelId="{B314AE4A-8A8C-4093-8F08-F3AE4A499EC3}">
      <dsp:nvSpPr>
        <dsp:cNvPr id="0" name=""/>
        <dsp:cNvSpPr/>
      </dsp:nvSpPr>
      <dsp:spPr>
        <a:xfrm>
          <a:off x="2763999" y="0"/>
          <a:ext cx="3068312" cy="923924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Canais de Notícias e Repositórios de Arquivos </a:t>
          </a:r>
          <a:endParaRPr lang="pt-BR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25961" y="0"/>
        <a:ext cx="2144388" cy="923924"/>
      </dsp:txXfrm>
    </dsp:sp>
    <dsp:sp modelId="{6B032DEB-78BE-474B-B691-1E8467EC9DCA}">
      <dsp:nvSpPr>
        <dsp:cNvPr id="0" name=""/>
        <dsp:cNvSpPr/>
      </dsp:nvSpPr>
      <dsp:spPr>
        <a:xfrm>
          <a:off x="5525481" y="0"/>
          <a:ext cx="3068312" cy="923924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Site COGEF, Rede CATIR, Redes Sociais (</a:t>
          </a:r>
          <a:r>
            <a:rPr lang="pt-BR" sz="15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Facebook</a:t>
          </a:r>
          <a:r>
            <a:rPr lang="pt-BR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, </a:t>
          </a:r>
          <a:r>
            <a:rPr lang="pt-BR" sz="15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Twitter</a:t>
          </a:r>
          <a:r>
            <a:rPr lang="pt-BR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, Google+) e Grupos de Discussão </a:t>
          </a:r>
          <a:endParaRPr lang="pt-BR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87443" y="0"/>
        <a:ext cx="2144388" cy="9239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9D166-062B-4B5C-9267-E0DC4F5B289C}">
      <dsp:nvSpPr>
        <dsp:cNvPr id="0" name=""/>
        <dsp:cNvSpPr/>
      </dsp:nvSpPr>
      <dsp:spPr>
        <a:xfrm>
          <a:off x="0" y="0"/>
          <a:ext cx="3068312" cy="9239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OBJETIVOS</a:t>
          </a:r>
          <a:endParaRPr lang="pt-BR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962" y="0"/>
        <a:ext cx="2144388" cy="923924"/>
      </dsp:txXfrm>
    </dsp:sp>
    <dsp:sp modelId="{B314AE4A-8A8C-4093-8F08-F3AE4A499EC3}">
      <dsp:nvSpPr>
        <dsp:cNvPr id="0" name=""/>
        <dsp:cNvSpPr/>
      </dsp:nvSpPr>
      <dsp:spPr>
        <a:xfrm>
          <a:off x="2763999" y="0"/>
          <a:ext cx="3068312" cy="9239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MECANISMOS</a:t>
          </a:r>
          <a:endParaRPr lang="pt-BR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25961" y="0"/>
        <a:ext cx="2144388" cy="923924"/>
      </dsp:txXfrm>
    </dsp:sp>
    <dsp:sp modelId="{6B032DEB-78BE-474B-B691-1E8467EC9DCA}">
      <dsp:nvSpPr>
        <dsp:cNvPr id="0" name=""/>
        <dsp:cNvSpPr/>
      </dsp:nvSpPr>
      <dsp:spPr>
        <a:xfrm>
          <a:off x="5525481" y="0"/>
          <a:ext cx="3068312" cy="9239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rPr>
            <a:t>INSTRUMENTOS</a:t>
          </a:r>
          <a:endParaRPr lang="pt-BR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87443" y="0"/>
        <a:ext cx="2144388" cy="9239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9D166-062B-4B5C-9267-E0DC4F5B289C}">
      <dsp:nvSpPr>
        <dsp:cNvPr id="0" name=""/>
        <dsp:cNvSpPr/>
      </dsp:nvSpPr>
      <dsp:spPr>
        <a:xfrm>
          <a:off x="2518" y="0"/>
          <a:ext cx="3068312" cy="923924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Gestão em Rede</a:t>
          </a:r>
          <a:endParaRPr lang="pt-B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480" y="0"/>
        <a:ext cx="2144388" cy="923924"/>
      </dsp:txXfrm>
    </dsp:sp>
    <dsp:sp modelId="{B314AE4A-8A8C-4093-8F08-F3AE4A499EC3}">
      <dsp:nvSpPr>
        <dsp:cNvPr id="0" name=""/>
        <dsp:cNvSpPr/>
      </dsp:nvSpPr>
      <dsp:spPr>
        <a:xfrm>
          <a:off x="2763999" y="0"/>
          <a:ext cx="3068312" cy="923924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Canais de Comunicação </a:t>
          </a:r>
          <a:endParaRPr lang="pt-B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25961" y="0"/>
        <a:ext cx="2144388" cy="923924"/>
      </dsp:txXfrm>
    </dsp:sp>
    <dsp:sp modelId="{6B032DEB-78BE-474B-B691-1E8467EC9DCA}">
      <dsp:nvSpPr>
        <dsp:cNvPr id="0" name=""/>
        <dsp:cNvSpPr/>
      </dsp:nvSpPr>
      <dsp:spPr>
        <a:xfrm>
          <a:off x="5527999" y="0"/>
          <a:ext cx="3068312" cy="923924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Whatsapp</a:t>
          </a:r>
          <a:r>
            <a:rPr lang="pt-B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Grupos no </a:t>
          </a:r>
          <a:r>
            <a:rPr lang="pt-BR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Facebook</a:t>
          </a:r>
          <a:r>
            <a:rPr lang="pt-B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pt-BR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Line</a:t>
          </a:r>
          <a:r>
            <a:rPr lang="pt-B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Grupos de Discussão</a:t>
          </a:r>
          <a:endParaRPr lang="pt-B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89961" y="0"/>
        <a:ext cx="2144388" cy="9239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ABC42-90A8-425C-9B1F-9ABD57AB794F}">
      <dsp:nvSpPr>
        <dsp:cNvPr id="0" name=""/>
        <dsp:cNvSpPr/>
      </dsp:nvSpPr>
      <dsp:spPr>
        <a:xfrm rot="10800000">
          <a:off x="1398985" y="1685"/>
          <a:ext cx="5075843" cy="481935"/>
        </a:xfrm>
        <a:prstGeom prst="homePlat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520" tIns="60960" rIns="113792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adriano@set.rn.gov.br</a:t>
          </a:r>
          <a:endParaRPr lang="pt-BR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sp:txBody>
      <dsp:txXfrm rot="10800000">
        <a:off x="1519469" y="1685"/>
        <a:ext cx="4955359" cy="481935"/>
      </dsp:txXfrm>
    </dsp:sp>
    <dsp:sp modelId="{EC5B5720-FE8A-4533-9FE7-175DF3E25185}">
      <dsp:nvSpPr>
        <dsp:cNvPr id="0" name=""/>
        <dsp:cNvSpPr/>
      </dsp:nvSpPr>
      <dsp:spPr>
        <a:xfrm>
          <a:off x="1158018" y="1685"/>
          <a:ext cx="481935" cy="48193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66847-44E0-4E35-9159-0F97D7D432EF}">
      <dsp:nvSpPr>
        <dsp:cNvPr id="0" name=""/>
        <dsp:cNvSpPr/>
      </dsp:nvSpPr>
      <dsp:spPr>
        <a:xfrm rot="10800000">
          <a:off x="1398985" y="623728"/>
          <a:ext cx="5075843" cy="481935"/>
        </a:xfrm>
        <a:prstGeom prst="homePlate">
          <a:avLst/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520" tIns="60960" rIns="113792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adriano0510@hotmail.com</a:t>
          </a:r>
          <a:endParaRPr lang="pt-BR" sz="16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sp:txBody>
      <dsp:txXfrm rot="10800000">
        <a:off x="1519469" y="623728"/>
        <a:ext cx="4955359" cy="481935"/>
      </dsp:txXfrm>
    </dsp:sp>
    <dsp:sp modelId="{9BD51FBF-2E98-400A-B07D-69D7941E15F6}">
      <dsp:nvSpPr>
        <dsp:cNvPr id="0" name=""/>
        <dsp:cNvSpPr/>
      </dsp:nvSpPr>
      <dsp:spPr>
        <a:xfrm>
          <a:off x="1158018" y="623728"/>
          <a:ext cx="481935" cy="48193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88EB9-4C58-4632-BEE0-BD78512A02A7}">
      <dsp:nvSpPr>
        <dsp:cNvPr id="0" name=""/>
        <dsp:cNvSpPr/>
      </dsp:nvSpPr>
      <dsp:spPr>
        <a:xfrm rot="10800000">
          <a:off x="1398985" y="1245771"/>
          <a:ext cx="5075843" cy="481935"/>
        </a:xfrm>
        <a:prstGeom prst="homePlate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520" tIns="60960" rIns="113792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https://www.facebook.com/adriano0510</a:t>
          </a:r>
          <a:endParaRPr lang="pt-BR" sz="16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sp:txBody>
      <dsp:txXfrm rot="10800000">
        <a:off x="1519469" y="1245771"/>
        <a:ext cx="4955359" cy="481935"/>
      </dsp:txXfrm>
    </dsp:sp>
    <dsp:sp modelId="{D24E1581-A79E-41F5-B368-8A60365208B0}">
      <dsp:nvSpPr>
        <dsp:cNvPr id="0" name=""/>
        <dsp:cNvSpPr/>
      </dsp:nvSpPr>
      <dsp:spPr>
        <a:xfrm>
          <a:off x="1158018" y="1245771"/>
          <a:ext cx="481935" cy="48193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CB072-CB7C-4638-9936-AC6409C3021C}">
      <dsp:nvSpPr>
        <dsp:cNvPr id="0" name=""/>
        <dsp:cNvSpPr/>
      </dsp:nvSpPr>
      <dsp:spPr>
        <a:xfrm rot="10800000">
          <a:off x="1398985" y="1867814"/>
          <a:ext cx="5075843" cy="481935"/>
        </a:xfrm>
        <a:prstGeom prst="homePlate">
          <a:avLst/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520" tIns="60960" rIns="113792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https://twitter.com/adriano0510</a:t>
          </a:r>
          <a:endParaRPr lang="pt-BR" sz="16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sp:txBody>
      <dsp:txXfrm rot="10800000">
        <a:off x="1519469" y="1867814"/>
        <a:ext cx="4955359" cy="481935"/>
      </dsp:txXfrm>
    </dsp:sp>
    <dsp:sp modelId="{EA5D3065-52E2-48A0-916D-86AA4D140219}">
      <dsp:nvSpPr>
        <dsp:cNvPr id="0" name=""/>
        <dsp:cNvSpPr/>
      </dsp:nvSpPr>
      <dsp:spPr>
        <a:xfrm>
          <a:off x="1158018" y="1867814"/>
          <a:ext cx="481935" cy="48193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337D1-F9E7-43E3-A14D-2829CFFE6943}">
      <dsp:nvSpPr>
        <dsp:cNvPr id="0" name=""/>
        <dsp:cNvSpPr/>
      </dsp:nvSpPr>
      <dsp:spPr>
        <a:xfrm rot="10800000">
          <a:off x="1398985" y="2489857"/>
          <a:ext cx="5075843" cy="481935"/>
        </a:xfrm>
        <a:prstGeom prst="homePlat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520" tIns="60960" rIns="113792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(84) 9620-3201</a:t>
          </a:r>
          <a:endParaRPr lang="pt-BR" sz="16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sp:txBody>
      <dsp:txXfrm rot="10800000">
        <a:off x="1519469" y="2489857"/>
        <a:ext cx="4955359" cy="481935"/>
      </dsp:txXfrm>
    </dsp:sp>
    <dsp:sp modelId="{ACF4B33C-3AC3-4DFB-8611-74D43A58C717}">
      <dsp:nvSpPr>
        <dsp:cNvPr id="0" name=""/>
        <dsp:cNvSpPr/>
      </dsp:nvSpPr>
      <dsp:spPr>
        <a:xfrm>
          <a:off x="1158018" y="2489857"/>
          <a:ext cx="481935" cy="48193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CDE368-DAD1-499C-86E7-A12F8392A523}" type="datetimeFigureOut">
              <a:rPr lang="pt-BR"/>
              <a:pPr>
                <a:defRPr/>
              </a:pPr>
              <a:t>30/09/2013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F25ED9-0393-4B36-9915-5B3CE77E27C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3096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>
              <a:latin typeface="Arial" charset="0"/>
            </a:endParaRPr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5A5E5D-2075-419F-8BBD-1A17E40E8513}" type="slidenum">
              <a:rPr lang="en-US" smtClean="0"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691DE6-5165-47D1-A167-8CB870D3BD47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450D5B-E541-4F8B-8805-B9BE4D0B5C2E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E7937B-AC55-4044-B4F4-AFB0967AABFF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19A4DD-A0F1-4CDB-9C01-C9A2596C1ECA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F2F611-AE97-4FFA-B560-177374730076}" type="slidenum">
              <a:rPr lang="pt-BR" smtClean="0"/>
              <a:pPr>
                <a:defRPr/>
              </a:pPr>
              <a:t>17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B12F69-F521-4190-9EBB-DF3678026BEA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3DB7E-46DF-4012-898C-0A411E164EA8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74123B-8E82-412C-80AF-E6FF9BB7334C}" type="slidenum">
              <a:rPr lang="pt-BR" smtClean="0"/>
              <a:pPr>
                <a:defRPr/>
              </a:pPr>
              <a:t>7</a:t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778F01-3283-4270-BB1B-8B5CE89D325E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88AE84-D4B6-4F87-8EED-344B25C8D608}" type="slidenum">
              <a:rPr lang="pt-BR" smtClean="0"/>
              <a:pPr>
                <a:defRPr/>
              </a:pPr>
              <a:t>9</a:t>
            </a:fld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18F7FD-9468-49E3-A225-06C11066E6C1}" type="slidenum">
              <a:rPr lang="pt-BR" smtClean="0"/>
              <a:pPr>
                <a:defRPr/>
              </a:pPr>
              <a:t>10</a:t>
            </a:fld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0CF486-6030-4052-A345-EDBC2035ABA0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C27EA7-CAA3-4FB1-A3FE-7B212F0F962B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637B3-8B1C-4547-87B4-ABC6EE210B9F}" type="datetimeFigureOut">
              <a:rPr lang="pt-BR"/>
              <a:pPr>
                <a:defRPr/>
              </a:pPr>
              <a:t>30/09/2013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FC30D-FA7E-4256-8831-0C1CF76C88A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180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3027A-B019-4BFF-B142-5B81F3A761E7}" type="datetimeFigureOut">
              <a:rPr lang="pt-BR"/>
              <a:pPr>
                <a:defRPr/>
              </a:pPr>
              <a:t>30/09/2013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A0BE9-06F2-4DE2-85EA-9FDC9CBB60F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455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F5423-B641-4DB7-B02E-19AC37BA4F87}" type="datetimeFigureOut">
              <a:rPr lang="pt-BR"/>
              <a:pPr>
                <a:defRPr/>
              </a:pPr>
              <a:t>30/09/2013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0FF3-4B36-44B1-B925-EAEB72AE1C4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58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D514A-4267-4004-BCC1-5F64A76E03BD}" type="datetimeFigureOut">
              <a:rPr lang="pt-BR"/>
              <a:pPr>
                <a:defRPr/>
              </a:pPr>
              <a:t>30/09/2013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454CC-5176-4A9B-9F14-2E3CE872CB5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179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9AEE-55E3-49C7-AB1C-8BB0D7A12E36}" type="datetimeFigureOut">
              <a:rPr lang="pt-BR"/>
              <a:pPr>
                <a:defRPr/>
              </a:pPr>
              <a:t>30/09/2013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D0039-00D5-43A1-9848-A40E591281D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124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8272B-D5B9-4751-A0EB-C5EC0C2627A1}" type="datetimeFigureOut">
              <a:rPr lang="pt-BR"/>
              <a:pPr>
                <a:defRPr/>
              </a:pPr>
              <a:t>30/09/2013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D271-0728-4590-83FB-69A818903A6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864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34AB2-0DAA-4DC5-9CCD-C47DEE245B31}" type="datetimeFigureOut">
              <a:rPr lang="pt-BR"/>
              <a:pPr>
                <a:defRPr/>
              </a:pPr>
              <a:t>30/09/2013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D3343-1114-42B3-9249-DB7A616554E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443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E5301-3712-4457-A35C-F03A200C12B4}" type="datetimeFigureOut">
              <a:rPr lang="pt-BR"/>
              <a:pPr>
                <a:defRPr/>
              </a:pPr>
              <a:t>30/09/2013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34257-2972-4B9D-8616-79A0E62849C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458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13B16-D32B-4A62-AA6C-0CAF1DC8CE49}" type="datetimeFigureOut">
              <a:rPr lang="pt-BR"/>
              <a:pPr>
                <a:defRPr/>
              </a:pPr>
              <a:t>30/09/2013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3FA8A-32D3-4174-84D9-087C1729C34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635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593C-D26B-4C42-8415-FDB333709D60}" type="datetimeFigureOut">
              <a:rPr lang="pt-BR"/>
              <a:pPr>
                <a:defRPr/>
              </a:pPr>
              <a:t>30/09/2013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2C42A-BA44-4DE8-B8A6-2F2A8246369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408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597F9-CD16-4DBA-B088-5B2555BF136A}" type="datetimeFigureOut">
              <a:rPr lang="pt-BR"/>
              <a:pPr>
                <a:defRPr/>
              </a:pPr>
              <a:t>30/09/2013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41362-DC76-4B4C-8953-BD6DC5A730F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928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F487EF-3807-4CF2-8EE3-3B7B6F6F1985}" type="datetimeFigureOut">
              <a:rPr lang="pt-BR"/>
              <a:pPr>
                <a:defRPr/>
              </a:pPr>
              <a:t>30/09/2013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550D72-432D-474E-901E-E51DDEFB6E3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hyperlink" Target="https://twitter.com/COGEFSEFAZ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ogef@yahoogrupos.com.b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ogef@yahoogrupos.com.b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ogef@yahoogrupos.com.b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18" Type="http://schemas.microsoft.com/office/2007/relationships/diagramDrawing" Target="../diagrams/drawing8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17" Type="http://schemas.openxmlformats.org/officeDocument/2006/relationships/diagramColors" Target="../diagrams/colors8.xml"/><Relationship Id="rId2" Type="http://schemas.openxmlformats.org/officeDocument/2006/relationships/notesSlide" Target="../notesSlides/notesSlide6.xml"/><Relationship Id="rId16" Type="http://schemas.openxmlformats.org/officeDocument/2006/relationships/diagramQuickStyle" Target="../diagrams/quickStyl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5" Type="http://schemas.openxmlformats.org/officeDocument/2006/relationships/diagramLayout" Target="../diagrams/layout8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Relationship Id="rId1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73463"/>
            <a:ext cx="12906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25" y="3603625"/>
            <a:ext cx="28321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426" name="Line 10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152400">
            <a:solidFill>
              <a:srgbClr val="0033CC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+mn-cs"/>
            </a:endParaRPr>
          </a:p>
        </p:txBody>
      </p:sp>
      <p:sp>
        <p:nvSpPr>
          <p:cNvPr id="316428" name="Rectangle 12"/>
          <p:cNvSpPr>
            <a:spLocks noChangeArrowheads="1"/>
          </p:cNvSpPr>
          <p:nvPr/>
        </p:nvSpPr>
        <p:spPr bwMode="auto">
          <a:xfrm>
            <a:off x="0" y="1581150"/>
            <a:ext cx="9144000" cy="1568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cap="small" dirty="0">
                <a:latin typeface="Georgia" panose="02040502050405020303" pitchFamily="18" charset="0"/>
              </a:rPr>
              <a:t>Objetivos Estratégicos</a:t>
            </a:r>
            <a:endParaRPr lang="pt-BR" sz="24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pt-BR" sz="2400" b="1" cap="small" dirty="0">
                <a:latin typeface="Georgia" panose="02040502050405020303" pitchFamily="18" charset="0"/>
              </a:rPr>
              <a:t> </a:t>
            </a:r>
            <a:endParaRPr lang="pt-BR" sz="2400" b="1" dirty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pt-BR" sz="2400" dirty="0">
                <a:latin typeface="Georgia" panose="02040502050405020303" pitchFamily="18" charset="0"/>
                <a:cs typeface="Arial" pitchFamily="34" charset="0"/>
              </a:rPr>
              <a:t>Produzir e compartilhar conhecimentos em gestão fazendária</a:t>
            </a:r>
          </a:p>
          <a:p>
            <a:pPr>
              <a:defRPr/>
            </a:pPr>
            <a:r>
              <a:rPr lang="pt-BR" sz="2400" dirty="0">
                <a:latin typeface="Georgia" panose="02040502050405020303" pitchFamily="18" charset="0"/>
                <a:cs typeface="Arial" pitchFamily="34" charset="0"/>
              </a:rPr>
              <a:t>Fortalecer a  gestão em rede</a:t>
            </a:r>
            <a:endParaRPr lang="pt-BR" sz="2400" b="1" dirty="0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pic>
        <p:nvPicPr>
          <p:cNvPr id="2054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567113"/>
            <a:ext cx="129698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3573463"/>
            <a:ext cx="193516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-74613"/>
            <a:ext cx="2120900" cy="140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e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3573463"/>
            <a:ext cx="167481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Imagem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3584575"/>
            <a:ext cx="1390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419" name="Line 3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152400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+mn-cs"/>
            </a:endParaRPr>
          </a:p>
        </p:txBody>
      </p:sp>
      <p:pic>
        <p:nvPicPr>
          <p:cNvPr id="2060" name="Imagem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79400"/>
            <a:ext cx="2155825" cy="696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36513" y="5262563"/>
            <a:ext cx="9080500" cy="1138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i="1" cap="small" dirty="0">
                <a:latin typeface="Georgia" panose="02040502050405020303" pitchFamily="18" charset="0"/>
              </a:rPr>
              <a:t> </a:t>
            </a:r>
            <a:r>
              <a:rPr lang="pt-BR" sz="2400" i="1" dirty="0">
                <a:latin typeface="Georgia" panose="02040502050405020303" pitchFamily="18" charset="0"/>
                <a:cs typeface="Arial" pitchFamily="34" charset="0"/>
              </a:rPr>
              <a:t>Teresina/PI</a:t>
            </a:r>
          </a:p>
          <a:p>
            <a:pPr algn="ctr">
              <a:defRPr/>
            </a:pPr>
            <a:endParaRPr lang="pt-BR" sz="2400" i="1" dirty="0">
              <a:latin typeface="Georgia" panose="02040502050405020303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pt-BR" sz="2000" i="1" dirty="0">
                <a:latin typeface="Georgia" panose="02040502050405020303" pitchFamily="18" charset="0"/>
                <a:cs typeface="Arial" pitchFamily="34" charset="0"/>
              </a:rPr>
              <a:t>Setembro/2013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468313" y="1382713"/>
          <a:ext cx="8329612" cy="4494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770"/>
                <a:gridCol w="5305842"/>
              </a:tblGrid>
              <a:tr h="941116">
                <a:tc gridSpan="2">
                  <a:txBody>
                    <a:bodyPr/>
                    <a:lstStyle/>
                    <a:p>
                      <a:r>
                        <a:rPr lang="pt-BR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1) Canais</a:t>
                      </a:r>
                      <a:r>
                        <a:rPr lang="pt-BR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 para Notícias</a:t>
                      </a:r>
                      <a:endParaRPr lang="pt-BR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marL="91423" marR="91423" marT="45712" marB="45712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961257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1800" b="1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Site da COGEF </a:t>
                      </a:r>
                      <a:r>
                        <a:rPr lang="pt-BR" altLang="pt-BR" sz="1800" b="1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     </a:t>
                      </a:r>
                      <a:r>
                        <a:rPr lang="pt-BR" altLang="pt-BR" sz="1800" dirty="0" smtClean="0">
                          <a:solidFill>
                            <a:srgbClr val="FF0000"/>
                          </a:solidFill>
                          <a:latin typeface="Georgia" pitchFamily="18" charset="0"/>
                          <a:sym typeface="Wingdings" pitchFamily="2" charset="2"/>
                        </a:rPr>
                        <a:t>                             </a:t>
                      </a:r>
                      <a:r>
                        <a:rPr lang="pt-BR" altLang="pt-BR" sz="1800" dirty="0" smtClean="0">
                          <a:latin typeface="Georgia" pitchFamily="18" charset="0"/>
                        </a:rPr>
                        <a:t>Em</a:t>
                      </a:r>
                      <a:r>
                        <a:rPr lang="pt-BR" altLang="pt-BR" sz="1800" baseline="0" dirty="0" smtClean="0">
                          <a:latin typeface="Georgia" pitchFamily="18" charset="0"/>
                        </a:rPr>
                        <a:t> d</a:t>
                      </a:r>
                      <a:r>
                        <a:rPr lang="pt-BR" altLang="pt-BR" sz="1800" dirty="0" smtClean="0">
                          <a:latin typeface="Georgia" pitchFamily="18" charset="0"/>
                        </a:rPr>
                        <a:t>esenvolvimento – MS</a:t>
                      </a:r>
                    </a:p>
                  </a:txBody>
                  <a:tcPr marL="91423" marR="91423" marT="45712" marB="45712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23" marR="91423" marT="45712" marB="45712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583902">
                <a:tc>
                  <a:txBody>
                    <a:bodyPr/>
                    <a:lstStyle/>
                    <a:p>
                      <a:pPr algn="ctr"/>
                      <a:r>
                        <a:rPr lang="pt-BR" altLang="pt-BR" sz="1800" dirty="0" smtClean="0">
                          <a:latin typeface="Georgia" pitchFamily="18" charset="0"/>
                        </a:rPr>
                        <a:t>Redes Sociais </a:t>
                      </a:r>
                      <a:endParaRPr lang="pt-BR" sz="1800" dirty="0"/>
                    </a:p>
                  </a:txBody>
                  <a:tcPr marL="91423" marR="91423" marT="45712" marB="45712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                                 </a:t>
                      </a:r>
                      <a:endParaRPr lang="pt-BR" sz="1800" dirty="0"/>
                    </a:p>
                  </a:txBody>
                  <a:tcPr marL="91423" marR="91423" marT="45712" marB="45712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793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Georgia" panose="02040502050405020303" pitchFamily="18" charset="0"/>
                        </a:rPr>
                        <a:t>Grupo de Discussão</a:t>
                      </a:r>
                      <a:endParaRPr lang="pt-BR" sz="1800" dirty="0">
                        <a:latin typeface="Georgia" panose="02040502050405020303" pitchFamily="18" charset="0"/>
                      </a:endParaRPr>
                    </a:p>
                  </a:txBody>
                  <a:tcPr marL="91423" marR="91423" marT="45712" marB="45712" anchor="ctr"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                                              </a:t>
                      </a:r>
                    </a:p>
                    <a:p>
                      <a:r>
                        <a:rPr lang="pt-BR" sz="1800" dirty="0" smtClean="0"/>
                        <a:t>                                           </a:t>
                      </a:r>
                      <a:r>
                        <a:rPr lang="pt-BR" sz="1800" dirty="0" smtClean="0">
                          <a:latin typeface="Georgia" panose="02040502050405020303" pitchFamily="18" charset="0"/>
                        </a:rPr>
                        <a:t>cogef@yahoogrupos.com.br</a:t>
                      </a:r>
                      <a:endParaRPr lang="pt-BR" sz="1800" dirty="0">
                        <a:latin typeface="Georgia" panose="02040502050405020303" pitchFamily="18" charset="0"/>
                      </a:endParaRPr>
                    </a:p>
                  </a:txBody>
                  <a:tcPr marL="91423" marR="91423" marT="45712" marB="45712"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1284" name="CaixaDeTexto 5"/>
          <p:cNvSpPr txBox="1">
            <a:spLocks noChangeArrowheads="1"/>
          </p:cNvSpPr>
          <p:nvPr/>
        </p:nvSpPr>
        <p:spPr bwMode="auto">
          <a:xfrm>
            <a:off x="2268538" y="188913"/>
            <a:ext cx="6530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33CC"/>
                </a:solidFill>
                <a:latin typeface="Georgia" pitchFamily="18" charset="0"/>
              </a:rPr>
              <a:t>Compartilhar Conhecimentos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33CC"/>
                </a:solidFill>
                <a:latin typeface="Georgia" pitchFamily="18" charset="0"/>
              </a:rPr>
              <a:t> Gestão em Rede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 b="1">
              <a:solidFill>
                <a:srgbClr val="0033CC"/>
              </a:solidFill>
              <a:latin typeface="Georgia" pitchFamily="18" charset="0"/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0" y="9064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86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38113"/>
            <a:ext cx="2155825" cy="698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7" name="CaixaDeTexto 6"/>
          <p:cNvSpPr txBox="1">
            <a:spLocks noChangeArrowheads="1"/>
          </p:cNvSpPr>
          <p:nvPr/>
        </p:nvSpPr>
        <p:spPr bwMode="auto">
          <a:xfrm>
            <a:off x="2714625" y="971550"/>
            <a:ext cx="3713163" cy="3698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Georgia" pitchFamily="18" charset="0"/>
              </a:rPr>
              <a:t>Proposta de Comunicação </a:t>
            </a:r>
          </a:p>
        </p:txBody>
      </p:sp>
      <p:pic>
        <p:nvPicPr>
          <p:cNvPr id="11288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3373438"/>
            <a:ext cx="15287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4221163"/>
            <a:ext cx="107473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4003675"/>
            <a:ext cx="177958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5013325"/>
            <a:ext cx="2119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Imagem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2382838"/>
            <a:ext cx="1150937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3" name="Retângulo 14"/>
          <p:cNvSpPr>
            <a:spLocks noChangeArrowheads="1"/>
          </p:cNvSpPr>
          <p:nvPr/>
        </p:nvSpPr>
        <p:spPr bwMode="auto">
          <a:xfrm>
            <a:off x="5003800" y="3500438"/>
            <a:ext cx="4019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Georgia" pitchFamily="18" charset="0"/>
              </a:rPr>
              <a:t>https://www.facebook.com/cogef.confaz</a:t>
            </a:r>
          </a:p>
        </p:txBody>
      </p:sp>
      <p:sp>
        <p:nvSpPr>
          <p:cNvPr id="11294" name="Retângulo 18"/>
          <p:cNvSpPr>
            <a:spLocks noChangeArrowheads="1"/>
          </p:cNvSpPr>
          <p:nvPr/>
        </p:nvSpPr>
        <p:spPr bwMode="auto">
          <a:xfrm>
            <a:off x="5265738" y="3990975"/>
            <a:ext cx="3698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Georgia" pitchFamily="18" charset="0"/>
                <a:hlinkClick r:id="rId9"/>
              </a:rPr>
              <a:t>https://twitter.com/COGEF_CONFAZ</a:t>
            </a:r>
            <a:endParaRPr lang="pt-BR" altLang="pt-BR" sz="16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468313" y="1382713"/>
          <a:ext cx="8329612" cy="2909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770"/>
                <a:gridCol w="5305842"/>
              </a:tblGrid>
              <a:tr h="940979">
                <a:tc gridSpan="2">
                  <a:txBody>
                    <a:bodyPr/>
                    <a:lstStyle/>
                    <a:p>
                      <a:r>
                        <a:rPr lang="pt-BR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2) Repositórios</a:t>
                      </a:r>
                      <a:r>
                        <a:rPr lang="pt-BR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 de Arquivos</a:t>
                      </a:r>
                      <a:endParaRPr lang="pt-BR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marL="91423" marR="91423" marT="45705" marB="45705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961117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1800" b="1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Site da COGEF </a:t>
                      </a:r>
                      <a:r>
                        <a:rPr lang="pt-BR" altLang="pt-BR" sz="1800" b="1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     </a:t>
                      </a:r>
                      <a:r>
                        <a:rPr lang="pt-BR" altLang="pt-BR" sz="1800" dirty="0" smtClean="0">
                          <a:solidFill>
                            <a:srgbClr val="FF0000"/>
                          </a:solidFill>
                          <a:latin typeface="Georgia" pitchFamily="18" charset="0"/>
                          <a:sym typeface="Wingdings" pitchFamily="2" charset="2"/>
                        </a:rPr>
                        <a:t>                             </a:t>
                      </a:r>
                      <a:r>
                        <a:rPr lang="pt-BR" altLang="pt-BR" sz="1800" dirty="0" smtClean="0">
                          <a:latin typeface="Georgia" pitchFamily="18" charset="0"/>
                        </a:rPr>
                        <a:t>Em</a:t>
                      </a:r>
                      <a:r>
                        <a:rPr lang="pt-BR" altLang="pt-BR" sz="1800" baseline="0" dirty="0" smtClean="0">
                          <a:latin typeface="Georgia" pitchFamily="18" charset="0"/>
                        </a:rPr>
                        <a:t> d</a:t>
                      </a:r>
                      <a:r>
                        <a:rPr lang="pt-BR" altLang="pt-BR" sz="1800" dirty="0" smtClean="0">
                          <a:latin typeface="Georgia" pitchFamily="18" charset="0"/>
                        </a:rPr>
                        <a:t>esenvolvimento – MS</a:t>
                      </a:r>
                    </a:p>
                  </a:txBody>
                  <a:tcPr marL="91423" marR="91423" marT="45705" marB="45705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23" marR="91423" marT="45705" marB="45705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07791">
                <a:tc>
                  <a:txBody>
                    <a:bodyPr/>
                    <a:lstStyle/>
                    <a:p>
                      <a:pPr algn="ctr"/>
                      <a:r>
                        <a:rPr lang="pt-BR" altLang="pt-BR" sz="1800" b="1" dirty="0" smtClean="0">
                          <a:latin typeface="Georgia" pitchFamily="18" charset="0"/>
                        </a:rPr>
                        <a:t>REDE CATIR</a:t>
                      </a:r>
                      <a:endParaRPr lang="pt-BR" sz="1800" dirty="0">
                        <a:latin typeface="Georgia" panose="02040502050405020303" pitchFamily="18" charset="0"/>
                      </a:endParaRPr>
                    </a:p>
                  </a:txBody>
                  <a:tcPr marL="91423" marR="91423" marT="45705" marB="45705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                                              </a:t>
                      </a:r>
                    </a:p>
                    <a:p>
                      <a:r>
                        <a:rPr lang="pt-BR" sz="1800" dirty="0" smtClean="0"/>
                        <a:t>                            </a:t>
                      </a:r>
                    </a:p>
                    <a:p>
                      <a:r>
                        <a:rPr lang="pt-BR" sz="1800" dirty="0" smtClean="0"/>
                        <a:t>               </a:t>
                      </a:r>
                      <a:endParaRPr lang="pt-BR" sz="1800" dirty="0">
                        <a:latin typeface="Georgia" panose="02040502050405020303" pitchFamily="18" charset="0"/>
                      </a:endParaRPr>
                    </a:p>
                  </a:txBody>
                  <a:tcPr marL="91423" marR="91423" marT="45705" marB="45705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303" name="CaixaDeTexto 5"/>
          <p:cNvSpPr txBox="1">
            <a:spLocks noChangeArrowheads="1"/>
          </p:cNvSpPr>
          <p:nvPr/>
        </p:nvSpPr>
        <p:spPr bwMode="auto">
          <a:xfrm>
            <a:off x="2268538" y="188913"/>
            <a:ext cx="6530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33CC"/>
                </a:solidFill>
                <a:latin typeface="Georgia" pitchFamily="18" charset="0"/>
              </a:rPr>
              <a:t>Compartilhar Conhecimentos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33CC"/>
                </a:solidFill>
                <a:latin typeface="Georgia" pitchFamily="18" charset="0"/>
              </a:rPr>
              <a:t> Gestão em Rede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 b="1">
              <a:solidFill>
                <a:srgbClr val="0033CC"/>
              </a:solidFill>
              <a:latin typeface="Georgia" pitchFamily="18" charset="0"/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0" y="9064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05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38113"/>
            <a:ext cx="2155825" cy="698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Image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2382838"/>
            <a:ext cx="1150937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Retângulo 14"/>
          <p:cNvSpPr>
            <a:spLocks noChangeArrowheads="1"/>
          </p:cNvSpPr>
          <p:nvPr/>
        </p:nvSpPr>
        <p:spPr bwMode="auto">
          <a:xfrm>
            <a:off x="4859338" y="3573463"/>
            <a:ext cx="4019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Georgia" pitchFamily="18" charset="0"/>
              </a:rPr>
              <a:t>Backup do Site</a:t>
            </a:r>
          </a:p>
        </p:txBody>
      </p:sp>
      <p:pic>
        <p:nvPicPr>
          <p:cNvPr id="12308" name="Image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3368675"/>
            <a:ext cx="12430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9" name="CaixaDeTexto 6"/>
          <p:cNvSpPr txBox="1">
            <a:spLocks noChangeArrowheads="1"/>
          </p:cNvSpPr>
          <p:nvPr/>
        </p:nvSpPr>
        <p:spPr bwMode="auto">
          <a:xfrm>
            <a:off x="2714625" y="971550"/>
            <a:ext cx="3713163" cy="3698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Georgia" pitchFamily="18" charset="0"/>
              </a:rPr>
              <a:t>Proposta de Comunicação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468313" y="1382713"/>
          <a:ext cx="8329612" cy="4926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770"/>
                <a:gridCol w="5305842"/>
              </a:tblGrid>
              <a:tr h="941083">
                <a:tc gridSpan="2">
                  <a:txBody>
                    <a:bodyPr/>
                    <a:lstStyle/>
                    <a:p>
                      <a:r>
                        <a:rPr lang="pt-BR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3) Canais de Comunicação</a:t>
                      </a:r>
                      <a:r>
                        <a:rPr lang="pt-BR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 </a:t>
                      </a:r>
                      <a:endParaRPr lang="pt-BR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marL="91423" marR="91423" marT="45710" marB="4571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961223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1800" b="1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Grupo</a:t>
                      </a:r>
                      <a:r>
                        <a:rPr lang="pt-BR" altLang="pt-BR" sz="1800" b="1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 no </a:t>
                      </a:r>
                      <a:r>
                        <a:rPr lang="pt-BR" altLang="pt-BR" sz="1800" b="1" dirty="0" err="1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Whatsapp</a:t>
                      </a:r>
                      <a:endParaRPr lang="pt-BR" altLang="pt-BR" sz="1800" dirty="0" smtClean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91423" marR="91423" marT="45710" marB="4571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t-BR" sz="1800" dirty="0" smtClean="0"/>
                    </a:p>
                    <a:p>
                      <a:r>
                        <a:rPr lang="pt-BR" sz="1800" dirty="0" smtClean="0"/>
                        <a:t>                                                 </a:t>
                      </a:r>
                      <a:r>
                        <a:rPr lang="pt-BR" sz="1800" dirty="0" err="1" smtClean="0">
                          <a:latin typeface="Georgia" panose="02040502050405020303" pitchFamily="18" charset="0"/>
                        </a:rPr>
                        <a:t>Smartfones</a:t>
                      </a:r>
                      <a:endParaRPr lang="pt-BR" sz="1800" dirty="0"/>
                    </a:p>
                  </a:txBody>
                  <a:tcPr marL="91423" marR="91423" marT="45710" marB="45710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07902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Grupo de Discussão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23" marR="91423" marT="45710" marB="4571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                                              </a:t>
                      </a:r>
                    </a:p>
                    <a:p>
                      <a:r>
                        <a:rPr lang="pt-BR" sz="1800" dirty="0" smtClean="0"/>
                        <a:t>                                           </a:t>
                      </a:r>
                      <a:r>
                        <a:rPr lang="pt-BR" sz="1800" dirty="0" smtClean="0">
                          <a:latin typeface="Georgia" panose="02040502050405020303" pitchFamily="18" charset="0"/>
                        </a:rPr>
                        <a:t>cogef@yahoogrupos.com.br</a:t>
                      </a:r>
                      <a:endParaRPr lang="pt-BR" sz="1800" dirty="0">
                        <a:latin typeface="Georgia" panose="02040502050405020303" pitchFamily="18" charset="0"/>
                      </a:endParaRPr>
                    </a:p>
                  </a:txBody>
                  <a:tcPr marL="91423" marR="91423" marT="45710" marB="45710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790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Georgia" panose="02040502050405020303" pitchFamily="18" charset="0"/>
                        </a:rPr>
                        <a:t>Grupo no </a:t>
                      </a:r>
                      <a:r>
                        <a:rPr lang="pt-BR" sz="1800" dirty="0" err="1" smtClean="0">
                          <a:latin typeface="Georgia" panose="02040502050405020303" pitchFamily="18" charset="0"/>
                        </a:rPr>
                        <a:t>Facebook</a:t>
                      </a:r>
                      <a:r>
                        <a:rPr lang="pt-BR" sz="18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endParaRPr lang="pt-BR" sz="1800" dirty="0">
                        <a:latin typeface="Georgia" panose="02040502050405020303" pitchFamily="18" charset="0"/>
                      </a:endParaRPr>
                    </a:p>
                  </a:txBody>
                  <a:tcPr marL="91423" marR="91423" marT="45710" marB="4571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1800" dirty="0">
                        <a:latin typeface="Georgia" panose="02040502050405020303" pitchFamily="18" charset="0"/>
                      </a:endParaRPr>
                    </a:p>
                  </a:txBody>
                  <a:tcPr marL="91423" marR="91423" marT="45710" marB="4571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790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Georgia" panose="02040502050405020303" pitchFamily="18" charset="0"/>
                        </a:rPr>
                        <a:t>Grupo no </a:t>
                      </a:r>
                      <a:r>
                        <a:rPr lang="pt-BR" sz="1800" dirty="0" err="1" smtClean="0">
                          <a:latin typeface="Georgia" panose="02040502050405020303" pitchFamily="18" charset="0"/>
                        </a:rPr>
                        <a:t>Line</a:t>
                      </a:r>
                      <a:endParaRPr lang="pt-BR" sz="1800" dirty="0">
                        <a:latin typeface="Georgia" panose="02040502050405020303" pitchFamily="18" charset="0"/>
                      </a:endParaRPr>
                    </a:p>
                  </a:txBody>
                  <a:tcPr marL="91423" marR="91423" marT="45710" marB="4571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180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pt-BR" sz="1800" dirty="0" smtClean="0">
                          <a:latin typeface="Georgia" panose="02040502050405020303" pitchFamily="18" charset="0"/>
                        </a:rPr>
                        <a:t>                              </a:t>
                      </a:r>
                      <a:r>
                        <a:rPr lang="pt-BR" sz="1800" dirty="0" err="1" smtClean="0">
                          <a:latin typeface="Georgia" panose="02040502050405020303" pitchFamily="18" charset="0"/>
                        </a:rPr>
                        <a:t>Smartfones</a:t>
                      </a:r>
                      <a:endParaRPr lang="pt-BR" sz="1800" dirty="0">
                        <a:latin typeface="Georgia" panose="02040502050405020303" pitchFamily="18" charset="0"/>
                      </a:endParaRPr>
                    </a:p>
                  </a:txBody>
                  <a:tcPr marL="91423" marR="91423" marT="45710" marB="4571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331" name="CaixaDeTexto 5"/>
          <p:cNvSpPr txBox="1">
            <a:spLocks noChangeArrowheads="1"/>
          </p:cNvSpPr>
          <p:nvPr/>
        </p:nvSpPr>
        <p:spPr bwMode="auto">
          <a:xfrm>
            <a:off x="2268538" y="188913"/>
            <a:ext cx="6530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33CC"/>
                </a:solidFill>
                <a:latin typeface="Georgia" pitchFamily="18" charset="0"/>
              </a:rPr>
              <a:t>Compartilhar Conhecimentos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33CC"/>
                </a:solidFill>
                <a:latin typeface="Georgia" pitchFamily="18" charset="0"/>
              </a:rPr>
              <a:t> Gestão em Rede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 b="1">
              <a:solidFill>
                <a:srgbClr val="0033CC"/>
              </a:solidFill>
              <a:latin typeface="Georgia" pitchFamily="18" charset="0"/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0" y="9064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33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38113"/>
            <a:ext cx="2155825" cy="698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3429000"/>
            <a:ext cx="2119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4365625"/>
            <a:ext cx="248443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5435600"/>
            <a:ext cx="80168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2349500"/>
            <a:ext cx="236696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Imagem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354263"/>
            <a:ext cx="11287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Imagem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360988"/>
            <a:ext cx="11287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0" name="CaixaDeTexto 6"/>
          <p:cNvSpPr txBox="1">
            <a:spLocks noChangeArrowheads="1"/>
          </p:cNvSpPr>
          <p:nvPr/>
        </p:nvSpPr>
        <p:spPr bwMode="auto">
          <a:xfrm>
            <a:off x="2714625" y="971550"/>
            <a:ext cx="3713163" cy="3698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Georgia" pitchFamily="18" charset="0"/>
              </a:rPr>
              <a:t>Proposta de Comunicação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468313" y="1382713"/>
          <a:ext cx="8329612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687"/>
                <a:gridCol w="4225925"/>
              </a:tblGrid>
              <a:tr h="396227"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DIFERENÇAS</a:t>
                      </a:r>
                      <a:endParaRPr lang="pt-B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marL="91423" marR="91423" marT="45711" marB="45711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6574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Grupo de Discussão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23" marR="91423" marT="45711" marB="4571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               </a:t>
                      </a: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Lista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 de E-mails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23" marR="91423" marT="45711" marB="45711"/>
                </a:tc>
              </a:tr>
              <a:tr h="3657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Georgia" panose="02040502050405020303" pitchFamily="18" charset="0"/>
                        </a:rPr>
                        <a:t>Enviar</a:t>
                      </a:r>
                      <a:r>
                        <a:rPr lang="pt-BR" sz="1800" baseline="0" dirty="0" smtClean="0">
                          <a:latin typeface="Georgia" panose="02040502050405020303" pitchFamily="18" charset="0"/>
                        </a:rPr>
                        <a:t> E-mail para todos os membros </a:t>
                      </a:r>
                    </a:p>
                  </a:txBody>
                  <a:tcPr marL="91423" marR="91423" marT="45711" marB="4571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Georgia" panose="02040502050405020303" pitchFamily="18" charset="0"/>
                        </a:rPr>
                        <a:t>Enviar</a:t>
                      </a:r>
                      <a:r>
                        <a:rPr lang="pt-BR" sz="1800" baseline="0" dirty="0" smtClean="0">
                          <a:latin typeface="Georgia" panose="02040502050405020303" pitchFamily="18" charset="0"/>
                        </a:rPr>
                        <a:t> E-mail para todos os membros </a:t>
                      </a:r>
                    </a:p>
                  </a:txBody>
                  <a:tcPr marL="91423" marR="91423" marT="45711" marB="45711"/>
                </a:tc>
              </a:tr>
              <a:tr h="36728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Georgia" panose="02040502050405020303" pitchFamily="18" charset="0"/>
                        </a:rPr>
                        <a:t>cogef@yahoogrupos.com.br</a:t>
                      </a:r>
                    </a:p>
                    <a:p>
                      <a:pPr algn="ctr"/>
                      <a:endParaRPr lang="pt-BR" sz="1800" dirty="0">
                        <a:latin typeface="Georgia" panose="02040502050405020303" pitchFamily="18" charset="0"/>
                      </a:endParaRPr>
                    </a:p>
                  </a:txBody>
                  <a:tcPr marL="91423" marR="91423" marT="45711" marB="45711" anchor="ctr"/>
                </a:tc>
                <a:tc>
                  <a:txBody>
                    <a:bodyPr/>
                    <a:lstStyle/>
                    <a:p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'COGEF CONFAZ COGEF' (cogef.confaz@gmail.com); '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Adria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Carla Gomes Pereira' (adria@sefaz.to.gov.br); 'Adriano Almeida Rodrigues' (adriano0510@hotmail.com); 'Afonso Vitor Correia da Costa' (afonsovitor@sre.ap.gov.br); 'Aldo Ribeiro Ramos Filho' (aldo.ramos@sefaz.pe.gov.br); 'Alex Del Giglio' (agiglio@sefaz.am.gov.br); 'Aline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Chevrand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Campos' (aline.chevrand@fazenda.mg.gov.br); '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Andre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Cordeiro (Google Drive)' (acordeiro@sefaz.ba.gov.br); '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Andre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Cordeiro (Google Drive)' (cordeiroandre@hotmail.com); '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Antonio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Edilson Fernandes Alves' (aedilson@sefaz.ma.gov.br); 'Augusto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Gon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alves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Muller' (augustomuller@sefaz.pi.gov.br); 'Carlos Alberto Agostini' (cacasuper@gmail.com); 'Carlos Alberto Agostini' (caagostini@yahoo.com.br); 'Carlos Alberto Agostini' (carlosa@sefaz.rs.gov.br); 'Celia Maria Silva Carvalho' (celia.carvalho@fazenda.mg.gov.br); 'Celso Ademir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Chiquim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 (chiquim@sefa.pr.gov.br); 'Cesar Henrique R. Gatti' (cesar.gatti@sefaz.mt.gov.br); 'Cláudio José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Trinchão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Santos' (claudiotrinchao@gmail.com); 'Cristiana Aparecida Santos Ferreira' (caparecida@fazenda.df.gov.br); 'Cristina MacDowell' (mmacdowell@iadb.org); '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Cristov‹o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Gentil' (cristovao.gentil@gmail.com); '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Cristov‹o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Gentil' (cristovaogentil@gmail.com); 'Cristovam Colombo dos Santos Cruz' (cristovam@sefaz.pi.gov.br); 'Daniel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JosŽ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Santos do Anjos' (daniel@sefaz.rr.gov.br); 'Daniela do Nascimento' (danielado@iadb.org); '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DinŽlica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 Silva Medeiros' (dinelica_medeiros@yahoo.com.br); '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Edilma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Ribeiro Fraga' (edilma.fraga@sefaz.se.gov.br); 'Edson Carvalho de Moraes' (edsonmoraes@sefaz.rr.gov.br); 'Eduardo Vicente do Nascimento' (Eduardo.nascimento@sefaz.pe.gov.br); '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Elifaz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Araœjo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Soares' (esoares@sefaz.am.gov.br); '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Elisandro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Costa Gama' (elisandro@sre.ap.gov.br); '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Elisandro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Costa Gama' (elisandrogama@yahoo.com.br); 'Emanoel Borges Moreira' (Emanoel.moreira@sefa.pa.gov.br); '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Eudaldo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Almeida de Jesus' (eudaldo@sefaz.ba.gov.br); 'Evandro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Luis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Alpoim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Freire' (elfreire@fazenda.sp.gov.br); 'Expedito Ivan de Oliveira' (expeditoivan@set.rn.gov.br); 'Fabiano Pereira' (fpereira@fazenda.rj.gov.br); 'Fátima Cartaxo' (fatimac@iadb.org); 'Flávio Galvão' (frgalvao@uol.com.br); 'Francisca Lucilene da Silveira' (flusilveira@gmail.com); 'Francisca Lucilene da Silveira' (lucilene@sefin.ro.gov.br); 'Francisca Lucilene da Silveira' (profiscoro@sefin.ro.gov.br); 'Francisco Celestino de Sousa' (fcelestino@sefaz.pi.gov.br); 'Francisco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JosŽ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Peixoto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Gerbase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 (gerbase@sefaz.al.gov.br); 'Francisco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JosŽ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Teixeira Garcia' (fgarcia@sefaz.es.gov.br); '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Franciso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Pereira Iglesias' (figlesias@fazenda.rj.gov.br); 'Gabriel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Macdowel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Blum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 (gmblum@fazenda.rj.gov.br); 'Gisele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Rafaeli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 (grafaeli@sef.sc.gov.br); 'Gisele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Rafaeli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 (gi.rafaeli@gmail.com); 'Gisele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Rafaeli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 (girafaeli@gmail.com); 'Gualberto de Sousa Barbosa Gomes' (ggomes@fazenda.df.gov.br); 'Humberto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Tomigawa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 (htomigawa@fazenda.ms.gov.br); '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Jacilene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Leite' (jacilenelf@hotmail.com); 'Jacinta de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F‡tima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Araœjo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 (Jacinta.araujo@sefaz.pe.gov.br); 'Jefferson Dantas Pinheiro Rolin' (jefferson@receita.pb.gov.br); 'José Otávio de Farias Costa' (Otavio@sefaz.al.gov.br); '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JosŽ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R™mulo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Monjardim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Almeida' (jalmeida@sefaz.es.gov.br); '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JosŽ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Sabino Filho' (Sabino@receita.pb.gov.br); '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K‡tia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Patricia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Borges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Porf'rio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 (katia@sefaz.to.gov.br); '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Kleidinar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Alves de Faria' (kafaria@fazenda.df.gov.br); '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L'cia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Mascarenhas' (lmascarenhas@fazenda.rj.gov.br); 'Lincoln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JosŽ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 Gama Costa' (lincoln.gama@sefa.pa.gov.br); 'Luciana Pimentel' (luciana@truenet.com.br); 'Luiz Alberto de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Almeira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Palmeira' (luiz.palmeira@fazenda.gov.br); 'Luiz Carlos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Rihl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Azambuja' (lazambuja@sef.sc.gov.br); 'Manuel dos Anjos Marques Teixeira' (confaz@fazenda.gov.br); 'Márcio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Cracel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 (marcioacracel@gmail.com); 'Marconi Brasil Soares de Souza' (mbrasil@set.rn.gov.br); 'Marcos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Ant™nio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Silva Saraiva' (marcos.saraiva@sefaz.ce.gov.br); 'Marcos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Fabr'cio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Jesus Sousa' (gualgomes@yahoo.com.br); 'Maria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Eug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nia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Liborio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 (mliborio@sefaz.ba.gov.br); 'Maria Ivone R Nascimento Carvalho' (ivonec@sefaz.ba.gov.br); 'Maria Juraci Alves Câmara' (juracicamara@sefaz.pi.gov.br); 'Marilene Evangelista da Silva' (ucp@sefaz.to.gov.br); 'Marta Auxiliadora M Leite' (marta.leite@sefaz.se.gov.br); 'Marta Auxiliadora M Leite' (martamachadoleite@gmail.com); 'Michele da Silva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Esp'ndola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 (mespindola@sef.sc.gov.br); 'Milton Cesar da Costa' (miltoncc@sefaz.rs.gov.br); 'Mona Lygia Rego de Carvalho' (mona.carvalho@sefaz.pe.gov.br); '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Myrthes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Frota Pinheiro' (myrthes@sefaz.ma.gov.br); '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Nardele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Pires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Rothebarth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 (nardele.rothebarth@sefaz.mt.gov.br); '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Nazle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Maria Feres' (nazle.feres@ac.gov.br); 'Nilo Alves Ferraz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Jœnior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 (nilo.junior@ac.gov.br); 'Omar Roberto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Afif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Alemsan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 (afif@sef.sc.gov.br); 'Patrícia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Bakaj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 (patriciagb@iadb.org); 'Paula Ferreira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Krieger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 (paula-krieger@pge.rs.gov.br); 'Paulo Roberto Koslosky' (Koslosky@sefa.pr.gov.br); 'Pedro Luiz Bezerra' (pedro-lcgb@sefaz.go.gov.br); 'Rafael de Azevedo Rosa' (rrosa@fazenda.rj.gov.br); 'Raquel Mac do Xavier' (raquelx@set.rn.gov.br); 'Ricardo Gonzalez' (ricardo@sefaz.ba.gov.br); 'Ricardo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Ishimura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 (rishimura@sefaz.es.gov.br); 'Ricardo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Lonzetti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 (rlonzetti@sef.sc.gov.br); 'Ricardo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Lonzetti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(Google Drive)' (lonzetti.sefsc@gmail.com); 'Ricardo Pimentel Garcia' (ricardo@sefaz.to.gov.br); 'Robson Augusto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Dainez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CondŽ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 (rconde@sefaz.es.gov.br); '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RogŽrio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Zanon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 Silveira' (rsilveira@sefaz.es.gov.br); 'Rosa Maria S.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Patto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Goes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 (rosapat@fazenda.sp.gov.br); 'Roseli Carvalho de Lima' (roselicarvalho.gm@gmail.com); 'Sandra Aparecida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Paineli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 (sapaineli@fazenda.sp.gov.br); 'Sandra Maria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Olimpio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Machado' (sandra.machado@sefaz.ce.gov.br); 'Sidney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EuzŽbio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Mateus' (sidney-em@sefaz.go.gov.br); '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Simei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Natercia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 (simei@sre.ap.gov.br); 'Sonia Maria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C‰mara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Sisnando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 (sonia.sisnando@sefaz.ce.gov.br); 'Soraya Naffah Ferreira' (soraya.naffah@fazenda.mg.gov.br); 'Suely M C Gurgel' (suely@set.rn.gov.br); '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SŽrgio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Borba Pereira' (sergiobp@sefaz.rs.gov.br); '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SŽrgio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Roberto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Breuel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Oliveira' (Sergio@sefaz.pi.gov.br); 'Tania Mara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Esp'ndola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dos Santos' (tania@sre.ap.gov.br); 'Thaner Castro Nogueira' (tnogueira@fazenda.ms.gov.br); '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Wanny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Cristine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Araœjo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das Neves' (wanny@sefin.ro.gov.br); 'Willian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Ces‡r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Castro Rodrigues' (wrodrigues@fazenda.ms.gov.br); 'Ana Lúcia Paiva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Dezolt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 (anapa@iadb.org); tmotta@fazenda.ms.gov.br; </a:t>
                      </a:r>
                      <a:r>
                        <a:rPr lang="pt-BR" sz="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guido</a:t>
                      </a:r>
                      <a:r>
                        <a:rPr lang="pt-BR" sz="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(gbrey@fazenda.ms.gov.br); tnogueira@fazenda.ms.gov.br</a:t>
                      </a:r>
                      <a:endParaRPr lang="pt-BR" sz="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11" marB="45711"/>
                </a:tc>
              </a:tr>
            </a:tbl>
          </a:graphicData>
        </a:graphic>
      </p:graphicFrame>
      <p:sp>
        <p:nvSpPr>
          <p:cNvPr id="14354" name="CaixaDeTexto 5"/>
          <p:cNvSpPr txBox="1">
            <a:spLocks noChangeArrowheads="1"/>
          </p:cNvSpPr>
          <p:nvPr/>
        </p:nvSpPr>
        <p:spPr bwMode="auto">
          <a:xfrm>
            <a:off x="2268538" y="188913"/>
            <a:ext cx="6530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33CC"/>
                </a:solidFill>
                <a:latin typeface="Georgia" pitchFamily="18" charset="0"/>
              </a:rPr>
              <a:t>Compartilhar Conhecimentos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33CC"/>
                </a:solidFill>
                <a:latin typeface="Georgia" pitchFamily="18" charset="0"/>
              </a:rPr>
              <a:t> Gestão em Rede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 b="1">
              <a:solidFill>
                <a:srgbClr val="0033CC"/>
              </a:solidFill>
              <a:latin typeface="Georgia" pitchFamily="18" charset="0"/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0" y="9064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56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38113"/>
            <a:ext cx="2155825" cy="698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44675"/>
            <a:ext cx="7921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468313" y="1082675"/>
          <a:ext cx="8329612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7703"/>
                <a:gridCol w="4081909"/>
              </a:tblGrid>
              <a:tr h="396241"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Como Ingressar no GD COGEF</a:t>
                      </a:r>
                      <a:endParaRPr lang="pt-B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marL="91423" marR="91423" marT="45712" marB="45712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65759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Grupo de Discussão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23" marR="91423" marT="45712" marB="4571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Georgia" panose="02040502050405020303" pitchFamily="18" charset="0"/>
                          <a:hlinkClick r:id="rId3"/>
                        </a:rPr>
                        <a:t>cogef@yahoogrupos.com.br</a:t>
                      </a:r>
                      <a:endParaRPr lang="pt-BR" sz="1800" dirty="0" smtClean="0">
                        <a:latin typeface="Georgia" panose="02040502050405020303" pitchFamily="18" charset="0"/>
                      </a:endParaRPr>
                    </a:p>
                  </a:txBody>
                  <a:tcPr marL="91423" marR="91423" marT="45712" marB="45712"/>
                </a:tc>
              </a:tr>
            </a:tbl>
          </a:graphicData>
        </a:graphic>
      </p:graphicFrame>
      <p:sp>
        <p:nvSpPr>
          <p:cNvPr id="15372" name="CaixaDeTexto 5"/>
          <p:cNvSpPr txBox="1">
            <a:spLocks noChangeArrowheads="1"/>
          </p:cNvSpPr>
          <p:nvPr/>
        </p:nvSpPr>
        <p:spPr bwMode="auto">
          <a:xfrm>
            <a:off x="2268538" y="188913"/>
            <a:ext cx="6530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33CC"/>
                </a:solidFill>
                <a:latin typeface="Georgia" pitchFamily="18" charset="0"/>
              </a:rPr>
              <a:t>Compartilhar Conhecimentos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33CC"/>
                </a:solidFill>
                <a:latin typeface="Georgia" pitchFamily="18" charset="0"/>
              </a:rPr>
              <a:t> Gestão em Rede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 b="1">
              <a:solidFill>
                <a:srgbClr val="0033CC"/>
              </a:solidFill>
              <a:latin typeface="Georgia" pitchFamily="18" charset="0"/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0" y="9064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4" name="Imagem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38113"/>
            <a:ext cx="2155825" cy="698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554163"/>
            <a:ext cx="79216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198688"/>
            <a:ext cx="82311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468313" y="1082675"/>
          <a:ext cx="8329612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7703"/>
                <a:gridCol w="4081909"/>
              </a:tblGrid>
              <a:tr h="396241"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Como Ingressar no GD COGEF</a:t>
                      </a:r>
                      <a:endParaRPr lang="pt-B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marL="91423" marR="91423" marT="45712" marB="45712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65759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Grupo de Discussão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23" marR="91423" marT="45712" marB="4571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Georgia" panose="02040502050405020303" pitchFamily="18" charset="0"/>
                          <a:hlinkClick r:id="rId3"/>
                        </a:rPr>
                        <a:t>cogef@yahoogrupos.com.br</a:t>
                      </a:r>
                      <a:endParaRPr lang="pt-BR" sz="1800" dirty="0" smtClean="0">
                        <a:latin typeface="Georgia" panose="02040502050405020303" pitchFamily="18" charset="0"/>
                      </a:endParaRPr>
                    </a:p>
                  </a:txBody>
                  <a:tcPr marL="91423" marR="91423" marT="45712" marB="45712"/>
                </a:tc>
              </a:tr>
            </a:tbl>
          </a:graphicData>
        </a:graphic>
      </p:graphicFrame>
      <p:sp>
        <p:nvSpPr>
          <p:cNvPr id="16396" name="CaixaDeTexto 5"/>
          <p:cNvSpPr txBox="1">
            <a:spLocks noChangeArrowheads="1"/>
          </p:cNvSpPr>
          <p:nvPr/>
        </p:nvSpPr>
        <p:spPr bwMode="auto">
          <a:xfrm>
            <a:off x="2268538" y="188913"/>
            <a:ext cx="6530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33CC"/>
                </a:solidFill>
                <a:latin typeface="Georgia" pitchFamily="18" charset="0"/>
              </a:rPr>
              <a:t>Compartilhar Conhecimentos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33CC"/>
                </a:solidFill>
                <a:latin typeface="Georgia" pitchFamily="18" charset="0"/>
              </a:rPr>
              <a:t> Gestão em Rede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 b="1">
              <a:solidFill>
                <a:srgbClr val="0033CC"/>
              </a:solidFill>
              <a:latin typeface="Georgia" pitchFamily="18" charset="0"/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0" y="9064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8" name="Imagem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38113"/>
            <a:ext cx="2155825" cy="698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554163"/>
            <a:ext cx="79216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1916113"/>
            <a:ext cx="6829425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468313" y="1082675"/>
          <a:ext cx="8329612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7703"/>
                <a:gridCol w="4081909"/>
              </a:tblGrid>
              <a:tr h="396241"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Como Ingressar no GD COGEF</a:t>
                      </a:r>
                      <a:endParaRPr lang="pt-B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marL="91423" marR="91423" marT="45712" marB="45712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65759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Grupo de Discussão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23" marR="91423" marT="45712" marB="4571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Georgia" panose="02040502050405020303" pitchFamily="18" charset="0"/>
                          <a:hlinkClick r:id="rId3"/>
                        </a:rPr>
                        <a:t>cogef@yahoogrupos.com.br</a:t>
                      </a:r>
                      <a:endParaRPr lang="pt-BR" sz="1800" dirty="0" smtClean="0">
                        <a:latin typeface="Georgia" panose="02040502050405020303" pitchFamily="18" charset="0"/>
                      </a:endParaRPr>
                    </a:p>
                  </a:txBody>
                  <a:tcPr marL="91423" marR="91423" marT="45712" marB="45712"/>
                </a:tc>
              </a:tr>
            </a:tbl>
          </a:graphicData>
        </a:graphic>
      </p:graphicFrame>
      <p:sp>
        <p:nvSpPr>
          <p:cNvPr id="17420" name="CaixaDeTexto 5"/>
          <p:cNvSpPr txBox="1">
            <a:spLocks noChangeArrowheads="1"/>
          </p:cNvSpPr>
          <p:nvPr/>
        </p:nvSpPr>
        <p:spPr bwMode="auto">
          <a:xfrm>
            <a:off x="2268538" y="188913"/>
            <a:ext cx="6530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33CC"/>
                </a:solidFill>
                <a:latin typeface="Georgia" pitchFamily="18" charset="0"/>
              </a:rPr>
              <a:t>Compartilhar Conhecimentos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33CC"/>
                </a:solidFill>
                <a:latin typeface="Georgia" pitchFamily="18" charset="0"/>
              </a:rPr>
              <a:t> Gestão em Rede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 b="1">
              <a:solidFill>
                <a:srgbClr val="0033CC"/>
              </a:solidFill>
              <a:latin typeface="Georgia" pitchFamily="18" charset="0"/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0" y="9064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2" name="Imagem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38113"/>
            <a:ext cx="2155825" cy="698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554163"/>
            <a:ext cx="79216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708275"/>
            <a:ext cx="743902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5"/>
          <p:cNvSpPr txBox="1">
            <a:spLocks noChangeArrowheads="1"/>
          </p:cNvSpPr>
          <p:nvPr/>
        </p:nvSpPr>
        <p:spPr bwMode="auto">
          <a:xfrm>
            <a:off x="2268538" y="188913"/>
            <a:ext cx="6530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33CC"/>
                </a:solidFill>
                <a:latin typeface="Georgia" pitchFamily="18" charset="0"/>
              </a:rPr>
              <a:t>Compartilhar Conhecimentos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33CC"/>
                </a:solidFill>
                <a:latin typeface="Georgia" pitchFamily="18" charset="0"/>
              </a:rPr>
              <a:t> Gestão em Rede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 b="1">
              <a:solidFill>
                <a:srgbClr val="0033CC"/>
              </a:solidFill>
              <a:latin typeface="Georgia" pitchFamily="18" charset="0"/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0" y="9064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6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38113"/>
            <a:ext cx="2155825" cy="698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1403350"/>
            <a:ext cx="91440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Obrigado</a:t>
            </a:r>
          </a:p>
        </p:txBody>
      </p:sp>
      <p:sp>
        <p:nvSpPr>
          <p:cNvPr id="18438" name="CaixaDeTexto 9"/>
          <p:cNvSpPr txBox="1">
            <a:spLocks noChangeArrowheads="1"/>
          </p:cNvSpPr>
          <p:nvPr/>
        </p:nvSpPr>
        <p:spPr bwMode="auto">
          <a:xfrm>
            <a:off x="2484438" y="2420938"/>
            <a:ext cx="5975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i="1">
                <a:solidFill>
                  <a:schemeClr val="tx2"/>
                </a:solidFill>
                <a:latin typeface="Georgia" pitchFamily="18" charset="0"/>
              </a:rPr>
              <a:t>Adriano Almeida Rodrigues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i="1">
                <a:solidFill>
                  <a:schemeClr val="tx2"/>
                </a:solidFill>
                <a:latin typeface="Georgia" pitchFamily="18" charset="0"/>
              </a:rPr>
              <a:t>Secretaria de Estado da Tributação/RN</a:t>
            </a:r>
          </a:p>
        </p:txBody>
      </p:sp>
      <p:graphicFrame>
        <p:nvGraphicFramePr>
          <p:cNvPr id="15" name="Diagrama 14"/>
          <p:cNvGraphicFramePr/>
          <p:nvPr/>
        </p:nvGraphicFramePr>
        <p:xfrm>
          <a:off x="899592" y="3047810"/>
          <a:ext cx="7632848" cy="2973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743200"/>
            <a:ext cx="8458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143000"/>
            <a:ext cx="8686800" cy="4724400"/>
          </a:xfrm>
        </p:spPr>
        <p:txBody>
          <a:bodyPr rtlCol="0" anchor="t">
            <a:normAutofit/>
          </a:bodyPr>
          <a:lstStyle/>
          <a:p>
            <a:pPr marL="228600" indent="-22860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>
                <a:solidFill>
                  <a:srgbClr val="003399"/>
                </a:solidFill>
              </a:rPr>
              <a:t/>
            </a:r>
            <a:br>
              <a:rPr lang="pt-BR" sz="1800" dirty="0" smtClean="0">
                <a:solidFill>
                  <a:srgbClr val="003399"/>
                </a:solidFill>
              </a:rPr>
            </a:br>
            <a:r>
              <a:rPr lang="pt-BR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pt-BR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pt-BR" b="1" dirty="0">
                <a:solidFill>
                  <a:srgbClr val="003399"/>
                </a:solidFill>
                <a:latin typeface="+mn-lt"/>
                <a:ea typeface="+mn-ea"/>
                <a:cs typeface="Arial" pitchFamily="34" charset="0"/>
              </a:rPr>
              <a:t/>
            </a:r>
            <a:br>
              <a:rPr lang="pt-BR" b="1" dirty="0">
                <a:solidFill>
                  <a:srgbClr val="003399"/>
                </a:solidFill>
                <a:latin typeface="+mn-lt"/>
                <a:ea typeface="+mn-ea"/>
                <a:cs typeface="Arial" pitchFamily="34" charset="0"/>
              </a:rPr>
            </a:br>
            <a:endParaRPr lang="en-US" b="1" dirty="0">
              <a:solidFill>
                <a:srgbClr val="003399"/>
              </a:solidFill>
              <a:latin typeface="+mn-lt"/>
              <a:ea typeface="+mn-ea"/>
              <a:cs typeface="Arial" pitchFamily="34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457200" y="2743200"/>
          <a:ext cx="83058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Rectangle 31"/>
          <p:cNvSpPr/>
          <p:nvPr/>
        </p:nvSpPr>
        <p:spPr>
          <a:xfrm>
            <a:off x="304800" y="573088"/>
            <a:ext cx="8731250" cy="48402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rgbClr val="003399"/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Agenda: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latin typeface="Georgia" panose="02040502050405020303" pitchFamily="18" charset="0"/>
              <a:cs typeface="Arial" pitchFamily="34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pt-B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  <a:sym typeface="Wingdings" panose="05000000000000000000" pitchFamily="2" charset="2"/>
              </a:rPr>
              <a:t>Responsabilidade pelo tema – 17ª Reunião AL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  <a:sym typeface="Wingdings" panose="05000000000000000000" pitchFamily="2" charset="2"/>
              </a:rPr>
              <a:t> </a:t>
            </a:r>
            <a:endParaRPr lang="pt-B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  <a:sym typeface="Wingdings" panose="05000000000000000000" pitchFamily="2" charset="2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pt-B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  <a:sym typeface="Wingdings" panose="05000000000000000000" pitchFamily="2" charset="2"/>
              </a:rPr>
              <a:t>Revisão Objetivos Estratégicos – 20ª Reunião RS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  <a:defRPr/>
            </a:pPr>
            <a:endParaRPr lang="pt-B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  <a:sym typeface="Wingdings" panose="05000000000000000000" pitchFamily="2" charset="2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pt-B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  <a:sym typeface="Wingdings" panose="05000000000000000000" pitchFamily="2" charset="2"/>
              </a:rPr>
              <a:t>Ferramentas Existentes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  <a:sym typeface="Wingdings" panose="05000000000000000000" pitchFamily="2" charset="2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pt-B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  <a:sym typeface="Wingdings" panose="05000000000000000000" pitchFamily="2" charset="2"/>
              </a:rPr>
              <a:t>Proposta de Comunicação </a:t>
            </a:r>
            <a:endParaRPr lang="pt-B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  <a:sym typeface="Wingdings" panose="05000000000000000000" pitchFamily="2" charset="2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latin typeface="+mn-lt"/>
              <a:cs typeface="Arial" pitchFamily="34" charset="0"/>
            </a:endParaRPr>
          </a:p>
        </p:txBody>
      </p:sp>
      <p:pic>
        <p:nvPicPr>
          <p:cNvPr id="3078" name="Imagem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9213"/>
            <a:ext cx="1362075" cy="441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9064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38113"/>
            <a:ext cx="2155825" cy="698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Diagrama 10"/>
          <p:cNvGraphicFramePr/>
          <p:nvPr/>
        </p:nvGraphicFramePr>
        <p:xfrm>
          <a:off x="328970" y="1619508"/>
          <a:ext cx="8391168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95288" y="2133600"/>
          <a:ext cx="8324850" cy="3502025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8324850"/>
              </a:tblGrid>
              <a:tr h="316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effectLst/>
                          <a:latin typeface="Georgia" panose="02040502050405020303" pitchFamily="18" charset="0"/>
                        </a:rPr>
                        <a:t>3.3 VALIDAÇÃO DO PLANEJAMENTO ESTRATÉGICO DA </a:t>
                      </a:r>
                      <a:r>
                        <a:rPr lang="pt-BR" sz="1600" b="1" dirty="0" smtClean="0">
                          <a:effectLst/>
                          <a:latin typeface="Georgia" panose="02040502050405020303" pitchFamily="18" charset="0"/>
                        </a:rPr>
                        <a:t>COGEF</a:t>
                      </a:r>
                      <a:endParaRPr lang="pt-BR" sz="1600" b="1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</a:tr>
              <a:tr h="31857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Georgia" panose="02040502050405020303" pitchFamily="18" charset="0"/>
                        </a:rPr>
                        <a:t>Francisco José Teixeira Garcia (ES) e Paulo Roberto Koslosky (PR) apresentou a atual estrutura do Planejamento Estratégico da COGEF. Foram definidos os responsáveis pelos seguintes temas/ações: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effectLst/>
                          <a:latin typeface="Georgia" panose="02040502050405020303" pitchFamily="18" charset="0"/>
                        </a:rPr>
                        <a:t>Responsáveis: Adriano Almeida Rodrigues (RN) com a assessoria de Azambuja e Michele Espindola (SC)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pt-BR" sz="1600" b="1" dirty="0">
                          <a:effectLst/>
                          <a:latin typeface="Georgia" panose="02040502050405020303" pitchFamily="18" charset="0"/>
                        </a:rPr>
                        <a:t>Reformular o site da COGEF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pt-BR" sz="1600" b="1" dirty="0">
                          <a:effectLst/>
                          <a:latin typeface="Georgia" panose="02040502050405020303" pitchFamily="18" charset="0"/>
                        </a:rPr>
                        <a:t>Manter as informações do site atualizadas e promover a sua divulgação (animador)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pt-BR" sz="1600" b="1" dirty="0">
                          <a:effectLst/>
                          <a:latin typeface="Georgia" panose="02040502050405020303" pitchFamily="18" charset="0"/>
                        </a:rPr>
                        <a:t>Adotar uma sistemática de comunicação para trabalho em rede.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pt-BR" sz="1600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</a:tr>
            </a:tbl>
          </a:graphicData>
        </a:graphic>
      </p:graphicFrame>
      <p:sp>
        <p:nvSpPr>
          <p:cNvPr id="4108" name="CaixaDeTexto 5"/>
          <p:cNvSpPr txBox="1">
            <a:spLocks noChangeArrowheads="1"/>
          </p:cNvSpPr>
          <p:nvPr/>
        </p:nvSpPr>
        <p:spPr bwMode="auto">
          <a:xfrm>
            <a:off x="2268538" y="188913"/>
            <a:ext cx="6530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33CC"/>
                </a:solidFill>
                <a:latin typeface="Georgia" pitchFamily="18" charset="0"/>
              </a:rPr>
              <a:t>Compartilhar Conhecimentos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33CC"/>
                </a:solidFill>
                <a:latin typeface="Georgia" pitchFamily="18" charset="0"/>
              </a:rPr>
              <a:t> Gestão em Rede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 b="1">
              <a:solidFill>
                <a:srgbClr val="0033CC"/>
              </a:solidFill>
              <a:latin typeface="Georgia" pitchFamily="18" charset="0"/>
            </a:endParaRPr>
          </a:p>
        </p:txBody>
      </p:sp>
      <p:sp>
        <p:nvSpPr>
          <p:cNvPr id="4109" name="CaixaDeTexto 10"/>
          <p:cNvSpPr txBox="1">
            <a:spLocks noChangeArrowheads="1"/>
          </p:cNvSpPr>
          <p:nvPr/>
        </p:nvSpPr>
        <p:spPr bwMode="auto">
          <a:xfrm>
            <a:off x="2809875" y="989013"/>
            <a:ext cx="3524250" cy="36988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Georgia" pitchFamily="18" charset="0"/>
              </a:rPr>
              <a:t>Responsabilidade pelo tema</a:t>
            </a:r>
          </a:p>
        </p:txBody>
      </p:sp>
      <p:pic>
        <p:nvPicPr>
          <p:cNvPr id="4110" name="Imagem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5792788"/>
            <a:ext cx="16970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5"/>
          <p:cNvSpPr txBox="1">
            <a:spLocks noChangeArrowheads="1"/>
          </p:cNvSpPr>
          <p:nvPr/>
        </p:nvSpPr>
        <p:spPr bwMode="auto">
          <a:xfrm>
            <a:off x="2268538" y="188913"/>
            <a:ext cx="6530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33CC"/>
                </a:solidFill>
                <a:latin typeface="Georgia" pitchFamily="18" charset="0"/>
              </a:rPr>
              <a:t>Compartilhar Conhecimentos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33CC"/>
                </a:solidFill>
                <a:latin typeface="Georgia" pitchFamily="18" charset="0"/>
              </a:rPr>
              <a:t> Gestão em Rede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 b="1">
              <a:solidFill>
                <a:srgbClr val="0033CC"/>
              </a:solidFill>
              <a:latin typeface="Georgia" pitchFamily="18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0" y="9064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38113"/>
            <a:ext cx="2155825" cy="698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539750" y="1628775"/>
          <a:ext cx="8280401" cy="3297238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183619"/>
                <a:gridCol w="2183619"/>
                <a:gridCol w="1381689"/>
                <a:gridCol w="1381689"/>
                <a:gridCol w="1149785"/>
              </a:tblGrid>
              <a:tr h="519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Objetivo Estratégico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Iniciativa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Responsável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Início Previsto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Término Previsto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</a:tr>
              <a:tr h="69024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 Melhorar a gestão da informação e do conhecimento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Reformular o site da COGEF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Adriano RN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PERMANENTE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permanente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</a:tr>
              <a:tr h="10548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Manter as informações do site atualizadas e promover a sua divulgação (animador)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Adriano </a:t>
                      </a:r>
                      <a:r>
                        <a:rPr lang="pt-BR" sz="1400" dirty="0">
                          <a:effectLst/>
                        </a:rPr>
                        <a:t>RN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Permanente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Permanente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</a:tr>
              <a:tr h="2453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</a:tr>
              <a:tr h="787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6. Fortalecer a capacidade de gestão em rede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Adotar uma sistemática de comunicação para trabalho em rede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r>
                        <a:rPr lang="pt-BR" sz="1400" dirty="0" smtClean="0">
                          <a:effectLst/>
                        </a:rPr>
                        <a:t>Azambuja </a:t>
                      </a:r>
                      <a:r>
                        <a:rPr lang="pt-BR" sz="1400" dirty="0">
                          <a:effectLst/>
                        </a:rPr>
                        <a:t>Michele  - SC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9/12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12/12</a:t>
                      </a:r>
                      <a:endParaRPr lang="pt-BR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</a:tr>
            </a:tbl>
          </a:graphicData>
        </a:graphic>
      </p:graphicFrame>
      <p:sp>
        <p:nvSpPr>
          <p:cNvPr id="5162" name="CaixaDeTexto 6"/>
          <p:cNvSpPr txBox="1">
            <a:spLocks noChangeArrowheads="1"/>
          </p:cNvSpPr>
          <p:nvPr/>
        </p:nvSpPr>
        <p:spPr bwMode="auto">
          <a:xfrm>
            <a:off x="511175" y="11652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/>
              <a:t>Anexo 3</a:t>
            </a:r>
          </a:p>
        </p:txBody>
      </p:sp>
      <p:pic>
        <p:nvPicPr>
          <p:cNvPr id="5163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5661025"/>
            <a:ext cx="17097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4" name="CaixaDeTexto 10"/>
          <p:cNvSpPr txBox="1">
            <a:spLocks noChangeArrowheads="1"/>
          </p:cNvSpPr>
          <p:nvPr/>
        </p:nvSpPr>
        <p:spPr bwMode="auto">
          <a:xfrm>
            <a:off x="2809875" y="989013"/>
            <a:ext cx="3524250" cy="36988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Georgia" pitchFamily="18" charset="0"/>
              </a:rPr>
              <a:t>Responsabilidade pelo tema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1797050"/>
            <a:ext cx="6462713" cy="1084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  <a:defRPr/>
            </a:pPr>
            <a:r>
              <a:rPr lang="pt-BR" b="1" dirty="0">
                <a:cs typeface="Arial" pitchFamily="34" charset="0"/>
              </a:rPr>
              <a:t>Melhorar a gestão da informação e do conhecimento</a:t>
            </a:r>
          </a:p>
          <a:p>
            <a:pPr marL="342900" indent="-342900" algn="just">
              <a:buFontTx/>
              <a:buAutoNum type="arabicPeriod"/>
              <a:defRPr/>
            </a:pPr>
            <a:endParaRPr lang="pt-BR" b="1" dirty="0">
              <a:cs typeface="Arial" pitchFamily="34" charset="0"/>
            </a:endParaRPr>
          </a:p>
          <a:p>
            <a:pPr marL="342900" indent="-342900" algn="just">
              <a:defRPr/>
            </a:pPr>
            <a:r>
              <a:rPr lang="pt-BR" b="1" dirty="0">
                <a:cs typeface="Arial" pitchFamily="34" charset="0"/>
              </a:rPr>
              <a:t> </a:t>
            </a:r>
            <a:endParaRPr lang="pt-BR" sz="1050" b="1" dirty="0">
              <a:latin typeface="Times New Roman"/>
              <a:ea typeface="Times New Roman"/>
              <a:cs typeface="Arial" pitchFamily="34" charset="0"/>
            </a:endParaRPr>
          </a:p>
          <a:p>
            <a:pPr marL="228600" indent="-228600" algn="just">
              <a:buFontTx/>
              <a:buAutoNum type="arabicPeriod"/>
              <a:defRPr/>
            </a:pPr>
            <a:endParaRPr lang="pt-BR" sz="1050" dirty="0">
              <a:latin typeface="Times New Roman"/>
              <a:ea typeface="Times New Roman"/>
              <a:cs typeface="Arial" pitchFamily="34" charset="0"/>
            </a:endParaRPr>
          </a:p>
        </p:txBody>
      </p:sp>
      <p:pic>
        <p:nvPicPr>
          <p:cNvPr id="6147" name="Picture 2" descr="C:\Users\adrianasp\AppData\Local\Microsoft\Windows\Temporary Internet Files\Content.Outlook\VIZBXR09\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677150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ipse 10"/>
          <p:cNvSpPr/>
          <p:nvPr/>
        </p:nvSpPr>
        <p:spPr>
          <a:xfrm>
            <a:off x="7000875" y="1725613"/>
            <a:ext cx="287338" cy="287337"/>
          </a:xfrm>
          <a:prstGeom prst="ellipse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07950" y="2565400"/>
            <a:ext cx="8496300" cy="25463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1050" dirty="0">
                <a:cs typeface="Arial" pitchFamily="34" charset="0"/>
              </a:rPr>
              <a:t>3.1 - Quais os </a:t>
            </a:r>
            <a:r>
              <a:rPr lang="pt-BR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Pontos Fortes/ Oportunidades </a:t>
            </a:r>
            <a:r>
              <a:rPr lang="pt-BR" sz="1050" dirty="0">
                <a:cs typeface="Arial" pitchFamily="34" charset="0"/>
              </a:rPr>
              <a:t>que interferem </a:t>
            </a:r>
          </a:p>
          <a:p>
            <a:pPr>
              <a:defRPr/>
            </a:pPr>
            <a:r>
              <a:rPr lang="pt-BR" sz="1050" dirty="0">
                <a:cs typeface="Arial" pitchFamily="34" charset="0"/>
              </a:rPr>
              <a:t>na realização deste objetivo? 2, 9 </a:t>
            </a:r>
          </a:p>
          <a:p>
            <a:pPr>
              <a:defRPr/>
            </a:pPr>
            <a:endParaRPr lang="pt-BR" sz="1050" dirty="0">
              <a:cs typeface="Arial" pitchFamily="34" charset="0"/>
            </a:endParaRPr>
          </a:p>
          <a:p>
            <a:pPr>
              <a:defRPr/>
            </a:pPr>
            <a:r>
              <a:rPr lang="pt-BR" sz="1400" dirty="0">
                <a:latin typeface="Georgia" panose="02040502050405020303" pitchFamily="18" charset="0"/>
                <a:cs typeface="Arial" pitchFamily="34" charset="0"/>
              </a:rPr>
              <a:t>2) MANANCIAL DE TRDS DIPONIVEIS </a:t>
            </a:r>
          </a:p>
          <a:p>
            <a:pPr>
              <a:defRPr/>
            </a:pPr>
            <a:r>
              <a:rPr lang="pt-BR" sz="1400" dirty="0">
                <a:latin typeface="Georgia" panose="02040502050405020303" pitchFamily="18" charset="0"/>
                <a:cs typeface="Arial" pitchFamily="34" charset="0"/>
              </a:rPr>
              <a:t>NOS ESTADOS E  PASSIVEIS DE SER </a:t>
            </a:r>
          </a:p>
          <a:p>
            <a:pPr>
              <a:defRPr/>
            </a:pPr>
            <a:r>
              <a:rPr lang="pt-BR" sz="1400" dirty="0">
                <a:latin typeface="Georgia" panose="02040502050405020303" pitchFamily="18" charset="0"/>
                <a:cs typeface="Arial" pitchFamily="34" charset="0"/>
              </a:rPr>
              <a:t>DIPONIBILIZADOS AOS DEMAIS</a:t>
            </a:r>
          </a:p>
          <a:p>
            <a:pPr>
              <a:defRPr/>
            </a:pPr>
            <a:r>
              <a:rPr lang="pt-BR" sz="1400" dirty="0">
                <a:latin typeface="Georgia" panose="02040502050405020303" pitchFamily="18" charset="0"/>
                <a:cs typeface="Arial" pitchFamily="34" charset="0"/>
              </a:rPr>
              <a:t>9) DISSEMINAÇÃO DO CONHECIMENTO</a:t>
            </a:r>
          </a:p>
          <a:p>
            <a:pPr>
              <a:defRPr/>
            </a:pPr>
            <a:endParaRPr lang="pt-BR" dirty="0">
              <a:cs typeface="Arial" pitchFamily="34" charset="0"/>
            </a:endParaRPr>
          </a:p>
          <a:p>
            <a:pPr>
              <a:defRPr/>
            </a:pPr>
            <a:endParaRPr lang="pt-BR" dirty="0">
              <a:cs typeface="Arial" pitchFamily="34" charset="0"/>
            </a:endParaRPr>
          </a:p>
          <a:p>
            <a:pPr>
              <a:defRPr/>
            </a:pPr>
            <a:endParaRPr lang="pt-BR" dirty="0">
              <a:cs typeface="Arial" pitchFamily="34" charset="0"/>
            </a:endParaRPr>
          </a:p>
          <a:p>
            <a:pPr>
              <a:defRPr/>
            </a:pPr>
            <a:endParaRPr lang="pt-BR" dirty="0">
              <a:cs typeface="Aria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07950" y="4076700"/>
            <a:ext cx="8496300" cy="5302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1050" dirty="0">
                <a:cs typeface="Arial" pitchFamily="34" charset="0"/>
              </a:rPr>
              <a:t>3.3 - Este objetivo é viável e deve permanecer como está ou precisa de alguma alteração? Se sim proponha ajuste para a sua redação.</a:t>
            </a:r>
          </a:p>
          <a:p>
            <a:pPr>
              <a:defRPr/>
            </a:pPr>
            <a:r>
              <a:rPr lang="pt-B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Produzir e compartilhar conhecimentos em gestão fazendária.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4067175" y="2565400"/>
            <a:ext cx="0" cy="1522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4067175" y="2565400"/>
            <a:ext cx="4572000" cy="414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1050" dirty="0">
                <a:cs typeface="Arial" pitchFamily="34" charset="0"/>
              </a:rPr>
              <a:t>3.1 - Quais os </a:t>
            </a:r>
            <a:r>
              <a:rPr lang="pt-BR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Pontos Fracos / Ameaças </a:t>
            </a:r>
            <a:r>
              <a:rPr lang="pt-BR" sz="1050" dirty="0">
                <a:cs typeface="Arial" pitchFamily="34" charset="0"/>
              </a:rPr>
              <a:t>que interferem </a:t>
            </a:r>
          </a:p>
          <a:p>
            <a:pPr>
              <a:defRPr/>
            </a:pPr>
            <a:r>
              <a:rPr lang="pt-BR" sz="1050" dirty="0">
                <a:cs typeface="Arial" pitchFamily="34" charset="0"/>
              </a:rPr>
              <a:t>na realização deste objetivo? 2, 14</a:t>
            </a:r>
          </a:p>
        </p:txBody>
      </p:sp>
      <p:sp>
        <p:nvSpPr>
          <p:cNvPr id="6153" name="Retângulo 1"/>
          <p:cNvSpPr>
            <a:spLocks noChangeArrowheads="1"/>
          </p:cNvSpPr>
          <p:nvPr/>
        </p:nvSpPr>
        <p:spPr bwMode="auto">
          <a:xfrm>
            <a:off x="4067175" y="2989263"/>
            <a:ext cx="4572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latin typeface="Georgia" pitchFamily="18" charset="0"/>
              </a:rPr>
              <a:t>2) BAIXA DISPONIBILIZAÇÃO DE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latin typeface="Georgia" pitchFamily="18" charset="0"/>
              </a:rPr>
              <a:t>DOCUMENTAÇAO NA REDE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latin typeface="Georgia" pitchFamily="18" charset="0"/>
              </a:rPr>
              <a:t>14) FALTA DE COMPROMISSO PARA ATUALIZAR FERRAMENTAS QUE ARMAZENEM DOCS TÉCNICOS</a:t>
            </a:r>
          </a:p>
        </p:txBody>
      </p:sp>
      <p:sp>
        <p:nvSpPr>
          <p:cNvPr id="6154" name="CaixaDeTexto 5"/>
          <p:cNvSpPr txBox="1">
            <a:spLocks noChangeArrowheads="1"/>
          </p:cNvSpPr>
          <p:nvPr/>
        </p:nvSpPr>
        <p:spPr bwMode="auto">
          <a:xfrm>
            <a:off x="2268538" y="188913"/>
            <a:ext cx="6530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33CC"/>
                </a:solidFill>
                <a:latin typeface="Georgia" pitchFamily="18" charset="0"/>
              </a:rPr>
              <a:t>Compartilhar Conhecimentos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33CC"/>
                </a:solidFill>
                <a:latin typeface="Georgia" pitchFamily="18" charset="0"/>
              </a:rPr>
              <a:t> Gestão em Rede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 b="1">
              <a:solidFill>
                <a:srgbClr val="0033CC"/>
              </a:solidFill>
              <a:latin typeface="Georgia" pitchFamily="18" charset="0"/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0" y="9064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6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38113"/>
            <a:ext cx="2155825" cy="698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CaixaDeTexto 10"/>
          <p:cNvSpPr txBox="1">
            <a:spLocks noChangeArrowheads="1"/>
          </p:cNvSpPr>
          <p:nvPr/>
        </p:nvSpPr>
        <p:spPr bwMode="auto">
          <a:xfrm>
            <a:off x="1363663" y="1116013"/>
            <a:ext cx="5984875" cy="3683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Georgia" pitchFamily="18" charset="0"/>
              </a:rPr>
              <a:t>Revisão Objetivos Estratégicos – 20ª Reunião 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5"/>
          <p:cNvSpPr txBox="1">
            <a:spLocks noChangeArrowheads="1"/>
          </p:cNvSpPr>
          <p:nvPr/>
        </p:nvSpPr>
        <p:spPr bwMode="auto">
          <a:xfrm>
            <a:off x="2268538" y="188913"/>
            <a:ext cx="6530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33CC"/>
                </a:solidFill>
                <a:latin typeface="Georgia" pitchFamily="18" charset="0"/>
              </a:rPr>
              <a:t>Compartilhar Conhecimentos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33CC"/>
                </a:solidFill>
                <a:latin typeface="Georgia" pitchFamily="18" charset="0"/>
              </a:rPr>
              <a:t> Gestão em Rede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 b="1">
              <a:solidFill>
                <a:srgbClr val="0033CC"/>
              </a:solidFill>
              <a:latin typeface="Georgia" pitchFamily="18" charset="0"/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0" y="9064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38113"/>
            <a:ext cx="2155825" cy="698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3" name="Grupo 25"/>
          <p:cNvGrpSpPr>
            <a:grpSpLocks/>
          </p:cNvGrpSpPr>
          <p:nvPr/>
        </p:nvGrpSpPr>
        <p:grpSpPr bwMode="auto">
          <a:xfrm>
            <a:off x="214313" y="1916113"/>
            <a:ext cx="8636000" cy="3673475"/>
            <a:chOff x="4656" y="596881"/>
            <a:chExt cx="8635288" cy="3672408"/>
          </a:xfrm>
        </p:grpSpPr>
        <p:sp>
          <p:nvSpPr>
            <p:cNvPr id="27" name="Retângulo 26"/>
            <p:cNvSpPr/>
            <p:nvPr/>
          </p:nvSpPr>
          <p:spPr>
            <a:xfrm>
              <a:off x="4656" y="1196782"/>
              <a:ext cx="8497186" cy="25471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050" dirty="0">
                  <a:cs typeface="Arial" pitchFamily="34" charset="0"/>
                </a:rPr>
                <a:t>3.1 - Quais os </a:t>
              </a:r>
              <a:r>
                <a:rPr lang="pt-BR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Pontos Fortes/ Oportunidades </a:t>
              </a:r>
              <a:r>
                <a:rPr lang="pt-BR" sz="1050" dirty="0">
                  <a:cs typeface="Arial" pitchFamily="34" charset="0"/>
                </a:rPr>
                <a:t>que interferem </a:t>
              </a:r>
            </a:p>
            <a:p>
              <a:pPr>
                <a:defRPr/>
              </a:pPr>
              <a:r>
                <a:rPr lang="pt-BR" sz="1050" dirty="0">
                  <a:cs typeface="Arial" pitchFamily="34" charset="0"/>
                </a:rPr>
                <a:t>na realização deste objetivo? 1, 7 e 8</a:t>
              </a:r>
            </a:p>
            <a:p>
              <a:pPr>
                <a:defRPr/>
              </a:pPr>
              <a:endParaRPr lang="pt-BR" sz="1050" dirty="0">
                <a:cs typeface="Arial" pitchFamily="34" charset="0"/>
              </a:endParaRPr>
            </a:p>
            <a:p>
              <a:pPr>
                <a:defRPr/>
              </a:pPr>
              <a:r>
                <a:rPr lang="pt-BR" sz="1400" dirty="0">
                  <a:latin typeface="Georgia" panose="02040502050405020303" pitchFamily="18" charset="0"/>
                  <a:cs typeface="Arial" pitchFamily="34" charset="0"/>
                </a:rPr>
                <a:t>1 )CONHECIMENTO DE TECNOLOGIA DA</a:t>
              </a:r>
            </a:p>
            <a:p>
              <a:pPr>
                <a:defRPr/>
              </a:pPr>
              <a:r>
                <a:rPr lang="pt-BR" sz="1400" dirty="0">
                  <a:latin typeface="Georgia" panose="02040502050405020303" pitchFamily="18" charset="0"/>
                  <a:cs typeface="Arial" pitchFamily="34" charset="0"/>
                </a:rPr>
                <a:t> INFORMAÇAO DAS EQUIPES DE PROJETO</a:t>
              </a:r>
            </a:p>
            <a:p>
              <a:pPr>
                <a:defRPr/>
              </a:pPr>
              <a:r>
                <a:rPr lang="pt-BR" sz="1400" dirty="0">
                  <a:latin typeface="Georgia" panose="02040502050405020303" pitchFamily="18" charset="0"/>
                  <a:cs typeface="Arial" pitchFamily="34" charset="0"/>
                </a:rPr>
                <a:t>7) RECURSOS DAS  COOPERAÇÕES TÉCNICAS</a:t>
              </a:r>
            </a:p>
            <a:p>
              <a:pPr>
                <a:defRPr/>
              </a:pPr>
              <a:r>
                <a:rPr lang="pt-BR" sz="1400" dirty="0">
                  <a:latin typeface="Georgia" panose="02040502050405020303" pitchFamily="18" charset="0"/>
                  <a:cs typeface="Arial" pitchFamily="34" charset="0"/>
                </a:rPr>
                <a:t>8) TROCA DE EXPERIÊNCIAS</a:t>
              </a:r>
            </a:p>
            <a:p>
              <a:pPr>
                <a:defRPr/>
              </a:pPr>
              <a:endParaRPr lang="pt-BR" dirty="0">
                <a:cs typeface="Arial" pitchFamily="34" charset="0"/>
              </a:endParaRPr>
            </a:p>
            <a:p>
              <a:pPr>
                <a:defRPr/>
              </a:pPr>
              <a:endParaRPr lang="pt-BR" dirty="0">
                <a:cs typeface="Arial" pitchFamily="34" charset="0"/>
              </a:endParaRPr>
            </a:p>
            <a:p>
              <a:pPr>
                <a:defRPr/>
              </a:pPr>
              <a:endParaRPr lang="pt-BR" dirty="0">
                <a:cs typeface="Arial" pitchFamily="34" charset="0"/>
              </a:endParaRPr>
            </a:p>
            <a:p>
              <a:pPr>
                <a:defRPr/>
              </a:pPr>
              <a:endParaRPr lang="pt-BR" dirty="0">
                <a:cs typeface="Arial" pitchFamily="34" charset="0"/>
              </a:endParaRPr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4656" y="3069488"/>
              <a:ext cx="8497186" cy="11998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050" dirty="0">
                  <a:cs typeface="Arial" pitchFamily="34" charset="0"/>
                </a:rPr>
                <a:t>3.3 - Este objetivo é viável e deve permanecer como está ou precisa de alguma alteração? Se sim proponha ajuste para a sua redação.</a:t>
              </a:r>
              <a:r>
                <a:rPr lang="pt-BR" b="1" dirty="0">
                  <a:cs typeface="Arial" pitchFamily="34" charset="0"/>
                </a:rPr>
                <a:t> 6. </a:t>
              </a:r>
              <a:r>
                <a:rPr lang="pt-BR" b="1" dirty="0">
                  <a:solidFill>
                    <a:srgbClr val="00B050"/>
                  </a:solidFill>
                  <a:cs typeface="Arial" pitchFamily="34" charset="0"/>
                </a:rPr>
                <a:t>Fortalecer a  gestão em rede</a:t>
              </a:r>
              <a:endParaRPr lang="pt-BR" dirty="0">
                <a:cs typeface="Arial" pitchFamily="34" charset="0"/>
              </a:endParaRPr>
            </a:p>
            <a:p>
              <a:pPr>
                <a:defRPr/>
              </a:pPr>
              <a:endParaRPr lang="pt-BR" dirty="0">
                <a:cs typeface="Arial" pitchFamily="34" charset="0"/>
              </a:endParaRPr>
            </a:p>
            <a:p>
              <a:pPr>
                <a:defRPr/>
              </a:pPr>
              <a:endParaRPr lang="pt-BR" dirty="0">
                <a:cs typeface="Arial" pitchFamily="34" charset="0"/>
              </a:endParaRP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4068321" y="1196782"/>
              <a:ext cx="0" cy="1872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tângulo 29"/>
            <p:cNvSpPr/>
            <p:nvPr/>
          </p:nvSpPr>
          <p:spPr>
            <a:xfrm>
              <a:off x="4068321" y="1196782"/>
              <a:ext cx="4571623" cy="20314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050" dirty="0">
                  <a:cs typeface="Arial" pitchFamily="34" charset="0"/>
                </a:rPr>
                <a:t>3.1 - Quais os </a:t>
              </a:r>
              <a:r>
                <a:rPr lang="pt-BR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Pontos Fracos/ Ameaças </a:t>
              </a:r>
              <a:r>
                <a:rPr lang="pt-BR" sz="1050" dirty="0">
                  <a:cs typeface="Arial" pitchFamily="34" charset="0"/>
                </a:rPr>
                <a:t>que interferem </a:t>
              </a:r>
            </a:p>
            <a:p>
              <a:pPr>
                <a:defRPr/>
              </a:pPr>
              <a:r>
                <a:rPr lang="pt-BR" sz="1050" dirty="0">
                  <a:cs typeface="Arial" pitchFamily="34" charset="0"/>
                </a:rPr>
                <a:t>na realização deste objetivo? 1, 2, 3, 4 e 14</a:t>
              </a:r>
            </a:p>
            <a:p>
              <a:pPr>
                <a:defRPr/>
              </a:pPr>
              <a:endParaRPr lang="pt-BR" sz="1050" dirty="0">
                <a:cs typeface="Arial" pitchFamily="34" charset="0"/>
              </a:endParaRPr>
            </a:p>
            <a:p>
              <a:pPr>
                <a:defRPr/>
              </a:pPr>
              <a:r>
                <a:rPr lang="pt-BR" sz="1200" dirty="0">
                  <a:latin typeface="Georgia" panose="02040502050405020303" pitchFamily="18" charset="0"/>
                  <a:cs typeface="Arial" pitchFamily="34" charset="0"/>
                </a:rPr>
                <a:t>1) ROTATIVIDADE DOS REPRESENTANTES</a:t>
              </a:r>
            </a:p>
            <a:p>
              <a:pPr>
                <a:defRPr/>
              </a:pPr>
              <a:r>
                <a:rPr lang="pt-BR" sz="1200" dirty="0">
                  <a:latin typeface="Georgia" panose="02040502050405020303" pitchFamily="18" charset="0"/>
                  <a:cs typeface="Arial" pitchFamily="34" charset="0"/>
                </a:rPr>
                <a:t>2) BAIXA DISPONIBILIZAÇÃO DE </a:t>
              </a:r>
            </a:p>
            <a:p>
              <a:pPr>
                <a:defRPr/>
              </a:pPr>
              <a:r>
                <a:rPr lang="pt-BR" sz="1200" dirty="0">
                  <a:latin typeface="Georgia" panose="02040502050405020303" pitchFamily="18" charset="0"/>
                  <a:cs typeface="Arial" pitchFamily="34" charset="0"/>
                </a:rPr>
                <a:t>DOCUMENTAÇAO NA REDE</a:t>
              </a:r>
            </a:p>
            <a:p>
              <a:pPr>
                <a:defRPr/>
              </a:pPr>
              <a:r>
                <a:rPr lang="pt-BR" sz="1200" dirty="0">
                  <a:latin typeface="Georgia" panose="02040502050405020303" pitchFamily="18" charset="0"/>
                  <a:cs typeface="Arial" pitchFamily="34" charset="0"/>
                </a:rPr>
                <a:t>3) FALTA DE UMA REDE DE COOPERAÇÃO EFETIVA</a:t>
              </a:r>
            </a:p>
            <a:p>
              <a:pPr>
                <a:defRPr/>
              </a:pPr>
              <a:r>
                <a:rPr lang="pt-BR" sz="1200" dirty="0">
                  <a:latin typeface="Georgia" panose="02040502050405020303" pitchFamily="18" charset="0"/>
                  <a:cs typeface="Arial" pitchFamily="34" charset="0"/>
                </a:rPr>
                <a:t>4) BAIXA COOPERAÇÃO POS REUNIAO</a:t>
              </a:r>
            </a:p>
            <a:p>
              <a:pPr>
                <a:defRPr/>
              </a:pPr>
              <a:r>
                <a:rPr lang="pt-BR" sz="1200" dirty="0">
                  <a:latin typeface="Georgia" panose="02040502050405020303" pitchFamily="18" charset="0"/>
                  <a:cs typeface="Arial" pitchFamily="34" charset="0"/>
                </a:rPr>
                <a:t>14) FALTA DE COMPROMISSO PARA ATUALIZAR FERRAMENTAS QUE ARMAZENEM DOCS TÉCNICOS</a:t>
              </a:r>
            </a:p>
            <a:p>
              <a:pPr>
                <a:defRPr/>
              </a:pPr>
              <a:endParaRPr lang="pt-BR" sz="1050" dirty="0">
                <a:cs typeface="Arial" pitchFamily="34" charset="0"/>
              </a:endParaRPr>
            </a:p>
          </p:txBody>
        </p:sp>
        <p:sp>
          <p:nvSpPr>
            <p:cNvPr id="31" name="Elipse 30"/>
            <p:cNvSpPr/>
            <p:nvPr/>
          </p:nvSpPr>
          <p:spPr>
            <a:xfrm>
              <a:off x="6058882" y="596881"/>
              <a:ext cx="287313" cy="28725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7174" name="Retângulo 31"/>
          <p:cNvSpPr>
            <a:spLocks noChangeArrowheads="1"/>
          </p:cNvSpPr>
          <p:nvPr/>
        </p:nvSpPr>
        <p:spPr bwMode="auto">
          <a:xfrm>
            <a:off x="179388" y="1878013"/>
            <a:ext cx="4486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/>
              <a:t>6. Fortalecer a capacidade de gestão em rede</a:t>
            </a:r>
          </a:p>
        </p:txBody>
      </p:sp>
      <p:sp>
        <p:nvSpPr>
          <p:cNvPr id="7175" name="CaixaDeTexto 10"/>
          <p:cNvSpPr txBox="1">
            <a:spLocks noChangeArrowheads="1"/>
          </p:cNvSpPr>
          <p:nvPr/>
        </p:nvSpPr>
        <p:spPr bwMode="auto">
          <a:xfrm>
            <a:off x="1363663" y="1116013"/>
            <a:ext cx="5984875" cy="3683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Georgia" pitchFamily="18" charset="0"/>
              </a:rPr>
              <a:t>Revisão Objetivos Estratégicos – 20ª Reunião 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5"/>
          <p:cNvSpPr txBox="1">
            <a:spLocks noChangeArrowheads="1"/>
          </p:cNvSpPr>
          <p:nvPr/>
        </p:nvSpPr>
        <p:spPr bwMode="auto">
          <a:xfrm>
            <a:off x="2268538" y="188913"/>
            <a:ext cx="6530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33CC"/>
                </a:solidFill>
                <a:latin typeface="Georgia" pitchFamily="18" charset="0"/>
              </a:rPr>
              <a:t>Compartilhar Conhecimentos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33CC"/>
                </a:solidFill>
                <a:latin typeface="Georgia" pitchFamily="18" charset="0"/>
              </a:rPr>
              <a:t> Gestão em Rede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 b="1">
              <a:solidFill>
                <a:srgbClr val="0033CC"/>
              </a:solidFill>
              <a:latin typeface="Georgia" pitchFamily="18" charset="0"/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0" y="9064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38113"/>
            <a:ext cx="2155825" cy="698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a 4"/>
          <p:cNvGraphicFramePr/>
          <p:nvPr/>
        </p:nvGraphicFramePr>
        <p:xfrm>
          <a:off x="-462318" y="2501672"/>
          <a:ext cx="8994758" cy="2799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198" name="CaixaDeTexto 10"/>
          <p:cNvSpPr txBox="1">
            <a:spLocks noChangeArrowheads="1"/>
          </p:cNvSpPr>
          <p:nvPr/>
        </p:nvSpPr>
        <p:spPr bwMode="auto">
          <a:xfrm>
            <a:off x="2586038" y="1454150"/>
            <a:ext cx="4114800" cy="3683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Georgia" pitchFamily="18" charset="0"/>
              </a:rPr>
              <a:t>Ferramentas Existentes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5"/>
          <p:cNvSpPr txBox="1">
            <a:spLocks noChangeArrowheads="1"/>
          </p:cNvSpPr>
          <p:nvPr/>
        </p:nvSpPr>
        <p:spPr bwMode="auto">
          <a:xfrm>
            <a:off x="2268538" y="188913"/>
            <a:ext cx="6530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33CC"/>
                </a:solidFill>
                <a:latin typeface="Georgia" pitchFamily="18" charset="0"/>
              </a:rPr>
              <a:t>Compartilhar Conhecimentos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33CC"/>
                </a:solidFill>
                <a:latin typeface="Georgia" pitchFamily="18" charset="0"/>
              </a:rPr>
              <a:t> Gestão em Rede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 b="1">
              <a:solidFill>
                <a:srgbClr val="0033CC"/>
              </a:solidFill>
              <a:latin typeface="Georgia" pitchFamily="18" charset="0"/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0" y="9064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38113"/>
            <a:ext cx="2155825" cy="698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a 4"/>
          <p:cNvGraphicFramePr/>
          <p:nvPr/>
        </p:nvGraphicFramePr>
        <p:xfrm>
          <a:off x="1403186" y="2420888"/>
          <a:ext cx="7489294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222" name="CaixaDeTexto 10"/>
          <p:cNvSpPr txBox="1">
            <a:spLocks noChangeArrowheads="1"/>
          </p:cNvSpPr>
          <p:nvPr/>
        </p:nvSpPr>
        <p:spPr bwMode="auto">
          <a:xfrm>
            <a:off x="2586038" y="1454150"/>
            <a:ext cx="4114800" cy="3683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Georgia" pitchFamily="18" charset="0"/>
              </a:rPr>
              <a:t>Ferramentas Existentes</a:t>
            </a:r>
          </a:p>
        </p:txBody>
      </p:sp>
      <p:graphicFrame>
        <p:nvGraphicFramePr>
          <p:cNvPr id="3" name="Diagrama 2"/>
          <p:cNvGraphicFramePr/>
          <p:nvPr/>
        </p:nvGraphicFramePr>
        <p:xfrm>
          <a:off x="2051720" y="4077072"/>
          <a:ext cx="504056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5"/>
          <p:cNvSpPr txBox="1">
            <a:spLocks noChangeArrowheads="1"/>
          </p:cNvSpPr>
          <p:nvPr/>
        </p:nvSpPr>
        <p:spPr bwMode="auto">
          <a:xfrm>
            <a:off x="2268538" y="188913"/>
            <a:ext cx="6530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33CC"/>
                </a:solidFill>
                <a:latin typeface="Georgia" pitchFamily="18" charset="0"/>
              </a:rPr>
              <a:t>Compartilhar Conhecimentos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33CC"/>
                </a:solidFill>
                <a:latin typeface="Georgia" pitchFamily="18" charset="0"/>
              </a:rPr>
              <a:t> Gestão em Rede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 b="1">
              <a:solidFill>
                <a:srgbClr val="0033CC"/>
              </a:solidFill>
              <a:latin typeface="Georgia" pitchFamily="18" charset="0"/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0" y="9064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38113"/>
            <a:ext cx="2155825" cy="698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/>
          <p:cNvGraphicFramePr/>
          <p:nvPr/>
        </p:nvGraphicFramePr>
        <p:xfrm>
          <a:off x="202407" y="2996952"/>
          <a:ext cx="8596312" cy="92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Diagrama 16"/>
          <p:cNvGraphicFramePr/>
          <p:nvPr/>
        </p:nvGraphicFramePr>
        <p:xfrm>
          <a:off x="179512" y="1700808"/>
          <a:ext cx="8596312" cy="92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Diagrama 19"/>
          <p:cNvGraphicFramePr/>
          <p:nvPr/>
        </p:nvGraphicFramePr>
        <p:xfrm>
          <a:off x="179512" y="4161259"/>
          <a:ext cx="8596312" cy="92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0248" name="CaixaDeTexto 6"/>
          <p:cNvSpPr txBox="1">
            <a:spLocks noChangeArrowheads="1"/>
          </p:cNvSpPr>
          <p:nvPr/>
        </p:nvSpPr>
        <p:spPr bwMode="auto">
          <a:xfrm>
            <a:off x="2714625" y="1052513"/>
            <a:ext cx="3713163" cy="36988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Georgia" pitchFamily="18" charset="0"/>
              </a:rPr>
              <a:t>Proposta de Comunicação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5608</TotalTime>
  <Words>821</Words>
  <Application>Microsoft Office PowerPoint</Application>
  <PresentationFormat>Apresentação na tela (4:3)</PresentationFormat>
  <Paragraphs>224</Paragraphs>
  <Slides>17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Calibri</vt:lpstr>
      <vt:lpstr>Arial</vt:lpstr>
      <vt:lpstr>Georgia</vt:lpstr>
      <vt:lpstr>Tahoma</vt:lpstr>
      <vt:lpstr>Wingdings</vt:lpstr>
      <vt:lpstr>Times New Roman</vt:lpstr>
      <vt:lpstr>Symbol</vt:lpstr>
      <vt:lpstr>Tema do Office</vt:lpstr>
      <vt:lpstr>Apresentação do PowerPoint</vt:lpstr>
      <vt:lpstr>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</dc:creator>
  <cp:lastModifiedBy>Test</cp:lastModifiedBy>
  <cp:revision>267</cp:revision>
  <dcterms:created xsi:type="dcterms:W3CDTF">2013-06-10T15:43:49Z</dcterms:created>
  <dcterms:modified xsi:type="dcterms:W3CDTF">2013-09-30T14:42:46Z</dcterms:modified>
</cp:coreProperties>
</file>