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9" r:id="rId2"/>
    <p:sldId id="327" r:id="rId3"/>
    <p:sldId id="328" r:id="rId4"/>
    <p:sldId id="303" r:id="rId5"/>
    <p:sldId id="329" r:id="rId6"/>
    <p:sldId id="325" r:id="rId7"/>
  </p:sldIdLst>
  <p:sldSz cx="9144000" cy="6858000" type="screen4x3"/>
  <p:notesSz cx="7035800" cy="91948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22" y="-102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A9C8A-F0D0-40D4-915F-A002C2457F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373CA-92F7-4987-9A08-2A7F9AF163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8401-A923-4A65-8554-69F58D58578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404C6-2EF6-41D0-861B-A942A9F2F9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B128-1493-49A1-B37B-CB99981DDD1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6201B-3BFD-4A51-A356-A251CDB5E3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9370-4AC8-429D-8C70-358D5B5BF5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12114-76E7-4075-9BF0-DAA0E42D9D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D208-84EF-4B92-96D9-04EB49D3FD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0D6A-F565-4339-94EA-8567215DFB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6388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F1C002A9-7E72-4C9F-BE78-16C6084BC3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16396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6397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7847013" y="0"/>
            <a:ext cx="1296987" cy="7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66"/>
                </a:solidFill>
              </a:rPr>
              <a:t>COGEF</a:t>
            </a:r>
            <a:r>
              <a:rPr lang="pt-BR" sz="1800">
                <a:solidFill>
                  <a:srgbClr val="FFFF66"/>
                </a:solidFill>
              </a:rPr>
              <a:t>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pt-BR" sz="1800">
              <a:solidFill>
                <a:srgbClr val="FFFF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7" imgW="0" imgH="0" progId="">
              <p:embed/>
            </p:oleObj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6663"/>
            <a:ext cx="5756275" cy="985837"/>
          </a:xfrm>
        </p:spPr>
        <p:txBody>
          <a:bodyPr/>
          <a:lstStyle/>
          <a:p>
            <a:pPr>
              <a:defRPr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  <a:defRPr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Palmas/TO, 13 e 14 de março de 2014.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343025" y="777875"/>
            <a:ext cx="653097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sz="4000" cap="small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23ª REUNIÃO DA COGEF </a:t>
            </a:r>
          </a:p>
          <a:p>
            <a:pPr eaLnBrk="0" hangingPunct="0">
              <a:defRPr/>
            </a:pPr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>
          <a:xfrm>
            <a:off x="1082675" y="414338"/>
            <a:ext cx="6869113" cy="430212"/>
          </a:xfrm>
        </p:spPr>
        <p:txBody>
          <a:bodyPr/>
          <a:lstStyle/>
          <a:p>
            <a:r>
              <a:rPr lang="pt-BR" sz="2800" smtClean="0"/>
              <a:t>Andamento das ações</a:t>
            </a:r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>
          <a:xfrm>
            <a:off x="420688" y="1428750"/>
            <a:ext cx="8445500" cy="5146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1600" smtClean="0"/>
              <a:t> </a:t>
            </a:r>
            <a:r>
              <a:rPr lang="pt-BR" sz="1600" b="1" smtClean="0"/>
              <a:t>Participantes: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Kiola Moraes Rego – MA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Maria Juraci Alves Câmara – PI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Milton Cesar da Costa – RS - </a:t>
            </a:r>
            <a:r>
              <a:rPr lang="pt-BR" sz="1600" i="1" smtClean="0"/>
              <a:t>Coordenador</a:t>
            </a:r>
          </a:p>
          <a:p>
            <a:pPr algn="just">
              <a:buFont typeface="Arial" charset="0"/>
              <a:buChar char="•"/>
            </a:pPr>
            <a:r>
              <a:rPr lang="pt-BR" sz="1600" smtClean="0"/>
              <a:t>Sônia Mara Borges - TO</a:t>
            </a:r>
          </a:p>
          <a:p>
            <a:pPr algn="ctr">
              <a:buFont typeface="Wingdings" pitchFamily="2" charset="2"/>
              <a:buNone/>
            </a:pPr>
            <a:r>
              <a:rPr lang="pt-BR" sz="1600" b="1" u="sng" smtClean="0"/>
              <a:t>Atividades Desenvolvidas</a:t>
            </a:r>
          </a:p>
          <a:p>
            <a:pPr algn="ctr">
              <a:buFont typeface="Wingdings" pitchFamily="2" charset="2"/>
              <a:buNone/>
            </a:pPr>
            <a:endParaRPr lang="pt-BR" sz="1600" b="1" smtClean="0"/>
          </a:p>
          <a:p>
            <a:pPr>
              <a:buFont typeface="Wingdings" pitchFamily="2" charset="2"/>
              <a:buNone/>
            </a:pPr>
            <a:r>
              <a:rPr lang="pt-BR" sz="1600" b="1" smtClean="0"/>
              <a:t>1. Reunião de alinhamento com ESAF, BID, GEFIN, CONSAD</a:t>
            </a:r>
          </a:p>
          <a:p>
            <a:pPr algn="just">
              <a:buFont typeface="Wingdings" pitchFamily="2" charset="2"/>
              <a:buNone/>
            </a:pPr>
            <a:r>
              <a:rPr lang="pt-BR" sz="1600" smtClean="0"/>
              <a:t>Onde: Brasília/DF</a:t>
            </a:r>
          </a:p>
          <a:p>
            <a:pPr algn="just">
              <a:buFont typeface="Wingdings" pitchFamily="2" charset="2"/>
              <a:buNone/>
            </a:pPr>
            <a:r>
              <a:rPr lang="pt-BR" sz="1600" smtClean="0"/>
              <a:t>Quando: dia 07/02/2014 – das 09h às 14h</a:t>
            </a:r>
          </a:p>
          <a:p>
            <a:pPr algn="just">
              <a:buFont typeface="Wingdings" pitchFamily="2" charset="2"/>
              <a:buNone/>
            </a:pPr>
            <a:endParaRPr lang="pt-BR" sz="1600" smtClean="0"/>
          </a:p>
          <a:p>
            <a:pPr>
              <a:buFont typeface="Wingdings" pitchFamily="2" charset="2"/>
              <a:buNone/>
            </a:pPr>
            <a:r>
              <a:rPr lang="pt-BR" sz="1600" smtClean="0"/>
              <a:t>Participantes:  Ana Lucia Paiva Dezolt – BID; Milton Cesar da Costa – GT Capacitação/COGEF; Maria Juraci Alves Câmara – GT Capacitação/COGEF; Ana Maria Viana Severo – GEFIN; Lucíola Maurício de Arruda – Diretora de Educação/ESAF;  Carlos Lago Bouza – BID; Carlos Eduardo Sobreira – CONSAD; Anna Carla Duarte Chrispin – ESAF/MG; Nerylson Lima da Silva – Diretor-Geral Adjunto/ESAF; Amanda Zaban Viana – Diretora de Eventos/ESAF; Raimunda Ferreira de Almeida – Diretora-Geral Adjunta/ESAF; Alexandre Ribeiro Motta – Diretor-Geral/ESAF</a:t>
            </a:r>
          </a:p>
          <a:p>
            <a:pPr>
              <a:buFont typeface="Wingdings" pitchFamily="2" charset="2"/>
              <a:buNone/>
            </a:pPr>
            <a:endParaRPr lang="pt-BR" sz="1600" b="1" smtClean="0"/>
          </a:p>
          <a:p>
            <a:pPr>
              <a:buFont typeface="Wingdings" pitchFamily="2" charset="2"/>
              <a:buNone/>
            </a:pPr>
            <a:endParaRPr lang="pt-BR" sz="1600" b="1" smtClean="0"/>
          </a:p>
          <a:p>
            <a:pPr algn="just">
              <a:buFont typeface="Wingdings" pitchFamily="2" charset="2"/>
              <a:buNone/>
            </a:pPr>
            <a:endParaRPr lang="pt-BR" sz="1600" smtClean="0"/>
          </a:p>
          <a:p>
            <a:pPr>
              <a:buFont typeface="Wingdings" pitchFamily="2" charset="2"/>
              <a:buNone/>
            </a:pPr>
            <a:endParaRPr lang="pt-BR" sz="1600" b="1" smtClean="0"/>
          </a:p>
          <a:p>
            <a:pPr>
              <a:buFontTx/>
              <a:buChar char="-"/>
            </a:pPr>
            <a:endParaRPr lang="pt-BR" sz="1600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844CE9-5784-4386-9F98-E2531C87C9C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Número de Slide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9B51CC-2CC9-443E-8514-CB9B7DD4E3A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tângulo 2"/>
          <p:cNvSpPr>
            <a:spLocks noChangeArrowheads="1"/>
          </p:cNvSpPr>
          <p:nvPr/>
        </p:nvSpPr>
        <p:spPr bwMode="auto">
          <a:xfrm>
            <a:off x="144463" y="1397000"/>
            <a:ext cx="8815387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1600"/>
          </a:p>
          <a:p>
            <a:pPr algn="just"/>
            <a:r>
              <a:rPr lang="pt-BR" sz="1600"/>
              <a:t>2. Programa de formação para UCPs:</a:t>
            </a:r>
          </a:p>
          <a:p>
            <a:pPr algn="just"/>
            <a:endParaRPr lang="pt-BR" sz="1600"/>
          </a:p>
          <a:p>
            <a:pPr algn="just"/>
            <a:r>
              <a:rPr lang="pt-BR" sz="1600" b="0"/>
              <a:t>A ESAF se dispôs a realizar parceria para construção do programa, aproveitando inclusive alguns cursos já disponíveis. Programa está em fase de formatação a partir da construção de um projeto pedagógico, nos padrões estabelecidos pela ESAF.</a:t>
            </a:r>
          </a:p>
          <a:p>
            <a:pPr algn="just"/>
            <a:r>
              <a:rPr lang="pt-BR" sz="1600" b="0"/>
              <a:t>Precisaremos encontrar uma solução conjunta para as dificuldades orçamentárias na contratação da ESAF</a:t>
            </a:r>
          </a:p>
          <a:p>
            <a:pPr algn="just"/>
            <a:endParaRPr lang="pt-BR" sz="1600" b="0"/>
          </a:p>
          <a:p>
            <a:pPr algn="just"/>
            <a:endParaRPr lang="pt-BR" sz="1600" b="0"/>
          </a:p>
          <a:p>
            <a:pPr algn="just"/>
            <a:r>
              <a:rPr lang="pt-BR" sz="1600"/>
              <a:t>3. Workshops:</a:t>
            </a:r>
          </a:p>
          <a:p>
            <a:pPr algn="just"/>
            <a:endParaRPr lang="pt-BR" sz="1600" b="0"/>
          </a:p>
          <a:p>
            <a:pPr>
              <a:buFontTx/>
              <a:buChar char="-"/>
            </a:pPr>
            <a:r>
              <a:rPr lang="pt-BR" sz="1600" b="0"/>
              <a:t> Evento previsto para ocorrer em fevereiro, em são Luis/MA, foi adiado.  Por sugestão da colega Myrthes a discussão temática sobre as “melhorias no atendimento” deverá ficar para depois da 48ª Assembleia Geral do CIAT, que ocorrerá no período de 05 a 08/05, no Rio de Janeiro, que tratará de temas similares.</a:t>
            </a:r>
          </a:p>
          <a:p>
            <a:pPr>
              <a:buFontTx/>
              <a:buChar char="-"/>
            </a:pPr>
            <a:endParaRPr lang="pt-BR" sz="1600" b="0"/>
          </a:p>
          <a:p>
            <a:pPr>
              <a:buFontTx/>
              <a:buChar char="-"/>
            </a:pPr>
            <a:r>
              <a:rPr lang="pt-BR" sz="1600" b="0"/>
              <a:t> Workshop de março confirmado: tema: </a:t>
            </a:r>
            <a:r>
              <a:rPr lang="pt-PT" sz="1600" b="0"/>
              <a:t>Solução de Alta Disponibilidade em sites distintos. Ocorrido no dia 12/03, em Palmas/TO.</a:t>
            </a:r>
          </a:p>
          <a:p>
            <a:pPr>
              <a:buFontTx/>
              <a:buChar char="-"/>
            </a:pPr>
            <a:endParaRPr lang="pt-PT" sz="1600" b="0"/>
          </a:p>
          <a:p>
            <a:pPr>
              <a:buFontTx/>
              <a:buChar char="-"/>
            </a:pPr>
            <a:r>
              <a:rPr lang="pt-PT" sz="1600" b="0"/>
              <a:t> </a:t>
            </a:r>
            <a:r>
              <a:rPr lang="pt-PT" sz="1600" b="0" u="sng"/>
              <a:t>Definir nessa reunião os próximos Workshops.</a:t>
            </a:r>
          </a:p>
          <a:p>
            <a:endParaRPr lang="pt-BR" sz="1600" b="0" u="sng"/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293813" y="411163"/>
            <a:ext cx="52308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chemeClr val="bg1"/>
                </a:solidFill>
              </a:rPr>
              <a:t>Andamento das Ações</a:t>
            </a:r>
            <a:endParaRPr lang="pt-B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C54916-C487-4EA2-B351-CA6DC2CB0DF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gray">
          <a:xfrm>
            <a:off x="741363" y="514350"/>
            <a:ext cx="70326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800">
                <a:solidFill>
                  <a:schemeClr val="bg1"/>
                </a:solidFill>
              </a:rPr>
              <a:t>Andamento das Ações</a:t>
            </a:r>
            <a:r>
              <a:rPr lang="pt-BR" sz="2800"/>
              <a:t> </a:t>
            </a:r>
          </a:p>
        </p:txBody>
      </p:sp>
      <p:sp>
        <p:nvSpPr>
          <p:cNvPr id="20483" name="CaixaDeTexto 6"/>
          <p:cNvSpPr txBox="1">
            <a:spLocks noChangeArrowheads="1"/>
          </p:cNvSpPr>
          <p:nvPr/>
        </p:nvSpPr>
        <p:spPr bwMode="auto">
          <a:xfrm>
            <a:off x="1233488" y="2136775"/>
            <a:ext cx="5986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</a:t>
            </a: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277813" y="1522413"/>
            <a:ext cx="8393112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endParaRPr lang="pt-BR" sz="1600" b="0"/>
          </a:p>
          <a:p>
            <a:r>
              <a:rPr lang="pt-BR" sz="1600"/>
              <a:t>4. Curso de Gestão para Resultados:</a:t>
            </a:r>
          </a:p>
          <a:p>
            <a:endParaRPr lang="pt-BR" sz="1600"/>
          </a:p>
          <a:p>
            <a:pPr>
              <a:buFontTx/>
              <a:buChar char="-"/>
            </a:pPr>
            <a:r>
              <a:rPr lang="pt-BR" sz="1600" b="0"/>
              <a:t>ESAF também se dispôs a auxiliar. Necessita definir mais claramente o escopo do projeto, em especial o público alvo e o nível de profundidade. Possibilidade de incluir como um curso dentro da Trilha de Capacitação já desenhada e em desenvolvimento pelo GDFAZ</a:t>
            </a:r>
          </a:p>
          <a:p>
            <a:endParaRPr lang="pt-BR" sz="1600" b="0"/>
          </a:p>
          <a:p>
            <a:pPr>
              <a:buFontTx/>
              <a:buChar char="-"/>
            </a:pPr>
            <a:endParaRPr lang="pt-BR" sz="1600" b="0"/>
          </a:p>
          <a:p>
            <a:r>
              <a:rPr lang="pt-BR" sz="1600"/>
              <a:t>5. Seminário COGEF:</a:t>
            </a:r>
          </a:p>
          <a:p>
            <a:endParaRPr lang="pt-BR" sz="1600"/>
          </a:p>
          <a:p>
            <a:r>
              <a:rPr lang="pt-BR" sz="1600" b="0"/>
              <a:t>- Segue aguardando definição quanto à possibilidade de utilização de recursos. </a:t>
            </a:r>
          </a:p>
          <a:p>
            <a:r>
              <a:rPr lang="pt-BR" sz="1600" b="0"/>
              <a:t>Contudo, entende-se necessário que se inicie imediatamente a formatação do seminário, com previsão para ocorrer em 2015.</a:t>
            </a:r>
          </a:p>
          <a:p>
            <a:endParaRPr lang="pt-BR" sz="1600" b="0">
              <a:ea typeface="Times New Roman" pitchFamily="18" charset="0"/>
              <a:cs typeface="Arial" charset="0"/>
            </a:endParaRPr>
          </a:p>
          <a:p>
            <a:endParaRPr lang="pt-BR" sz="800" b="0">
              <a:cs typeface="Arial" charset="0"/>
            </a:endParaRPr>
          </a:p>
          <a:p>
            <a:pPr eaLnBrk="0" hangingPunct="0"/>
            <a:endParaRPr lang="pt-BR" sz="1600" b="0">
              <a:cs typeface="Times New Roman" pitchFamily="18" charset="0"/>
            </a:endParaRPr>
          </a:p>
          <a:p>
            <a:pPr eaLnBrk="0" hangingPunct="0"/>
            <a:endParaRPr lang="pt-BR" sz="1600" b="0">
              <a:cs typeface="Times New Roman" pitchFamily="18" charset="0"/>
            </a:endParaRPr>
          </a:p>
          <a:p>
            <a:pPr eaLnBrk="0" hangingPunct="0"/>
            <a:endParaRPr lang="pt-BR" sz="800" b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57238"/>
            <a:ext cx="8780462" cy="427037"/>
          </a:xfrm>
        </p:spPr>
        <p:txBody>
          <a:bodyPr/>
          <a:lstStyle/>
          <a:p>
            <a:pPr algn="ctr"/>
            <a:r>
              <a:rPr lang="pt-BR" sz="2800" smtClean="0"/>
              <a:t>Andamento da Ações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12888"/>
            <a:ext cx="8780462" cy="4046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000" b="1" dirty="0" smtClean="0"/>
              <a:t>6. Mestrado EAD – Universidade Externado da Colômbia:</a:t>
            </a:r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     Questões a serem equacionadas:</a:t>
            </a:r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      1. Possibilidade de inclusão no Plano de Capacitação das Secretarias e custeio com recursos do </a:t>
            </a:r>
            <a:r>
              <a:rPr lang="pt-BR" sz="2000" b="1" dirty="0" err="1" smtClean="0"/>
              <a:t>Profisco</a:t>
            </a:r>
            <a:r>
              <a:rPr lang="pt-BR" sz="2000" b="1" dirty="0" smtClean="0"/>
              <a:t> (inclusive despesas de passagens e diárias);</a:t>
            </a:r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      2. Convalidação do título no Brasil (verificar junto à CAPES o que é necessário e/ou tentar parceria com universidade </a:t>
            </a:r>
            <a:r>
              <a:rPr lang="pt-BR" sz="2000" b="1" dirty="0" smtClean="0"/>
              <a:t>nacional)ficar</a:t>
            </a:r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3, verificar adaptação do programa às necessidades </a:t>
            </a:r>
            <a:r>
              <a:rPr lang="pt-BR" sz="2000" b="1" dirty="0" err="1" smtClean="0"/>
              <a:t>inerentesa</a:t>
            </a:r>
            <a:r>
              <a:rPr lang="pt-BR" sz="2000" b="1" dirty="0" smtClean="0"/>
              <a:t> às unidades </a:t>
            </a:r>
            <a:r>
              <a:rPr lang="pt-BR" sz="2000" b="1" dirty="0" err="1" smtClean="0"/>
              <a:t>subnacionais</a:t>
            </a:r>
            <a:r>
              <a:rPr lang="pt-BR" sz="2000" b="1" dirty="0" smtClean="0"/>
              <a:t>.</a:t>
            </a:r>
            <a:endParaRPr lang="pt-BR" sz="2000" b="1" dirty="0" smtClean="0"/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116035F2-7C2C-46AD-BF84-03D5F84A8442}" type="slidenum">
              <a:rPr lang="en-US" sz="1000" b="0"/>
              <a:pPr algn="r" eaLnBrk="0" hangingPunct="0">
                <a:lnSpc>
                  <a:spcPct val="80000"/>
                </a:lnSpc>
              </a:pPr>
              <a:t>6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6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sz="4400" dirty="0"/>
              <a:t>      </a:t>
            </a: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295900" y="4978400"/>
            <a:ext cx="3200400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/>
              <a:t>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15925</TotalTime>
  <Words>520</Words>
  <Application>Microsoft Office PowerPoint</Application>
  <PresentationFormat>Apresentação na tela (4:3)</PresentationFormat>
  <Paragraphs>79</Paragraphs>
  <Slides>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Blank</vt:lpstr>
      <vt:lpstr>think-cell Slide</vt:lpstr>
      <vt:lpstr> GT CAPACITAÇÃO</vt:lpstr>
      <vt:lpstr>Andamento das ações</vt:lpstr>
      <vt:lpstr>Slide 3</vt:lpstr>
      <vt:lpstr>Slide 4</vt:lpstr>
      <vt:lpstr>Andamento da Ações</vt:lpstr>
      <vt:lpstr>Slide 6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SEFAZ</cp:lastModifiedBy>
  <cp:revision>161</cp:revision>
  <cp:lastPrinted>2000-08-10T20:43:38Z</cp:lastPrinted>
  <dcterms:created xsi:type="dcterms:W3CDTF">2010-11-12T18:31:08Z</dcterms:created>
  <dcterms:modified xsi:type="dcterms:W3CDTF">2014-03-14T18:20:44Z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