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70" r:id="rId2"/>
    <p:sldId id="303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295" r:id="rId11"/>
    <p:sldId id="296" r:id="rId12"/>
    <p:sldId id="288" r:id="rId13"/>
    <p:sldId id="289" r:id="rId14"/>
    <p:sldId id="290" r:id="rId15"/>
    <p:sldId id="297" r:id="rId16"/>
    <p:sldId id="292" r:id="rId17"/>
    <p:sldId id="293" r:id="rId18"/>
    <p:sldId id="294" r:id="rId19"/>
    <p:sldId id="282" r:id="rId20"/>
    <p:sldId id="313" r:id="rId21"/>
    <p:sldId id="315" r:id="rId22"/>
    <p:sldId id="316" r:id="rId23"/>
    <p:sldId id="317" r:id="rId24"/>
    <p:sldId id="314" r:id="rId25"/>
    <p:sldId id="318" r:id="rId26"/>
    <p:sldId id="287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34"/>
    <a:srgbClr val="C00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3" autoAdjust="0"/>
    <p:restoredTop sz="94660"/>
  </p:normalViewPr>
  <p:slideViewPr>
    <p:cSldViewPr>
      <p:cViewPr varScale="1">
        <p:scale>
          <a:sx n="83" d="100"/>
          <a:sy n="83" d="100"/>
        </p:scale>
        <p:origin x="-137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FC937-B889-4F03-B511-7B74A54E1A5C}" type="datetimeFigureOut">
              <a:rPr lang="pt-BR" smtClean="0"/>
              <a:t>10/03/2014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2DAA3-7B75-469D-A774-3234A7EA20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845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965-0A53-4D50-904C-7EE3A4367BA1}" type="datetime1">
              <a:rPr lang="pt-BR" smtClean="0"/>
              <a:t>10/03/2014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145B-1E05-4B0A-9FC1-0C8EE3C8C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281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B118-15B4-4316-B65F-7AAAED13253E}" type="datetime1">
              <a:rPr lang="pt-BR" smtClean="0"/>
              <a:t>10/03/2014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145B-1E05-4B0A-9FC1-0C8EE3C8C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35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0C4E0-E2B4-4F97-A029-36281CDC6CD7}" type="datetime1">
              <a:rPr lang="pt-BR" smtClean="0"/>
              <a:t>10/03/2014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145B-1E05-4B0A-9FC1-0C8EE3C8C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4015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A1D7-D126-40AF-8A77-388D2C291931}" type="datetime1">
              <a:rPr lang="pt-BR" smtClean="0"/>
              <a:t>10/03/2014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145B-1E05-4B0A-9FC1-0C8EE3C8C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18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7169-763E-42BA-ADB0-0F71B69469FD}" type="datetime1">
              <a:rPr lang="pt-BR" smtClean="0"/>
              <a:t>10/03/2014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145B-1E05-4B0A-9FC1-0C8EE3C8C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4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DD38-9D05-49EC-A823-D47FFE5C8F87}" type="datetime1">
              <a:rPr lang="pt-BR" smtClean="0"/>
              <a:t>10/03/2014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145B-1E05-4B0A-9FC1-0C8EE3C8C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9258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9AEA-3120-47E1-A09C-8219AB657E3B}" type="datetime1">
              <a:rPr lang="pt-BR" smtClean="0"/>
              <a:t>10/03/2014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145B-1E05-4B0A-9FC1-0C8EE3C8C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6759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79C3-591F-404C-9F2D-61B66355A407}" type="datetime1">
              <a:rPr lang="pt-BR" smtClean="0"/>
              <a:t>10/03/2014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145B-1E05-4B0A-9FC1-0C8EE3C8C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472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CD82-CFF9-429B-AA93-EE510D5BD46D}" type="datetime1">
              <a:rPr lang="pt-BR" smtClean="0"/>
              <a:t>10/03/2014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145B-1E05-4B0A-9FC1-0C8EE3C8C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72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69F5-19EE-4336-8723-48F359A7F796}" type="datetime1">
              <a:rPr lang="pt-BR" smtClean="0"/>
              <a:t>10/03/2014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145B-1E05-4B0A-9FC1-0C8EE3C8C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862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DE10-27F2-416C-8183-384A43FC1B49}" type="datetime1">
              <a:rPr lang="pt-BR" smtClean="0"/>
              <a:t>10/03/2014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145B-1E05-4B0A-9FC1-0C8EE3C8C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279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1000" t="1000" r="75000" b="9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815E-4ED7-49B9-AAFC-5F0AD86285CB}" type="datetime1">
              <a:rPr lang="pt-BR" smtClean="0"/>
              <a:t>10/03/2014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9145B-1E05-4B0A-9FC1-0C8EE3C8C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82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9" y="101703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20888"/>
            <a:ext cx="3296226" cy="1628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ítulo 6"/>
          <p:cNvSpPr>
            <a:spLocks noGrp="1"/>
          </p:cNvSpPr>
          <p:nvPr>
            <p:ph type="title"/>
          </p:nvPr>
        </p:nvSpPr>
        <p:spPr>
          <a:xfrm>
            <a:off x="1737448" y="101703"/>
            <a:ext cx="5714872" cy="662473"/>
          </a:xfrm>
        </p:spPr>
        <p:txBody>
          <a:bodyPr>
            <a:normAutofit/>
          </a:bodyPr>
          <a:lstStyle/>
          <a:p>
            <a:r>
              <a:rPr lang="pt-BR" sz="2400" dirty="0" smtClean="0"/>
              <a:t>23ª Reunião da COGEF – Palmas – Tocantins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1932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DISTRIBUIÇÃO DA ATIVIDADE DO GT-CAPACITAÇÃO</a:t>
            </a:r>
          </a:p>
          <a:p>
            <a:pPr marL="0" indent="0" algn="ctr">
              <a:buNone/>
            </a:pPr>
            <a:endParaRPr lang="pt-BR" sz="2000" dirty="0" smtClean="0"/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23547"/>
              </p:ext>
            </p:extLst>
          </p:nvPr>
        </p:nvGraphicFramePr>
        <p:xfrm>
          <a:off x="467544" y="1484784"/>
          <a:ext cx="8352928" cy="5163532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70529"/>
                <a:gridCol w="296423"/>
                <a:gridCol w="1421280"/>
                <a:gridCol w="3456384"/>
                <a:gridCol w="1080120"/>
                <a:gridCol w="1728192"/>
              </a:tblGrid>
              <a:tr h="452467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800" u="none" strike="noStrike" dirty="0" smtClean="0">
                          <a:effectLst/>
                        </a:rPr>
                        <a:t>GT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 smtClean="0">
                          <a:effectLst/>
                        </a:rPr>
                        <a:t>COMPOSIÇÃO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Atividades</a:t>
                      </a:r>
                      <a:endParaRPr lang="pt-BR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Quem faz?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Prazo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948">
                <a:tc rowSpan="5">
                  <a:txBody>
                    <a:bodyPr/>
                    <a:lstStyle/>
                    <a:p>
                      <a:pPr marL="4572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 - CAPACITAÇÃO</a:t>
                      </a:r>
                      <a:endParaRPr lang="pt-BR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45720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Milton</a:t>
                      </a:r>
                      <a:r>
                        <a:rPr lang="pt-BR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Costa</a:t>
                      </a: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(RS)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Milton Costa(RS)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Juraci(PI)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Sônia Mara(TO)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Kiola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(MA)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Cristovan</a:t>
                      </a: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(PI)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noProof="0" dirty="0" smtClean="0"/>
                        <a:t>Propor um programa de trabalho para o GT</a:t>
                      </a:r>
                      <a:endParaRPr lang="pt-BR" noProof="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Milton(RS)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30/11/13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318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Realização dos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WS. (um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por mês, sendo que a cada 3 meses um deles antecederá  na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-Reunião da COGEF)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GT-Capacitação e UF sede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endParaRPr lang="pt-BR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318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noProof="0" dirty="0" smtClean="0"/>
                        <a:t>Construção do Curso de Gestão para Resultados ( EAD, Material </a:t>
                      </a:r>
                      <a:r>
                        <a:rPr lang="pt-BR" sz="1800" noProof="0" dirty="0" err="1" smtClean="0"/>
                        <a:t>Publix</a:t>
                      </a:r>
                      <a:r>
                        <a:rPr lang="pt-BR" sz="1800" noProof="0" dirty="0" smtClean="0"/>
                        <a:t>, entre outros).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/>
                      <a:r>
                        <a:rPr lang="en-US" sz="1400" dirty="0" smtClean="0"/>
                        <a:t>Milton(RS)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675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/>
                      <a:r>
                        <a:rPr lang="pt-BR" sz="1800" baseline="0" noProof="0" dirty="0" smtClean="0"/>
                        <a:t>Criação de um curso de formação para as </a:t>
                      </a:r>
                      <a:r>
                        <a:rPr lang="pt-BR" sz="1800" baseline="0" noProof="0" dirty="0" err="1" smtClean="0"/>
                        <a:t>UCPs</a:t>
                      </a:r>
                      <a:r>
                        <a:rPr lang="pt-BR" sz="1800" baseline="0" noProof="0" dirty="0" smtClean="0"/>
                        <a:t> e demais envolvidos com projetos de financiamento (Interlocução dos parceiros estratégico)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Milton(RS)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318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fontAlgn="t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None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Produzir uma revista sobre  as conquistas da COGEF ao longo destes 5 anos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t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None/>
                      </a:pPr>
                      <a:r>
                        <a:rPr lang="pt-BR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Cristovan</a:t>
                      </a: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/>
                      <a:r>
                        <a:rPr lang="en-US" sz="1400" dirty="0" smtClean="0"/>
                        <a:t>???</a:t>
                      </a:r>
                    </a:p>
                    <a:p>
                      <a:pPr marL="72000"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339752" y="101703"/>
            <a:ext cx="5112568" cy="662473"/>
          </a:xfrm>
        </p:spPr>
        <p:txBody>
          <a:bodyPr>
            <a:normAutofit/>
          </a:bodyPr>
          <a:lstStyle/>
          <a:p>
            <a:r>
              <a:rPr lang="pt-BR" sz="2000" dirty="0" smtClean="0"/>
              <a:t>23ª Reunião da COGEF – Palmas – Tocantins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1430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DISTRIBUIÇÃO DA ATIVIDADE DA EQUIPE COGEF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791053"/>
              </p:ext>
            </p:extLst>
          </p:nvPr>
        </p:nvGraphicFramePr>
        <p:xfrm>
          <a:off x="467544" y="1772815"/>
          <a:ext cx="8352928" cy="4787509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70529"/>
                <a:gridCol w="296423"/>
                <a:gridCol w="1852647"/>
                <a:gridCol w="3606544"/>
                <a:gridCol w="1074657"/>
                <a:gridCol w="1152128"/>
              </a:tblGrid>
              <a:tr h="452467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800" u="none" strike="noStrike" dirty="0" smtClean="0">
                          <a:effectLst/>
                        </a:rPr>
                        <a:t>GT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 smtClean="0">
                          <a:effectLst/>
                        </a:rPr>
                        <a:t>COMPOSIÇÃO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Atividades</a:t>
                      </a:r>
                      <a:endParaRPr lang="pt-BR" sz="18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Quem faz?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Prazo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521">
                <a:tc rowSpan="2">
                  <a:txBody>
                    <a:bodyPr/>
                    <a:lstStyle/>
                    <a:p>
                      <a:pPr marL="4572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 - GESTÃO</a:t>
                      </a:r>
                      <a:endParaRPr lang="pt-BR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Mona Lygia(PE)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Mona Lygia(PE)</a:t>
                      </a:r>
                      <a:endParaRPr lang="pt-BR" sz="20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Azambuja(SC)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Débora 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Muzzi</a:t>
                      </a: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(MG)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Kátia(TO)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Marta(SE)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Myrthes</a:t>
                      </a: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(MA)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Thaner</a:t>
                      </a: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(MS)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noProof="0" dirty="0" smtClean="0"/>
                        <a:t>Criar um programa de</a:t>
                      </a:r>
                      <a:r>
                        <a:rPr lang="pt-BR" baseline="0" noProof="0" dirty="0" smtClean="0"/>
                        <a:t> debates para o dimensionamento e a busca de soluções para os problemas em Gestão Fazendária.</a:t>
                      </a:r>
                      <a:endParaRPr lang="pt-BR" noProof="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Mona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COGEF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março</a:t>
                      </a:r>
                      <a:r>
                        <a:rPr lang="en-US" baseline="0" dirty="0" smtClean="0"/>
                        <a:t>/14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16752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noProof="0" dirty="0" smtClean="0"/>
                        <a:t>Preparar</a:t>
                      </a:r>
                      <a:r>
                        <a:rPr lang="pt-BR" baseline="0" noProof="0" dirty="0" smtClean="0"/>
                        <a:t> o </a:t>
                      </a:r>
                      <a:r>
                        <a:rPr lang="pt-BR" noProof="0" dirty="0" smtClean="0"/>
                        <a:t>2º Seminário de gestão fiscal para resultados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t-BR" noProof="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0" name="Título 6"/>
          <p:cNvSpPr>
            <a:spLocks noGrp="1"/>
          </p:cNvSpPr>
          <p:nvPr>
            <p:ph type="title"/>
          </p:nvPr>
        </p:nvSpPr>
        <p:spPr>
          <a:xfrm>
            <a:off x="2339752" y="101703"/>
            <a:ext cx="5112568" cy="662473"/>
          </a:xfrm>
        </p:spPr>
        <p:txBody>
          <a:bodyPr>
            <a:normAutofit/>
          </a:bodyPr>
          <a:lstStyle/>
          <a:p>
            <a:r>
              <a:rPr lang="pt-BR" sz="2000" dirty="0" smtClean="0"/>
              <a:t>23ª Reunião da COGEF – Palmas – Tocantins</a:t>
            </a:r>
            <a:endParaRPr lang="pt-BR" sz="20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15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7168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DISTRIBUIÇÃO DA ATIVIDADE DOS GRUPOS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833627"/>
              </p:ext>
            </p:extLst>
          </p:nvPr>
        </p:nvGraphicFramePr>
        <p:xfrm>
          <a:off x="467544" y="1988838"/>
          <a:ext cx="8166802" cy="2866449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17316"/>
                <a:gridCol w="317316"/>
                <a:gridCol w="1381592"/>
                <a:gridCol w="3960440"/>
                <a:gridCol w="1296144"/>
                <a:gridCol w="893994"/>
              </a:tblGrid>
              <a:tr h="448907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u="none" strike="noStrike" dirty="0" smtClean="0">
                          <a:effectLst/>
                        </a:rPr>
                        <a:t>GT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COMPOSIÇÃO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Atividades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Quem faz?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Prazo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878">
                <a:tc rowSpan="4">
                  <a:txBody>
                    <a:bodyPr/>
                    <a:lstStyle/>
                    <a:p>
                      <a:pPr lvl="1" algn="ctr"/>
                      <a:r>
                        <a:rPr lang="pt-B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 - PROFISCO: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45720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Agostini(RS)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Agostini(RS)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André(BA) Augusto(PI)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Cristina Mac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Dowell(BID)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Marconi(RN)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Soraya(MG)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noProof="0" dirty="0" smtClean="0"/>
                        <a:t>Acompanhar a Avaliação do PROFISCO 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Soraya(MS)</a:t>
                      </a:r>
                    </a:p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</a:t>
                      </a:r>
                      <a:r>
                        <a:rPr lang="pt-BR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Mac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Dowell(BID)</a:t>
                      </a:r>
                      <a:endParaRPr lang="pt-BR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404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noProof="0" dirty="0" smtClean="0"/>
                        <a:t>Participar dos debates sobre o PROFISCO</a:t>
                      </a:r>
                      <a:r>
                        <a:rPr lang="pt-BR" sz="1600" baseline="0" noProof="0" dirty="0" smtClean="0"/>
                        <a:t> II</a:t>
                      </a:r>
                      <a:endParaRPr lang="pt-BR" sz="1600" noProof="0" dirty="0" smtClean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Agostini(RS)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41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u="non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Contratar consultor para apoiar a Avaliação do PROFISCO 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Agostini(RS)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pt-BR" sz="16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948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 smtClean="0">
                          <a:effectLst/>
                        </a:rPr>
                        <a:t>Definir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smtClean="0">
                          <a:effectLst/>
                        </a:rPr>
                        <a:t>Grupo Técnico do projeto SEI</a:t>
                      </a:r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Agostini(RS)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0" name="Título 6"/>
          <p:cNvSpPr txBox="1">
            <a:spLocks/>
          </p:cNvSpPr>
          <p:nvPr/>
        </p:nvSpPr>
        <p:spPr>
          <a:xfrm>
            <a:off x="2339752" y="101703"/>
            <a:ext cx="5112568" cy="662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 smtClean="0"/>
              <a:t>23ª Reunião da COGEF – Palmas – Tocantins</a:t>
            </a:r>
            <a:endParaRPr lang="pt-BR" sz="20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11521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7168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835696" y="101703"/>
            <a:ext cx="5976664" cy="662473"/>
          </a:xfrm>
        </p:spPr>
        <p:txBody>
          <a:bodyPr>
            <a:normAutofit fontScale="90000"/>
          </a:bodyPr>
          <a:lstStyle/>
          <a:p>
            <a:r>
              <a:rPr lang="pt-BR" sz="2800" dirty="0"/>
              <a:t>23ª Reunião da COGEF – Palmas – Tocantins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DISTRIBUIÇÃO DA ATIVIDADE DA EQUIPE COGEF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849237"/>
              </p:ext>
            </p:extLst>
          </p:nvPr>
        </p:nvGraphicFramePr>
        <p:xfrm>
          <a:off x="467544" y="1988838"/>
          <a:ext cx="8166802" cy="3312371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17316"/>
                <a:gridCol w="317316"/>
                <a:gridCol w="1381592"/>
                <a:gridCol w="3960440"/>
                <a:gridCol w="1296144"/>
                <a:gridCol w="893994"/>
              </a:tblGrid>
              <a:tr h="600846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u="none" strike="noStrike" dirty="0" smtClean="0">
                          <a:effectLst/>
                        </a:rPr>
                        <a:t>GT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COMPOSIÇÃO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Atividades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Quem faz?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Prazo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5935">
                <a:tc rowSpan="4">
                  <a:txBody>
                    <a:bodyPr/>
                    <a:lstStyle/>
                    <a:p>
                      <a:pPr lvl="1" algn="ctr"/>
                      <a:r>
                        <a:rPr lang="pt-B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EQUIPE</a:t>
                      </a:r>
                      <a:r>
                        <a:rPr lang="pt-BR" sz="1800" b="1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COGEF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45720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Agostini(RS)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Agostini(RS)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Mona(PE)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Soraya(MG)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Thaner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(MS)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u="non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Contratar consultor para apoiar a Avaliação do PROFISCO Nacional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Agostini(RS)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 Mac </a:t>
                      </a:r>
                      <a:r>
                        <a:rPr lang="pt-BR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Dowell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(BID)</a:t>
                      </a:r>
                      <a:endParaRPr lang="pt-BR" sz="16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15/10/13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28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Redistribuição</a:t>
                      </a:r>
                      <a:r>
                        <a:rPr lang="pt-BR" sz="16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Questionário sobre </a:t>
                      </a:r>
                      <a:r>
                        <a:rPr lang="pt-BR" sz="16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TDRs</a:t>
                      </a:r>
                      <a:endParaRPr lang="pt-BR" sz="16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Soraya(RS)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10/10/13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28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 smtClean="0">
                          <a:effectLst/>
                        </a:rPr>
                        <a:t>Definir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smtClean="0">
                          <a:effectLst/>
                        </a:rPr>
                        <a:t>Grupo Técnico do projeto SEI</a:t>
                      </a:r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Agostini(RS)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10/10/13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28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Relatório PRODEV para Secretária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Mona(RS)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30/10/13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196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7168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835696" y="101703"/>
            <a:ext cx="5976664" cy="662473"/>
          </a:xfrm>
        </p:spPr>
        <p:txBody>
          <a:bodyPr>
            <a:normAutofit fontScale="90000"/>
          </a:bodyPr>
          <a:lstStyle/>
          <a:p>
            <a:r>
              <a:rPr lang="pt-BR" sz="2800" dirty="0"/>
              <a:t>23ª Reunião da COGEF – Palmas – Tocantins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DISTRIBUIÇÃO DA ATIVIDADE DOS GRUPOS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595763"/>
              </p:ext>
            </p:extLst>
          </p:nvPr>
        </p:nvGraphicFramePr>
        <p:xfrm>
          <a:off x="467544" y="1988838"/>
          <a:ext cx="8118910" cy="2357441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293370"/>
                <a:gridCol w="293370"/>
                <a:gridCol w="1669624"/>
                <a:gridCol w="3504276"/>
                <a:gridCol w="1464276"/>
                <a:gridCol w="893994"/>
              </a:tblGrid>
              <a:tr h="720082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u="none" strike="noStrike" dirty="0" smtClean="0">
                          <a:effectLst/>
                        </a:rPr>
                        <a:t>GT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COMPOSIÇÃO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Atividades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Quem faz?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Prazo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659">
                <a:tc rowSpan="2">
                  <a:txBody>
                    <a:bodyPr/>
                    <a:lstStyle/>
                    <a:p>
                      <a:pPr marL="72000" lvl="1" algn="ctr"/>
                      <a:r>
                        <a:rPr lang="pt-B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 - PMAE: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200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Cristovam(PI)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Cristovam(PI)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Emanuel(PA)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Adriano(RN)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WS (MS)-PMAE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Cristovam(MS)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Abr</a:t>
                      </a: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/14</a:t>
                      </a:r>
                      <a:endParaRPr lang="pt-BR" sz="16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60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Relatório de situação do PMAE Nacional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Cristovam(PI)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Mar/14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2493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7168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835696" y="101703"/>
            <a:ext cx="5976664" cy="662473"/>
          </a:xfrm>
        </p:spPr>
        <p:txBody>
          <a:bodyPr>
            <a:normAutofit fontScale="90000"/>
          </a:bodyPr>
          <a:lstStyle/>
          <a:p>
            <a:r>
              <a:rPr lang="pt-BR" sz="2800" dirty="0"/>
              <a:t>23ª Reunião da COGEF – Palmas – Tocantins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DISTRIBUIÇÃO DA ATIVIDADE DOS GRUPOS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9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529733"/>
              </p:ext>
            </p:extLst>
          </p:nvPr>
        </p:nvGraphicFramePr>
        <p:xfrm>
          <a:off x="619944" y="2141238"/>
          <a:ext cx="8118910" cy="2357441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293370"/>
                <a:gridCol w="293370"/>
                <a:gridCol w="1669624"/>
                <a:gridCol w="3672408"/>
                <a:gridCol w="1272028"/>
                <a:gridCol w="918110"/>
              </a:tblGrid>
              <a:tr h="720082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u="none" strike="noStrike" dirty="0" smtClean="0">
                          <a:effectLst/>
                        </a:rPr>
                        <a:t>GT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COMPOSIÇÃO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Atividades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Quem faz?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Prazo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659">
                <a:tc rowSpan="2">
                  <a:txBody>
                    <a:bodyPr/>
                    <a:lstStyle/>
                    <a:p>
                      <a:pPr marL="72000" lvl="1" algn="ctr"/>
                      <a:r>
                        <a:rPr lang="pt-B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 - REDE: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200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Thaner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(MS)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Thaner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(MS)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Adriano(RN)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Entrega do Site da COGEF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Thaner</a:t>
                      </a: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(MS)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Mar/14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60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u="none" strike="noStrike" dirty="0" smtClean="0">
                          <a:effectLst/>
                        </a:rPr>
                        <a:t>Apresentação da solução em ferramentas de integração da Rede COGEF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dirty="0" smtClean="0"/>
                        <a:t>Adriano(RN)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Mar/14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3885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411760" y="101703"/>
            <a:ext cx="5400600" cy="662473"/>
          </a:xfrm>
        </p:spPr>
        <p:txBody>
          <a:bodyPr>
            <a:noAutofit/>
          </a:bodyPr>
          <a:lstStyle/>
          <a:p>
            <a:r>
              <a:rPr lang="pt-BR" sz="2400" dirty="0"/>
              <a:t>22ª Reunião – Belo Horizonte – Minas Gerais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DISTRIBUIÇÃO DA ATIVIDADE DOS GRUPOS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312581"/>
              </p:ext>
            </p:extLst>
          </p:nvPr>
        </p:nvGraphicFramePr>
        <p:xfrm>
          <a:off x="467544" y="1988838"/>
          <a:ext cx="8393230" cy="3120712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32048"/>
                <a:gridCol w="429012"/>
                <a:gridCol w="1669624"/>
                <a:gridCol w="3672408"/>
                <a:gridCol w="1272028"/>
                <a:gridCol w="918110"/>
              </a:tblGrid>
              <a:tr h="720082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u="none" strike="noStrike" dirty="0" smtClean="0">
                          <a:effectLst/>
                        </a:rPr>
                        <a:t>GT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COMPOSIÇÃO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Atividades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Quem faz?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Prazo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706">
                <a:tc rowSpan="3">
                  <a:txBody>
                    <a:bodyPr/>
                    <a:lstStyle/>
                    <a:p>
                      <a:pPr marL="720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GT- TRANSPARÊNCIA</a:t>
                      </a:r>
                      <a:endParaRPr lang="pt-B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72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Lincoln(PA)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Lincoln(PA)</a:t>
                      </a: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Sandra(CE)</a:t>
                      </a:r>
                      <a:endParaRPr lang="pt-BR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72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Sergio(SE)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Encaminhar a apresentação sobre o ITCF aos membros da COGEF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dirty="0" smtClean="0"/>
                        <a:t>Sandra(CE)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30/09/13</a:t>
                      </a:r>
                    </a:p>
                    <a:p>
                      <a:pPr marL="7200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OK</a:t>
                      </a:r>
                      <a:endParaRPr lang="pt-BR" sz="16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30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Encaminhar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sugestões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ao</a:t>
                      </a:r>
                      <a:r>
                        <a:rPr lang="en-US" baseline="0" dirty="0" smtClean="0"/>
                        <a:t> GT</a:t>
                      </a:r>
                      <a:endParaRPr lang="en-US" dirty="0" smtClean="0"/>
                    </a:p>
                    <a:p>
                      <a:pPr marL="72000"/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dirty="0" err="1" smtClean="0"/>
                        <a:t>Membros</a:t>
                      </a:r>
                      <a:r>
                        <a:rPr lang="en-US" dirty="0" smtClean="0"/>
                        <a:t> da COGEF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04/10/13</a:t>
                      </a:r>
                    </a:p>
                    <a:p>
                      <a:pPr marL="7200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30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dirty="0" err="1" smtClean="0"/>
                        <a:t>Apresentar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relatório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à</a:t>
                      </a:r>
                      <a:r>
                        <a:rPr lang="en-US" dirty="0" smtClean="0"/>
                        <a:t> COGEF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dirty="0" smtClean="0"/>
                        <a:t>Lincoln(PA)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04/12/13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148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339752" y="101703"/>
            <a:ext cx="5472608" cy="662473"/>
          </a:xfrm>
        </p:spPr>
        <p:txBody>
          <a:bodyPr>
            <a:normAutofit fontScale="90000"/>
          </a:bodyPr>
          <a:lstStyle/>
          <a:p>
            <a:r>
              <a:rPr lang="pt-BR" sz="2800" dirty="0"/>
              <a:t>22ª Reunião – Belo Horizonte – Minas Gerais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DISTRIBUIÇÃO DA ATIVIDADE DOS GRUPOS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721004"/>
              </p:ext>
            </p:extLst>
          </p:nvPr>
        </p:nvGraphicFramePr>
        <p:xfrm>
          <a:off x="467544" y="1988838"/>
          <a:ext cx="8421066" cy="3523758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842010"/>
                <a:gridCol w="454134"/>
                <a:gridCol w="1512168"/>
                <a:gridCol w="3240360"/>
                <a:gridCol w="1454284"/>
                <a:gridCol w="918110"/>
              </a:tblGrid>
              <a:tr h="720082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u="none" strike="noStrike" dirty="0" smtClean="0">
                          <a:effectLst/>
                        </a:rPr>
                        <a:t>GT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COMPOSIÇÃO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Atividades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Quem faz?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Prazo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706">
                <a:tc rowSpan="3">
                  <a:txBody>
                    <a:bodyPr/>
                    <a:lstStyle/>
                    <a:p>
                      <a:pPr marL="720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 - RELAÇÕES INSTITUCIONAIS</a:t>
                      </a:r>
                      <a:endParaRPr lang="pt-B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7200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Andre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(BA)</a:t>
                      </a:r>
                    </a:p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Myrthes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(MA) </a:t>
                      </a:r>
                    </a:p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Sandra(CE)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Garantir a participação do CIAT no Seminário da COGEF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Myrthes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(MA)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05/12/13</a:t>
                      </a:r>
                      <a:endParaRPr lang="pt-BR" sz="16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30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Garantir</a:t>
                      </a:r>
                      <a:r>
                        <a:rPr lang="en-US" baseline="0" dirty="0" smtClean="0"/>
                        <a:t> a </a:t>
                      </a:r>
                      <a:r>
                        <a:rPr lang="en-US" baseline="0" dirty="0" err="1" smtClean="0"/>
                        <a:t>participação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outras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Redes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Internacionais</a:t>
                      </a:r>
                      <a:r>
                        <a:rPr lang="en-US" baseline="0" dirty="0" smtClean="0"/>
                        <a:t> </a:t>
                      </a: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Seminário da COGEF</a:t>
                      </a:r>
                      <a:endParaRPr lang="en-US" dirty="0" smtClean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dirty="0" smtClean="0"/>
                        <a:t>André(BA)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05/12/13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30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Garantir</a:t>
                      </a:r>
                      <a:r>
                        <a:rPr lang="en-US" baseline="0" dirty="0" smtClean="0"/>
                        <a:t> a </a:t>
                      </a:r>
                      <a:r>
                        <a:rPr lang="en-US" baseline="0" dirty="0" err="1" smtClean="0"/>
                        <a:t>participação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outras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Redes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Nacionais</a:t>
                      </a: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Seminário da COGEF</a:t>
                      </a:r>
                      <a:endParaRPr lang="en-US" dirty="0" smtClean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/>
                      <a:r>
                        <a:rPr lang="en-US" dirty="0" smtClean="0"/>
                        <a:t>Sandra(CE)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05/12/13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73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339752" y="101703"/>
            <a:ext cx="5688632" cy="662473"/>
          </a:xfrm>
        </p:spPr>
        <p:txBody>
          <a:bodyPr>
            <a:noAutofit/>
          </a:bodyPr>
          <a:lstStyle/>
          <a:p>
            <a:r>
              <a:rPr lang="pt-BR" sz="2000" dirty="0"/>
              <a:t>23ª Reunião da COGEF – Palmas – Tocantins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DISTRIBUIÇÃO DA ATIVIDADE DOS GRUPOS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901525"/>
              </p:ext>
            </p:extLst>
          </p:nvPr>
        </p:nvGraphicFramePr>
        <p:xfrm>
          <a:off x="467544" y="1988838"/>
          <a:ext cx="8110896" cy="3747127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842010"/>
                <a:gridCol w="454134"/>
                <a:gridCol w="1512168"/>
                <a:gridCol w="2664296"/>
                <a:gridCol w="1562038"/>
                <a:gridCol w="1076250"/>
              </a:tblGrid>
              <a:tr h="720082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u="none" strike="noStrike" dirty="0" smtClean="0">
                          <a:effectLst/>
                        </a:rPr>
                        <a:t>GT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COMPOSIÇÃO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Atividades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Quem faz?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Prazo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015">
                <a:tc rowSpan="3">
                  <a:txBody>
                    <a:bodyPr/>
                    <a:lstStyle/>
                    <a:p>
                      <a:pPr marL="720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 - GESTÃO DE TI</a:t>
                      </a:r>
                      <a:endParaRPr lang="pt-B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7200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Soraya(MG)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noProof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SorayaMG</a:t>
                      </a:r>
                      <a:r>
                        <a:rPr lang="pt-BR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Lincoln(PA)</a:t>
                      </a:r>
                    </a:p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Alexandre(PI)</a:t>
                      </a:r>
                    </a:p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Fabiano(RJ)</a:t>
                      </a:r>
                    </a:p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André(BA) </a:t>
                      </a:r>
                    </a:p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 Lonzetti(SC)</a:t>
                      </a:r>
                    </a:p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Daniel(RR)</a:t>
                      </a:r>
                    </a:p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Kátia(TO)</a:t>
                      </a:r>
                    </a:p>
                    <a:p>
                      <a:pPr marL="720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Marcio Meira(GO)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/>
                      <a:r>
                        <a:rPr lang="pt-BR" noProof="0" dirty="0" smtClean="0"/>
                        <a:t>Realizar</a:t>
                      </a:r>
                      <a:r>
                        <a:rPr lang="pt-BR" baseline="0" noProof="0" dirty="0" smtClean="0"/>
                        <a:t> a primeira reunião de organização do GT</a:t>
                      </a:r>
                      <a:endParaRPr lang="pt-BR" noProof="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Soraya(MG)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/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0090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/>
                      <a:r>
                        <a:rPr lang="pt-BR" noProof="0" dirty="0" smtClean="0"/>
                        <a:t>Fazer um levantamento da situação da TI nos Estados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Soraya(MG)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/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0090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/>
                      <a:r>
                        <a:rPr lang="pt-BR" noProof="0" dirty="0" smtClean="0"/>
                        <a:t>Propor um modelo de organização da TI-Fazendária </a:t>
                      </a:r>
                      <a:endParaRPr lang="pt-BR" noProof="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Soraya(MG)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2000"/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65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9" y="101703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763688" y="101703"/>
            <a:ext cx="5688632" cy="662473"/>
          </a:xfrm>
        </p:spPr>
        <p:txBody>
          <a:bodyPr>
            <a:normAutofit/>
          </a:bodyPr>
          <a:lstStyle/>
          <a:p>
            <a:r>
              <a:rPr lang="pt-BR" sz="2400" dirty="0"/>
              <a:t>23ª Reunião da COGEF – Palmas – Tocantins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Principais atividades da COGEF no 2º Trimestre/2014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011210"/>
              </p:ext>
            </p:extLst>
          </p:nvPr>
        </p:nvGraphicFramePr>
        <p:xfrm>
          <a:off x="539552" y="1988840"/>
          <a:ext cx="8208911" cy="3683501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800200"/>
                <a:gridCol w="5040560"/>
                <a:gridCol w="1368151"/>
              </a:tblGrid>
              <a:tr h="504056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ATIVIDADE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AÇÕES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2">
                <a:tc>
                  <a:txBody>
                    <a:bodyPr/>
                    <a:lstStyle/>
                    <a:p>
                      <a:pPr marL="342900" lvl="0" indent="-342900" algn="l">
                        <a:buFont typeface="+mj-lt"/>
                        <a:buAutoNum type="arabicPeriod"/>
                      </a:pPr>
                      <a:r>
                        <a:rPr lang="pt-B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AVALIAÇÃO DO PROFISCO 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fontAlgn="ctr">
                        <a:buFontTx/>
                        <a:buChar char="•"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Trabalho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segue na esteira do que vem sendo realizado pela </a:t>
                      </a: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Soraya (MG) e Cristina Mac Dowell (BID)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demais consultores do BID</a:t>
                      </a:r>
                    </a:p>
                    <a:p>
                      <a:pPr marL="285750" lvl="0" indent="-285750" algn="l" fontAlgn="ctr">
                        <a:buFontTx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primeira versão da análise já foi apresentada na 21 e 22 Reuniões da COGEF.</a:t>
                      </a:r>
                    </a:p>
                    <a:p>
                      <a:pPr marL="285750" lvl="0" indent="-285750" algn="l" fontAlgn="ctr">
                        <a:buFontTx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Será apresentado no 153º CONFAZ uma nova versão da análise, com base até 2013.</a:t>
                      </a:r>
                    </a:p>
                    <a:p>
                      <a:pPr marL="285750" lvl="0" indent="-285750" algn="l" fontAlgn="ctr">
                        <a:buFontTx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Está análise deverá ser avaliada e complementada com informações dos RSP e </a:t>
                      </a:r>
                      <a:r>
                        <a:rPr lang="pt-BR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UCPs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 o apoio do GT-PROFISCO, no 2º trimestre de 2014.</a:t>
                      </a:r>
                    </a:p>
                    <a:p>
                      <a:pPr marL="285750" lvl="0" indent="-285750" algn="l" fontAlgn="ctr">
                        <a:buFontTx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Relatório final deverá ser incorporado à Carta Consulta da Linha de Crédito do PROFISCO II após aprovação da COGEF e do CONFAZ.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GT-PROFISCO</a:t>
                      </a:r>
                    </a:p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Soraya (MG) e Cristina Mac </a:t>
                      </a:r>
                      <a:r>
                        <a:rPr lang="pt-BR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Dowell</a:t>
                      </a: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(BID)</a:t>
                      </a:r>
                      <a:endParaRPr lang="pt-BR" sz="1600" b="0" i="1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6074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99" y="49050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737448" y="101703"/>
            <a:ext cx="5714872" cy="662473"/>
          </a:xfrm>
        </p:spPr>
        <p:txBody>
          <a:bodyPr>
            <a:normAutofit/>
          </a:bodyPr>
          <a:lstStyle/>
          <a:p>
            <a:r>
              <a:rPr lang="pt-BR" sz="2400" dirty="0" smtClean="0"/>
              <a:t>23ª Reunião da COGEF – Palmas – Tocantins</a:t>
            </a:r>
            <a:endParaRPr lang="pt-BR" sz="240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ACOMPANHAMENTO DAS DELIBERAÇÕES DA 22ª REUNIÃO DA COGEF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599502"/>
              </p:ext>
            </p:extLst>
          </p:nvPr>
        </p:nvGraphicFramePr>
        <p:xfrm>
          <a:off x="467544" y="2276872"/>
          <a:ext cx="8280920" cy="2952328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248472"/>
                <a:gridCol w="2621243"/>
                <a:gridCol w="1411205"/>
              </a:tblGrid>
              <a:tr h="540060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Lembretes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SITUAÇÃO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marL="742950" lvl="1" indent="-2857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228600" algn="l"/>
                        </a:tabLst>
                      </a:pPr>
                      <a:r>
                        <a:rPr lang="pt-BR" sz="16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Evolução </a:t>
                      </a:r>
                      <a:r>
                        <a:rPr lang="pt-BR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do Processo Administrativo Eletrônico </a:t>
                      </a:r>
                      <a:r>
                        <a:rPr lang="pt-BR" sz="16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PEN/SEI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 colegas do DF estão acompanhando a implantação 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com a participação presencial da  colega Cristiana.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Representação do DF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742950" lvl="1" indent="-285750" algn="l" defTabSz="914400" rtl="0" eaLnBrk="1" fontAlgn="t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Char char="v"/>
                        <a:tabLst>
                          <a:tab pos="228600" algn="l"/>
                        </a:tabLst>
                      </a:pP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Evolução</a:t>
                      </a:r>
                      <a:r>
                        <a:rPr lang="pt-BR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dos Sistemas Nacionais (SIAFI / SIAFEM)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 GEFIN operacionaliza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tecnicamente o tema, mas COGEF deve se preocupar com a execução das contratações.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Equipe</a:t>
                      </a: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COGEF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434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9" y="101703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763688" y="101703"/>
            <a:ext cx="5688632" cy="662473"/>
          </a:xfrm>
        </p:spPr>
        <p:txBody>
          <a:bodyPr>
            <a:normAutofit/>
          </a:bodyPr>
          <a:lstStyle/>
          <a:p>
            <a:r>
              <a:rPr lang="pt-BR" sz="2400" dirty="0"/>
              <a:t>23ª Reunião da COGEF – Palmas – Tocantins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Principais atividades da COGEF no 2º Trimestre/2014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473391"/>
              </p:ext>
            </p:extLst>
          </p:nvPr>
        </p:nvGraphicFramePr>
        <p:xfrm>
          <a:off x="539552" y="1700808"/>
          <a:ext cx="8208911" cy="4937508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944216"/>
                <a:gridCol w="4824536"/>
                <a:gridCol w="1440159"/>
              </a:tblGrid>
              <a:tr h="538863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u="none" strike="noStrike" dirty="0" smtClean="0">
                          <a:effectLst/>
                        </a:rPr>
                        <a:t>ATIVIDADE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AÇÕES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0350">
                <a:tc>
                  <a:txBody>
                    <a:bodyPr/>
                    <a:lstStyle/>
                    <a:p>
                      <a:pPr marL="342900" lvl="0" indent="-342900" algn="l">
                        <a:buFont typeface="+mj-lt"/>
                        <a:buAutoNum type="arabicPeriod" startAt="2"/>
                      </a:pPr>
                      <a:r>
                        <a:rPr lang="pt-B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FORMATAÇÃO </a:t>
                      </a:r>
                      <a:r>
                        <a:rPr lang="pt-BR" sz="1800" b="1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</a:t>
                      </a:r>
                      <a:r>
                        <a:rPr lang="pt-B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PROFISCO 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fontAlgn="ctr">
                        <a:buFontTx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agendas cumpridas em Washington pela Equipe Brasileira CONFAZ/SE-MF/BID junto ao  BID, FMI, BIRD e Embaixada demonstrou a viabilidade inequívoca da demanda.</a:t>
                      </a:r>
                    </a:p>
                    <a:p>
                      <a:pPr marL="285750" lvl="0" indent="-285750" algn="l" fontAlgn="ctr">
                        <a:buFontTx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proposta  deverá estar pronta em out/14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 algn="l" fontAlgn="ctr">
                        <a:buFontTx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Prioridades: (a) administração tributária; (b) gestão da dívida e passivos contingentes; (c) gestão financeira e gasto público; (d) gestão fazendária, transparência e cooperação fiscal.</a:t>
                      </a:r>
                      <a:endParaRPr lang="pt-BR" sz="16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fontAlgn="ctr">
                        <a:buFontTx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Deverão 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 realizados 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ou 4 workshops temáticos com seguinte modelo e composição: (a) membros permanentes: CONFAZ, SE/MF, SEAIN/MP, COGEF e BID;  (b)Representantes do Grupo Técnico do CONFAZ relacionado ao tema do workshop: ENCAT, GEFIN, COGEF, GDFAZ, FFEB, </a:t>
                      </a:r>
                      <a:r>
                        <a:rPr lang="pt-BR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(c)especialistas temáticos convidados para dar uma visão neutra e atualizada à discussão (FMI, OCDE, CIAT, CEPAL</a:t>
                      </a:r>
                    </a:p>
                    <a:p>
                      <a:pPr marL="285750" lvl="0" indent="-285750" algn="l" fontAlgn="ctr">
                        <a:buFontTx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Formatação 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Proposta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CONFAZ</a:t>
                      </a:r>
                    </a:p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SE/MF</a:t>
                      </a:r>
                    </a:p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SEAIN/MP</a:t>
                      </a:r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COGEF</a:t>
                      </a:r>
                    </a:p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BID</a:t>
                      </a:r>
                      <a:endParaRPr lang="pt-BR" sz="1600" b="0" i="1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6174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9" y="101703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763688" y="101703"/>
            <a:ext cx="5688632" cy="662473"/>
          </a:xfrm>
        </p:spPr>
        <p:txBody>
          <a:bodyPr>
            <a:normAutofit/>
          </a:bodyPr>
          <a:lstStyle/>
          <a:p>
            <a:r>
              <a:rPr lang="pt-BR" sz="2400" dirty="0"/>
              <a:t>23ª Reunião da COGEF – Palmas – Tocantins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Principais atividades da COGEF no 2º Trimestre/2014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310405"/>
              </p:ext>
            </p:extLst>
          </p:nvPr>
        </p:nvGraphicFramePr>
        <p:xfrm>
          <a:off x="467544" y="1556793"/>
          <a:ext cx="8208911" cy="3960440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944216"/>
                <a:gridCol w="4824536"/>
                <a:gridCol w="1440159"/>
              </a:tblGrid>
              <a:tr h="478590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ATIVIDADE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AÇÕES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850">
                <a:tc>
                  <a:txBody>
                    <a:bodyPr/>
                    <a:lstStyle/>
                    <a:p>
                      <a:pPr marL="342900" lvl="0" indent="-342900" algn="l">
                        <a:buFont typeface="+mj-lt"/>
                        <a:buAutoNum type="arabicPeriod" startAt="3"/>
                      </a:pPr>
                      <a:r>
                        <a:rPr lang="pt-B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Piloto de Implantação do ITCF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Conforme decisão tomada na última Reunião da </a:t>
                      </a:r>
                      <a:r>
                        <a:rPr lang="pt-BR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Cogef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02/12/2013, em BH, o PA continuará na coordenação do GT ITCF/</a:t>
                      </a:r>
                      <a:r>
                        <a:rPr lang="pt-BR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Cogef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t-B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Essa segunda etapa será de implantação do modelo aprovado pela </a:t>
                      </a:r>
                      <a:r>
                        <a:rPr lang="pt-BR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Cogef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t-B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UF deverão indicar</a:t>
                      </a:r>
                      <a:r>
                        <a:rPr lang="pt-BR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os 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representantes dos estados que participarão do GT.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t-B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Primeira reunião deverá ocorrer na 1ª quinzena de abril em local ainda ser definido.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Lincoln(PA)</a:t>
                      </a:r>
                      <a:endParaRPr lang="pt-BR" sz="1600" b="0" i="1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GT-ITCF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338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339752" y="101703"/>
            <a:ext cx="5112568" cy="662473"/>
          </a:xfrm>
        </p:spPr>
        <p:txBody>
          <a:bodyPr>
            <a:normAutofit/>
          </a:bodyPr>
          <a:lstStyle/>
          <a:p>
            <a:r>
              <a:rPr lang="pt-BR" sz="2000" dirty="0"/>
              <a:t>23ª Reunião da COGEF – Palmas – Tocantins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Principais atividades da COGEF no 2º Trimestre/2014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91565"/>
              </p:ext>
            </p:extLst>
          </p:nvPr>
        </p:nvGraphicFramePr>
        <p:xfrm>
          <a:off x="539552" y="1988840"/>
          <a:ext cx="8208911" cy="2448272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800200"/>
                <a:gridCol w="5184576"/>
                <a:gridCol w="1224135"/>
              </a:tblGrid>
              <a:tr h="372563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ATIVIDADE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AÇÕES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709">
                <a:tc>
                  <a:txBody>
                    <a:bodyPr/>
                    <a:lstStyle/>
                    <a:p>
                      <a:pPr marL="342900" lvl="0" indent="-342900" algn="l">
                        <a:buFont typeface="+mj-lt"/>
                        <a:buAutoNum type="arabicPeriod" startAt="4"/>
                      </a:pPr>
                      <a:r>
                        <a:rPr lang="pt-B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Prorrogação do PRODEV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fontAlgn="ctr">
                        <a:buFontTx/>
                        <a:buNone/>
                      </a:pPr>
                      <a:endParaRPr lang="pt-BR" sz="16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Liberar o uso dos recursos pela COGEF no CONFAZ/PI;</a:t>
                      </a:r>
                    </a:p>
                    <a:p>
                      <a:pPr marL="285750" lvl="0" indent="-285750" algn="l" fontAlgn="ctr">
                        <a:buFont typeface="Arial" panose="020B0604020202020204" pitchFamily="34" charset="0"/>
                        <a:buChar char="•"/>
                      </a:pPr>
                      <a:endParaRPr lang="pt-BR" sz="16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Apresentar o Plano de Trabalho à SE/MF para obter a prorrogação;</a:t>
                      </a:r>
                    </a:p>
                    <a:p>
                      <a:pPr marL="285750" lvl="0" indent="-285750" algn="l" fontAlgn="ctr">
                        <a:buFont typeface="Arial" panose="020B0604020202020204" pitchFamily="34" charset="0"/>
                        <a:buChar char="•"/>
                      </a:pPr>
                      <a:endParaRPr lang="pt-BR" sz="16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Executar a cooperação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Equipe COGEF</a:t>
                      </a:r>
                      <a:endParaRPr lang="pt-BR" sz="1600" b="0" i="1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66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339752" y="101703"/>
            <a:ext cx="5112568" cy="662473"/>
          </a:xfrm>
        </p:spPr>
        <p:txBody>
          <a:bodyPr>
            <a:normAutofit/>
          </a:bodyPr>
          <a:lstStyle/>
          <a:p>
            <a:r>
              <a:rPr lang="pt-BR" sz="2000" dirty="0"/>
              <a:t>23ª Reunião da COGEF – Palmas – Tocantins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Principais atividades da COGEF no 2º Trimestre/2014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608170"/>
              </p:ext>
            </p:extLst>
          </p:nvPr>
        </p:nvGraphicFramePr>
        <p:xfrm>
          <a:off x="539552" y="1988840"/>
          <a:ext cx="8208911" cy="2808312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800200"/>
                <a:gridCol w="4608512"/>
                <a:gridCol w="1800199"/>
              </a:tblGrid>
              <a:tr h="427351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ATIVIDADE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AÇÕES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961">
                <a:tc>
                  <a:txBody>
                    <a:bodyPr/>
                    <a:lstStyle/>
                    <a:p>
                      <a:pPr marL="342900" lvl="0" indent="-342900" algn="l">
                        <a:buFont typeface="+mj-lt"/>
                        <a:buAutoNum type="arabicPeriod" startAt="5"/>
                      </a:pPr>
                      <a:r>
                        <a:rPr lang="pt-B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Capacitação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Cursos de Gestão para Resultados;</a:t>
                      </a:r>
                    </a:p>
                    <a:p>
                      <a:pPr marL="285750" lvl="0" indent="-285750" algn="l" fontAlgn="ctr">
                        <a:buFont typeface="Arial" panose="020B0604020202020204" pitchFamily="34" charset="0"/>
                        <a:buChar char="•"/>
                      </a:pPr>
                      <a:endParaRPr lang="pt-BR" sz="16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Curso Preparatório para integrantes das </a:t>
                      </a:r>
                      <a:r>
                        <a:rPr lang="pt-BR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UCPs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com vistas aos </a:t>
                      </a:r>
                      <a:r>
                        <a:rPr lang="pt-BR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PROFIUSCOs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e II.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GT-Capacitação</a:t>
                      </a:r>
                      <a:endParaRPr lang="pt-BR" sz="1600" b="0" i="1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976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9" y="101703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763688" y="101703"/>
            <a:ext cx="5688632" cy="662473"/>
          </a:xfrm>
        </p:spPr>
        <p:txBody>
          <a:bodyPr>
            <a:normAutofit/>
          </a:bodyPr>
          <a:lstStyle/>
          <a:p>
            <a:r>
              <a:rPr lang="pt-BR" sz="2400" dirty="0"/>
              <a:t>23ª Reunião da COGEF – Palmas – Tocantins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Principais atividades da COGEF no 2º Trimestre/2014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897056"/>
              </p:ext>
            </p:extLst>
          </p:nvPr>
        </p:nvGraphicFramePr>
        <p:xfrm>
          <a:off x="539552" y="1988840"/>
          <a:ext cx="8208911" cy="3312368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944216"/>
                <a:gridCol w="4536504"/>
                <a:gridCol w="1728191"/>
              </a:tblGrid>
              <a:tr h="504056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ATIVIDADE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SITUAÇÃO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2">
                <a:tc>
                  <a:txBody>
                    <a:bodyPr/>
                    <a:lstStyle/>
                    <a:p>
                      <a:pPr marL="342900" lvl="0" indent="-342900" algn="l">
                        <a:buFont typeface="+mj-lt"/>
                        <a:buAutoNum type="arabicPeriod" startAt="6"/>
                      </a:pPr>
                      <a:r>
                        <a:rPr lang="pt-BR" sz="16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2º SEMINÁRIO DE GESTÃO FISCAL PARA RESULTADOS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Produzir o 2º Seminário de Gestão Fiscal para Resultados com a Rede de monitoramento e avaliação da América Latina e do Caribe.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GT-GESTÃO</a:t>
                      </a:r>
                    </a:p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GT-CAPACITAÇÃO</a:t>
                      </a:r>
                    </a:p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5487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339752" y="101703"/>
            <a:ext cx="5112568" cy="662473"/>
          </a:xfrm>
        </p:spPr>
        <p:txBody>
          <a:bodyPr>
            <a:normAutofit/>
          </a:bodyPr>
          <a:lstStyle/>
          <a:p>
            <a:r>
              <a:rPr lang="pt-BR" sz="2000" dirty="0"/>
              <a:t>23ª Reunião da COGEF – Palmas – Tocantins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Principais atividades da COGEF no 2º Trimestre/2014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050752"/>
              </p:ext>
            </p:extLst>
          </p:nvPr>
        </p:nvGraphicFramePr>
        <p:xfrm>
          <a:off x="539552" y="1988840"/>
          <a:ext cx="8208911" cy="3312368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944216"/>
                <a:gridCol w="4536504"/>
                <a:gridCol w="1728191"/>
              </a:tblGrid>
              <a:tr h="504056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ATIVIDADE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SITUAÇÃO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2">
                <a:tc>
                  <a:txBody>
                    <a:bodyPr/>
                    <a:lstStyle/>
                    <a:p>
                      <a:pPr marL="342900" lvl="0" indent="-342900" algn="l">
                        <a:buFont typeface="+mj-lt"/>
                        <a:buAutoNum type="arabicPeriod" startAt="6"/>
                      </a:pPr>
                      <a:r>
                        <a:rPr lang="pt-BR" sz="1600" b="1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Contrução</a:t>
                      </a:r>
                      <a:r>
                        <a:rPr lang="pt-BR" sz="1600" b="1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 rede de tele/vídeo conferência</a:t>
                      </a:r>
                      <a:endParaRPr lang="pt-BR" sz="1600" b="1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Foram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realizados testes funcionais com sucesso na participação de 5 estados, em 19 e 20 de fevereiro de 2014;</a:t>
                      </a:r>
                    </a:p>
                    <a:p>
                      <a:pPr marL="28575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Continuar os testes e incrementar a participação dos representantes dos estados na rede.</a:t>
                      </a:r>
                      <a:endParaRPr lang="pt-B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GT-REDE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137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A1D7-D126-40AF-8A77-388D2C291931}" type="datetime1">
              <a:rPr lang="pt-BR" smtClean="0"/>
              <a:t>10/03/2014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608512" cy="365125"/>
          </a:xfrm>
        </p:spPr>
        <p:txBody>
          <a:bodyPr/>
          <a:lstStyle/>
          <a:p>
            <a:r>
              <a:rPr lang="pt-BR" dirty="0" smtClean="0"/>
              <a:t>22ª REUNIÃO DA COGEF, BH/MG, 03 E 04/12/2013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145B-1E05-4B0A-9FC1-0C8EE3C8C41E}" type="slidenum">
              <a:rPr lang="pt-BR" smtClean="0"/>
              <a:t>26</a:t>
            </a:fld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pt-B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Próxima </a:t>
            </a:r>
            <a:r>
              <a:rPr lang="pt-BR" dirty="0"/>
              <a:t>reunião da COGEF (</a:t>
            </a:r>
            <a:r>
              <a:rPr lang="pt-BR" dirty="0" smtClean="0"/>
              <a:t>24ª </a:t>
            </a:r>
            <a:r>
              <a:rPr lang="pt-BR" dirty="0"/>
              <a:t>Reunião </a:t>
            </a:r>
            <a:r>
              <a:rPr lang="pt-BR" dirty="0" smtClean="0"/>
              <a:t>Ordinária)</a:t>
            </a:r>
            <a:r>
              <a:rPr lang="pt-BR" dirty="0"/>
              <a:t> </a:t>
            </a:r>
            <a:r>
              <a:rPr lang="pt-BR" dirty="0" smtClean="0"/>
              <a:t>terá como anfitrião o estado do Sergipe e </a:t>
            </a:r>
            <a:r>
              <a:rPr lang="pt-BR" dirty="0"/>
              <a:t>a reunião será realizada em </a:t>
            </a:r>
            <a:r>
              <a:rPr lang="pt-BR" dirty="0" smtClean="0"/>
              <a:t>Aracaju com  </a:t>
            </a:r>
            <a:r>
              <a:rPr lang="pt-BR" dirty="0"/>
              <a:t>data prevista </a:t>
            </a:r>
            <a:r>
              <a:rPr lang="pt-BR" dirty="0" smtClean="0"/>
              <a:t>para 22 e 23 de julho </a:t>
            </a:r>
            <a:r>
              <a:rPr lang="pt-BR" dirty="0"/>
              <a:t>de </a:t>
            </a:r>
            <a:r>
              <a:rPr lang="pt-BR" dirty="0" smtClean="0"/>
              <a:t>2014.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O WS- Estrutura do PROFISCO II, será no dia 21 de julho de 2014, em Aracaju, Sergipe.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2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99" y="49050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737448" y="101703"/>
            <a:ext cx="5714872" cy="662473"/>
          </a:xfrm>
        </p:spPr>
        <p:txBody>
          <a:bodyPr>
            <a:normAutofit/>
          </a:bodyPr>
          <a:lstStyle/>
          <a:p>
            <a:r>
              <a:rPr lang="pt-BR" sz="2400" dirty="0" smtClean="0"/>
              <a:t>23ª Reunião da COGEF – Palmas – Tocantins</a:t>
            </a:r>
            <a:endParaRPr lang="pt-BR" sz="240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ACOMPANHAMENTO DAS DELIBERAÇÕES DA 22ª REUNIÃO DA COGEF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540415"/>
              </p:ext>
            </p:extLst>
          </p:nvPr>
        </p:nvGraphicFramePr>
        <p:xfrm>
          <a:off x="467544" y="2276872"/>
          <a:ext cx="8280920" cy="3168352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248472"/>
                <a:gridCol w="2621243"/>
                <a:gridCol w="1411205"/>
              </a:tblGrid>
              <a:tr h="540060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Recomendações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SITUAÇÃO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108">
                <a:tc>
                  <a:txBody>
                    <a:bodyPr/>
                    <a:lstStyle/>
                    <a:p>
                      <a:pPr marL="742950" lvl="1" indent="-2857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228600" algn="l"/>
                        </a:tabLst>
                      </a:pPr>
                      <a:r>
                        <a:rPr lang="pt-BR" sz="16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Formação de GT-TI Fazendária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 GT-TI Fazendária já está criado.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Equipe COGEF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Char char="v"/>
                        <a:tabLst>
                          <a:tab pos="228600" algn="l"/>
                        </a:tabLst>
                        <a:defRPr/>
                      </a:pPr>
                      <a:r>
                        <a:rPr lang="pt-BR" sz="1600" b="1" dirty="0" smtClean="0">
                          <a:effectLst/>
                          <a:latin typeface="+mn-lt"/>
                          <a:ea typeface="Times New Roman"/>
                        </a:rPr>
                        <a:t>Indicação de pessoas</a:t>
                      </a:r>
                      <a:r>
                        <a:rPr lang="pt-BR" sz="1600" b="1" baseline="0" dirty="0" smtClean="0">
                          <a:effectLst/>
                          <a:latin typeface="+mn-lt"/>
                          <a:ea typeface="Times New Roman"/>
                        </a:rPr>
                        <a:t> especializadas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Tentativa de agendamento de reunião foi frustrada.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Representantes dos estados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742950" lvl="1" indent="-285750" algn="l" defTabSz="914400" rtl="0" eaLnBrk="1" fontAlgn="t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Char char="v"/>
                        <a:tabLst>
                          <a:tab pos="228600" algn="l"/>
                        </a:tabLst>
                      </a:pP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Fazer um levantamento da situação da TI nos Estados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Depende do agendamento de Reunião do GT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GT-TI Fazendária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03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99" y="49050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737448" y="101703"/>
            <a:ext cx="5714872" cy="662473"/>
          </a:xfrm>
        </p:spPr>
        <p:txBody>
          <a:bodyPr>
            <a:normAutofit/>
          </a:bodyPr>
          <a:lstStyle/>
          <a:p>
            <a:r>
              <a:rPr lang="pt-BR" sz="2400" dirty="0" smtClean="0"/>
              <a:t>23ª Reunião da COGEF – Palmas – Tocantins</a:t>
            </a:r>
            <a:endParaRPr lang="pt-BR" sz="240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ACOMPANHAMENTO DAS DELIBERAÇÕES DA 22ª REUNIÃO DA COGEF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270397"/>
              </p:ext>
            </p:extLst>
          </p:nvPr>
        </p:nvGraphicFramePr>
        <p:xfrm>
          <a:off x="467544" y="2276872"/>
          <a:ext cx="8280920" cy="4104456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968552"/>
                <a:gridCol w="1901163"/>
                <a:gridCol w="1411205"/>
              </a:tblGrid>
              <a:tr h="540060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Deliberações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SITUAÇÃO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marL="285750" lvl="0" indent="-2857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228600" algn="l"/>
                        </a:tabLst>
                      </a:pPr>
                      <a:r>
                        <a:rPr lang="pt-BR" sz="16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Definir designação </a:t>
                      </a:r>
                      <a:r>
                        <a:rPr lang="pt-BR" sz="1600" b="1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de membro da COGEF para apoiar a fundamentação da prorrogação do prazo de execução da CT PRODEV COGEF</a:t>
                      </a:r>
                      <a:endParaRPr lang="pt-BR" sz="1600" b="1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Agostini(RS)</a:t>
                      </a:r>
                    </a:p>
                    <a:p>
                      <a:pPr marL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Mona(PE)</a:t>
                      </a:r>
                    </a:p>
                    <a:p>
                      <a:pPr marL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Daniela(BID)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Char char="v"/>
                        <a:tabLst>
                          <a:tab pos="228600" algn="l"/>
                        </a:tabLst>
                        <a:defRPr/>
                      </a:pPr>
                      <a:r>
                        <a:rPr lang="pt-BR" sz="1600" b="1" baseline="0" dirty="0" smtClean="0">
                          <a:effectLst/>
                          <a:latin typeface="+mn-lt"/>
                          <a:ea typeface="Times New Roman"/>
                        </a:rPr>
                        <a:t>Contratar uma pessoa para documentar as ações da COGEF com enfoque em objetivos versus resultados;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 dependência da liberação dos recursos  pelo CONFAZ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Equipe COGEF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Char char="v"/>
                        <a:tabLst>
                          <a:tab pos="228600" algn="l"/>
                        </a:tabLst>
                        <a:defRPr/>
                      </a:pPr>
                      <a:r>
                        <a:rPr lang="pt-BR" sz="1600" b="1" baseline="0" dirty="0" smtClean="0">
                          <a:effectLst/>
                          <a:latin typeface="+mn-lt"/>
                          <a:ea typeface="Times New Roman"/>
                        </a:rPr>
                        <a:t>Indicar possíveis Estados que possuam experiências na área de Dimensão Humana para gravar pequenos filmes com apoio da Representação do BID;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Aguardando indicações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Representantes</a:t>
                      </a: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dos Estados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015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99" y="49050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737448" y="101703"/>
            <a:ext cx="5714872" cy="662473"/>
          </a:xfrm>
        </p:spPr>
        <p:txBody>
          <a:bodyPr>
            <a:normAutofit/>
          </a:bodyPr>
          <a:lstStyle/>
          <a:p>
            <a:r>
              <a:rPr lang="pt-BR" sz="2400" dirty="0" smtClean="0"/>
              <a:t>23ª Reunião da COGEF – Palmas – Tocantins</a:t>
            </a:r>
            <a:endParaRPr lang="pt-BR" sz="240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ACOMPANHAMENTO DAS DELIBERAÇÕES DA 22ª REUNIÃO DA COGEF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199775"/>
              </p:ext>
            </p:extLst>
          </p:nvPr>
        </p:nvGraphicFramePr>
        <p:xfrm>
          <a:off x="467544" y="2276872"/>
          <a:ext cx="8280920" cy="4383953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968552"/>
                <a:gridCol w="1901163"/>
                <a:gridCol w="1411205"/>
              </a:tblGrid>
              <a:tr h="540060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Deliberações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SITUAÇÃO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marL="285750" lvl="0" indent="-2857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228600" algn="l"/>
                        </a:tabLst>
                      </a:pPr>
                      <a:r>
                        <a:rPr lang="pt-BR" sz="1600" b="1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Apoio </a:t>
                      </a:r>
                      <a:r>
                        <a:rPr lang="pt-BR" sz="1600" b="1" dirty="0" err="1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Sefaz</a:t>
                      </a:r>
                      <a:r>
                        <a:rPr lang="pt-BR" sz="1600" b="1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 Nacional – Consultoria Jurídica (Instalação/formalização das decisões): A Plenária da COGEF com 11 votos contra decidiu por indeferir a solicitação do ENCAT (AC, CE, ES, MT, PI, RN, RR, RS, SC, SE e SP). Os Estados AL, BA, DF, MG, MS, PA, PB e RJ votaram a favor.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85750" lvl="0" indent="-28575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 tema  mereceu uma análise precipitada do então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Coordenador no </a:t>
                      </a:r>
                      <a:r>
                        <a:rPr lang="pt-BR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Pré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-CONFAZ resultando no congelamento dos recursos do PRODEV até o próximo CONFAZ.</a:t>
                      </a:r>
                      <a:endParaRPr lang="pt-B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Agostini(RS)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Char char="v"/>
                        <a:tabLst>
                          <a:tab pos="228600" algn="l"/>
                        </a:tabLst>
                        <a:defRPr/>
                      </a:pPr>
                      <a:r>
                        <a:rPr lang="pt-BR" sz="1600" b="1" baseline="0" dirty="0" smtClean="0">
                          <a:effectLst/>
                          <a:latin typeface="+mn-lt"/>
                          <a:ea typeface="Times New Roman"/>
                        </a:rPr>
                        <a:t>2) Apoio </a:t>
                      </a:r>
                      <a:r>
                        <a:rPr lang="pt-BR" sz="1600" b="1" baseline="0" dirty="0" err="1" smtClean="0">
                          <a:effectLst/>
                          <a:latin typeface="+mn-lt"/>
                          <a:ea typeface="Times New Roman"/>
                        </a:rPr>
                        <a:t>Sefaz</a:t>
                      </a:r>
                      <a:r>
                        <a:rPr lang="pt-BR" sz="1600" b="1" baseline="0" dirty="0" smtClean="0">
                          <a:effectLst/>
                          <a:latin typeface="+mn-lt"/>
                          <a:ea typeface="Times New Roman"/>
                        </a:rPr>
                        <a:t> Nacional – Proposta do </a:t>
                      </a:r>
                      <a:r>
                        <a:rPr lang="pt-BR" sz="1600" b="1" baseline="0" dirty="0" err="1" smtClean="0">
                          <a:effectLst/>
                          <a:latin typeface="+mn-lt"/>
                          <a:ea typeface="Times New Roman"/>
                        </a:rPr>
                        <a:t>Encat</a:t>
                      </a:r>
                      <a:r>
                        <a:rPr lang="pt-BR" sz="1600" b="1" baseline="0" dirty="0" smtClean="0">
                          <a:effectLst/>
                          <a:latin typeface="+mn-lt"/>
                          <a:ea typeface="Times New Roman"/>
                        </a:rPr>
                        <a:t> para Consultoria Técnica: A Plenária da COGEF com 16 votos decidiu por indeferir a solicitação do ENCAT; (AC, AL, CE, DF, ES, MG, MT, MS, PA, PI, RN, RR, RS, SC, SE e SP). Os Estados de RJ, PB, e BA votaram a favor.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t-B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212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pt-BR" sz="1600" b="1" i="1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“”O Coordenador </a:t>
                      </a:r>
                      <a:r>
                        <a:rPr lang="pt-BR" sz="1600" b="1" i="1" u="non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Trinchão</a:t>
                      </a:r>
                      <a:r>
                        <a:rPr lang="pt-BR" sz="1600" b="1" i="1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salientou e o plenário entendeu que a decisão de indeferimento tomada pela COGEF é nula e que o tema deve ser decidido pelo Plenário dos Secretários. “”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pt-BR" sz="1100" b="1" i="1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Fonte: Ata do </a:t>
                      </a:r>
                      <a:r>
                        <a:rPr lang="pt-BR" sz="1100" b="1" i="1" u="non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pré</a:t>
                      </a:r>
                      <a:r>
                        <a:rPr lang="pt-BR" sz="1100" b="1" i="1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-CONFAZ(152ºCONFAZ, ES, 5 /12/2013)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 algn="l" fontAlgn="ctr">
                        <a:buFont typeface="Arial" panose="020B0604020202020204" pitchFamily="34" charset="0"/>
                        <a:buChar char="•"/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064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losa\Google Drive\COGEF\Marca COGE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99" y="49050"/>
            <a:ext cx="1652649" cy="70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737448" y="101703"/>
            <a:ext cx="5714872" cy="662473"/>
          </a:xfrm>
        </p:spPr>
        <p:txBody>
          <a:bodyPr>
            <a:normAutofit/>
          </a:bodyPr>
          <a:lstStyle/>
          <a:p>
            <a:r>
              <a:rPr lang="pt-BR" sz="2400" dirty="0" smtClean="0"/>
              <a:t>23ª Reunião da COGEF – Palmas – Tocantins</a:t>
            </a:r>
            <a:endParaRPr lang="pt-BR" sz="240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791580" y="858674"/>
            <a:ext cx="7560840" cy="11301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000" dirty="0" smtClean="0"/>
              <a:t>ACOMPANHAMENTO DAS DELIBERAÇÕES DA 22ª REUNIÃO DA COGEF</a:t>
            </a:r>
          </a:p>
          <a:p>
            <a:pPr marL="0" indent="0" algn="ctr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Deliberação da COGEF sobre a destinação dos recurso sustada pelo </a:t>
            </a:r>
            <a:r>
              <a:rPr lang="pt-BR" sz="2000" dirty="0" err="1" smtClean="0">
                <a:solidFill>
                  <a:srgbClr val="FF0000"/>
                </a:solidFill>
              </a:rPr>
              <a:t>Pré</a:t>
            </a:r>
            <a:r>
              <a:rPr lang="pt-BR" sz="2000" dirty="0" smtClean="0">
                <a:solidFill>
                  <a:srgbClr val="FF0000"/>
                </a:solidFill>
              </a:rPr>
              <a:t>-CONFAZ</a:t>
            </a:r>
          </a:p>
          <a:p>
            <a:pPr marL="0" indent="0" algn="ctr">
              <a:buNone/>
            </a:pPr>
            <a:endParaRPr lang="pt-BR" sz="4200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46008"/>
            <a:ext cx="7200800" cy="464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7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339752" y="101703"/>
            <a:ext cx="5112568" cy="662473"/>
          </a:xfrm>
        </p:spPr>
        <p:txBody>
          <a:bodyPr>
            <a:normAutofit/>
          </a:bodyPr>
          <a:lstStyle/>
          <a:p>
            <a:r>
              <a:rPr lang="pt-BR" sz="2000" dirty="0" smtClean="0"/>
              <a:t>23ª Reunião da COGEF – Palmas – Tocantins</a:t>
            </a:r>
            <a:endParaRPr lang="pt-BR" sz="200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ACOMPANHAMENTO DAS DELIBERAÇÕES DA 22ª REUNIÃO DA COGEF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555421"/>
              </p:ext>
            </p:extLst>
          </p:nvPr>
        </p:nvGraphicFramePr>
        <p:xfrm>
          <a:off x="467544" y="2276872"/>
          <a:ext cx="8280920" cy="2952328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248472"/>
                <a:gridCol w="2621243"/>
                <a:gridCol w="1411205"/>
              </a:tblGrid>
              <a:tr h="540060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Deliberações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SITUAÇÃO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marL="285750" lvl="0" indent="-2857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228600" algn="l"/>
                        </a:tabLst>
                      </a:pPr>
                      <a:r>
                        <a:rPr lang="pt-BR" sz="1600" b="1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Avançar os trabalhos para implantação do teste do ITCF internamente e, em seguida, apresentar ao CONFAZ para validação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lvl="1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 GT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apresentou o relatório final, mas encontrou dificuldades para se reunir no trimestre.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GT-ITCF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285750" lvl="0" indent="-285750" algn="l" defTabSz="914400" rtl="0" eaLnBrk="1" fontAlgn="t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Char char="v"/>
                        <a:tabLst>
                          <a:tab pos="228600" algn="l"/>
                        </a:tabLst>
                      </a:pP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Ampliar o apoio ao ICTC: PA, RJ, SP, SE, ES e PI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1" algn="l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002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339752" y="101703"/>
            <a:ext cx="5112568" cy="662473"/>
          </a:xfrm>
        </p:spPr>
        <p:txBody>
          <a:bodyPr>
            <a:normAutofit/>
          </a:bodyPr>
          <a:lstStyle/>
          <a:p>
            <a:r>
              <a:rPr lang="pt-BR" sz="2000" dirty="0" smtClean="0"/>
              <a:t>23ª Reunião da COGEF – Palmas – Tocantins</a:t>
            </a:r>
            <a:endParaRPr lang="pt-BR" sz="200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ACOMPANHAMENTO DAS DELIBERAÇÕES DA 22ª REUNIÃO DA COGEF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726742"/>
              </p:ext>
            </p:extLst>
          </p:nvPr>
        </p:nvGraphicFramePr>
        <p:xfrm>
          <a:off x="467544" y="2276872"/>
          <a:ext cx="8424936" cy="4025597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320480"/>
                <a:gridCol w="2592288"/>
                <a:gridCol w="1512168"/>
              </a:tblGrid>
              <a:tr h="540060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Deliberações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SITUAÇÃO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marL="285750" lvl="0" indent="-2857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228600" algn="l"/>
                        </a:tabLst>
                      </a:pPr>
                      <a:r>
                        <a:rPr lang="pt-BR" sz="1600" b="1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Workshops Temáticos - Serviços aos contribuintes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Postergado a pedido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GT - Capacitação</a:t>
                      </a:r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 – </a:t>
                      </a:r>
                      <a:r>
                        <a:rPr lang="pt-B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Fev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Char char="v"/>
                        <a:tabLst>
                          <a:tab pos="228600" algn="l"/>
                        </a:tabLst>
                        <a:defRPr/>
                      </a:pPr>
                      <a:r>
                        <a:rPr lang="pt-BR" sz="1600" b="1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Workshops Temáticos – TO – WS-Solução de alta disponibilidade em sites distintos.</a:t>
                      </a:r>
                      <a:endParaRPr lang="pt-BR" sz="1600" b="1" baseline="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4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GT - Capacitação</a:t>
                      </a:r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 fontAlgn="ctr"/>
                      <a:r>
                        <a:rPr lang="pt-B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TO-Mar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Char char="v"/>
                        <a:tabLst>
                          <a:tab pos="228600" algn="l"/>
                        </a:tabLst>
                        <a:defRPr/>
                      </a:pPr>
                      <a:r>
                        <a:rPr lang="pt-BR" sz="1600" b="1" baseline="0" dirty="0" smtClean="0">
                          <a:effectLst/>
                          <a:latin typeface="+mn-lt"/>
                          <a:ea typeface="Times New Roman"/>
                        </a:rPr>
                        <a:t>Proposta de criação de um curso de formação para as </a:t>
                      </a:r>
                      <a:r>
                        <a:rPr lang="pt-BR" sz="1600" b="1" baseline="0" dirty="0" err="1" smtClean="0">
                          <a:effectLst/>
                          <a:latin typeface="+mn-lt"/>
                          <a:ea typeface="Times New Roman"/>
                        </a:rPr>
                        <a:t>UCPs</a:t>
                      </a:r>
                      <a:r>
                        <a:rPr lang="pt-BR" sz="1600" b="1" baseline="0" dirty="0" smtClean="0">
                          <a:effectLst/>
                          <a:latin typeface="+mn-lt"/>
                          <a:ea typeface="Times New Roman"/>
                        </a:rPr>
                        <a:t> e demais envolvidos com projetos de financiamento (Interlocução dos parceiros estratégicos);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85750" lvl="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Relatório relativo à reunião realizada no dia 07/02 com representantes da ESAF, BID, GEFIN, CONSAD e GT Capacitação da COGEF.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43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GT - Capacitação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Char char="v"/>
                        <a:tabLst>
                          <a:tab pos="228600" algn="l"/>
                        </a:tabLst>
                        <a:defRPr/>
                      </a:pPr>
                      <a:r>
                        <a:rPr lang="pt-BR" sz="1600" b="1" baseline="0" dirty="0" smtClean="0">
                          <a:effectLst/>
                          <a:latin typeface="+mn-lt"/>
                          <a:ea typeface="Times New Roman"/>
                        </a:rPr>
                        <a:t>Construção do Curso de Gestão para Resultados ( EAD, Material </a:t>
                      </a:r>
                      <a:r>
                        <a:rPr lang="pt-BR" sz="1600" b="1" baseline="0" dirty="0" err="1" smtClean="0">
                          <a:effectLst/>
                          <a:latin typeface="+mn-lt"/>
                          <a:ea typeface="Times New Roman"/>
                        </a:rPr>
                        <a:t>Publix</a:t>
                      </a:r>
                      <a:r>
                        <a:rPr lang="pt-BR" sz="1600" b="1" baseline="0" dirty="0" smtClean="0">
                          <a:effectLst/>
                          <a:latin typeface="+mn-lt"/>
                          <a:ea typeface="Times New Roman"/>
                        </a:rPr>
                        <a:t>, entre outros).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lvl="0" indent="-285750" algn="l" fontAlgn="ctr">
                        <a:buFont typeface="Arial" panose="020B0604020202020204" pitchFamily="34" charset="0"/>
                        <a:buChar char="•"/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961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339752" y="101703"/>
            <a:ext cx="5112568" cy="662473"/>
          </a:xfrm>
        </p:spPr>
        <p:txBody>
          <a:bodyPr>
            <a:normAutofit/>
          </a:bodyPr>
          <a:lstStyle/>
          <a:p>
            <a:r>
              <a:rPr lang="pt-BR" sz="2000" dirty="0" smtClean="0"/>
              <a:t>23ª Reunião da COGEF – Palmas – Tocantins</a:t>
            </a:r>
            <a:endParaRPr lang="pt-BR" sz="200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600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000" dirty="0" smtClean="0"/>
              <a:t>ACOMPANHAMENTO DAS DELIBERAÇÕES DA 22ª REUNIÃO DA COGEF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924672"/>
              </p:ext>
            </p:extLst>
          </p:nvPr>
        </p:nvGraphicFramePr>
        <p:xfrm>
          <a:off x="467544" y="2276872"/>
          <a:ext cx="8280920" cy="2911388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248472"/>
                <a:gridCol w="2621243"/>
                <a:gridCol w="1411205"/>
              </a:tblGrid>
              <a:tr h="540060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Deliberações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SITUAÇÃO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RESPONSÁVEL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5664">
                <a:tc>
                  <a:txBody>
                    <a:bodyPr/>
                    <a:lstStyle/>
                    <a:p>
                      <a:pPr marL="285750" lvl="0" indent="-2857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228600" algn="l"/>
                        </a:tabLst>
                      </a:pPr>
                      <a:r>
                        <a:rPr lang="pt-BR" sz="1600" b="1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Os Representantes dos Estados deverão enviar e-mail para o Rogério (MS) rcolman@fazenda.ms.gov.br com seus dados para cadastro no site da COGEF.</a:t>
                      </a:r>
                    </a:p>
                    <a:p>
                      <a:pPr marL="285750" lvl="0" indent="-2857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228600" algn="l"/>
                        </a:tabLst>
                      </a:pPr>
                      <a:endParaRPr lang="pt-BR" sz="1600" b="1" dirty="0" smtClean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????????????????????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Representantes dos</a:t>
                      </a: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estados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Wingdings" pitchFamily="2" charset="2"/>
                        <a:buChar char="v"/>
                        <a:tabLst>
                          <a:tab pos="228600" algn="l"/>
                        </a:tabLst>
                        <a:defRPr/>
                      </a:pPr>
                      <a:r>
                        <a:rPr lang="pt-BR" sz="1600" b="1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Na próxima reunião será apresentada a versão definitiva do site da COGEF.</a:t>
                      </a:r>
                      <a:endParaRPr lang="pt-BR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Decisão judicial sobre RH-Terceirizados está afetando o desenvolvimento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do produto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GT-REDE</a:t>
                      </a:r>
                    </a:p>
                    <a:p>
                      <a:pPr marL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Thaner(MS)</a:t>
                      </a:r>
                    </a:p>
                    <a:p>
                      <a:pPr marL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Rogério(MS)</a:t>
                      </a:r>
                      <a:endParaRPr lang="pt-BR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pt-BR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9050"/>
            <a:ext cx="1638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61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2763</TotalTime>
  <Words>2128</Words>
  <Application>Microsoft Office PowerPoint</Application>
  <PresentationFormat>Apresentação na tela (4:3)</PresentationFormat>
  <Paragraphs>419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Tema do Office</vt:lpstr>
      <vt:lpstr>23ª Reunião da COGEF – Palmas – Tocantins</vt:lpstr>
      <vt:lpstr>23ª Reunião da COGEF – Palmas – Tocantins</vt:lpstr>
      <vt:lpstr>23ª Reunião da COGEF – Palmas – Tocantins</vt:lpstr>
      <vt:lpstr>23ª Reunião da COGEF – Palmas – Tocantins</vt:lpstr>
      <vt:lpstr>23ª Reunião da COGEF – Palmas – Tocantins</vt:lpstr>
      <vt:lpstr>23ª Reunião da COGEF – Palmas – Tocantins</vt:lpstr>
      <vt:lpstr>23ª Reunião da COGEF – Palmas – Tocantins</vt:lpstr>
      <vt:lpstr>23ª Reunião da COGEF – Palmas – Tocantins</vt:lpstr>
      <vt:lpstr>23ª Reunião da COGEF – Palmas – Tocantins</vt:lpstr>
      <vt:lpstr>23ª Reunião da COGEF – Palmas – Tocantins</vt:lpstr>
      <vt:lpstr>23ª Reunião da COGEF – Palmas – Tocantins</vt:lpstr>
      <vt:lpstr>Apresentação do PowerPoint</vt:lpstr>
      <vt:lpstr>23ª Reunião da COGEF – Palmas – Tocantins</vt:lpstr>
      <vt:lpstr>23ª Reunião da COGEF – Palmas – Tocantins</vt:lpstr>
      <vt:lpstr>23ª Reunião da COGEF – Palmas – Tocantins</vt:lpstr>
      <vt:lpstr>22ª Reunião – Belo Horizonte – Minas Gerais</vt:lpstr>
      <vt:lpstr>22ª Reunião – Belo Horizonte – Minas Gerais</vt:lpstr>
      <vt:lpstr>23ª Reunião da COGEF – Palmas – Tocantins</vt:lpstr>
      <vt:lpstr>23ª Reunião da COGEF – Palmas – Tocantins</vt:lpstr>
      <vt:lpstr>23ª Reunião da COGEF – Palmas – Tocantins</vt:lpstr>
      <vt:lpstr>23ª Reunião da COGEF – Palmas – Tocantins</vt:lpstr>
      <vt:lpstr>23ª Reunião da COGEF – Palmas – Tocantins</vt:lpstr>
      <vt:lpstr>23ª Reunião da COGEF – Palmas – Tocantins</vt:lpstr>
      <vt:lpstr>23ª Reunião da COGEF – Palmas – Tocantins</vt:lpstr>
      <vt:lpstr>23ª Reunião da COGEF – Palmas – Tocantins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Alberto Agostini</dc:creator>
  <cp:lastModifiedBy>Carlos Alberto Agostini</cp:lastModifiedBy>
  <cp:revision>145</cp:revision>
  <dcterms:created xsi:type="dcterms:W3CDTF">2013-09-18T17:55:32Z</dcterms:created>
  <dcterms:modified xsi:type="dcterms:W3CDTF">2014-03-10T14:52:22Z</dcterms:modified>
</cp:coreProperties>
</file>