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9" r:id="rId2"/>
    <p:sldId id="310" r:id="rId3"/>
    <p:sldId id="324" r:id="rId4"/>
    <p:sldId id="325" r:id="rId5"/>
    <p:sldId id="281" r:id="rId6"/>
    <p:sldId id="282" r:id="rId7"/>
    <p:sldId id="284" r:id="rId8"/>
    <p:sldId id="285" r:id="rId9"/>
    <p:sldId id="286" r:id="rId10"/>
    <p:sldId id="287" r:id="rId11"/>
    <p:sldId id="292" r:id="rId12"/>
    <p:sldId id="293" r:id="rId13"/>
    <p:sldId id="311" r:id="rId14"/>
    <p:sldId id="317" r:id="rId15"/>
    <p:sldId id="315" r:id="rId16"/>
    <p:sldId id="316" r:id="rId17"/>
    <p:sldId id="301" r:id="rId18"/>
    <p:sldId id="302" r:id="rId19"/>
    <p:sldId id="303" r:id="rId20"/>
    <p:sldId id="304" r:id="rId21"/>
    <p:sldId id="319" r:id="rId22"/>
    <p:sldId id="320" r:id="rId23"/>
    <p:sldId id="321" r:id="rId24"/>
    <p:sldId id="322" r:id="rId25"/>
    <p:sldId id="308" r:id="rId26"/>
    <p:sldId id="323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7" autoAdjust="0"/>
  </p:normalViewPr>
  <p:slideViewPr>
    <p:cSldViewPr>
      <p:cViewPr>
        <p:scale>
          <a:sx n="60" d="100"/>
          <a:sy n="60" d="100"/>
        </p:scale>
        <p:origin x="-165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es-CO"/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Interesados</c:v>
                </c:pt>
              </c:strCache>
            </c:strRef>
          </c:tx>
          <c:dPt>
            <c:idx val="16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lang="es-CO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Hoja1!$A$2:$A$18</c:f>
              <c:strCache>
                <c:ptCount val="17"/>
                <c:pt idx="0">
                  <c:v>COLOMBIA</c:v>
                </c:pt>
                <c:pt idx="1">
                  <c:v>ARGENTINA</c:v>
                </c:pt>
                <c:pt idx="2">
                  <c:v>BOLIVIA</c:v>
                </c:pt>
                <c:pt idx="3">
                  <c:v>CHILE </c:v>
                </c:pt>
                <c:pt idx="4">
                  <c:v>VENEZUELA</c:v>
                </c:pt>
                <c:pt idx="5">
                  <c:v>ECUADOR</c:v>
                </c:pt>
                <c:pt idx="6">
                  <c:v>COSTA RICA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MEXICO </c:v>
                </c:pt>
                <c:pt idx="11">
                  <c:v>PANAMA</c:v>
                </c:pt>
                <c:pt idx="12">
                  <c:v>PERU</c:v>
                </c:pt>
                <c:pt idx="13">
                  <c:v>REP. DOMINICANA</c:v>
                </c:pt>
                <c:pt idx="14">
                  <c:v>URUGUAY </c:v>
                </c:pt>
                <c:pt idx="15">
                  <c:v>ESTADOS UNIDOS </c:v>
                </c:pt>
                <c:pt idx="16">
                  <c:v>SIN DATOS</c:v>
                </c:pt>
              </c:strCache>
            </c:strRef>
          </c:cat>
          <c:val>
            <c:numRef>
              <c:f>Hoja1!$B$2:$B$18</c:f>
              <c:numCache>
                <c:formatCode>General</c:formatCode>
                <c:ptCount val="17"/>
                <c:pt idx="0">
                  <c:v>88</c:v>
                </c:pt>
                <c:pt idx="1">
                  <c:v>7</c:v>
                </c:pt>
                <c:pt idx="2">
                  <c:v>12</c:v>
                </c:pt>
                <c:pt idx="3">
                  <c:v>1</c:v>
                </c:pt>
                <c:pt idx="4">
                  <c:v>9</c:v>
                </c:pt>
                <c:pt idx="5">
                  <c:v>10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15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9166666666667"/>
          <c:y val="0"/>
          <c:w val="0.35208333333333336"/>
          <c:h val="1"/>
        </c:manualLayout>
      </c:layout>
      <c:overlay val="0"/>
      <c:txPr>
        <a:bodyPr/>
        <a:lstStyle/>
        <a:p>
          <a:pPr>
            <a:defRPr lang="es-CO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lang="es-CO"/>
            </a:pPr>
            <a:r>
              <a:rPr lang="en-US" dirty="0" smtClean="0"/>
              <a:t> </a:t>
            </a:r>
            <a:r>
              <a:rPr lang="en-US" dirty="0" err="1" smtClean="0"/>
              <a:t>Profesiones</a:t>
            </a:r>
            <a:endParaRPr lang="en-US" dirty="0"/>
          </a:p>
        </c:rich>
      </c:tx>
      <c:layout>
        <c:manualLayout>
          <c:xMode val="edge"/>
          <c:yMode val="edge"/>
          <c:x val="3.9651755218081154E-2"/>
          <c:y val="4.564852271316254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Profesiones</c:v>
                </c:pt>
              </c:strCache>
            </c:strRef>
          </c:tx>
          <c:dLbls>
            <c:txPr>
              <a:bodyPr/>
              <a:lstStyle/>
              <a:p>
                <a:pPr>
                  <a:defRPr lang="es-CO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Hoja1!$A$2:$A$13</c:f>
              <c:strCache>
                <c:ptCount val="12"/>
                <c:pt idx="0">
                  <c:v>ABOGADOS </c:v>
                </c:pt>
                <c:pt idx="1">
                  <c:v>CONTADORES</c:v>
                </c:pt>
                <c:pt idx="2">
                  <c:v>ECONOMISTAS</c:v>
                </c:pt>
                <c:pt idx="3">
                  <c:v>ADMON. EMPRESAS</c:v>
                </c:pt>
                <c:pt idx="4">
                  <c:v>COMERCIO INTERNACIONAL </c:v>
                </c:pt>
                <c:pt idx="5">
                  <c:v>DOCENTE INVESTIGADOR </c:v>
                </c:pt>
                <c:pt idx="6">
                  <c:v>ING. COMERCIAL </c:v>
                </c:pt>
                <c:pt idx="7">
                  <c:v>ING. INDUSTRIAL/ABOGADO </c:v>
                </c:pt>
                <c:pt idx="8">
                  <c:v>ING. EN CONTABILIDAD</c:v>
                </c:pt>
                <c:pt idx="9">
                  <c:v> NEGOCIOS INT.</c:v>
                </c:pt>
                <c:pt idx="10">
                  <c:v>LICENCIADOS</c:v>
                </c:pt>
                <c:pt idx="11">
                  <c:v>SIN DATOS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42</c:v>
                </c:pt>
                <c:pt idx="1">
                  <c:v>26</c:v>
                </c:pt>
                <c:pt idx="2">
                  <c:v>6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11</c:v>
                </c:pt>
                <c:pt idx="1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3546130202061"/>
          <c:y val="0"/>
          <c:w val="0.39664538697979451"/>
          <c:h val="1"/>
        </c:manualLayout>
      </c:layout>
      <c:overlay val="0"/>
      <c:txPr>
        <a:bodyPr/>
        <a:lstStyle/>
        <a:p>
          <a:pPr>
            <a:defRPr lang="es-CO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es-CO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0973182171672991"/>
          <c:y val="0.14693801076146687"/>
          <c:w val="0.46143518518518517"/>
          <c:h val="0.83903182593406089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Sector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lang="es-CO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Publico</c:v>
                </c:pt>
                <c:pt idx="1">
                  <c:v>Privado</c:v>
                </c:pt>
                <c:pt idx="2">
                  <c:v>SIN DATOS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63</c:v>
                </c:pt>
                <c:pt idx="1">
                  <c:v>29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CO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C98B8-967E-44F6-9F3C-BF20A170CDB6}" type="datetimeFigureOut">
              <a:rPr lang="es-CO" smtClean="0"/>
              <a:pPr/>
              <a:t>13/03/2014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C870-3CF4-490C-82F1-C8845B91C58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08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sz="1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E40EE-C9CD-436C-B74F-FF1E947C7237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C870-3CF4-490C-82F1-C8845B91C583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20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JOSE PACHON\Mis documentos\_myfiles\U_externado\_logos\logoletrero_21feb20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12811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 userDrawn="1"/>
        </p:nvCxnSpPr>
        <p:spPr>
          <a:xfrm>
            <a:off x="428625" y="6213475"/>
            <a:ext cx="8286750" cy="158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 userDrawn="1"/>
        </p:nvCxnSpPr>
        <p:spPr>
          <a:xfrm>
            <a:off x="357188" y="855663"/>
            <a:ext cx="8286750" cy="1587"/>
          </a:xfrm>
          <a:prstGeom prst="line">
            <a:avLst/>
          </a:prstGeom>
          <a:ln w="3175">
            <a:solidFill>
              <a:srgbClr val="073E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FA34-C77D-4655-9610-CB5D8C30009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F790-FF9F-4B7F-8C58-008EE28E833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2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3648-E35C-41E7-8553-093E680C049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5ADE-1517-4908-B47C-A149085F1C5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5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8287-ED86-4B43-9702-7D7A24841E5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20C0-B798-4C6C-B77B-75D47AAF00F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7043-E67F-4093-909D-2FCF0C97C51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88-8C03-4A3C-8327-C6F712BF054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0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A518-86A3-4FCA-A1F4-9ADECC858B2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577B-E987-4A89-880A-CC201DA1748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8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8299-56DF-4A05-BF9A-40D5799B99F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5B4F6-6686-4F22-BC34-A31D34B5411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0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EA83-C979-401F-BF31-5CB3DB61184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5924-9C35-4579-A30F-FBFF4EF8B57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E07B-F829-4AB4-B8E5-96FDF1FD489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0308-F811-4A0C-B216-38C93BD1FE3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712E-EA3B-4375-8E95-E04910C5BCA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C2E-80C9-46F6-928C-0074B70EF6A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4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C8582-A149-4459-AD28-E7243A3CE34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CA3B-A530-4CB8-B05E-A5DB4B7B529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9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04C7-4764-4501-BDC8-648C808E517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FB7F-0E61-43F6-862D-DE266E2DC1D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3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27000">
              <a:schemeClr val="accent3">
                <a:lumMod val="0"/>
                <a:lumOff val="100000"/>
                <a:alpha val="2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9194D-3AAF-4108-9BF8-2E9931FD538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A872F3-A3CE-4BEA-8913-00EFE4ED1F3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9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b="1" dirty="0" smtClean="0">
                <a:solidFill>
                  <a:schemeClr val="accent3">
                    <a:lumMod val="50000"/>
                  </a:schemeClr>
                </a:solidFill>
              </a:rPr>
              <a:t>CONVÊNIO ACADÊMICO</a:t>
            </a:r>
            <a:r>
              <a:rPr lang="pt-PT" dirty="0"/>
              <a:t/>
            </a:r>
            <a:br>
              <a:rPr lang="pt-PT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Universidad Externado de Colombia</a:t>
            </a:r>
          </a:p>
          <a:p>
            <a:r>
              <a:rPr lang="es-CO" dirty="0">
                <a:solidFill>
                  <a:schemeClr val="tx1"/>
                </a:solidFill>
              </a:rPr>
              <a:t>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Centro Interamericano de Administraciones Tributarias - CIAT-</a:t>
            </a:r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6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63" y="2214563"/>
            <a:ext cx="7143750" cy="2643187"/>
          </a:xfrm>
        </p:spPr>
        <p:txBody>
          <a:bodyPr/>
          <a:lstStyle/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Confederación Panamericana de Escuelas de Hotelería y Turismo –CONPEHT–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Instituto Brasileiro de </a:t>
            </a:r>
            <a:r>
              <a:rPr lang="es-ES" sz="1600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Administração</a:t>
            </a: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Municipal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Organización de Estados Americanos –OEA–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Programa das </a:t>
            </a:r>
            <a:r>
              <a:rPr lang="es-ES" sz="1600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Nações</a:t>
            </a: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Unidas para o </a:t>
            </a:r>
            <a:r>
              <a:rPr lang="es-ES" sz="1600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Desenvolvimento</a:t>
            </a: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–PNUD–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Universidad de Carabobo (Valencia, Venezuela)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Universidad Talca de Chile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Universidad de Córdoba (Argentina)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Comisión Andina de Juristas (Lima-Perú)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2800" dirty="0">
                <a:solidFill>
                  <a:srgbClr val="003300"/>
                </a:solidFill>
                <a:latin typeface="Arial" charset="0"/>
                <a:cs typeface="Arial" charset="0"/>
              </a:rPr>
              <a:t> </a:t>
            </a:r>
            <a:r>
              <a:rPr lang="pt-PT" sz="2800" dirty="0"/>
              <a:t>Convênios Internacionais</a:t>
            </a: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2122800" y="1349042"/>
            <a:ext cx="4033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 smtClean="0">
                <a:latin typeface="Cambria" pitchFamily="18" charset="0"/>
              </a:rPr>
              <a:t>América </a:t>
            </a:r>
            <a:r>
              <a:rPr lang="pt-PT" sz="2800" b="1" dirty="0">
                <a:latin typeface="Cambria" pitchFamily="18" charset="0"/>
              </a:rPr>
              <a:t>do Sul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43249" y="2447924"/>
            <a:ext cx="2857501" cy="2409826"/>
          </a:xfrm>
        </p:spPr>
        <p:txBody>
          <a:bodyPr/>
          <a:lstStyle/>
          <a:p>
            <a:pPr algn="just">
              <a:defRPr/>
            </a:pP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2800" dirty="0">
                <a:solidFill>
                  <a:srgbClr val="003300"/>
                </a:solidFill>
                <a:latin typeface="Arial" charset="0"/>
                <a:cs typeface="Arial" charset="0"/>
              </a:rPr>
              <a:t>            </a:t>
            </a:r>
            <a:r>
              <a:rPr lang="pt-PT" sz="2800" dirty="0"/>
              <a:t>Faculdades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2750" y="1420813"/>
            <a:ext cx="2133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PT" dirty="0" smtClean="0"/>
              <a:t>Direito</a:t>
            </a:r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60" y="2447924"/>
            <a:ext cx="2857500" cy="2205211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29000" y="1143000"/>
            <a:ext cx="2133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PT" dirty="0"/>
              <a:t>Comunicação Social </a:t>
            </a:r>
            <a:r>
              <a:rPr lang="pt-PT" dirty="0" smtClean="0"/>
              <a:t>Jornalismo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2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470848" y="1246188"/>
            <a:ext cx="2133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PT" dirty="0" smtClean="0"/>
              <a:t>Administração</a:t>
            </a:r>
            <a:endParaRPr lang="en-US" b="1" dirty="0">
              <a:latin typeface="Cambria" pitchFamily="18" charset="0"/>
              <a:hlinkClick r:id="rId3" action="ppaction://hlinksldjump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13264" y="2361654"/>
            <a:ext cx="22352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pt-BR" dirty="0" smtClean="0"/>
              <a:t>Finanças</a:t>
            </a:r>
            <a:r>
              <a:rPr lang="pt-BR" dirty="0"/>
              <a:t>, Governo e Relações Internacionais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88224" y="3645024"/>
            <a:ext cx="2133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PT" dirty="0"/>
              <a:t>C</a:t>
            </a:r>
            <a:r>
              <a:rPr lang="pt-PT" dirty="0" smtClean="0"/>
              <a:t>ontabilidade Pública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527551" y="4869160"/>
            <a:ext cx="222091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PT" dirty="0"/>
              <a:t>Ciências Sociais e </a:t>
            </a:r>
            <a:r>
              <a:rPr lang="pt-PT" dirty="0" smtClean="0"/>
              <a:t>Humanas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563888" y="5301208"/>
            <a:ext cx="2133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PT" dirty="0"/>
              <a:t>Estudos do </a:t>
            </a:r>
            <a:r>
              <a:rPr lang="pt-PT" dirty="0" smtClean="0"/>
              <a:t>Patrimônio Cultural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5536" y="2411596"/>
            <a:ext cx="2133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PT" dirty="0" smtClean="0"/>
              <a:t>Economia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67544" y="3502749"/>
            <a:ext cx="2133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PT" dirty="0"/>
              <a:t>Ciências da </a:t>
            </a:r>
            <a:r>
              <a:rPr lang="pt-PT" dirty="0" smtClean="0"/>
              <a:t>Educação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192" y="4794408"/>
            <a:ext cx="2133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152928" dir="290198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dirty="0"/>
              <a:t>Gestão de empresas turísticas e </a:t>
            </a:r>
            <a:r>
              <a:rPr lang="pt-BR" dirty="0" smtClean="0"/>
              <a:t>hotéis</a:t>
            </a:r>
            <a:endParaRPr lang="en-US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1907704" y="357188"/>
            <a:ext cx="67362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2800" dirty="0">
                <a:solidFill>
                  <a:srgbClr val="003300"/>
                </a:solidFill>
                <a:latin typeface="Arial" charset="0"/>
                <a:cs typeface="Arial" charset="0"/>
              </a:rPr>
              <a:t>      </a:t>
            </a:r>
            <a:r>
              <a:rPr lang="es-CO" sz="2800" dirty="0" err="1"/>
              <a:t>Comunidade</a:t>
            </a:r>
            <a:r>
              <a:rPr lang="es-CO" sz="2800" dirty="0"/>
              <a:t> Académica </a:t>
            </a:r>
            <a:endParaRPr lang="es-E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43" y="1340768"/>
            <a:ext cx="5885195" cy="1728192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1 Rectángulo"/>
          <p:cNvSpPr/>
          <p:nvPr/>
        </p:nvSpPr>
        <p:spPr>
          <a:xfrm>
            <a:off x="683568" y="2852936"/>
            <a:ext cx="796037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smtClean="0"/>
          </a:p>
          <a:p>
            <a:r>
              <a:rPr lang="pt-BR" sz="2000" b="1" smtClean="0">
                <a:solidFill>
                  <a:schemeClr val="accent3">
                    <a:lumMod val="50000"/>
                  </a:schemeClr>
                </a:solidFill>
              </a:rPr>
              <a:t>Graduação:</a:t>
            </a:r>
            <a:r>
              <a:rPr lang="pt-BR" sz="2000" smtClean="0"/>
              <a:t> 16 </a:t>
            </a:r>
            <a:r>
              <a:rPr lang="pt-BR" sz="2000"/>
              <a:t>programas. </a:t>
            </a:r>
            <a:r>
              <a:rPr lang="pt-BR" sz="2000" smtClean="0"/>
              <a:t>5283 </a:t>
            </a:r>
            <a:r>
              <a:rPr lang="pt-BR" sz="2000"/>
              <a:t>alunos</a:t>
            </a:r>
            <a:r>
              <a:rPr lang="pt-BR" sz="2000" smtClean="0"/>
              <a:t>.</a:t>
            </a:r>
          </a:p>
          <a:p>
            <a:r>
              <a:rPr lang="pt-BR" sz="2000" b="1" smtClean="0">
                <a:solidFill>
                  <a:schemeClr val="accent3">
                    <a:lumMod val="50000"/>
                  </a:schemeClr>
                </a:solidFill>
              </a:rPr>
              <a:t>Pós- graduação:</a:t>
            </a:r>
            <a:r>
              <a:rPr lang="pt-BR" sz="2000" smtClean="0"/>
              <a:t> 202 programas. 6905 alunos.</a:t>
            </a:r>
            <a:endParaRPr lang="pt-BR" sz="2000" b="1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2000" b="1" smtClean="0">
                <a:solidFill>
                  <a:schemeClr val="accent3">
                    <a:lumMod val="50000"/>
                  </a:schemeClr>
                </a:solidFill>
              </a:rPr>
              <a:t>Doutorados: </a:t>
            </a:r>
            <a:r>
              <a:rPr lang="pt-BR" sz="2000" smtClean="0"/>
              <a:t>4 programas.  </a:t>
            </a:r>
          </a:p>
          <a:p>
            <a:r>
              <a:rPr lang="pt-BR" sz="2000"/>
              <a:t/>
            </a:r>
            <a:br>
              <a:rPr lang="pt-BR" sz="2000"/>
            </a:br>
            <a:r>
              <a:rPr lang="pt-BR" sz="2000" smtClean="0"/>
              <a:t>Do </a:t>
            </a:r>
            <a:r>
              <a:rPr lang="pt-BR" sz="2000"/>
              <a:t>total </a:t>
            </a:r>
            <a:r>
              <a:rPr lang="pt-BR" sz="2000" smtClean="0"/>
              <a:t>de alunos, 1560 </a:t>
            </a:r>
            <a:r>
              <a:rPr lang="pt-BR" sz="2000"/>
              <a:t>pertencem à Faculdade de Direito.</a:t>
            </a:r>
            <a:endParaRPr lang="pt-BR" sz="2000" smtClean="0"/>
          </a:p>
          <a:p>
            <a:endParaRPr lang="pt-BR" sz="2000"/>
          </a:p>
          <a:p>
            <a:r>
              <a:rPr lang="pt-BR" sz="2000" b="1">
                <a:solidFill>
                  <a:schemeClr val="accent3">
                    <a:lumMod val="50000"/>
                  </a:schemeClr>
                </a:solidFill>
              </a:rPr>
              <a:t>Número de professores: </a:t>
            </a:r>
            <a:r>
              <a:rPr lang="pt-BR" sz="2000"/>
              <a:t>1017, dos quais 109 (PhD), 469 (mestrado) e 217 (grau de especialização).</a:t>
            </a:r>
          </a:p>
          <a:p>
            <a:endParaRPr lang="pt-BR" sz="2000" smtClean="0"/>
          </a:p>
          <a:p>
            <a:pPr>
              <a:lnSpc>
                <a:spcPct val="90000"/>
              </a:lnSpc>
            </a:pPr>
            <a:endParaRPr lang="pt-BR" sz="20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mtClean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pt-BR" b="1" smtClean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pt-BR" sz="2400" b="1" smtClean="0">
                <a:latin typeface="Cambria" panose="02040503050406030204" pitchFamily="18" charset="0"/>
              </a:rPr>
              <a:t> DEPARTAMENTO DE DIREITO FISCAL </a:t>
            </a:r>
            <a:br>
              <a:rPr lang="pt-BR" sz="2400" b="1" smtClean="0">
                <a:latin typeface="Cambria" panose="02040503050406030204" pitchFamily="18" charset="0"/>
              </a:rPr>
            </a:br>
            <a:r>
              <a:rPr lang="pt-BR" sz="2400" b="1" smtClean="0">
                <a:latin typeface="Cambria" panose="02040503050406030204" pitchFamily="18" charset="0"/>
              </a:rPr>
              <a:t> e</a:t>
            </a:r>
            <a:br>
              <a:rPr lang="pt-BR" sz="2400" b="1" smtClean="0">
                <a:latin typeface="Cambria" panose="02040503050406030204" pitchFamily="18" charset="0"/>
              </a:rPr>
            </a:br>
            <a:r>
              <a:rPr lang="pt-BR" sz="2400" b="1" smtClean="0">
                <a:latin typeface="Cambria" panose="02040503050406030204" pitchFamily="18" charset="0"/>
              </a:rPr>
              <a:t>  CENTRO DE ESTUDOS FISCAIS  - CEF-</a:t>
            </a:r>
            <a:endParaRPr lang="pt-BR" sz="2400"/>
          </a:p>
        </p:txBody>
      </p:sp>
      <p:sp>
        <p:nvSpPr>
          <p:cNvPr id="8" name="2 Marcador de contenido"/>
          <p:cNvSpPr>
            <a:spLocks noGrp="1"/>
          </p:cNvSpPr>
          <p:nvPr>
            <p:ph type="subTitle" idx="1"/>
          </p:nvPr>
        </p:nvSpPr>
        <p:spPr>
          <a:xfrm>
            <a:off x="539552" y="3213100"/>
            <a:ext cx="7632848" cy="3096220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Desde  </a:t>
            </a:r>
            <a:r>
              <a:rPr lang="pt-BR" sz="1600" dirty="0">
                <a:solidFill>
                  <a:schemeClr val="tx1"/>
                </a:solidFill>
              </a:rPr>
              <a:t>sua criação em 1995, o Departamento </a:t>
            </a:r>
            <a:r>
              <a:rPr lang="pt-BR" sz="1600" dirty="0" smtClean="0">
                <a:solidFill>
                  <a:schemeClr val="tx1"/>
                </a:solidFill>
              </a:rPr>
              <a:t>de Direito Fiscal </a:t>
            </a:r>
            <a:r>
              <a:rPr lang="pt-BR" sz="1600" dirty="0">
                <a:solidFill>
                  <a:schemeClr val="tx1"/>
                </a:solidFill>
              </a:rPr>
              <a:t>estabeleceu-se como um líder no estudo científico dos problemas associados com a receitas e despesas públicas.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Com </a:t>
            </a:r>
            <a:r>
              <a:rPr lang="pt-BR" sz="1600" dirty="0">
                <a:solidFill>
                  <a:schemeClr val="tx1"/>
                </a:solidFill>
              </a:rPr>
              <a:t>uma perspectiva interdisciplinar </a:t>
            </a:r>
            <a:r>
              <a:rPr lang="pt-BR" sz="1600" dirty="0" smtClean="0">
                <a:solidFill>
                  <a:schemeClr val="tx1"/>
                </a:solidFill>
              </a:rPr>
              <a:t>o </a:t>
            </a:r>
            <a:r>
              <a:rPr lang="pt-BR" sz="1600" dirty="0">
                <a:solidFill>
                  <a:schemeClr val="tx1"/>
                </a:solidFill>
              </a:rPr>
              <a:t>Departamento oferece cursos de graduação e pós-graduação no campo da tributação nacional e internacional, legislação aduaneira, comércio exterior e gestão financeira pública.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O grupo de pesquisa </a:t>
            </a:r>
            <a:r>
              <a:rPr lang="pt-BR" sz="1600" dirty="0" smtClean="0">
                <a:solidFill>
                  <a:schemeClr val="tx1"/>
                </a:solidFill>
              </a:rPr>
              <a:t>CEF (</a:t>
            </a:r>
            <a:r>
              <a:rPr lang="pt-BR" sz="1600" dirty="0">
                <a:solidFill>
                  <a:schemeClr val="tx1"/>
                </a:solidFill>
              </a:rPr>
              <a:t>classificado </a:t>
            </a:r>
            <a:r>
              <a:rPr lang="pt-BR" sz="1600" dirty="0" smtClean="0">
                <a:solidFill>
                  <a:schemeClr val="tx1"/>
                </a:solidFill>
              </a:rPr>
              <a:t> na categoria </a:t>
            </a:r>
            <a:r>
              <a:rPr lang="pt-BR" sz="1600" dirty="0" err="1" smtClean="0">
                <a:solidFill>
                  <a:schemeClr val="tx1"/>
                </a:solidFill>
              </a:rPr>
              <a:t>A1</a:t>
            </a:r>
            <a:r>
              <a:rPr lang="pt-BR" sz="1600" dirty="0" smtClean="0">
                <a:solidFill>
                  <a:schemeClr val="tx1"/>
                </a:solidFill>
              </a:rPr>
              <a:t>) </a:t>
            </a:r>
            <a:r>
              <a:rPr lang="pt-BR" sz="1600" dirty="0">
                <a:solidFill>
                  <a:schemeClr val="tx1"/>
                </a:solidFill>
              </a:rPr>
              <a:t>fornece pesquisas e </a:t>
            </a:r>
            <a:r>
              <a:rPr lang="pt-BR" sz="1600" dirty="0" smtClean="0">
                <a:solidFill>
                  <a:schemeClr val="tx1"/>
                </a:solidFill>
              </a:rPr>
              <a:t>publicações especializadas e </a:t>
            </a:r>
            <a:r>
              <a:rPr lang="pt-BR" sz="1600" dirty="0">
                <a:solidFill>
                  <a:schemeClr val="tx1"/>
                </a:solidFill>
              </a:rPr>
              <a:t>a geração de cenários para a discussão sobre as várias questões em matéria fiscal. </a:t>
            </a:r>
            <a:r>
              <a:rPr lang="es-CO" sz="1600" dirty="0" smtClean="0">
                <a:solidFill>
                  <a:srgbClr val="000000"/>
                </a:solidFill>
                <a:latin typeface="Cambria" pitchFamily="18" charset="0"/>
              </a:rPr>
              <a:t> </a:t>
            </a:r>
            <a:r>
              <a:rPr lang="es-ES_tradnl" sz="16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endParaRPr lang="es-CO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0"/>
            <a:ext cx="7772400" cy="147002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pic>
        <p:nvPicPr>
          <p:cNvPr id="13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53687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9" y="357659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82" y="5157192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Título"/>
          <p:cNvSpPr txBox="1">
            <a:spLocks/>
          </p:cNvSpPr>
          <p:nvPr/>
        </p:nvSpPr>
        <p:spPr bwMode="auto">
          <a:xfrm>
            <a:off x="1177280" y="1052736"/>
            <a:ext cx="6923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Antecedentes do Programa</a:t>
            </a:r>
          </a:p>
          <a:p>
            <a:endParaRPr lang="es-CO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94230" y="1988840"/>
            <a:ext cx="822624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dirty="0" smtClean="0">
                <a:latin typeface="+mj-lt"/>
              </a:rPr>
              <a:t>Convênio </a:t>
            </a:r>
            <a:r>
              <a:rPr lang="pt-PT" sz="2800" dirty="0">
                <a:latin typeface="+mj-lt"/>
              </a:rPr>
              <a:t>entre </a:t>
            </a:r>
            <a:r>
              <a:rPr lang="pt-PT" sz="2800" dirty="0" smtClean="0">
                <a:latin typeface="+mj-lt"/>
              </a:rPr>
              <a:t>o CIAT </a:t>
            </a:r>
            <a:r>
              <a:rPr lang="pt-PT" sz="2800" dirty="0">
                <a:latin typeface="+mj-lt"/>
              </a:rPr>
              <a:t>e </a:t>
            </a:r>
            <a:r>
              <a:rPr lang="pt-PT" sz="2800" dirty="0" smtClean="0">
                <a:latin typeface="+mj-lt"/>
              </a:rPr>
              <a:t>a Universidade Externado (fevereiro </a:t>
            </a:r>
            <a:r>
              <a:rPr lang="pt-PT" sz="2800" dirty="0">
                <a:latin typeface="+mj-lt"/>
              </a:rPr>
              <a:t>de </a:t>
            </a:r>
            <a:r>
              <a:rPr lang="pt-PT" sz="2800" dirty="0" smtClean="0">
                <a:latin typeface="+mj-lt"/>
              </a:rPr>
              <a:t>2004).</a:t>
            </a:r>
          </a:p>
          <a:p>
            <a:pPr algn="just"/>
            <a:endParaRPr lang="es-CO" sz="2800" dirty="0">
              <a:latin typeface="+mj-lt"/>
            </a:endParaRPr>
          </a:p>
          <a:p>
            <a:pPr algn="just"/>
            <a:r>
              <a:rPr lang="pt-PT" sz="2800" dirty="0" smtClean="0"/>
              <a:t>Convênio</a:t>
            </a:r>
            <a:r>
              <a:rPr lang="pt-PT" sz="2800" dirty="0" smtClean="0">
                <a:latin typeface="+mj-lt"/>
              </a:rPr>
              <a:t> </a:t>
            </a:r>
            <a:r>
              <a:rPr lang="pt-PT" sz="2800" dirty="0">
                <a:latin typeface="+mj-lt"/>
              </a:rPr>
              <a:t>específico para o desenvolvimento do programa de mestrado virtual</a:t>
            </a:r>
            <a:r>
              <a:rPr lang="pt-PT" sz="2800" dirty="0" smtClean="0">
                <a:latin typeface="+mj-lt"/>
              </a:rPr>
              <a:t>.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CO" sz="2800" dirty="0">
              <a:latin typeface="+mj-lt"/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PT" sz="2800" dirty="0" smtClean="0">
                <a:latin typeface="+mj-lt"/>
              </a:rPr>
              <a:t>Aprovação oficial pelo MINISTÉRIO </a:t>
            </a:r>
            <a:r>
              <a:rPr lang="pt-PT" sz="2800" dirty="0">
                <a:latin typeface="+mj-lt"/>
              </a:rPr>
              <a:t>DA EDUCAÇÃO DA </a:t>
            </a:r>
            <a:r>
              <a:rPr lang="pt-PT" sz="2800" dirty="0" smtClean="0">
                <a:latin typeface="+mj-lt"/>
              </a:rPr>
              <a:t>COLÔMBIA.  </a:t>
            </a:r>
            <a:r>
              <a:rPr lang="es-CO" sz="2800" dirty="0" smtClean="0">
                <a:latin typeface="+mj-lt"/>
              </a:rPr>
              <a:t>Resolución </a:t>
            </a:r>
            <a:r>
              <a:rPr lang="es-CO" sz="2800" dirty="0">
                <a:latin typeface="+mj-lt"/>
              </a:rPr>
              <a:t>No. 6053 del 20 de mayo de </a:t>
            </a:r>
            <a:r>
              <a:rPr lang="es-CO" sz="2800" dirty="0" smtClean="0">
                <a:latin typeface="+mj-lt"/>
              </a:rPr>
              <a:t>2913. Código  </a:t>
            </a:r>
            <a:r>
              <a:rPr lang="es-CO" sz="2800" dirty="0" err="1">
                <a:latin typeface="+mj-lt"/>
              </a:rPr>
              <a:t>SNIES</a:t>
            </a:r>
            <a:r>
              <a:rPr lang="es-CO" sz="2800" dirty="0">
                <a:latin typeface="+mj-lt"/>
              </a:rPr>
              <a:t>: 102529</a:t>
            </a:r>
          </a:p>
          <a:p>
            <a:endParaRPr lang="es-CO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764659"/>
            <a:ext cx="4038600" cy="58326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b="1" dirty="0" smtClean="0">
                <a:latin typeface="Cambria" panose="02040503050406030204" pitchFamily="18" charset="0"/>
              </a:rPr>
              <a:t>ESTRUTURA ACADÊMICA </a:t>
            </a:r>
            <a:r>
              <a:rPr lang="pt-PT" b="1" dirty="0">
                <a:latin typeface="Cambria" panose="02040503050406030204" pitchFamily="18" charset="0"/>
              </a:rPr>
              <a:t>DO PROGRAMA</a:t>
            </a:r>
            <a:endParaRPr lang="es-CO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648200" y="659783"/>
            <a:ext cx="4038600" cy="5361505"/>
          </a:xfrm>
        </p:spPr>
        <p:txBody>
          <a:bodyPr/>
          <a:lstStyle/>
          <a:p>
            <a:pPr marL="0" indent="0" algn="r">
              <a:buNone/>
            </a:pPr>
            <a:endParaRPr lang="es-CO" b="1" dirty="0" smtClean="0">
              <a:latin typeface="Cambria" pitchFamily="18" charset="0"/>
            </a:endParaRPr>
          </a:p>
          <a:p>
            <a:pPr marL="0" indent="0" algn="r">
              <a:buNone/>
            </a:pPr>
            <a:r>
              <a:rPr lang="es-CO" b="1" dirty="0" err="1">
                <a:latin typeface="Cambria" pitchFamily="18" charset="0"/>
              </a:rPr>
              <a:t>CONTEÚDO</a:t>
            </a:r>
            <a:r>
              <a:rPr lang="es-CO" b="1" dirty="0">
                <a:latin typeface="Cambria" pitchFamily="18" charset="0"/>
              </a:rPr>
              <a:t> PROGRAMÁTICO</a:t>
            </a:r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6" name="5 Rectángulo"/>
          <p:cNvSpPr/>
          <p:nvPr/>
        </p:nvSpPr>
        <p:spPr>
          <a:xfrm>
            <a:off x="688542" y="3088173"/>
            <a:ext cx="29599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15 </a:t>
            </a:r>
            <a:r>
              <a:rPr lang="pt-PT" dirty="0" smtClean="0"/>
              <a:t>matérias </a:t>
            </a:r>
            <a:r>
              <a:rPr lang="pt-PT" dirty="0"/>
              <a:t>obrigatórias </a:t>
            </a:r>
            <a:br>
              <a:rPr lang="pt-PT" dirty="0"/>
            </a:br>
            <a:r>
              <a:rPr lang="pt-PT" dirty="0" smtClean="0"/>
              <a:t>2 </a:t>
            </a:r>
            <a:r>
              <a:rPr lang="pt-PT" dirty="0"/>
              <a:t>seminários de pesquisa </a:t>
            </a:r>
            <a:br>
              <a:rPr lang="pt-PT" dirty="0"/>
            </a:br>
            <a:r>
              <a:rPr lang="pt-PT" dirty="0"/>
              <a:t>3 </a:t>
            </a:r>
            <a:r>
              <a:rPr lang="pt-PT" dirty="0" smtClean="0"/>
              <a:t>matérias </a:t>
            </a:r>
            <a:r>
              <a:rPr lang="pt-PT" dirty="0"/>
              <a:t>eletivas de um menu de 9 </a:t>
            </a:r>
            <a:r>
              <a:rPr lang="pt-PT" dirty="0" smtClean="0"/>
              <a:t>.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/>
            </a:r>
            <a:br>
              <a:rPr lang="pt-PT" dirty="0"/>
            </a:br>
            <a:r>
              <a:rPr lang="pt-PT" dirty="0"/>
              <a:t>57 créditos e 2.592 horas </a:t>
            </a:r>
            <a:br>
              <a:rPr lang="pt-PT" dirty="0"/>
            </a:br>
            <a:r>
              <a:rPr lang="pt-PT" dirty="0" smtClean="0"/>
              <a:t>864 </a:t>
            </a:r>
            <a:r>
              <a:rPr lang="pt-PT" dirty="0"/>
              <a:t>horas de apoio tutorial </a:t>
            </a:r>
            <a:br>
              <a:rPr lang="pt-PT" dirty="0"/>
            </a:br>
            <a:r>
              <a:rPr lang="pt-PT" dirty="0"/>
              <a:t>1728 horas de trabalho </a:t>
            </a:r>
            <a:r>
              <a:rPr lang="pt-PT" dirty="0" smtClean="0"/>
              <a:t>individual.</a:t>
            </a:r>
            <a:endParaRPr lang="es-CO" dirty="0"/>
          </a:p>
        </p:txBody>
      </p:sp>
      <p:pic>
        <p:nvPicPr>
          <p:cNvPr id="14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76" y="4438784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995936" y="21328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pPr algn="r"/>
            <a:endParaRPr lang="es-CO" dirty="0"/>
          </a:p>
          <a:p>
            <a:pPr algn="r"/>
            <a:r>
              <a:rPr lang="pt-BR" dirty="0"/>
              <a:t>Ciclo Básico e contextualização </a:t>
            </a:r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Ciclo </a:t>
            </a:r>
            <a:r>
              <a:rPr lang="pt-BR" dirty="0"/>
              <a:t>do aprofundamento: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- Em Tributação Internacional </a:t>
            </a:r>
            <a:br>
              <a:rPr lang="pt-BR" dirty="0"/>
            </a:br>
            <a:r>
              <a:rPr lang="pt-BR" dirty="0"/>
              <a:t>- Em Comércio Exterior e </a:t>
            </a:r>
            <a:r>
              <a:rPr lang="pt-BR" dirty="0" smtClean="0"/>
              <a:t>Aduanas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algn="r"/>
            <a:r>
              <a:rPr lang="pt-BR" dirty="0"/>
              <a:t>Ciclo </a:t>
            </a:r>
            <a:r>
              <a:rPr lang="pt-BR" dirty="0" smtClean="0"/>
              <a:t>de </a:t>
            </a:r>
            <a:r>
              <a:rPr lang="pt-BR" dirty="0"/>
              <a:t>pesquisa.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dirty="0"/>
          </a:p>
          <a:p>
            <a:pPr algn="r"/>
            <a:endParaRPr lang="es-CO" dirty="0"/>
          </a:p>
          <a:p>
            <a:pPr>
              <a:buFont typeface="Wingdings" panose="05000000000000000000" pitchFamily="2" charset="2"/>
              <a:buChar char="Ø"/>
            </a:pPr>
            <a:endParaRPr lang="es-CO" dirty="0" smtClean="0"/>
          </a:p>
          <a:p>
            <a:pPr>
              <a:buFont typeface="Wingdings" panose="05000000000000000000" pitchFamily="2" charset="2"/>
              <a:buChar char="Ø"/>
            </a:pPr>
            <a:endParaRPr lang="es-CO" dirty="0"/>
          </a:p>
        </p:txBody>
      </p:sp>
      <p:pic>
        <p:nvPicPr>
          <p:cNvPr id="12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76" y="308817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21879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251" y="3789040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1936" y="5157192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3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0"/>
            <a:ext cx="7772400" cy="147002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10" name="1 Título"/>
          <p:cNvSpPr>
            <a:spLocks noGrp="1"/>
          </p:cNvSpPr>
          <p:nvPr>
            <p:ph type="subTitle" idx="1"/>
          </p:nvPr>
        </p:nvSpPr>
        <p:spPr>
          <a:xfrm>
            <a:off x="456909" y="1357313"/>
            <a:ext cx="7705725" cy="767779"/>
          </a:xfrm>
        </p:spPr>
        <p:txBody>
          <a:bodyPr>
            <a:normAutofit fontScale="52500" lnSpcReduction="20000"/>
          </a:bodyPr>
          <a:lstStyle/>
          <a:p>
            <a:pPr algn="just"/>
            <a:r>
              <a:rPr lang="es-CO" sz="2800" dirty="0" smtClean="0">
                <a:solidFill>
                  <a:srgbClr val="00B050"/>
                </a:solidFill>
              </a:rPr>
              <a:t/>
            </a:r>
            <a:br>
              <a:rPr lang="es-CO" sz="2800" dirty="0" smtClean="0">
                <a:solidFill>
                  <a:srgbClr val="00B050"/>
                </a:solidFill>
              </a:rPr>
            </a:br>
            <a:r>
              <a:rPr lang="es-CO" sz="47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CO" sz="2800" dirty="0">
                <a:solidFill>
                  <a:srgbClr val="00B050"/>
                </a:solidFill>
              </a:rPr>
              <a:t/>
            </a:r>
            <a:br>
              <a:rPr lang="es-CO" sz="2800" dirty="0">
                <a:solidFill>
                  <a:srgbClr val="00B050"/>
                </a:solidFill>
              </a:rPr>
            </a:br>
            <a:endParaRPr lang="es-CO" sz="2800" dirty="0">
              <a:solidFill>
                <a:srgbClr val="00B05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1181058" y="2058566"/>
            <a:ext cx="2022789" cy="12984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Cambria" panose="02040503050406030204" pitchFamily="18" charset="0"/>
              </a:rPr>
              <a:t>Política Fiscal e Tributação</a:t>
            </a:r>
            <a:endParaRPr lang="es-CO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043608" y="3433148"/>
            <a:ext cx="1872208" cy="134328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Cambria" panose="02040503050406030204" pitchFamily="18" charset="0"/>
              </a:rPr>
              <a:t>Ética Procurador do Estado e do Cidadão</a:t>
            </a:r>
            <a:endParaRPr lang="es-CO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5580112" y="2204864"/>
            <a:ext cx="2267597" cy="13406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ambria" pitchFamily="18" charset="0"/>
              </a:rPr>
              <a:t>Base constitucional comparado</a:t>
            </a:r>
          </a:p>
        </p:txBody>
      </p:sp>
      <p:sp>
        <p:nvSpPr>
          <p:cNvPr id="19" name="18 Elipse"/>
          <p:cNvSpPr/>
          <p:nvPr/>
        </p:nvSpPr>
        <p:spPr>
          <a:xfrm>
            <a:off x="5571683" y="3717032"/>
            <a:ext cx="2448272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Reorganizações empresariais</a:t>
            </a:r>
            <a:endParaRPr lang="pt-BR" sz="16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059832" y="4581128"/>
            <a:ext cx="2520280" cy="149988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Normas internacionais de contabilidade e seus efeitos tributár</a:t>
            </a:r>
            <a:r>
              <a:rPr lang="pt-BR" smtClean="0">
                <a:solidFill>
                  <a:schemeClr val="tx1"/>
                </a:solidFill>
                <a:latin typeface="Cambria" pitchFamily="18" charset="0"/>
              </a:rPr>
              <a:t>ios</a:t>
            </a:r>
            <a:endParaRPr lang="pt-BR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1" name="4 Título"/>
          <p:cNvSpPr txBox="1">
            <a:spLocks/>
          </p:cNvSpPr>
          <p:nvPr/>
        </p:nvSpPr>
        <p:spPr bwMode="auto">
          <a:xfrm>
            <a:off x="467544" y="1209363"/>
            <a:ext cx="816268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CO" dirty="0"/>
          </a:p>
        </p:txBody>
      </p:sp>
      <p:sp>
        <p:nvSpPr>
          <p:cNvPr id="22" name="4 Título"/>
          <p:cNvSpPr txBox="1">
            <a:spLocks/>
          </p:cNvSpPr>
          <p:nvPr/>
        </p:nvSpPr>
        <p:spPr bwMode="auto">
          <a:xfrm>
            <a:off x="545791" y="881064"/>
            <a:ext cx="8162689" cy="121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Ciclo de princípios básicos e contexto</a:t>
            </a:r>
            <a:endParaRPr lang="es-CO" sz="32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0"/>
            <a:ext cx="7772400" cy="147002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10" name="1 Título"/>
          <p:cNvSpPr>
            <a:spLocks noGrp="1"/>
          </p:cNvSpPr>
          <p:nvPr>
            <p:ph type="subTitle" idx="1"/>
          </p:nvPr>
        </p:nvSpPr>
        <p:spPr>
          <a:xfrm>
            <a:off x="456909" y="1357313"/>
            <a:ext cx="7705725" cy="767779"/>
          </a:xfrm>
        </p:spPr>
        <p:txBody>
          <a:bodyPr>
            <a:normAutofit fontScale="52500" lnSpcReduction="20000"/>
          </a:bodyPr>
          <a:lstStyle/>
          <a:p>
            <a:pPr algn="just"/>
            <a:r>
              <a:rPr lang="es-CO" sz="2800" dirty="0" smtClean="0">
                <a:solidFill>
                  <a:srgbClr val="00B050"/>
                </a:solidFill>
              </a:rPr>
              <a:t/>
            </a:r>
            <a:br>
              <a:rPr lang="es-CO" sz="2800" dirty="0" smtClean="0">
                <a:solidFill>
                  <a:srgbClr val="00B050"/>
                </a:solidFill>
              </a:rPr>
            </a:br>
            <a:r>
              <a:rPr lang="es-CO" sz="47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CO" sz="2800" dirty="0">
                <a:solidFill>
                  <a:srgbClr val="00B050"/>
                </a:solidFill>
              </a:rPr>
              <a:t/>
            </a:r>
            <a:br>
              <a:rPr lang="es-CO" sz="2800" dirty="0">
                <a:solidFill>
                  <a:srgbClr val="00B050"/>
                </a:solidFill>
              </a:rPr>
            </a:br>
            <a:endParaRPr lang="es-CO" sz="2800" dirty="0">
              <a:solidFill>
                <a:srgbClr val="00B05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502251" y="1762989"/>
            <a:ext cx="1935832" cy="1112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Técnicas de negociação internacional</a:t>
            </a:r>
            <a:endParaRPr lang="pt-BR" sz="16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043608" y="3433148"/>
            <a:ext cx="2016224" cy="15080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Planejamentointernacional</a:t>
            </a:r>
          </a:p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fiscal e medidas</a:t>
            </a:r>
          </a:p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anti-evasão</a:t>
            </a:r>
            <a:endParaRPr lang="pt-BR" sz="16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6561445" y="1944374"/>
            <a:ext cx="2267597" cy="13406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Preços  </a:t>
            </a:r>
            <a:r>
              <a:rPr lang="pt-BR" sz="1600" dirty="0" smtClean="0">
                <a:solidFill>
                  <a:schemeClr val="tx1"/>
                </a:solidFill>
                <a:latin typeface="Cambria" pitchFamily="18" charset="0"/>
              </a:rPr>
              <a:t>de transferência e operações entre vinculados.</a:t>
            </a:r>
            <a:endParaRPr lang="pt-BR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6444208" y="3933056"/>
            <a:ext cx="2448272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Cambria" pitchFamily="18" charset="0"/>
              </a:rPr>
              <a:t>Convênios para </a:t>
            </a:r>
            <a:r>
              <a:rPr lang="pt-BR" sz="1600" dirty="0">
                <a:solidFill>
                  <a:schemeClr val="tx1"/>
                </a:solidFill>
                <a:latin typeface="Cambria" pitchFamily="18" charset="0"/>
              </a:rPr>
              <a:t>evitar a dupla tributação</a:t>
            </a:r>
            <a:endParaRPr lang="es-CO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441148" y="2535041"/>
            <a:ext cx="2520280" cy="149988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Cambria" pitchFamily="18" charset="0"/>
              </a:rPr>
              <a:t>Introdução e Fundamentos da Tributação Internacional</a:t>
            </a:r>
            <a:endParaRPr lang="es-CO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1" name="4 Título"/>
          <p:cNvSpPr txBox="1">
            <a:spLocks/>
          </p:cNvSpPr>
          <p:nvPr/>
        </p:nvSpPr>
        <p:spPr bwMode="auto">
          <a:xfrm>
            <a:off x="467544" y="1209363"/>
            <a:ext cx="816268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dirty="0"/>
          </a:p>
        </p:txBody>
      </p:sp>
      <p:sp>
        <p:nvSpPr>
          <p:cNvPr id="22" name="4 Título"/>
          <p:cNvSpPr txBox="1">
            <a:spLocks/>
          </p:cNvSpPr>
          <p:nvPr/>
        </p:nvSpPr>
        <p:spPr bwMode="auto">
          <a:xfrm>
            <a:off x="619944" y="881064"/>
            <a:ext cx="8162689" cy="121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Ciclo de aprofundamento em </a:t>
            </a:r>
          </a:p>
          <a:p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Tributação Internacional</a:t>
            </a:r>
            <a:endParaRPr lang="pt-BR" sz="32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203848" y="4599834"/>
            <a:ext cx="2772308" cy="149988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Administração pública  e </a:t>
            </a:r>
            <a:r>
              <a:rPr lang="pt-BR" sz="1600">
                <a:solidFill>
                  <a:schemeClr val="tx1"/>
                </a:solidFill>
                <a:latin typeface="Cambria" pitchFamily="18" charset="0"/>
              </a:rPr>
              <a:t>sua aplicação nas Administrações </a:t>
            </a:r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Tributárias</a:t>
            </a:r>
            <a:endParaRPr lang="pt-BR" sz="160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0"/>
            <a:ext cx="7772400" cy="147002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10" name="1 Título"/>
          <p:cNvSpPr>
            <a:spLocks noGrp="1"/>
          </p:cNvSpPr>
          <p:nvPr>
            <p:ph type="subTitle" idx="1"/>
          </p:nvPr>
        </p:nvSpPr>
        <p:spPr>
          <a:xfrm>
            <a:off x="456909" y="1357313"/>
            <a:ext cx="7705725" cy="767779"/>
          </a:xfrm>
        </p:spPr>
        <p:txBody>
          <a:bodyPr>
            <a:normAutofit fontScale="52500" lnSpcReduction="20000"/>
          </a:bodyPr>
          <a:lstStyle/>
          <a:p>
            <a:pPr algn="just"/>
            <a:r>
              <a:rPr lang="es-CO" sz="2800" dirty="0" smtClean="0">
                <a:solidFill>
                  <a:srgbClr val="00B050"/>
                </a:solidFill>
              </a:rPr>
              <a:t/>
            </a:r>
            <a:br>
              <a:rPr lang="es-CO" sz="2800" dirty="0" smtClean="0">
                <a:solidFill>
                  <a:srgbClr val="00B050"/>
                </a:solidFill>
              </a:rPr>
            </a:br>
            <a:r>
              <a:rPr lang="es-CO" sz="47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CO" sz="2800" dirty="0">
                <a:solidFill>
                  <a:srgbClr val="00B050"/>
                </a:solidFill>
              </a:rPr>
              <a:t/>
            </a:r>
            <a:br>
              <a:rPr lang="es-CO" sz="2800" dirty="0">
                <a:solidFill>
                  <a:srgbClr val="00B050"/>
                </a:solidFill>
              </a:rPr>
            </a:br>
            <a:endParaRPr lang="es-CO" sz="2800" dirty="0">
              <a:solidFill>
                <a:srgbClr val="00B05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323528" y="2058566"/>
            <a:ext cx="3456384" cy="1112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>
                <a:solidFill>
                  <a:schemeClr val="tx1"/>
                </a:solidFill>
                <a:latin typeface="Cambria" pitchFamily="18" charset="0"/>
              </a:rPr>
              <a:t>Processos de integração econômica</a:t>
            </a:r>
            <a:endParaRPr lang="pt-BR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11560" y="3433148"/>
            <a:ext cx="2736304" cy="134328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Responsabilidade aduaneira e tributação </a:t>
            </a:r>
            <a:r>
              <a:rPr lang="pt-BR" sz="1600">
                <a:solidFill>
                  <a:schemeClr val="tx1"/>
                </a:solidFill>
                <a:latin typeface="Cambria" pitchFamily="18" charset="0"/>
              </a:rPr>
              <a:t>sobre o comércio </a:t>
            </a:r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exterior</a:t>
            </a:r>
            <a:endParaRPr lang="pt-BR" sz="16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5752358" y="2016383"/>
            <a:ext cx="2877875" cy="13406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Classificação Fiscal de Mercadorias e regras de origem</a:t>
            </a:r>
            <a:endParaRPr lang="pt-BR" sz="160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059832" y="4581129"/>
            <a:ext cx="2520280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>
                <a:solidFill>
                  <a:schemeClr val="tx1"/>
                </a:solidFill>
                <a:latin typeface="Cambria" pitchFamily="18" charset="0"/>
              </a:rPr>
              <a:t>Valoração Aduaneira</a:t>
            </a:r>
            <a:endParaRPr lang="pt-BR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1" name="4 Título"/>
          <p:cNvSpPr txBox="1">
            <a:spLocks/>
          </p:cNvSpPr>
          <p:nvPr/>
        </p:nvSpPr>
        <p:spPr bwMode="auto">
          <a:xfrm>
            <a:off x="467544" y="1209363"/>
            <a:ext cx="816268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CO" dirty="0"/>
          </a:p>
        </p:txBody>
      </p:sp>
      <p:sp>
        <p:nvSpPr>
          <p:cNvPr id="22" name="4 Título"/>
          <p:cNvSpPr txBox="1">
            <a:spLocks/>
          </p:cNvSpPr>
          <p:nvPr/>
        </p:nvSpPr>
        <p:spPr bwMode="auto">
          <a:xfrm>
            <a:off x="619944" y="881064"/>
            <a:ext cx="8162689" cy="121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Ciclo de aprofundamento em </a:t>
            </a:r>
          </a:p>
          <a:p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comércio exterior e aduanas</a:t>
            </a:r>
            <a:endParaRPr lang="pt-BR" sz="32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895674" y="3849892"/>
            <a:ext cx="2772308" cy="149988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Administração pública  e </a:t>
            </a:r>
            <a:r>
              <a:rPr lang="pt-BR" sz="1600">
                <a:solidFill>
                  <a:schemeClr val="tx1"/>
                </a:solidFill>
                <a:latin typeface="Cambria" pitchFamily="18" charset="0"/>
              </a:rPr>
              <a:t>sua aplicação nas Administrações </a:t>
            </a:r>
            <a:r>
              <a:rPr lang="pt-BR" sz="1600" smtClean="0">
                <a:solidFill>
                  <a:schemeClr val="tx1"/>
                </a:solidFill>
                <a:latin typeface="Cambria" pitchFamily="18" charset="0"/>
              </a:rPr>
              <a:t>Tributárias</a:t>
            </a:r>
            <a:endParaRPr lang="pt-BR" sz="160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0"/>
            <a:ext cx="7772400" cy="88273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10" name="1 Título"/>
          <p:cNvSpPr>
            <a:spLocks noGrp="1"/>
          </p:cNvSpPr>
          <p:nvPr>
            <p:ph type="subTitle" idx="1"/>
          </p:nvPr>
        </p:nvSpPr>
        <p:spPr>
          <a:xfrm>
            <a:off x="456909" y="1357313"/>
            <a:ext cx="7705725" cy="767779"/>
          </a:xfrm>
        </p:spPr>
        <p:txBody>
          <a:bodyPr>
            <a:normAutofit fontScale="52500" lnSpcReduction="20000"/>
          </a:bodyPr>
          <a:lstStyle/>
          <a:p>
            <a:pPr algn="just"/>
            <a:r>
              <a:rPr lang="es-CO" sz="2800" dirty="0" smtClean="0">
                <a:solidFill>
                  <a:srgbClr val="00B050"/>
                </a:solidFill>
              </a:rPr>
              <a:t/>
            </a:r>
            <a:br>
              <a:rPr lang="es-CO" sz="2800" dirty="0" smtClean="0">
                <a:solidFill>
                  <a:srgbClr val="00B050"/>
                </a:solidFill>
              </a:rPr>
            </a:br>
            <a:r>
              <a:rPr lang="es-CO" sz="47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CO" sz="2800" dirty="0">
                <a:solidFill>
                  <a:srgbClr val="00B050"/>
                </a:solidFill>
              </a:rPr>
              <a:t/>
            </a:r>
            <a:br>
              <a:rPr lang="es-CO" sz="2800" dirty="0">
                <a:solidFill>
                  <a:srgbClr val="00B050"/>
                </a:solidFill>
              </a:rPr>
            </a:br>
            <a:endParaRPr lang="es-CO" sz="2800" dirty="0">
              <a:solidFill>
                <a:srgbClr val="00B050"/>
              </a:solidFill>
            </a:endParaRPr>
          </a:p>
        </p:txBody>
      </p:sp>
      <p:sp>
        <p:nvSpPr>
          <p:cNvPr id="21" name="4 Título"/>
          <p:cNvSpPr txBox="1">
            <a:spLocks/>
          </p:cNvSpPr>
          <p:nvPr/>
        </p:nvSpPr>
        <p:spPr bwMode="auto">
          <a:xfrm>
            <a:off x="467544" y="1209363"/>
            <a:ext cx="816268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CO" dirty="0"/>
          </a:p>
        </p:txBody>
      </p:sp>
      <p:sp>
        <p:nvSpPr>
          <p:cNvPr id="22" name="4 Título"/>
          <p:cNvSpPr txBox="1">
            <a:spLocks/>
          </p:cNvSpPr>
          <p:nvPr/>
        </p:nvSpPr>
        <p:spPr bwMode="auto">
          <a:xfrm>
            <a:off x="619944" y="881064"/>
            <a:ext cx="8162689" cy="121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3200" dirty="0"/>
              <a:t>D</a:t>
            </a:r>
            <a:r>
              <a:rPr lang="pt-PT" sz="3200" dirty="0" smtClean="0"/>
              <a:t>isciplinas </a:t>
            </a:r>
            <a:r>
              <a:rPr lang="pt-PT" sz="3200" dirty="0"/>
              <a:t>E</a:t>
            </a:r>
            <a:r>
              <a:rPr lang="pt-PT" sz="3200" dirty="0" smtClean="0"/>
              <a:t>letivas</a:t>
            </a:r>
            <a:endParaRPr lang="pt-PT" sz="3200" dirty="0"/>
          </a:p>
          <a:p>
            <a:endParaRPr lang="es-CO" sz="3200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4" y="2087467"/>
            <a:ext cx="8703425" cy="388843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851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984414" cy="1470025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>PROGRAMA </a:t>
            </a:r>
            <a:r>
              <a:rPr lang="pt-PT" dirty="0"/>
              <a:t>DE </a:t>
            </a:r>
            <a:r>
              <a:rPr lang="pt-PT" dirty="0" smtClean="0"/>
              <a:t>PÓS-GRADUAÇÃO</a:t>
            </a:r>
            <a:r>
              <a:rPr lang="pt-PT" dirty="0"/>
              <a:t/>
            </a:r>
            <a:br>
              <a:rPr lang="pt-PT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944216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MESTRADO VIRTUAL EM: </a:t>
            </a: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"Tributação </a:t>
            </a:r>
            <a:r>
              <a:rPr lang="pt-BR" b="1" dirty="0" smtClean="0">
                <a:solidFill>
                  <a:schemeClr val="tx1"/>
                </a:solidFill>
              </a:rPr>
              <a:t>Internacional, Comércio Exterior e Aduanas"</a:t>
            </a:r>
            <a:endParaRPr lang="pt-BR" b="1" dirty="0">
              <a:solidFill>
                <a:schemeClr val="tx1"/>
              </a:solidFill>
            </a:endParaRPr>
          </a:p>
          <a:p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1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0"/>
            <a:ext cx="7772400" cy="88273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10" name="1 Título"/>
          <p:cNvSpPr>
            <a:spLocks noGrp="1"/>
          </p:cNvSpPr>
          <p:nvPr>
            <p:ph type="subTitle" idx="1"/>
          </p:nvPr>
        </p:nvSpPr>
        <p:spPr>
          <a:xfrm>
            <a:off x="456909" y="1357313"/>
            <a:ext cx="7705725" cy="767779"/>
          </a:xfrm>
        </p:spPr>
        <p:txBody>
          <a:bodyPr>
            <a:normAutofit fontScale="52500" lnSpcReduction="20000"/>
          </a:bodyPr>
          <a:lstStyle/>
          <a:p>
            <a:pPr algn="just"/>
            <a:r>
              <a:rPr lang="es-CO" sz="2800" dirty="0" smtClean="0">
                <a:solidFill>
                  <a:srgbClr val="00B050"/>
                </a:solidFill>
              </a:rPr>
              <a:t/>
            </a:r>
            <a:br>
              <a:rPr lang="es-CO" sz="2800" dirty="0" smtClean="0">
                <a:solidFill>
                  <a:srgbClr val="00B050"/>
                </a:solidFill>
              </a:rPr>
            </a:br>
            <a:r>
              <a:rPr lang="es-CO" sz="47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CO" sz="2800" dirty="0">
                <a:solidFill>
                  <a:srgbClr val="00B050"/>
                </a:solidFill>
              </a:rPr>
              <a:t/>
            </a:r>
            <a:br>
              <a:rPr lang="es-CO" sz="2800" dirty="0">
                <a:solidFill>
                  <a:srgbClr val="00B050"/>
                </a:solidFill>
              </a:rPr>
            </a:br>
            <a:endParaRPr lang="es-CO" sz="2800" dirty="0">
              <a:solidFill>
                <a:srgbClr val="00B050"/>
              </a:solidFill>
            </a:endParaRPr>
          </a:p>
        </p:txBody>
      </p:sp>
      <p:sp>
        <p:nvSpPr>
          <p:cNvPr id="21" name="4 Título"/>
          <p:cNvSpPr txBox="1">
            <a:spLocks/>
          </p:cNvSpPr>
          <p:nvPr/>
        </p:nvSpPr>
        <p:spPr bwMode="auto">
          <a:xfrm>
            <a:off x="467544" y="1209363"/>
            <a:ext cx="8162689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CO" dirty="0"/>
          </a:p>
        </p:txBody>
      </p:sp>
      <p:sp>
        <p:nvSpPr>
          <p:cNvPr id="22" name="4 Título"/>
          <p:cNvSpPr txBox="1">
            <a:spLocks/>
          </p:cNvSpPr>
          <p:nvPr/>
        </p:nvSpPr>
        <p:spPr bwMode="auto">
          <a:xfrm>
            <a:off x="1043608" y="1052736"/>
            <a:ext cx="7739025" cy="104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/>
              <a:t>Ciclo </a:t>
            </a:r>
            <a:r>
              <a:rPr lang="pt-BR" sz="3200" dirty="0" smtClean="0"/>
              <a:t>de Pesquisa</a:t>
            </a:r>
            <a:endParaRPr lang="es-CO" sz="3200" dirty="0">
              <a:latin typeface="Cambria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56760"/>
              </p:ext>
            </p:extLst>
          </p:nvPr>
        </p:nvGraphicFramePr>
        <p:xfrm>
          <a:off x="1653288" y="2636912"/>
          <a:ext cx="6096000" cy="1188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noProof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Seminário de metodologia da </a:t>
                      </a:r>
                      <a:r>
                        <a:rPr lang="pt-BR" noProof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investigação</a:t>
                      </a:r>
                    </a:p>
                    <a:p>
                      <a:pPr algn="ctr"/>
                      <a:endParaRPr lang="pt-BR" noProof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noProof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Seminario de análise de casos</a:t>
                      </a:r>
                    </a:p>
                    <a:p>
                      <a:pPr algn="ctr"/>
                      <a:endParaRPr lang="pt-BR" noProof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noProof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Trabalho de Graduação</a:t>
                      </a:r>
                    </a:p>
                    <a:p>
                      <a:pPr algn="ctr"/>
                      <a:endParaRPr lang="pt-BR" noProof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AutoShape 2" descr="data:image/jpeg;base64,/9j/4AAQSkZJRgABAQAAAQABAAD/2wCEAAkGBxITEhQUEhQVFRUVFxoYFxcXGBcVFxcVGBUXFxcYFBccHCgiGBwlGxgVIzEhJikrLi4uFx8zODMsNygtLisBCgoKDg0OGxAQGywkICQsLC8sLSwsLCwsLCwsLCwsLCwsLCwsLCwsLCwsLCwsLCwsLCwsLCwsLCwsLCwsLCwsLP/AABEIAMkA+gMBEQACEQEDEQH/xAAcAAEAAgIDAQAAAAAAAAAAAAAABQYDBAECBwj/xABBEAACAQIDBQUFBwIEBQUAAAABAgADEQQSIQUGMUFRE2FxkbEHIoGhwSMyQlJictEU4TOCorIVNJLC8SRjs+Lw/8QAGwEBAAIDAQEAAAAAAAAAAAAAAAECAwQFBgf/xAA2EQACAQIEAwYDBwQDAAAAAAAAAQIDEQQSITEFQVETImFxgbGRocEGFDJS4fDxIyRC0WJysv/aAAwDAQACEQMRAD8A9xgCAIAgCAIAgCAIAgCAIAgCAIAgCAIAgCAIAgCAIAgCAIAgCAIAgCAIAgCAIAgCAIAgHDMBqdBAIHbu9mHwy3qOq9L8T+1Rq3wgFNxHtJaobUabkdWOQf8ASNfMybDYyUNv4l9XyqPj6kyVCTeiITT0N2jvDQVgtTEKpPQmw8SNB8Zl+7Vd7F8jLYlF8oZK1wRcX94EcrHpMBU6naVSn/iICPzKfoYBu4THU6n3GBPTgfKAbMAQBAEAQBAEAQBAEAQBAEAQBAEAQBAEAQBAEAQDq7gAkmwGpMA8z3935dGGHwidrXbgouRTU8Hqgc+izJCnKbsik6kYK8nYq2wNzKtauKuOqFidXzNmcgfhFtFF+Q0GukxcRn9zw7nvJ6Lz/Q16WKjWnljsXz/gGDRfcQdwDNx855l8VxXKfyRtSjC1yob+oUSkV0QsQR+q3uk/ANPRcAx8q7nCprJap+HP6FsOldlWnozZPVfZzji2DCs33HZVv+XRvkSZz8TT790aGJmoztfUx4beFcTiewPuoxKo4NyWFyLjobek1pJCGbmzpvRsuvhE7elV7RVYZltYqCbAgg9ZjUW9EZG0tza3a37V7JW0PXn/APb18ZBJeKNVWAZSCDwI1BgHeAIAgCAIAgCAIAgCAIAgCAIAgCAIAgCAIAgFY302ytFDc2VBmc8fAW5+HhLwjmdik20rRV29EvFnn+wNqYRkaohIZmJqZlvULdXN9e7XhYC1p0I14RVoo158DxNWV6s16Xf+iWXaa5cydcpvp3zgfaJ56MGvzfQxQwc8JWcJa3V0zawGPzsR3X+c8lZmymRG/wCgbDBTxNRcp6EAn0vO/wDZtP723/xfujNR/EUenw1NzPcm4WjZO9nY0loiiLAEZgxvdr+9a3UzBUptpu5o1cJnk5tnTYTWxFE9HU+Rv6TmFS+7x7RD4WsoF7rwGvMGXo/jRWq+6zzIUb68O+blWjGeuzNenVcdC17q7yVKDBXN1J58D/B7/Oc2UHF2ZuxkpK6PUMJilqKHQ3B+XcehlSxmgCAIAgCAIAgCAIAgCAIAgCAIAgCAIAgHV3AFzAPIPaLiDUw9durA/wCXMPpabVKH9KUjBSq/31KHm/Wzseb7AxJWoehX0On1lIPU9OXHYVXtDUQnioIJ5EHp8TOdxirGOHtJXu9PB9TlcThdQl0b+aLFsvZVRHV84tzFjqCJ5FyRzEjb21gqVRVNUEhToASBc9bceE7P2fnV+9dnTdr76ckJ1nSi2jG9Sgy27JOGnuie77OS5nNVWXV/Er218DTUBwijWxFtPKYsU5RinFm7hsRUbytmts/Fim+Ygm3C3K/Oc02T0HYqjSpmzBlBXlYHqOsmLSZjqRclZFB37dBimSmoVVAvbQFiMxNvAicziGInKfZ30R1+F4dRp9o1q/Y7bm4pM7U6xGQqStxezAjQdxBPlOPVVrSXI6rc3HLFX8C5bD2uKFXKrFqbcO8W9R6Tu4Wq6tJTZwcRSdKo4PT9T0CnUDAEG4IuD3TYMJ2gCAIAgCAIAgCAIAgCAIAgCAIAgCAIBEbfxeVSB0/8QDyLe3baUU7F0L9srXsQthwv439JvRqKNFRa3uauHwM8Ri5VYytkcfHlc88wdYK1zfhbQf3mvF2PVNFu2Q6IudWvnHeNOnn6TWxuCWKik5Wsa2Iw3bJK9rHoez8UrU6dj95Lgc9LA+Rnja9GVKpKEuTOJODhJxfIi99ahXDZgSLOt/A3Hradr7MyjHG2fOL+j+hr11eJXN3Mez1SrG/ukjzE9+7cjRcbErtojs/iJo4x9xIz4Vd5sgx6TnG+SFDeYoEpoLhRYk8zzt0E0auKalaJ6fh/A6dakpVZPM9UlyXj4+xGbYxPbVDUtlJAuL34AC/ymjWfaSzHUjwXsqeWErtdTrsc2e/E8ABxJJE06sXJZUaVGSptylyLSUIFjoR5g9J6vB4Ls8LGnLff1f7seSx2N7bFSqx229F+7l03L2vnHZtxHyP8H1vMDTTsyyd9UWyQSIAgCAIAgCAIAgCAIAgCAIAgCAIAgFF3qx9qjjobeWkA8w9pdL38ORzDjyKn6zZlrTi/P3M/C3atWX/V/Jr6FJExnaLFsFr0vBiPQ/WZI7EF82A+mHPRaw8mQzyXFof3M0ueX2OFjVasyH2htgVsy1M2Qn7tyBa+k9tg+E4fDxi4xWZLfnfmceVWTe5s4DYlKmwdcwYfqNtRwtznQsUcm9DfrUVYe8Lyk6cZ/iQjOUdmVlKgs2ovYD5/2nDU4t2TO28JXjFTlCVvJkVgb5mDcRoR0NzecqqrHuuFVFPM/BG7MJ2TCtQg3UkeEwSSe55KrP8AqycerLdgsarUULCzEanqQbX+NpOCxVTDYhd55Oa3Vv0NXHYanXoNtLPy6/w/HQz4THmhVp1NQjEKzchc6G/cbeU9DUxOHrO9Kab5rn8NzzlOlVp92cWj1rC1s6Buo18ecoZDNAEAQBAEAQBAEAQBAEAQBAEAQBAEA8e35xeWvWW/Bz89R6wCub51RVwmDqjm+U+OUhvmszRd4W6P3M2CjbESfWPs/wBShrx+Mg7XIntgNZXHR/p/aZIAuuwavuL+nt//AI0b6TznFIXxkV1y+7OLxFWqX8Cr0tSB1IHmZ9CZwC3UsTd3S33MuvXMCflYecw31FtDR23j2pggc6TG/MNmRF/3GauMqdnRk109zd4fRVXEQi9r6+S1K5gh7t/LwnkpaM+qYG8qeaXMz5Be9tesrdm0qUFLMlqckSr1K16c5wcYuzZidLLfv+Vpias7HnMRhpUFaXMsGHSyqByAmvLc0yx7BpU6lGrTqi6sbea627+E5mLqqlWjNaPqvAxVISktCf8AZhtn+owq3bMVGUnqyE02PxKg/Ge4Tuk2cMuckCAIAgCAIAgCAIAgCAIAgCAIAgETvNtxMHQas+p4IvN3PAD1PcDMtGk6s8qMVaqqcczPnzePbT1S1Sq13cknkPAdABp8JlxlJUqlltZGPB1XVp3e92N2qpxeCxOH4vRYYij1IH+Io68/+qaydmdDDzyVE/QrGIFmYd59ZlZ2USuyqlmqDwMtEgtmw8R9m46CofgaJ/gTkY+F8ZR81/6RyOJ7p+DIfBG9RB+pfUT2jZwLFnwP+LiD+tR5Uk/mYg9kQe91X7RR+j/uP8Ccvik+7GHU7fA6fflU6afE0MQStNVGhJAHieP1nn46yuz32IcqWGjCDtJtJeu/1NyYzpmOpVAKjmxsPK+slK6uYqlaMJRi95P6XJbZQIBYcz6TVxFnozi8XnepGHRe5uXuZg2Whyja2vjnoYKo9Fcx0XN0LkKWI7r8JjwGAWMxi7WSVtcr3aXJLn4s1sZiXRp2im78+S8/oZ/YpUKfZ8izf6lv6rPY1laoziQd4o9gmIuIAgCAIAgCAIAgCAIAgCAIAgCAeF+0TeH+qxRVT9lRuidC1/ff4nTwUdZ3MHR7OF3uzi4yrnnbkiibfoEoCORsfA/3t5zHxGneCmuX1LcOq2qOHX6G7uezUKtOqo1U6jqvBh5TjnZZ3372P2OINSmPsaw7SmRoBe2ZfEE+RmSLudXC1c0LPdGhhKX4vzKPkJkRsFjwtEU1c3403496ETh08TLEY2kmrWkeexdeVV6ra5p7J1rU/wBw/me2uc1rQs2zjrVPWq3yCj6SqKvkVzeCpnxOX8oVT/uPrPP8TqXqtdFY9dwGhenFfmd/T9oxVfeqoPygt9BOUtIs9bV7+KhH8qcvojalDfNbjV/Yvzb/AMS+0fM00u0xd/yR+cv0RaOyyKidFuf3N7x9ZyoyzylPq9PJaHCxlTtK0mcKpPCWckldmsTG7IOZ/wAuWxHIknT6zmcUaUI9b6EWubO61BKeNtTFlNVrAcBYG9u6957PByqSw1OVX8Tir/vyOBJRU5KO12eoTYIEAQBAEAQBAEAQBAEAQBAEAQCu7/bZ/pcFVdTZ2+zT9z6XHgLn4TPhqeeok9jDXnkg2eBU530cORlyAgg8DLygpxcXzNfO4SUluiR2RhABeeZq03Tm4vkenp1FUgprmTlfCJiKDYepoDqjfkfWx8Oo75VOxnpVHTlmRTRgnpfZ1BZl0P8AI7jxvM8XodiM1JXRZdnYNawVGJAdbEra4929xeeRnXlhcW5x3jJ7nnq0bVJLxZX8QP6XFlbl1pnnYMQV8r6z3HD8VLE4eNWSte+nk7GrOC2JvZmNtRR2BvVqkADq7m3wA9JvXMEo62I3HYXLXq1L+6BmN+Raw066mee4hQeeUonruA8QpwcI1dNGkzWwbZmd+RIA8AJzJqySPV4OSqznWWzaS8kbcxm+cbGpZ3F+DPc/sU6/6QZXEzyQduS083t8zQpVMtKpW6t/LRFgq1MxJPM3mhCOWKiuR5xu5moiyM3X3R4nU/KYqneqRh6v6fMtHRNk/sWjko35v730Hyml2TxuPhQW17ei1Zr4qv2FCVTp78vmbu6WD/8AUIfyqzHxIt9RPfVLX0OFT2L9KFxAEAQBAEAQBAEAQBAEAQBAEA8m9tW0L1MPQB0VTUYd7HKvyD+c6WAjo5eho4uWqR5wk6aOZIzrMsTVmib2DTd8wVSwUZjb8M5/EqKaU1v7/wAG/wALrSTdN7ez/UkwJxTuHTaODWsovYVAPdbqPyt3S0Z5TPQrum/A7bEolTTDCxGh8iJ5PiStiZ+d/ia2IadVtcypb1/83W/cP9ontuDK2Bp+T92aktyRwy/ZYQf+4D5K7TqdDXe7Mu9WDNKlnzA/1DLYcwqrc3/zBfOcbiOj82dXhDU5tW/CvchqbZKV+dr/ABM4j70z6BTf3fB5udr+rM2GuUW+pIHmZSo0r2Mkak44RSm+8183/JJJTtiGCe6qjUDTiOHzM01JyprNqcfEV5pOkn3SQtaU0expG/Uo3NKiOOmbxbU+S2mlGokp136eS0+bLPkizVLaKNBp8B/+9J0fsnhruripctF5vV/T4nA45WzSp4dc3d+S2/fgWLdfB5VaoRq5sP2j+/pPRt3KJWJ2QSIAgCAIAgCAIAgCAIAgCAIAgHiu/WCfEY7GOOFBUVQObCmrW+FyZ1cPJQpxXU51fWbKOhm+jSmid2RsGpWyaqivexPEqtszBeY1EiVeML+BjVBzPQNk7GWgiojH7wZ25vYHQ9Bw07u+aNSs5u7NunRVONkam2dl5SaiD3eJH5e/wmhVp21R0KVS+jIOs8wmc64bHBWGblwPTxmticLTxEbS36kNJlb3lwVQValUi9Oo2ZWGq25AnkbTtcPywoQpX1irGpUg4u5v0V/5UdFJ8k/vN81epi32xGerRpDhTpLf9z6n5ZfOcHiM/wCpboj0PAKDcG/zS+S0/wBkVjtQqj8RA+AnJhvc9pj+9GNJf5NfBE9sDZJrsfeyimVN7XudbAa90zYfBvE3V7I5v2i4rHA06atdye17aR/lG6uzytd0vctU4/p0t8rzm46CwzlG91FHLw+JeKhGq1bNyN+nS7XEBR90H/SvH5+s5bk6GFcnu/dmxJ3kTNbCKKpcXzEd1unpOnwXg6x2BvVk0r6Wtsuvr7HC4lxmWFrqnTinpre/M26WUPT7Q2NRlX9oY2ux5dPEiego0KeEorDUXdLdvmzSip1qrxFZWk9l0RfUQAAAWA0A7pJsnaAIAgCAIAgCAIAgCAIAgCAIAgHm206Y7fEcs9RrkceAW/kBOhB91HOqfiZ5/vHsvsqh7NbUwqa66E5lFyeJOU+c3qM7rXc1qkS47m4kvhkuPu3QeC8PX5TXrq02ZKT7pJ7TqVB2RTMQKgLhbZioVtLEi4JlaeV3v0FRyVmupKUqgYAjUH4zG1bRmVPmVzbuwSLvRFxzTmP29R3TWqUuaNqnVvoyn1nmAznOFx70/um6nip1U+IgErhFoV2Ui9J1BAHGmb2+I4d03KeMnHSWprzw8XtoRu1d2cX271cgdSbgob6ABQCOINhOZilKcpSS3Z6Tg1ahSyQnK2Vc+v7ZCYiky1QHUrlH4gRqfGabWWOp6KMlWxScXdRXLXVl63VUJhy5/ES3wGg9J2+HxVPDuo/F+iPAfauu8RxJUI/4pR9Xq/dfAxbPYk1a3EgG3P33vYTxWOm69RQ5yd35bneowjRgorZKxM7q7McZ6jqV5DNppxJ9PKMXw7E4lxhBWW7b0X+zDLE04c7+RG7w75YbDNko2xGJZsqgECmhP537u658J6zDrscPChHRRVvPq/icH7vF1ZVpayb+HkYNlbSt2lPHHtqWJsajjTKw+6UHJRyHx4kmSZyzrvM+zKJOLLYjCjKKOIQhqhVuCOCRmIH4uNhr1IFw2Jtihi6K1sO4qU24EcjzDDiCOhgG/AEAQBAEAQBAEAQBAEAQBAEA872xTy4it3uT52M36b7iOfU/EyIoV0qmonulWRSDxupzKbg9GUzLZx1MZm/qqOGWnTAtchVVRc68WI4nvPfGWU22RdRViTKkg8zy1y28DyPfKJ6lmcbDxTuhL0+z945R1F+fTW8vVik9HcrSk2tVYlFaYjKRO2t3aVe7D3Kn5hwP7hz8eMxzpqRlhVcSk7S2FXon30uvJ11X+3xmtKDjubEZqWxM7v7O4aSpc9D2ZggFFxeAbzbOpEe8ukEp2IPHtTQWVVt0IEm7tYq4pyzPfqVnaO8lSmCKYRfBZVJLZE3KJt3beKxJ7PPUqltAgvY+CjSWQ21ZO7r7kph6dSvjwrFl/wAI2ZUUG4ueb3twNvGbNOg5Oz3Zq1cTl1WyIxqiUBmDXwrG1nIz4diCQp/MmmhlMRh50ZWl6Mth8TCvG8d+aKZjt4u2cpc9ipORTy5FrciZhRtxaN/dreLE7Nq9thWzI1u0pNfJUUcj+VuNm5d40ktBx6H0VufvZhto0RVoNqNHpt9+m3Rh6EaGVKE9AEAQBAEAQBAEAQBAEAQBAKNvVRy4hj+YA/K30m7Rd4GlXVplJw9qOMZTfLVUlLD8RN3C+RPxm0+9DyMGzNLAbCrjFKzlsoJIqXzEheF9edx85kdWOSyMeR5rlsGPN3C5bpm90G7G3C/Jb6HXrMGRaXL3ZKUqvLnMbLmwrSCTIHgHcNBJ1pUUU3CgeAt8pjdKLMkaskSdHaIHFfIzG6PRmRV+qO+K2iGFlBHjK9jIt20SuY/C1KnAqPG8djIdtEim3TVzerVa3RRb5m/pLqh1ZR1+iJXZuyqGHB7Gmqk8W4sf3MdTMsYqOxhlJy3NXejOcNU7O97C9uOW4zfKbOHy9osxr4nN2bylH2Num+0qWKpI+RlRSpP3S+e6q3ccp+RmTiclkivExcJj35PwPJ9qbNrYaq9KshSohsynkfqDyPOcU7psbP2hbQ6jpLJllImtl4+thaq4nBuUdePMMvNai/iU9PrDRLVz6D9n2/8AQ2kmXSniUH2lEnzamfxL8xzlTGXGAIAgCAIAgCAIAgCAIAgFa3yw1wlQcjlPgdR6Hzmxh5bo1sRHRMp2JwyuNdCL5WGjKSCLqeRsTNtOxqmHCpXQ+861VtbhkfQcSdQeXSS8r8CDmjkQu/vKW+8CAfvMSNL6m5NvG0nV6Ebam1VwuZ6dTNZ1vZsuuVhwIMhSsmraBxu7lcGNx1GuUBeoS2mZTkfndb8PgZuKNGcLvQ03KtCdlr7FswuPeqgsiA/dqKzG6NzBW2unhymo4Ri9X5G2pyktvM3u1K2vqttWvqDfS45jv7pSyfmXu0bC1AeBlC1ztmgkZoALQQdS0A6l4Bhdr8eEEGf2XbKNHD1GYWNSq1v2ocg+YbzkY+rnml0RkwFLs4PxZx7SNwKO0qVxlTEoD2dS3HnkqdV9L3E0TfTPmDbOya2FrPSrIUqIbMp9R1B4g84DQwGOKmSmSpEvRdg618O5p1UOZWU2ZT1Eks1c9z9mvtOTGWw+Ly0sUNAeCVu9Ojfp8pUo0ekwQIAgCAIAgCAIAgCAIBrbRwoq02TqNO48R85aMsruVnHNGx55UpkEgixGh8ZvpnO2MckEbtfblOhdSb1CLqLXA6Fu68vCm5EN2IXYW3671lV6ihSbm4Uf5VPfM1SnFRukY1KV9Swbd2z2DUdTYsc4HEoBbh4keUxUqee5NSeWxL0Sps4A94D3tLkctecxO+xk03NkVJBJyhsSevGLg7LWB1ENWFzsaw89B4wLnBqSAdWqQDG1STYCihdlUcWNhIbsrkpXdi9UKQVQo4KAB8Jot3dzoJWVjJIJKf7RNxKO0qXJMQgPZ1P+x+qn5cpJKdj5g27sWthaz0qyFKiGzKfkQeYI1Bglroa+DxZUwmEyXstUBlOVxqCDY3GoII4GW3L7nrfs09qhuuE2k1m0WniDwbkFrHkeFm58++hjaPZQYIEAQBAEAQBAEAQBAEAqm9WzrN2qjRtG7m6/GbVGd1lZqV4a5kUzeDFvSos6AXuBryubX75t04qUrM1ZPKjzzE13dizsWY8zNtK2iKp3MYlrkOJmq12a2Zi1hYXN7DoIVlsUlFlp3U3gItRqnTgjHlyCn6TBWpL8SLU5W7rLiKk1bGY4o1wwuNOoOhB5gw1YGRWtwkA4IFw3MCwPcZPKwscl5BJ1LybEHRngksm6uA41m56J4cz9JrV5/wCKNmhD/JljmubIgCAVP2gbj0dpUrGyV0H2dW3D9L9UPTlxElMlOx8wbwbCrYWs9KshSoh1X0Knmp5GGizXNEfh8QVMFUyaR0rLY/e69fGW3MmjPQfZz7TKmCK4XHFnw3BKnF6PQHm1P5jwlWjG1Y98w9dXVXRgysAVZTcEHgQRxEggyQBAEAQBAEAQBAEA6V6QdSrC4IsRJTad0Q0mrMoW3tj5M1NxmRwbHqPoRN6lVvqtzQqU8ujPK8RsmqKr01VnKHkDw5GdLNFxTZpLMpWMtTd/EoufJw5AhiBbmsx9pFuxnV+ZFFSLX5i/wMyXFjvQBLKF+8SLeN9IvZalXE9TQ6C/TWaBlOVqgki+o4wDvmkAZoBwWgHGaASWwtlmu1zpTX7x6/pEx1J5F4mWlTzvXYvKqAABoBoPCaRvHMAQBAEAq2/u5VHaNKzWSsg+zq21H6W6oenxkpkp2PmLePd6thar0qyFKiHUciOTKeankZLRZx5oiKVUqZUrexNYbErUGV+PIyxdO5bNw9+a+yn7N71cIxu1Pml+LUenevA9xkNFXE+idjbWoYqilbDuKlNxcMPmCOKkcwdRIKm9AEAQBAEAQBAEA6NUAk2Bp47JUUqwuD5jvHSWi3F3RSSUlZlRx+ANM9V5H+ek24TUjTnBxNIrLmMgdsbtJWYMrZG56XB+F5lhVcdGVaNTYewqSVSwqM7UzYgqVAYi3E8ectOo2rEoncXikprmdgBy6k9FHM90xJN7E3NbCUGZxWqZlOWy0ydF1OpHUi2nLWS3ZWRBv3lSReAIBI7K2Wapu3upzPM9y/zMc6ijtuZYU82+xdcKURQqABRwAmm7t3ZuKyVkbAYSpY7QBAEAQBAKzvzudR2jRytZaqg9nUtqp/K3VTzHxkpkxdj5m3m3crYWq1KshR18iOTKeanrJaLtXVyAViplSmxMYLHBhlfUSyZdMnt1d5sTsut2lA56TH7SkT7jjr+lrc4aIcT6N3S3pw20KArYdu50Oj025q4+vA8pUoTcAQBAEAQDhjANarUklTTq1ZaxW5p1a8tYq2aNfESUUbIusVmaM3zMLiuRgeqoFywFupAt5zKtdijVtzTq7UoK/Zmoobjx07rtwBmTs5NXsY88b2uZXw9OplYhXym6nQgHqDK3a0LGUiVJOLSQAJVysSk2beForxOvdy/vMcpvkZIxRM0cRMLMyZvUa0q0XTNulVlSyZuU6kgsZZBIgCAIAgFc323Ro7Qo5XstVQezqW1UnkeqnS4kp2LRlY+ad6d2quGqtSrJldfJhyZTzBkl2k9UVogqZUx7EpgNofhbUSyZZMsW6OOq4TG4eth2NmqojqODo7hSrDnodOh1hoSR9USpQQBAEAQDq4gGrVSWKmnVpyUyrRpVqRlrlGjRrUTLFWjQrYcy1yliNxezc3GWTBAYvdcn7ptM0cRNczE6NN7o1qm7+JsF7VsoFgOQHhL/AHl+BHYQ8fiKW69Xm5seI4Xt1h4qQVGH7ZLYDYGQg63HO5J+cxSqyluy6jFE3h8IRMTZc36GHMq2Skb9GjKl0jeo0pW5ZG7SSQXSNukkqWM8gkQBAEA4JgHVqoHOAVzfPd7DY+jkqELUXWnUHFD39VPMSVoTGWU+cN593KmHqtSqrZhzGqsOTKeYMtYytJq6KvVplTKmJqx6d7Dt36mKxQrsPsMMQxJ4NV4oo620Y+A6xcnMfR8gqIAgCAIAgHBEAxNQBk3IsYHwkm5GU16mBk3K5TXfASbkZTA2zu6TcrkMTbM7ozDIdP8AhfdJzEZDkbL7ozDIZF2b3SMxOQyps7ujMTlNhMBIuWymzTwcrcnKbCYaRcmxmWmBFybHeQSIAgCAIBr1lMkEbiaTySpEYvD1eV5KIKzt/dqriVysNR9021B/julromMnF3Kxh/Y/iKrjtWVUvqVuWI7riw8dZV2Mjmnsj2vdzY9PCYdKFJAiINAPmWPMk6kyhUk4AgCAIAgCAIAgCAIBxaAcZBAOOyHSLkWOOyEm5Njnsh0i4sOzHSQDnKIBzaAcwBAEAQBAEAQBAEA4tAOMo6QDkKOkA5gCAIAgCAIAgCAIAgCAIAgCAIA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63" y="4221088"/>
            <a:ext cx="2381250" cy="1914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892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1"/>
            <a:ext cx="7772400" cy="88273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1" y="357188"/>
            <a:ext cx="5786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4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6" y="116633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10" name="1 Título"/>
          <p:cNvSpPr>
            <a:spLocks noGrp="1"/>
          </p:cNvSpPr>
          <p:nvPr>
            <p:ph type="subTitle" idx="1"/>
          </p:nvPr>
        </p:nvSpPr>
        <p:spPr>
          <a:xfrm>
            <a:off x="456910" y="1357314"/>
            <a:ext cx="7705725" cy="767779"/>
          </a:xfrm>
        </p:spPr>
        <p:txBody>
          <a:bodyPr>
            <a:normAutofit fontScale="52500" lnSpcReduction="20000"/>
          </a:bodyPr>
          <a:lstStyle/>
          <a:p>
            <a:pPr algn="just"/>
            <a:r>
              <a:rPr lang="es-CO" sz="2800" dirty="0" smtClean="0">
                <a:solidFill>
                  <a:srgbClr val="00B050"/>
                </a:solidFill>
              </a:rPr>
              <a:t/>
            </a:r>
            <a:br>
              <a:rPr lang="es-CO" sz="2800" dirty="0" smtClean="0">
                <a:solidFill>
                  <a:srgbClr val="00B050"/>
                </a:solidFill>
              </a:rPr>
            </a:br>
            <a:r>
              <a:rPr lang="es-CO" sz="47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CO" sz="2800" dirty="0">
                <a:solidFill>
                  <a:srgbClr val="00B050"/>
                </a:solidFill>
              </a:rPr>
              <a:t/>
            </a:r>
            <a:br>
              <a:rPr lang="es-CO" sz="2800" dirty="0">
                <a:solidFill>
                  <a:srgbClr val="00B050"/>
                </a:solidFill>
              </a:rPr>
            </a:br>
            <a:endParaRPr lang="es-CO" sz="2800" dirty="0">
              <a:solidFill>
                <a:srgbClr val="00B050"/>
              </a:solidFill>
            </a:endParaRPr>
          </a:p>
        </p:txBody>
      </p:sp>
      <p:sp>
        <p:nvSpPr>
          <p:cNvPr id="21" name="4 Título"/>
          <p:cNvSpPr txBox="1">
            <a:spLocks/>
          </p:cNvSpPr>
          <p:nvPr/>
        </p:nvSpPr>
        <p:spPr bwMode="auto">
          <a:xfrm>
            <a:off x="1285503" y="1020646"/>
            <a:ext cx="7058465" cy="56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3600" dirty="0" smtClean="0">
                <a:latin typeface="Cambria" pitchFamily="18" charset="0"/>
              </a:rPr>
              <a:t>                                               INTERESADOS</a:t>
            </a:r>
          </a:p>
          <a:p>
            <a:endParaRPr lang="es-CO" dirty="0">
              <a:latin typeface="Cambria" pitchFamily="18" charset="0"/>
            </a:endParaRPr>
          </a:p>
        </p:txBody>
      </p:sp>
      <p:sp>
        <p:nvSpPr>
          <p:cNvPr id="4" name="AutoShape 2" descr="data:image/jpeg;base64,/9j/4AAQSkZJRgABAQAAAQABAAD/2wCEAAkGBxITEhQUEhQVFRUVFxoYFxcXGBcVFxcVGBUXFxcYFBccHCgiGBwlGxgVIzEhJikrLi4uFx8zODMsNygtLisBCgoKDg0OGxAQGywkICQsLC8sLSwsLCwsLCwsLCwsLCwsLCwsLCwsLCwsLCwsLCwsLCwsLCwsLCwsLCwsLCwsLP/AABEIAMkA+gMBEQACEQEDEQH/xAAcAAEAAgIDAQAAAAAAAAAAAAAABQYDBAECBwj/xABBEAACAQIDBQUFBwIEBQUAAAABAgADEQQSIQUGMUFRE2FxkbEHIoGhwSMyQlJictEU4TOCorIVNJLC8SRjs+Lw/8QAGwEBAAIDAQEAAAAAAAAAAAAAAAECAwQFBgf/xAA2EQACAQIEAwYDBwQDAAAAAAAAAQIDEQQSITEFQVETImFxgbGRocEGFDJS4fDxIyRC0WJysv/aAAwDAQACEQMRAD8A9xgCAIAgCAIAgCAIAgCAIAgCAIAgCAIAgCAIAgCAIAgCAIAgCAIAgCAIAgCAIAgCAIAgHDMBqdBAIHbu9mHwy3qOq9L8T+1Rq3wgFNxHtJaobUabkdWOQf8ASNfMybDYyUNv4l9XyqPj6kyVCTeiITT0N2jvDQVgtTEKpPQmw8SNB8Zl+7Vd7F8jLYlF8oZK1wRcX94EcrHpMBU6naVSn/iICPzKfoYBu4THU6n3GBPTgfKAbMAQBAEAQBAEAQBAEAQBAEAQBAEAQBAEAQBAEAQDq7gAkmwGpMA8z3935dGGHwidrXbgouRTU8Hqgc+izJCnKbsik6kYK8nYq2wNzKtauKuOqFidXzNmcgfhFtFF+Q0GukxcRn9zw7nvJ6Lz/Q16WKjWnljsXz/gGDRfcQdwDNx855l8VxXKfyRtSjC1yob+oUSkV0QsQR+q3uk/ANPRcAx8q7nCprJap+HP6FsOldlWnozZPVfZzji2DCs33HZVv+XRvkSZz8TT790aGJmoztfUx4beFcTiewPuoxKo4NyWFyLjobek1pJCGbmzpvRsuvhE7elV7RVYZltYqCbAgg9ZjUW9EZG0tza3a37V7JW0PXn/APb18ZBJeKNVWAZSCDwI1BgHeAIAgCAIAgCAIAgCAIAgCAIAgCAIAgCAIAgFY302ytFDc2VBmc8fAW5+HhLwjmdik20rRV29EvFnn+wNqYRkaohIZmJqZlvULdXN9e7XhYC1p0I14RVoo158DxNWV6s16Xf+iWXaa5cydcpvp3zgfaJ56MGvzfQxQwc8JWcJa3V0zawGPzsR3X+c8lZmymRG/wCgbDBTxNRcp6EAn0vO/wDZtP723/xfujNR/EUenw1NzPcm4WjZO9nY0loiiLAEZgxvdr+9a3UzBUptpu5o1cJnk5tnTYTWxFE9HU+Rv6TmFS+7x7RD4WsoF7rwGvMGXo/jRWq+6zzIUb68O+blWjGeuzNenVcdC17q7yVKDBXN1J58D/B7/Oc2UHF2ZuxkpK6PUMJilqKHQ3B+XcehlSxmgCAIAgCAIAgCAIAgCAIAgCAIAgCAIAgHV3AFzAPIPaLiDUw9durA/wCXMPpabVKH9KUjBSq/31KHm/Wzseb7AxJWoehX0On1lIPU9OXHYVXtDUQnioIJ5EHp8TOdxirGOHtJXu9PB9TlcThdQl0b+aLFsvZVRHV84tzFjqCJ5FyRzEjb21gqVRVNUEhToASBc9bceE7P2fnV+9dnTdr76ckJ1nSi2jG9Sgy27JOGnuie77OS5nNVWXV/Er218DTUBwijWxFtPKYsU5RinFm7hsRUbytmts/Fim+Ygm3C3K/Oc02T0HYqjSpmzBlBXlYHqOsmLSZjqRclZFB37dBimSmoVVAvbQFiMxNvAicziGInKfZ30R1+F4dRp9o1q/Y7bm4pM7U6xGQqStxezAjQdxBPlOPVVrSXI6rc3HLFX8C5bD2uKFXKrFqbcO8W9R6Tu4Wq6tJTZwcRSdKo4PT9T0CnUDAEG4IuD3TYMJ2gCAIAgCAIAgCAIAgCAIAgCAIAgCAIBEbfxeVSB0/8QDyLe3baUU7F0L9srXsQthwv439JvRqKNFRa3uauHwM8Ri5VYytkcfHlc88wdYK1zfhbQf3mvF2PVNFu2Q6IudWvnHeNOnn6TWxuCWKik5Wsa2Iw3bJK9rHoez8UrU6dj95Lgc9LA+Rnja9GVKpKEuTOJODhJxfIi99ahXDZgSLOt/A3Hradr7MyjHG2fOL+j+hr11eJXN3Mez1SrG/ukjzE9+7cjRcbErtojs/iJo4x9xIz4Vd5sgx6TnG+SFDeYoEpoLhRYk8zzt0E0auKalaJ6fh/A6dakpVZPM9UlyXj4+xGbYxPbVDUtlJAuL34AC/ymjWfaSzHUjwXsqeWErtdTrsc2e/E8ABxJJE06sXJZUaVGSptylyLSUIFjoR5g9J6vB4Ls8LGnLff1f7seSx2N7bFSqx229F+7l03L2vnHZtxHyP8H1vMDTTsyyd9UWyQSIAgCAIAgCAIAgCAIAgCAIAgCAIAgFF3qx9qjjobeWkA8w9pdL38ORzDjyKn6zZlrTi/P3M/C3atWX/V/Jr6FJExnaLFsFr0vBiPQ/WZI7EF82A+mHPRaw8mQzyXFof3M0ueX2OFjVasyH2htgVsy1M2Qn7tyBa+k9tg+E4fDxi4xWZLfnfmceVWTe5s4DYlKmwdcwYfqNtRwtznQsUcm9DfrUVYe8Lyk6cZ/iQjOUdmVlKgs2ovYD5/2nDU4t2TO28JXjFTlCVvJkVgb5mDcRoR0NzecqqrHuuFVFPM/BG7MJ2TCtQg3UkeEwSSe55KrP8AqycerLdgsarUULCzEanqQbX+NpOCxVTDYhd55Oa3Vv0NXHYanXoNtLPy6/w/HQz4THmhVp1NQjEKzchc6G/cbeU9DUxOHrO9Kab5rn8NzzlOlVp92cWj1rC1s6Buo18ecoZDNAEAQBAEAQBAEAQBAEAQBAEAQBAEA8e35xeWvWW/Bz89R6wCub51RVwmDqjm+U+OUhvmszRd4W6P3M2CjbESfWPs/wBShrx+Mg7XIntgNZXHR/p/aZIAuuwavuL+nt//AI0b6TznFIXxkV1y+7OLxFWqX8Cr0tSB1IHmZ9CZwC3UsTd3S33MuvXMCflYecw31FtDR23j2pggc6TG/MNmRF/3GauMqdnRk109zd4fRVXEQi9r6+S1K5gh7t/LwnkpaM+qYG8qeaXMz5Be9tesrdm0qUFLMlqckSr1K16c5wcYuzZidLLfv+Vpias7HnMRhpUFaXMsGHSyqByAmvLc0yx7BpU6lGrTqi6sbea627+E5mLqqlWjNaPqvAxVISktCf8AZhtn+owq3bMVGUnqyE02PxKg/Ge4Tuk2cMuckCAIAgCAIAgCAIAgCAIAgCAIAgETvNtxMHQas+p4IvN3PAD1PcDMtGk6s8qMVaqqcczPnzePbT1S1Sq13cknkPAdABp8JlxlJUqlltZGPB1XVp3e92N2qpxeCxOH4vRYYij1IH+Io68/+qaydmdDDzyVE/QrGIFmYd59ZlZ2USuyqlmqDwMtEgtmw8R9m46CofgaJ/gTkY+F8ZR81/6RyOJ7p+DIfBG9RB+pfUT2jZwLFnwP+LiD+tR5Uk/mYg9kQe91X7RR+j/uP8Ccvik+7GHU7fA6fflU6afE0MQStNVGhJAHieP1nn46yuz32IcqWGjCDtJtJeu/1NyYzpmOpVAKjmxsPK+slK6uYqlaMJRi95P6XJbZQIBYcz6TVxFnozi8XnepGHRe5uXuZg2Whyja2vjnoYKo9Fcx0XN0LkKWI7r8JjwGAWMxi7WSVtcr3aXJLn4s1sZiXRp2im78+S8/oZ/YpUKfZ8izf6lv6rPY1laoziQd4o9gmIuIAgCAIAgCAIAgCAIAgCAIAgCAeF+0TeH+qxRVT9lRuidC1/ff4nTwUdZ3MHR7OF3uzi4yrnnbkiibfoEoCORsfA/3t5zHxGneCmuX1LcOq2qOHX6G7uezUKtOqo1U6jqvBh5TjnZZ3372P2OINSmPsaw7SmRoBe2ZfEE+RmSLudXC1c0LPdGhhKX4vzKPkJkRsFjwtEU1c3403496ETh08TLEY2kmrWkeexdeVV6ra5p7J1rU/wBw/me2uc1rQs2zjrVPWq3yCj6SqKvkVzeCpnxOX8oVT/uPrPP8TqXqtdFY9dwGhenFfmd/T9oxVfeqoPygt9BOUtIs9bV7+KhH8qcvojalDfNbjV/Yvzb/AMS+0fM00u0xd/yR+cv0RaOyyKidFuf3N7x9ZyoyzylPq9PJaHCxlTtK0mcKpPCWckldmsTG7IOZ/wAuWxHIknT6zmcUaUI9b6EWubO61BKeNtTFlNVrAcBYG9u6957PByqSw1OVX8Tir/vyOBJRU5KO12eoTYIEAQBAEAQBAEAQBAEAQBAEAQCu7/bZ/pcFVdTZ2+zT9z6XHgLn4TPhqeeok9jDXnkg2eBU530cORlyAgg8DLygpxcXzNfO4SUluiR2RhABeeZq03Tm4vkenp1FUgprmTlfCJiKDYepoDqjfkfWx8Oo75VOxnpVHTlmRTRgnpfZ1BZl0P8AI7jxvM8XodiM1JXRZdnYNawVGJAdbEra4929xeeRnXlhcW5x3jJ7nnq0bVJLxZX8QP6XFlbl1pnnYMQV8r6z3HD8VLE4eNWSte+nk7GrOC2JvZmNtRR2BvVqkADq7m3wA9JvXMEo62I3HYXLXq1L+6BmN+Raw066mee4hQeeUonruA8QpwcI1dNGkzWwbZmd+RIA8AJzJqySPV4OSqznWWzaS8kbcxm+cbGpZ3F+DPc/sU6/6QZXEzyQduS083t8zQpVMtKpW6t/LRFgq1MxJPM3mhCOWKiuR5xu5moiyM3X3R4nU/KYqneqRh6v6fMtHRNk/sWjko35v730Hyml2TxuPhQW17ei1Zr4qv2FCVTp78vmbu6WD/8AUIfyqzHxIt9RPfVLX0OFT2L9KFxAEAQBAEAQBAEAQBAEAQBAEA8m9tW0L1MPQB0VTUYd7HKvyD+c6WAjo5eho4uWqR5wk6aOZIzrMsTVmib2DTd8wVSwUZjb8M5/EqKaU1v7/wAG/wALrSTdN7ez/UkwJxTuHTaODWsovYVAPdbqPyt3S0Z5TPQrum/A7bEolTTDCxGh8iJ5PiStiZ+d/ia2IadVtcypb1/83W/cP9ontuDK2Bp+T92aktyRwy/ZYQf+4D5K7TqdDXe7Mu9WDNKlnzA/1DLYcwqrc3/zBfOcbiOj82dXhDU5tW/CvchqbZKV+dr/ABM4j70z6BTf3fB5udr+rM2GuUW+pIHmZSo0r2Mkak44RSm+8183/JJJTtiGCe6qjUDTiOHzM01JyprNqcfEV5pOkn3SQtaU0expG/Uo3NKiOOmbxbU+S2mlGokp136eS0+bLPkizVLaKNBp8B/+9J0fsnhruripctF5vV/T4nA45WzSp4dc3d+S2/fgWLdfB5VaoRq5sP2j+/pPRt3KJWJ2QSIAgCAIAgCAIAgCAIAgCAIAgHiu/WCfEY7GOOFBUVQObCmrW+FyZ1cPJQpxXU51fWbKOhm+jSmid2RsGpWyaqivexPEqtszBeY1EiVeML+BjVBzPQNk7GWgiojH7wZ25vYHQ9Bw07u+aNSs5u7NunRVONkam2dl5SaiD3eJH5e/wmhVp21R0KVS+jIOs8wmc64bHBWGblwPTxmticLTxEbS36kNJlb3lwVQValUi9Oo2ZWGq25AnkbTtcPywoQpX1irGpUg4u5v0V/5UdFJ8k/vN81epi32xGerRpDhTpLf9z6n5ZfOcHiM/wCpboj0PAKDcG/zS+S0/wBkVjtQqj8RA+AnJhvc9pj+9GNJf5NfBE9sDZJrsfeyimVN7XudbAa90zYfBvE3V7I5v2i4rHA06atdye17aR/lG6uzytd0vctU4/p0t8rzm46CwzlG91FHLw+JeKhGq1bNyN+nS7XEBR90H/SvH5+s5bk6GFcnu/dmxJ3kTNbCKKpcXzEd1unpOnwXg6x2BvVk0r6Wtsuvr7HC4lxmWFrqnTinpre/M26WUPT7Q2NRlX9oY2ux5dPEiego0KeEorDUXdLdvmzSip1qrxFZWk9l0RfUQAAAWA0A7pJsnaAIAgCAIAgCAIAgCAIAgCAIAgHm206Y7fEcs9RrkceAW/kBOhB91HOqfiZ5/vHsvsqh7NbUwqa66E5lFyeJOU+c3qM7rXc1qkS47m4kvhkuPu3QeC8PX5TXrq02ZKT7pJ7TqVB2RTMQKgLhbZioVtLEi4JlaeV3v0FRyVmupKUqgYAjUH4zG1bRmVPmVzbuwSLvRFxzTmP29R3TWqUuaNqnVvoyn1nmAznOFx70/um6nip1U+IgErhFoV2Ui9J1BAHGmb2+I4d03KeMnHSWprzw8XtoRu1d2cX271cgdSbgob6ABQCOINhOZilKcpSS3Z6Tg1ahSyQnK2Vc+v7ZCYiky1QHUrlH4gRqfGabWWOp6KMlWxScXdRXLXVl63VUJhy5/ES3wGg9J2+HxVPDuo/F+iPAfauu8RxJUI/4pR9Xq/dfAxbPYk1a3EgG3P33vYTxWOm69RQ5yd35bneowjRgorZKxM7q7McZ6jqV5DNppxJ9PKMXw7E4lxhBWW7b0X+zDLE04c7+RG7w75YbDNko2xGJZsqgECmhP537u658J6zDrscPChHRRVvPq/icH7vF1ZVpayb+HkYNlbSt2lPHHtqWJsajjTKw+6UHJRyHx4kmSZyzrvM+zKJOLLYjCjKKOIQhqhVuCOCRmIH4uNhr1IFw2Jtihi6K1sO4qU24EcjzDDiCOhgG/AEAQBAEAQBAEAQBAEAQBAEA872xTy4it3uT52M36b7iOfU/EyIoV0qmonulWRSDxupzKbg9GUzLZx1MZm/qqOGWnTAtchVVRc68WI4nvPfGWU22RdRViTKkg8zy1y28DyPfKJ6lmcbDxTuhL0+z945R1F+fTW8vVik9HcrSk2tVYlFaYjKRO2t3aVe7D3Kn5hwP7hz8eMxzpqRlhVcSk7S2FXon30uvJ11X+3xmtKDjubEZqWxM7v7O4aSpc9D2ZggFFxeAbzbOpEe8ukEp2IPHtTQWVVt0IEm7tYq4pyzPfqVnaO8lSmCKYRfBZVJLZE3KJt3beKxJ7PPUqltAgvY+CjSWQ21ZO7r7kph6dSvjwrFl/wAI2ZUUG4ueb3twNvGbNOg5Oz3Zq1cTl1WyIxqiUBmDXwrG1nIz4diCQp/MmmhlMRh50ZWl6Mth8TCvG8d+aKZjt4u2cpc9ipORTy5FrciZhRtxaN/dreLE7Nq9thWzI1u0pNfJUUcj+VuNm5d40ktBx6H0VufvZhto0RVoNqNHpt9+m3Rh6EaGVKE9AEAQBAEAQBAEAQBAEAQBAKNvVRy4hj+YA/K30m7Rd4GlXVplJw9qOMZTfLVUlLD8RN3C+RPxm0+9DyMGzNLAbCrjFKzlsoJIqXzEheF9edx85kdWOSyMeR5rlsGPN3C5bpm90G7G3C/Jb6HXrMGRaXL3ZKUqvLnMbLmwrSCTIHgHcNBJ1pUUU3CgeAt8pjdKLMkaskSdHaIHFfIzG6PRmRV+qO+K2iGFlBHjK9jIt20SuY/C1KnAqPG8djIdtEim3TVzerVa3RRb5m/pLqh1ZR1+iJXZuyqGHB7Gmqk8W4sf3MdTMsYqOxhlJy3NXejOcNU7O97C9uOW4zfKbOHy9osxr4nN2bylH2Num+0qWKpI+RlRSpP3S+e6q3ccp+RmTiclkivExcJj35PwPJ9qbNrYaq9KshSohsynkfqDyPOcU7psbP2hbQ6jpLJllImtl4+thaq4nBuUdePMMvNai/iU9PrDRLVz6D9n2/8AQ2kmXSniUH2lEnzamfxL8xzlTGXGAIAgCAIAgCAIAgCAIAgFa3yw1wlQcjlPgdR6Hzmxh5bo1sRHRMp2JwyuNdCL5WGjKSCLqeRsTNtOxqmHCpXQ+861VtbhkfQcSdQeXSS8r8CDmjkQu/vKW+8CAfvMSNL6m5NvG0nV6Ebam1VwuZ6dTNZ1vZsuuVhwIMhSsmraBxu7lcGNx1GuUBeoS2mZTkfndb8PgZuKNGcLvQ03KtCdlr7FswuPeqgsiA/dqKzG6NzBW2unhymo4Ri9X5G2pyktvM3u1K2vqttWvqDfS45jv7pSyfmXu0bC1AeBlC1ztmgkZoALQQdS0A6l4Bhdr8eEEGf2XbKNHD1GYWNSq1v2ocg+YbzkY+rnml0RkwFLs4PxZx7SNwKO0qVxlTEoD2dS3HnkqdV9L3E0TfTPmDbOya2FrPSrIUqIbMp9R1B4g84DQwGOKmSmSpEvRdg618O5p1UOZWU2ZT1Eks1c9z9mvtOTGWw+Ly0sUNAeCVu9Ojfp8pUo0ekwQIAgCAIAgCAIAgCAIBrbRwoq02TqNO48R85aMsruVnHNGx55UpkEgixGh8ZvpnO2MckEbtfblOhdSb1CLqLXA6Fu68vCm5EN2IXYW3671lV6ihSbm4Uf5VPfM1SnFRukY1KV9Swbd2z2DUdTYsc4HEoBbh4keUxUqee5NSeWxL0Sps4A94D3tLkctecxO+xk03NkVJBJyhsSevGLg7LWB1ENWFzsaw89B4wLnBqSAdWqQDG1STYCihdlUcWNhIbsrkpXdi9UKQVQo4KAB8Jot3dzoJWVjJIJKf7RNxKO0qXJMQgPZ1P+x+qn5cpJKdj5g27sWthaz0qyFKiGzKfkQeYI1Bglroa+DxZUwmEyXstUBlOVxqCDY3GoII4GW3L7nrfs09qhuuE2k1m0WniDwbkFrHkeFm58++hjaPZQYIEAQBAEAQBAEAQBAEAqm9WzrN2qjRtG7m6/GbVGd1lZqV4a5kUzeDFvSos6AXuBryubX75t04qUrM1ZPKjzzE13dizsWY8zNtK2iKp3MYlrkOJmq12a2Zi1hYXN7DoIVlsUlFlp3U3gItRqnTgjHlyCn6TBWpL8SLU5W7rLiKk1bGY4o1wwuNOoOhB5gw1YGRWtwkA4IFw3MCwPcZPKwscl5BJ1LybEHRngksm6uA41m56J4cz9JrV5/wCKNmhD/JljmubIgCAVP2gbj0dpUrGyV0H2dW3D9L9UPTlxElMlOx8wbwbCrYWs9KshSoh1X0Knmp5GGizXNEfh8QVMFUyaR0rLY/e69fGW3MmjPQfZz7TKmCK4XHFnw3BKnF6PQHm1P5jwlWjG1Y98w9dXVXRgysAVZTcEHgQRxEggyQBAEAQBAEAQBAEA6V6QdSrC4IsRJTad0Q0mrMoW3tj5M1NxmRwbHqPoRN6lVvqtzQqU8ujPK8RsmqKr01VnKHkDw5GdLNFxTZpLMpWMtTd/EoufJw5AhiBbmsx9pFuxnV+ZFFSLX5i/wMyXFjvQBLKF+8SLeN9IvZalXE9TQ6C/TWaBlOVqgki+o4wDvmkAZoBwWgHGaASWwtlmu1zpTX7x6/pEx1J5F4mWlTzvXYvKqAABoBoPCaRvHMAQBAEAq2/u5VHaNKzWSsg+zq21H6W6oenxkpkp2PmLePd6thar0qyFKiHUciOTKeankZLRZx5oiKVUqZUrexNYbErUGV+PIyxdO5bNw9+a+yn7N71cIxu1Pml+LUenevA9xkNFXE+idjbWoYqilbDuKlNxcMPmCOKkcwdRIKm9AEAQBAEAQBAEA6NUAk2Bp47JUUqwuD5jvHSWi3F3RSSUlZlRx+ANM9V5H+ek24TUjTnBxNIrLmMgdsbtJWYMrZG56XB+F5lhVcdGVaNTYewqSVSwqM7UzYgqVAYi3E8ectOo2rEoncXikprmdgBy6k9FHM90xJN7E3NbCUGZxWqZlOWy0ydF1OpHUi2nLWS3ZWRBv3lSReAIBI7K2Wapu3upzPM9y/zMc6ijtuZYU82+xdcKURQqABRwAmm7t3ZuKyVkbAYSpY7QBAEAQBAKzvzudR2jRytZaqg9nUtqp/K3VTzHxkpkxdj5m3m3crYWq1KshR18iOTKeanrJaLtXVyAViplSmxMYLHBhlfUSyZdMnt1d5sTsut2lA56TH7SkT7jjr+lrc4aIcT6N3S3pw20KArYdu50Oj025q4+vA8pUoTcAQBAEAQDhjANarUklTTq1ZaxW5p1a8tYq2aNfESUUbIusVmaM3zMLiuRgeqoFywFupAt5zKtdijVtzTq7UoK/Zmoobjx07rtwBmTs5NXsY88b2uZXw9OplYhXym6nQgHqDK3a0LGUiVJOLSQAJVysSk2beForxOvdy/vMcpvkZIxRM0cRMLMyZvUa0q0XTNulVlSyZuU6kgsZZBIgCAIAgFc323Ro7Qo5XstVQezqW1UnkeqnS4kp2LRlY+ad6d2quGqtSrJldfJhyZTzBkl2k9UVogqZUx7EpgNofhbUSyZZMsW6OOq4TG4eth2NmqojqODo7hSrDnodOh1hoSR9USpQQBAEAQDq4gGrVSWKmnVpyUyrRpVqRlrlGjRrUTLFWjQrYcy1yliNxezc3GWTBAYvdcn7ptM0cRNczE6NN7o1qm7+JsF7VsoFgOQHhL/AHl+BHYQ8fiKW69Xm5seI4Xt1h4qQVGH7ZLYDYGQg63HO5J+cxSqyluy6jFE3h8IRMTZc36GHMq2Skb9GjKl0jeo0pW5ZG7SSQXSNukkqWM8gkQBAEA4JgHVqoHOAVzfPd7DY+jkqELUXWnUHFD39VPMSVoTGWU+cN593KmHqtSqrZhzGqsOTKeYMtYytJq6KvVplTKmJqx6d7Dt36mKxQrsPsMMQxJ4NV4oo620Y+A6xcnMfR8gqIAgCAIAgHBEAxNQBk3IsYHwkm5GU16mBk3K5TXfASbkZTA2zu6TcrkMTbM7ozDIdP8AhfdJzEZDkbL7ozDIZF2b3SMxOQyps7ujMTlNhMBIuWymzTwcrcnKbCYaRcmxmWmBFybHeQSIAgCAIBr1lMkEbiaTySpEYvD1eV5KIKzt/dqriVysNR9021B/julromMnF3Kxh/Y/iKrjtWVUvqVuWI7riw8dZV2Mjmnsj2vdzY9PCYdKFJAiINAPmWPMk6kyhUk4AgCAIAgCAIAgCAIBxaAcZBAOOyHSLkWOOyEm5Njnsh0i4sOzHSQDnKIBzaAcwBAEAQBAEAQBAEA4tAOMo6QDkKOkA5gCAIAgCAIAgCAIAgCAIAgCAIA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46683"/>
              </p:ext>
            </p:extLst>
          </p:nvPr>
        </p:nvGraphicFramePr>
        <p:xfrm>
          <a:off x="155575" y="1902769"/>
          <a:ext cx="2904257" cy="3933825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83977"/>
                <a:gridCol w="1512168"/>
                <a:gridCol w="1008112"/>
              </a:tblGrid>
              <a:tr h="381000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NACIONALIDAD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COLOMBIA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ARGENTINA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BOLIVIA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CHILE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VENEZUELA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ECUADOR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COSTA RICA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EL SALVADOR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GUATEMALA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HONDURAS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MEXICO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PANAMA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PERU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REP. DOMINICANA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URUGUAY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ESTADOS UNIDOS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SIN DATOS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TOTAL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187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97809"/>
              </p:ext>
            </p:extLst>
          </p:nvPr>
        </p:nvGraphicFramePr>
        <p:xfrm>
          <a:off x="3347864" y="3717031"/>
          <a:ext cx="2232249" cy="6858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9387"/>
                <a:gridCol w="1173475"/>
                <a:gridCol w="529387"/>
              </a:tblGrid>
              <a:tr h="1714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SECTOR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PUBLICO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63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PRIVADO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SIN DATOS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95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TOTAL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187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97258"/>
              </p:ext>
            </p:extLst>
          </p:nvPr>
        </p:nvGraphicFramePr>
        <p:xfrm>
          <a:off x="5940152" y="1817848"/>
          <a:ext cx="3023667" cy="439882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72567"/>
                <a:gridCol w="1689100"/>
                <a:gridCol w="762000"/>
              </a:tblGrid>
              <a:tr h="283478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PROFESIONES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ABOGADOS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42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CONTADORES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ECONOMISTAS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ADMON. EMRPESAS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43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COMERCIO INTERNACIONAL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DOCENTE INVESTIGADOR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ING. COMERCIAL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43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ING. INDUSTRIAL/ABOGADO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ING. EN CONTABILIDAD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NEGOCIOS INT.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LICENCIADOS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SIN DATOS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76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TOTAL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187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33155728"/>
              </p:ext>
            </p:extLst>
          </p:nvPr>
        </p:nvGraphicFramePr>
        <p:xfrm>
          <a:off x="1115616" y="1397000"/>
          <a:ext cx="7272808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9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427557"/>
              </p:ext>
            </p:extLst>
          </p:nvPr>
        </p:nvGraphicFramePr>
        <p:xfrm>
          <a:off x="755576" y="116632"/>
          <a:ext cx="820891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3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1059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852738"/>
            <a:ext cx="82311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5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0"/>
            <a:ext cx="7772400" cy="88273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4" name="AutoShape 2" descr="data:image/jpeg;base64,/9j/4AAQSkZJRgABAQAAAQABAAD/2wCEAAkGBxITEhQUEhQVFRUVFxoYFxcXGBcVFxcVGBUXFxcYFBccHCgiGBwlGxgVIzEhJikrLi4uFx8zODMsNygtLisBCgoKDg0OGxAQGywkICQsLC8sLSwsLCwsLCwsLCwsLCwsLCwsLCwsLCwsLCwsLCwsLCwsLCwsLCwsLCwsLCwsLP/AABEIAMkA+gMBEQACEQEDEQH/xAAcAAEAAgIDAQAAAAAAAAAAAAAABQYDBAECBwj/xABBEAACAQIDBQUFBwIEBQUAAAABAgADEQQSIQUGMUFRE2FxkbEHIoGhwSMyQlJictEU4TOCorIVNJLC8SRjs+Lw/8QAGwEBAAIDAQEAAAAAAAAAAAAAAAECAwQFBgf/xAA2EQACAQIEAwYDBwQDAAAAAAAAAQIDEQQSITEFQVETImFxgbGRocEGFDJS4fDxIyRC0WJysv/aAAwDAQACEQMRAD8A9xgCAIAgCAIAgCAIAgCAIAgCAIAgCAIAgCAIAgCAIAgCAIAgCAIAgCAIAgCAIAgCAIAgHDMBqdBAIHbu9mHwy3qOq9L8T+1Rq3wgFNxHtJaobUabkdWOQf8ASNfMybDYyUNv4l9XyqPj6kyVCTeiITT0N2jvDQVgtTEKpPQmw8SNB8Zl+7Vd7F8jLYlF8oZK1wRcX94EcrHpMBU6naVSn/iICPzKfoYBu4THU6n3GBPTgfKAbMAQBAEAQBAEAQBAEAQBAEAQBAEAQBAEAQBAEAQDq7gAkmwGpMA8z3935dGGHwidrXbgouRTU8Hqgc+izJCnKbsik6kYK8nYq2wNzKtauKuOqFidXzNmcgfhFtFF+Q0GukxcRn9zw7nvJ6Lz/Q16WKjWnljsXz/gGDRfcQdwDNx855l8VxXKfyRtSjC1yob+oUSkV0QsQR+q3uk/ANPRcAx8q7nCprJap+HP6FsOldlWnozZPVfZzji2DCs33HZVv+XRvkSZz8TT790aGJmoztfUx4beFcTiewPuoxKo4NyWFyLjobek1pJCGbmzpvRsuvhE7elV7RVYZltYqCbAgg9ZjUW9EZG0tza3a37V7JW0PXn/APb18ZBJeKNVWAZSCDwI1BgHeAIAgCAIAgCAIAgCAIAgCAIAgCAIAgCAIAgFY302ytFDc2VBmc8fAW5+HhLwjmdik20rRV29EvFnn+wNqYRkaohIZmJqZlvULdXN9e7XhYC1p0I14RVoo158DxNWV6s16Xf+iWXaa5cydcpvp3zgfaJ56MGvzfQxQwc8JWcJa3V0zawGPzsR3X+c8lZmymRG/wCgbDBTxNRcp6EAn0vO/wDZtP723/xfujNR/EUenw1NzPcm4WjZO9nY0loiiLAEZgxvdr+9a3UzBUptpu5o1cJnk5tnTYTWxFE9HU+Rv6TmFS+7x7RD4WsoF7rwGvMGXo/jRWq+6zzIUb68O+blWjGeuzNenVcdC17q7yVKDBXN1J58D/B7/Oc2UHF2ZuxkpK6PUMJilqKHQ3B+XcehlSxmgCAIAgCAIAgCAIAgCAIAgCAIAgCAIAgHV3AFzAPIPaLiDUw9durA/wCXMPpabVKH9KUjBSq/31KHm/Wzseb7AxJWoehX0On1lIPU9OXHYVXtDUQnioIJ5EHp8TOdxirGOHtJXu9PB9TlcThdQl0b+aLFsvZVRHV84tzFjqCJ5FyRzEjb21gqVRVNUEhToASBc9bceE7P2fnV+9dnTdr76ckJ1nSi2jG9Sgy27JOGnuie77OS5nNVWXV/Er218DTUBwijWxFtPKYsU5RinFm7hsRUbytmts/Fim+Ygm3C3K/Oc02T0HYqjSpmzBlBXlYHqOsmLSZjqRclZFB37dBimSmoVVAvbQFiMxNvAicziGInKfZ30R1+F4dRp9o1q/Y7bm4pM7U6xGQqStxezAjQdxBPlOPVVrSXI6rc3HLFX8C5bD2uKFXKrFqbcO8W9R6Tu4Wq6tJTZwcRSdKo4PT9T0CnUDAEG4IuD3TYMJ2gCAIAgCAIAgCAIAgCAIAgCAIAgCAIBEbfxeVSB0/8QDyLe3baUU7F0L9srXsQthwv439JvRqKNFRa3uauHwM8Ri5VYytkcfHlc88wdYK1zfhbQf3mvF2PVNFu2Q6IudWvnHeNOnn6TWxuCWKik5Wsa2Iw3bJK9rHoez8UrU6dj95Lgc9LA+Rnja9GVKpKEuTOJODhJxfIi99ahXDZgSLOt/A3Hradr7MyjHG2fOL+j+hr11eJXN3Mez1SrG/ukjzE9+7cjRcbErtojs/iJo4x9xIz4Vd5sgx6TnG+SFDeYoEpoLhRYk8zzt0E0auKalaJ6fh/A6dakpVZPM9UlyXj4+xGbYxPbVDUtlJAuL34AC/ymjWfaSzHUjwXsqeWErtdTrsc2e/E8ABxJJE06sXJZUaVGSptylyLSUIFjoR5g9J6vB4Ls8LGnLff1f7seSx2N7bFSqx229F+7l03L2vnHZtxHyP8H1vMDTTsyyd9UWyQSIAgCAIAgCAIAgCAIAgCAIAgCAIAgFF3qx9qjjobeWkA8w9pdL38ORzDjyKn6zZlrTi/P3M/C3atWX/V/Jr6FJExnaLFsFr0vBiPQ/WZI7EF82A+mHPRaw8mQzyXFof3M0ueX2OFjVasyH2htgVsy1M2Qn7tyBa+k9tg+E4fDxi4xWZLfnfmceVWTe5s4DYlKmwdcwYfqNtRwtznQsUcm9DfrUVYe8Lyk6cZ/iQjOUdmVlKgs2ovYD5/2nDU4t2TO28JXjFTlCVvJkVgb5mDcRoR0NzecqqrHuuFVFPM/BG7MJ2TCtQg3UkeEwSSe55KrP8AqycerLdgsarUULCzEanqQbX+NpOCxVTDYhd55Oa3Vv0NXHYanXoNtLPy6/w/HQz4THmhVp1NQjEKzchc6G/cbeU9DUxOHrO9Kab5rn8NzzlOlVp92cWj1rC1s6Buo18ecoZDNAEAQBAEAQBAEAQBAEAQBAEAQBAEA8e35xeWvWW/Bz89R6wCub51RVwmDqjm+U+OUhvmszRd4W6P3M2CjbESfWPs/wBShrx+Mg7XIntgNZXHR/p/aZIAuuwavuL+nt//AI0b6TznFIXxkV1y+7OLxFWqX8Cr0tSB1IHmZ9CZwC3UsTd3S33MuvXMCflYecw31FtDR23j2pggc6TG/MNmRF/3GauMqdnRk109zd4fRVXEQi9r6+S1K5gh7t/LwnkpaM+qYG8qeaXMz5Be9tesrdm0qUFLMlqckSr1K16c5wcYuzZidLLfv+Vpias7HnMRhpUFaXMsGHSyqByAmvLc0yx7BpU6lGrTqi6sbea627+E5mLqqlWjNaPqvAxVISktCf8AZhtn+owq3bMVGUnqyE02PxKg/Ge4Tuk2cMuckCAIAgCAIAgCAIAgCAIAgCAIAgETvNtxMHQas+p4IvN3PAD1PcDMtGk6s8qMVaqqcczPnzePbT1S1Sq13cknkPAdABp8JlxlJUqlltZGPB1XVp3e92N2qpxeCxOH4vRYYij1IH+Io68/+qaydmdDDzyVE/QrGIFmYd59ZlZ2USuyqlmqDwMtEgtmw8R9m46CofgaJ/gTkY+F8ZR81/6RyOJ7p+DIfBG9RB+pfUT2jZwLFnwP+LiD+tR5Uk/mYg9kQe91X7RR+j/uP8Ccvik+7GHU7fA6fflU6afE0MQStNVGhJAHieP1nn46yuz32IcqWGjCDtJtJeu/1NyYzpmOpVAKjmxsPK+slK6uYqlaMJRi95P6XJbZQIBYcz6TVxFnozi8XnepGHRe5uXuZg2Whyja2vjnoYKo9Fcx0XN0LkKWI7r8JjwGAWMxi7WSVtcr3aXJLn4s1sZiXRp2im78+S8/oZ/YpUKfZ8izf6lv6rPY1laoziQd4o9gmIuIAgCAIAgCAIAgCAIAgCAIAgCAeF+0TeH+qxRVT9lRuidC1/ff4nTwUdZ3MHR7OF3uzi4yrnnbkiibfoEoCORsfA/3t5zHxGneCmuX1LcOq2qOHX6G7uezUKtOqo1U6jqvBh5TjnZZ3372P2OINSmPsaw7SmRoBe2ZfEE+RmSLudXC1c0LPdGhhKX4vzKPkJkRsFjwtEU1c3403496ETh08TLEY2kmrWkeexdeVV6ra5p7J1rU/wBw/me2uc1rQs2zjrVPWq3yCj6SqKvkVzeCpnxOX8oVT/uPrPP8TqXqtdFY9dwGhenFfmd/T9oxVfeqoPygt9BOUtIs9bV7+KhH8qcvojalDfNbjV/Yvzb/AMS+0fM00u0xd/yR+cv0RaOyyKidFuf3N7x9ZyoyzylPq9PJaHCxlTtK0mcKpPCWckldmsTG7IOZ/wAuWxHIknT6zmcUaUI9b6EWubO61BKeNtTFlNVrAcBYG9u6957PByqSw1OVX8Tir/vyOBJRU5KO12eoTYIEAQBAEAQBAEAQBAEAQBAEAQCu7/bZ/pcFVdTZ2+zT9z6XHgLn4TPhqeeok9jDXnkg2eBU530cORlyAgg8DLygpxcXzNfO4SUluiR2RhABeeZq03Tm4vkenp1FUgprmTlfCJiKDYepoDqjfkfWx8Oo75VOxnpVHTlmRTRgnpfZ1BZl0P8AI7jxvM8XodiM1JXRZdnYNawVGJAdbEra4929xeeRnXlhcW5x3jJ7nnq0bVJLxZX8QP6XFlbl1pnnYMQV8r6z3HD8VLE4eNWSte+nk7GrOC2JvZmNtRR2BvVqkADq7m3wA9JvXMEo62I3HYXLXq1L+6BmN+Raw066mee4hQeeUonruA8QpwcI1dNGkzWwbZmd+RIA8AJzJqySPV4OSqznWWzaS8kbcxm+cbGpZ3F+DPc/sU6/6QZXEzyQduS083t8zQpVMtKpW6t/LRFgq1MxJPM3mhCOWKiuR5xu5moiyM3X3R4nU/KYqneqRh6v6fMtHRNk/sWjko35v730Hyml2TxuPhQW17ei1Zr4qv2FCVTp78vmbu6WD/8AUIfyqzHxIt9RPfVLX0OFT2L9KFxAEAQBAEAQBAEAQBAEAQBAEA8m9tW0L1MPQB0VTUYd7HKvyD+c6WAjo5eho4uWqR5wk6aOZIzrMsTVmib2DTd8wVSwUZjb8M5/EqKaU1v7/wAG/wALrSTdN7ez/UkwJxTuHTaODWsovYVAPdbqPyt3S0Z5TPQrum/A7bEolTTDCxGh8iJ5PiStiZ+d/ia2IadVtcypb1/83W/cP9ontuDK2Bp+T92aktyRwy/ZYQf+4D5K7TqdDXe7Mu9WDNKlnzA/1DLYcwqrc3/zBfOcbiOj82dXhDU5tW/CvchqbZKV+dr/ABM4j70z6BTf3fB5udr+rM2GuUW+pIHmZSo0r2Mkak44RSm+8183/JJJTtiGCe6qjUDTiOHzM01JyprNqcfEV5pOkn3SQtaU0expG/Uo3NKiOOmbxbU+S2mlGokp136eS0+bLPkizVLaKNBp8B/+9J0fsnhruripctF5vV/T4nA45WzSp4dc3d+S2/fgWLdfB5VaoRq5sP2j+/pPRt3KJWJ2QSIAgCAIAgCAIAgCAIAgCAIAgHiu/WCfEY7GOOFBUVQObCmrW+FyZ1cPJQpxXU51fWbKOhm+jSmid2RsGpWyaqivexPEqtszBeY1EiVeML+BjVBzPQNk7GWgiojH7wZ25vYHQ9Bw07u+aNSs5u7NunRVONkam2dl5SaiD3eJH5e/wmhVp21R0KVS+jIOs8wmc64bHBWGblwPTxmticLTxEbS36kNJlb3lwVQValUi9Oo2ZWGq25AnkbTtcPywoQpX1irGpUg4u5v0V/5UdFJ8k/vN81epi32xGerRpDhTpLf9z6n5ZfOcHiM/wCpboj0PAKDcG/zS+S0/wBkVjtQqj8RA+AnJhvc9pj+9GNJf5NfBE9sDZJrsfeyimVN7XudbAa90zYfBvE3V7I5v2i4rHA06atdye17aR/lG6uzytd0vctU4/p0t8rzm46CwzlG91FHLw+JeKhGq1bNyN+nS7XEBR90H/SvH5+s5bk6GFcnu/dmxJ3kTNbCKKpcXzEd1unpOnwXg6x2BvVk0r6Wtsuvr7HC4lxmWFrqnTinpre/M26WUPT7Q2NRlX9oY2ux5dPEiego0KeEorDUXdLdvmzSip1qrxFZWk9l0RfUQAAAWA0A7pJsnaAIAgCAIAgCAIAgCAIAgCAIAgHm206Y7fEcs9RrkceAW/kBOhB91HOqfiZ5/vHsvsqh7NbUwqa66E5lFyeJOU+c3qM7rXc1qkS47m4kvhkuPu3QeC8PX5TXrq02ZKT7pJ7TqVB2RTMQKgLhbZioVtLEi4JlaeV3v0FRyVmupKUqgYAjUH4zG1bRmVPmVzbuwSLvRFxzTmP29R3TWqUuaNqnVvoyn1nmAznOFx70/um6nip1U+IgErhFoV2Ui9J1BAHGmb2+I4d03KeMnHSWprzw8XtoRu1d2cX271cgdSbgob6ABQCOINhOZilKcpSS3Z6Tg1ahSyQnK2Vc+v7ZCYiky1QHUrlH4gRqfGabWWOp6KMlWxScXdRXLXVl63VUJhy5/ES3wGg9J2+HxVPDuo/F+iPAfauu8RxJUI/4pR9Xq/dfAxbPYk1a3EgG3P33vYTxWOm69RQ5yd35bneowjRgorZKxM7q7McZ6jqV5DNppxJ9PKMXw7E4lxhBWW7b0X+zDLE04c7+RG7w75YbDNko2xGJZsqgECmhP537u658J6zDrscPChHRRVvPq/icH7vF1ZVpayb+HkYNlbSt2lPHHtqWJsajjTKw+6UHJRyHx4kmSZyzrvM+zKJOLLYjCjKKOIQhqhVuCOCRmIH4uNhr1IFw2Jtihi6K1sO4qU24EcjzDDiCOhgG/AEAQBAEAQBAEAQBAEAQBAEA872xTy4it3uT52M36b7iOfU/EyIoV0qmonulWRSDxupzKbg9GUzLZx1MZm/qqOGWnTAtchVVRc68WI4nvPfGWU22RdRViTKkg8zy1y28DyPfKJ6lmcbDxTuhL0+z945R1F+fTW8vVik9HcrSk2tVYlFaYjKRO2t3aVe7D3Kn5hwP7hz8eMxzpqRlhVcSk7S2FXon30uvJ11X+3xmtKDjubEZqWxM7v7O4aSpc9D2ZggFFxeAbzbOpEe8ukEp2IPHtTQWVVt0IEm7tYq4pyzPfqVnaO8lSmCKYRfBZVJLZE3KJt3beKxJ7PPUqltAgvY+CjSWQ21ZO7r7kph6dSvjwrFl/wAI2ZUUG4ueb3twNvGbNOg5Oz3Zq1cTl1WyIxqiUBmDXwrG1nIz4diCQp/MmmhlMRh50ZWl6Mth8TCvG8d+aKZjt4u2cpc9ipORTy5FrciZhRtxaN/dreLE7Nq9thWzI1u0pNfJUUcj+VuNm5d40ktBx6H0VufvZhto0RVoNqNHpt9+m3Rh6EaGVKE9AEAQBAEAQBAEAQBAEAQBAKNvVRy4hj+YA/K30m7Rd4GlXVplJw9qOMZTfLVUlLD8RN3C+RPxm0+9DyMGzNLAbCrjFKzlsoJIqXzEheF9edx85kdWOSyMeR5rlsGPN3C5bpm90G7G3C/Jb6HXrMGRaXL3ZKUqvLnMbLmwrSCTIHgHcNBJ1pUUU3CgeAt8pjdKLMkaskSdHaIHFfIzG6PRmRV+qO+K2iGFlBHjK9jIt20SuY/C1KnAqPG8djIdtEim3TVzerVa3RRb5m/pLqh1ZR1+iJXZuyqGHB7Gmqk8W4sf3MdTMsYqOxhlJy3NXejOcNU7O97C9uOW4zfKbOHy9osxr4nN2bylH2Num+0qWKpI+RlRSpP3S+e6q3ccp+RmTiclkivExcJj35PwPJ9qbNrYaq9KshSohsynkfqDyPOcU7psbP2hbQ6jpLJllImtl4+thaq4nBuUdePMMvNai/iU9PrDRLVz6D9n2/8AQ2kmXSniUH2lEnzamfxL8xzlTGXGAIAgCAIAgCAIAgCAIAgFa3yw1wlQcjlPgdR6Hzmxh5bo1sRHRMp2JwyuNdCL5WGjKSCLqeRsTNtOxqmHCpXQ+861VtbhkfQcSdQeXSS8r8CDmjkQu/vKW+8CAfvMSNL6m5NvG0nV6Ebam1VwuZ6dTNZ1vZsuuVhwIMhSsmraBxu7lcGNx1GuUBeoS2mZTkfndb8PgZuKNGcLvQ03KtCdlr7FswuPeqgsiA/dqKzG6NzBW2unhymo4Ri9X5G2pyktvM3u1K2vqttWvqDfS45jv7pSyfmXu0bC1AeBlC1ztmgkZoALQQdS0A6l4Bhdr8eEEGf2XbKNHD1GYWNSq1v2ocg+YbzkY+rnml0RkwFLs4PxZx7SNwKO0qVxlTEoD2dS3HnkqdV9L3E0TfTPmDbOya2FrPSrIUqIbMp9R1B4g84DQwGOKmSmSpEvRdg618O5p1UOZWU2ZT1Eks1c9z9mvtOTGWw+Ly0sUNAeCVu9Ojfp8pUo0ekwQIAgCAIAgCAIAgCAIBrbRwoq02TqNO48R85aMsruVnHNGx55UpkEgixGh8ZvpnO2MckEbtfblOhdSb1CLqLXA6Fu68vCm5EN2IXYW3671lV6ihSbm4Uf5VPfM1SnFRukY1KV9Swbd2z2DUdTYsc4HEoBbh4keUxUqee5NSeWxL0Sps4A94D3tLkctecxO+xk03NkVJBJyhsSevGLg7LWB1ENWFzsaw89B4wLnBqSAdWqQDG1STYCihdlUcWNhIbsrkpXdi9UKQVQo4KAB8Jot3dzoJWVjJIJKf7RNxKO0qXJMQgPZ1P+x+qn5cpJKdj5g27sWthaz0qyFKiGzKfkQeYI1Bglroa+DxZUwmEyXstUBlOVxqCDY3GoII4GW3L7nrfs09qhuuE2k1m0WniDwbkFrHkeFm58++hjaPZQYIEAQBAEAQBAEAQBAEAqm9WzrN2qjRtG7m6/GbVGd1lZqV4a5kUzeDFvSos6AXuBryubX75t04qUrM1ZPKjzzE13dizsWY8zNtK2iKp3MYlrkOJmq12a2Zi1hYXN7DoIVlsUlFlp3U3gItRqnTgjHlyCn6TBWpL8SLU5W7rLiKk1bGY4o1wwuNOoOhB5gw1YGRWtwkA4IFw3MCwPcZPKwscl5BJ1LybEHRngksm6uA41m56J4cz9JrV5/wCKNmhD/JljmubIgCAVP2gbj0dpUrGyV0H2dW3D9L9UPTlxElMlOx8wbwbCrYWs9KshSoh1X0Knmp5GGizXNEfh8QVMFUyaR0rLY/e69fGW3MmjPQfZz7TKmCK4XHFnw3BKnF6PQHm1P5jwlWjG1Y98w9dXVXRgysAVZTcEHgQRxEggyQBAEAQBAEAQBAEA6V6QdSrC4IsRJTad0Q0mrMoW3tj5M1NxmRwbHqPoRN6lVvqtzQqU8ujPK8RsmqKr01VnKHkDw5GdLNFxTZpLMpWMtTd/EoufJw5AhiBbmsx9pFuxnV+ZFFSLX5i/wMyXFjvQBLKF+8SLeN9IvZalXE9TQ6C/TWaBlOVqgki+o4wDvmkAZoBwWgHGaASWwtlmu1zpTX7x6/pEx1J5F4mWlTzvXYvKqAABoBoPCaRvHMAQBAEAq2/u5VHaNKzWSsg+zq21H6W6oenxkpkp2PmLePd6thar0qyFKiHUciOTKeankZLRZx5oiKVUqZUrexNYbErUGV+PIyxdO5bNw9+a+yn7N71cIxu1Pml+LUenevA9xkNFXE+idjbWoYqilbDuKlNxcMPmCOKkcwdRIKm9AEAQBAEAQBAEA6NUAk2Bp47JUUqwuD5jvHSWi3F3RSSUlZlRx+ANM9V5H+ek24TUjTnBxNIrLmMgdsbtJWYMrZG56XB+F5lhVcdGVaNTYewqSVSwqM7UzYgqVAYi3E8ectOo2rEoncXikprmdgBy6k9FHM90xJN7E3NbCUGZxWqZlOWy0ydF1OpHUi2nLWS3ZWRBv3lSReAIBI7K2Wapu3upzPM9y/zMc6ijtuZYU82+xdcKURQqABRwAmm7t3ZuKyVkbAYSpY7QBAEAQBAKzvzudR2jRytZaqg9nUtqp/K3VTzHxkpkxdj5m3m3crYWq1KshR18iOTKeanrJaLtXVyAViplSmxMYLHBhlfUSyZdMnt1d5sTsut2lA56TH7SkT7jjr+lrc4aIcT6N3S3pw20KArYdu50Oj025q4+vA8pUoTcAQBAEAQDhjANarUklTTq1ZaxW5p1a8tYq2aNfESUUbIusVmaM3zMLiuRgeqoFywFupAt5zKtdijVtzTq7UoK/Zmoobjx07rtwBmTs5NXsY88b2uZXw9OplYhXym6nQgHqDK3a0LGUiVJOLSQAJVysSk2beForxOvdy/vMcpvkZIxRM0cRMLMyZvUa0q0XTNulVlSyZuU6kgsZZBIgCAIAgFc323Ro7Qo5XstVQezqW1UnkeqnS4kp2LRlY+ad6d2quGqtSrJldfJhyZTzBkl2k9UVogqZUx7EpgNofhbUSyZZMsW6OOq4TG4eth2NmqojqODo7hSrDnodOh1hoSR9USpQQBAEAQDq4gGrVSWKmnVpyUyrRpVqRlrlGjRrUTLFWjQrYcy1yliNxezc3GWTBAYvdcn7ptM0cRNczE6NN7o1qm7+JsF7VsoFgOQHhL/AHl+BHYQ8fiKW69Xm5seI4Xt1h4qQVGH7ZLYDYGQg63HO5J+cxSqyluy6jFE3h8IRMTZc36GHMq2Skb9GjKl0jeo0pW5ZG7SSQXSNukkqWM8gkQBAEA4JgHVqoHOAVzfPd7DY+jkqELUXWnUHFD39VPMSVoTGWU+cN593KmHqtSqrZhzGqsOTKeYMtYytJq6KvVplTKmJqx6d7Dt36mKxQrsPsMMQxJ4NV4oo620Y+A6xcnMfR8gqIAgCAIAgHBEAxNQBk3IsYHwkm5GU16mBk3K5TXfASbkZTA2zu6TcrkMTbM7ozDIdP8AhfdJzEZDkbL7ozDIZF2b3SMxOQyps7ujMTlNhMBIuWymzTwcrcnKbCYaRcmxmWmBFybHeQSIAgCAIBr1lMkEbiaTySpEYvD1eV5KIKzt/dqriVysNR9021B/julromMnF3Kxh/Y/iKrjtWVUvqVuWI7riw8dZV2Mjmnsj2vdzY9PCYdKFJAiINAPmWPMk6kyhUk4AgCAIAgCAIAgCAIBxaAcZBAOOyHSLkWOOyEm5Njnsh0i4sOzHSQDnKIBzaAcwBAEAQBAEAQBAEA4tAOMo6QDkKOkA5gCAIAgCAIAgCAIAgCAIAgCAIA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1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948797"/>
              </p:ext>
            </p:extLst>
          </p:nvPr>
        </p:nvGraphicFramePr>
        <p:xfrm>
          <a:off x="395536" y="2348880"/>
          <a:ext cx="8280920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4255641"/>
                <a:gridCol w="4025279"/>
              </a:tblGrid>
              <a:tr h="3089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MS Mincho"/>
                          <a:cs typeface="Times New Roman"/>
                        </a:rPr>
                        <a:t>ETAPA</a:t>
                      </a:r>
                      <a:endParaRPr lang="pt-BR" sz="24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MS Mincho"/>
                          <a:cs typeface="Times New Roman"/>
                        </a:rPr>
                        <a:t>FECHAS</a:t>
                      </a:r>
                      <a:endParaRPr lang="pt-BR" sz="24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Inscrições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25 de março- 17 de maio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Análise de currículos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19 de  maio – 4 de junho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Entrevistas e Resultados (*)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24 de junho- 4 de  julho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Ordem de inscrições 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  9 de julho- 30 de julho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Pagamento de inscrições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  9 de julho-30 de julho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Início do programa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 8 de setembro</a:t>
                      </a:r>
                      <a:endParaRPr lang="pt-BR" sz="2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4 Título"/>
          <p:cNvSpPr txBox="1">
            <a:spLocks/>
          </p:cNvSpPr>
          <p:nvPr/>
        </p:nvSpPr>
        <p:spPr bwMode="auto">
          <a:xfrm>
            <a:off x="1111989" y="1269163"/>
            <a:ext cx="7204427" cy="64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dirty="0" smtClean="0">
                <a:latin typeface="Cambria" pitchFamily="18" charset="0"/>
              </a:rPr>
              <a:t>INSCRIÇÕES E MATRÍCULAS</a:t>
            </a:r>
            <a:endParaRPr lang="pt-BR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DATOS DE CONTACTO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OLGA LUCIA GONZALEZ PARRA</a:t>
            </a:r>
          </a:p>
          <a:p>
            <a:pPr algn="ctr">
              <a:buNone/>
            </a:pPr>
            <a:r>
              <a:rPr lang="pt-BR" dirty="0" err="1" smtClean="0"/>
              <a:t>Coordinadora</a:t>
            </a:r>
            <a:r>
              <a:rPr lang="pt-BR" dirty="0" smtClean="0"/>
              <a:t> Acadêmica</a:t>
            </a:r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MAESTRIA VIRTUAL</a:t>
            </a:r>
          </a:p>
          <a:p>
            <a:pPr>
              <a:buNone/>
            </a:pPr>
            <a:r>
              <a:rPr lang="pt-BR" dirty="0" smtClean="0"/>
              <a:t>(571) 3419900 Ext. 1176 y 1177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Olga.gonzalez@uexternado.edu.co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0"/>
            <a:ext cx="7772400" cy="147002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8" name="2 Marcador de contenido"/>
          <p:cNvSpPr>
            <a:spLocks noGrp="1"/>
          </p:cNvSpPr>
          <p:nvPr>
            <p:ph type="subTitle" idx="1"/>
          </p:nvPr>
        </p:nvSpPr>
        <p:spPr>
          <a:xfrm>
            <a:off x="357672" y="2589985"/>
            <a:ext cx="7704856" cy="3528392"/>
          </a:xfrm>
        </p:spPr>
        <p:txBody>
          <a:bodyPr>
            <a:noAutofit/>
          </a:bodyPr>
          <a:lstStyle/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Criado em 1967 é una organização internacional pública, sem </a:t>
            </a:r>
            <a:r>
              <a:rPr lang="pt-PT" sz="1600" dirty="0">
                <a:solidFill>
                  <a:schemeClr val="tx1"/>
                </a:solidFill>
              </a:rPr>
              <a:t>fins lucrativos que presta assistência técnica especializada para a atualização e modernização das administrações fiscais. </a:t>
            </a:r>
            <a:br>
              <a:rPr lang="pt-PT" sz="1600" dirty="0">
                <a:solidFill>
                  <a:schemeClr val="tx1"/>
                </a:solidFill>
              </a:rPr>
            </a:br>
            <a:r>
              <a:rPr lang="pt-PT" sz="1600" dirty="0" smtClean="0">
                <a:solidFill>
                  <a:schemeClr val="tx1"/>
                </a:solidFill>
              </a:rPr>
              <a:t>O </a:t>
            </a:r>
            <a:r>
              <a:rPr lang="pt-PT" sz="1600" dirty="0">
                <a:solidFill>
                  <a:schemeClr val="tx1"/>
                </a:solidFill>
              </a:rPr>
              <a:t>CIAT </a:t>
            </a:r>
            <a:r>
              <a:rPr lang="pt-PT" sz="1600" dirty="0" smtClean="0">
                <a:solidFill>
                  <a:schemeClr val="tx1"/>
                </a:solidFill>
              </a:rPr>
              <a:t>atualmente possui 38 </a:t>
            </a:r>
            <a:r>
              <a:rPr lang="pt-PT" sz="1600" dirty="0">
                <a:solidFill>
                  <a:schemeClr val="tx1"/>
                </a:solidFill>
              </a:rPr>
              <a:t>países membros e países membros associados em quatro continentes: 31 países da América, 5 países europeus, um país </a:t>
            </a:r>
            <a:r>
              <a:rPr lang="pt-PT" sz="1600" dirty="0" smtClean="0">
                <a:solidFill>
                  <a:schemeClr val="tx1"/>
                </a:solidFill>
              </a:rPr>
              <a:t>africano </a:t>
            </a:r>
            <a:r>
              <a:rPr lang="pt-PT" sz="1600" dirty="0">
                <a:solidFill>
                  <a:schemeClr val="tx1"/>
                </a:solidFill>
              </a:rPr>
              <a:t>e um país asiático. A Índia é um membro </a:t>
            </a:r>
            <a:r>
              <a:rPr lang="pt-PT" sz="1600" dirty="0" smtClean="0">
                <a:solidFill>
                  <a:schemeClr val="tx1"/>
                </a:solidFill>
              </a:rPr>
              <a:t>associado.</a:t>
            </a:r>
            <a:endParaRPr lang="es-CO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85436" y="1052736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ambria" panose="02040503050406030204" pitchFamily="18" charset="0"/>
              </a:rPr>
              <a:t>CENTRO INTERAMERICANO </a:t>
            </a:r>
            <a:endParaRPr lang="es-ES" sz="2400" b="1" dirty="0" smtClean="0">
              <a:latin typeface="Cambria" panose="02040503050406030204" pitchFamily="18" charset="0"/>
            </a:endParaRPr>
          </a:p>
          <a:p>
            <a:pPr algn="ctr"/>
            <a:r>
              <a:rPr lang="es-ES" sz="2400" b="1" dirty="0" smtClean="0">
                <a:latin typeface="Cambria" panose="02040503050406030204" pitchFamily="18" charset="0"/>
              </a:rPr>
              <a:t>DE </a:t>
            </a:r>
          </a:p>
          <a:p>
            <a:pPr algn="ctr"/>
            <a:r>
              <a:rPr lang="es-ES" sz="2400" b="1" dirty="0" smtClean="0">
                <a:latin typeface="Cambria" panose="02040503050406030204" pitchFamily="18" charset="0"/>
              </a:rPr>
              <a:t>ADMINISTRACIONES </a:t>
            </a:r>
            <a:r>
              <a:rPr lang="es-ES" sz="2400" b="1" dirty="0">
                <a:latin typeface="Cambria" panose="02040503050406030204" pitchFamily="18" charset="0"/>
              </a:rPr>
              <a:t>TRIBUTARIAS</a:t>
            </a:r>
            <a:endParaRPr lang="es-CO" sz="24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042" y="4553796"/>
            <a:ext cx="2982913" cy="15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4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061640"/>
            <a:ext cx="7772400" cy="1470025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9219" name="3 Rectángulo"/>
          <p:cNvSpPr>
            <a:spLocks noChangeArrowheads="1"/>
          </p:cNvSpPr>
          <p:nvPr/>
        </p:nvSpPr>
        <p:spPr bwMode="auto">
          <a:xfrm>
            <a:off x="2857500" y="357188"/>
            <a:ext cx="578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4309772" y="135731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55" y="116632"/>
            <a:ext cx="648027" cy="6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0167" y="1052736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es-ES_tradnl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es-CO" sz="2400" dirty="0"/>
          </a:p>
        </p:txBody>
      </p:sp>
      <p:sp>
        <p:nvSpPr>
          <p:cNvPr id="10" name="1 Título"/>
          <p:cNvSpPr>
            <a:spLocks noGrp="1"/>
          </p:cNvSpPr>
          <p:nvPr>
            <p:ph type="subTitle" idx="1"/>
          </p:nvPr>
        </p:nvSpPr>
        <p:spPr>
          <a:xfrm>
            <a:off x="456909" y="1357313"/>
            <a:ext cx="7705725" cy="767779"/>
          </a:xfrm>
        </p:spPr>
        <p:txBody>
          <a:bodyPr>
            <a:normAutofit fontScale="97500"/>
          </a:bodyPr>
          <a:lstStyle/>
          <a:p>
            <a:pPr algn="just"/>
            <a:r>
              <a:rPr lang="es-CO" sz="1400" dirty="0">
                <a:solidFill>
                  <a:schemeClr val="tx1"/>
                </a:solidFill>
              </a:rPr>
              <a:t/>
            </a:r>
            <a:br>
              <a:rPr lang="es-CO" sz="1400" dirty="0">
                <a:solidFill>
                  <a:schemeClr val="tx1"/>
                </a:solidFill>
              </a:rPr>
            </a:br>
            <a:r>
              <a:rPr lang="pt-PT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CIAT promove assistência mútua </a:t>
            </a:r>
            <a:r>
              <a:rPr lang="pt-PT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e </a:t>
            </a:r>
            <a:r>
              <a:rPr lang="pt-PT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cooperação através </a:t>
            </a:r>
            <a:r>
              <a:rPr lang="pt-PT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de:</a:t>
            </a:r>
            <a:endParaRPr lang="es-CO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endParaRPr lang="es-CO" sz="2800" dirty="0">
              <a:solidFill>
                <a:srgbClr val="00B05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2132856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O desenvolvimento de programas de assistência técnica especializados relacionados com as necessidades e interesses dos países-membros por meio de atividades de cooperação técnica</a:t>
            </a:r>
            <a:r>
              <a:rPr lang="pt-PT" dirty="0" smtClean="0"/>
              <a:t>.</a:t>
            </a:r>
          </a:p>
          <a:p>
            <a:r>
              <a:rPr lang="es-CO" dirty="0" smtClean="0">
                <a:latin typeface="Cambria" pitchFamily="18" charset="0"/>
              </a:rPr>
              <a:t/>
            </a:r>
            <a:br>
              <a:rPr lang="es-CO" dirty="0" smtClean="0">
                <a:latin typeface="Cambria" pitchFamily="18" charset="0"/>
              </a:rPr>
            </a:br>
            <a:endParaRPr lang="es-CO" dirty="0" smtClean="0">
              <a:latin typeface="Cambria" pitchFamily="18" charset="0"/>
            </a:endParaRPr>
          </a:p>
          <a:p>
            <a:r>
              <a:rPr lang="pt-PT" dirty="0" smtClean="0"/>
              <a:t>A </a:t>
            </a:r>
            <a:r>
              <a:rPr lang="pt-PT" dirty="0"/>
              <a:t>formação dos funcionários públicos, </a:t>
            </a:r>
            <a:r>
              <a:rPr lang="pt-PT" dirty="0" smtClean="0"/>
              <a:t>presencial e virtualmente (campus virtual), </a:t>
            </a:r>
            <a:r>
              <a:rPr lang="pt-PT" dirty="0"/>
              <a:t>através da concepção e implementação de programas de treinamento que atendam às necessidades e exigências </a:t>
            </a:r>
            <a:r>
              <a:rPr lang="pt-PT" dirty="0" smtClean="0"/>
              <a:t>das administrações.</a:t>
            </a:r>
          </a:p>
          <a:p>
            <a:pPr lvl="0" algn="just"/>
            <a:endParaRPr lang="pt-PT" dirty="0">
              <a:latin typeface="Cambria" pitchFamily="18" charset="0"/>
            </a:endParaRPr>
          </a:p>
          <a:p>
            <a:pPr lvl="0" algn="just"/>
            <a:endParaRPr lang="pt-PT" dirty="0" smtClean="0">
              <a:latin typeface="Cambria" pitchFamily="18" charset="0"/>
            </a:endParaRPr>
          </a:p>
          <a:p>
            <a:pPr lvl="0" algn="just"/>
            <a:endParaRPr lang="pt-PT" dirty="0">
              <a:latin typeface="Cambria" pitchFamily="18" charset="0"/>
            </a:endParaRPr>
          </a:p>
          <a:p>
            <a:pPr lvl="0" algn="just"/>
            <a:r>
              <a:rPr lang="pt-PT" dirty="0"/>
              <a:t>O estímulo para estudos e pesquisas sobre os sistemas fiscais e administrações </a:t>
            </a:r>
            <a:r>
              <a:rPr lang="pt-PT" dirty="0" smtClean="0"/>
              <a:t>tributárias através </a:t>
            </a:r>
            <a:r>
              <a:rPr lang="pt-PT" dirty="0"/>
              <a:t>de assembléias, conferências técnicas, seminários, publicações e outros meios adequados.</a:t>
            </a:r>
            <a:endParaRPr lang="es-CO" dirty="0" smtClean="0">
              <a:latin typeface="Cambria" pitchFamily="18" charset="0"/>
            </a:endParaRPr>
          </a:p>
          <a:p>
            <a:pPr lvl="0" algn="just"/>
            <a:endParaRPr lang="es-CO" dirty="0">
              <a:latin typeface="Cambria" pitchFamily="18" charset="0"/>
            </a:endParaRPr>
          </a:p>
        </p:txBody>
      </p:sp>
      <p:pic>
        <p:nvPicPr>
          <p:cNvPr id="13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53687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9" y="357659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82" y="5157192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8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Documents and Settings\andresf.gonzalez\Escritorio\portada negra U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23938"/>
            <a:ext cx="7572375" cy="5048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54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5500688" y="142875"/>
            <a:ext cx="3171825" cy="785813"/>
          </a:xfrm>
        </p:spPr>
        <p:txBody>
          <a:bodyPr/>
          <a:lstStyle/>
          <a:p>
            <a:r>
              <a:rPr lang="es-CO" sz="3200" b="1" dirty="0" smtClean="0">
                <a:solidFill>
                  <a:srgbClr val="003300"/>
                </a:solidFill>
                <a:latin typeface="Cambria" pitchFamily="18" charset="0"/>
                <a:cs typeface="Arial" charset="0"/>
              </a:rPr>
              <a:t>A </a:t>
            </a:r>
            <a:r>
              <a:rPr lang="es-CO" sz="3200" b="1" dirty="0" err="1" smtClean="0">
                <a:solidFill>
                  <a:srgbClr val="003300"/>
                </a:solidFill>
                <a:latin typeface="Cambria" pitchFamily="18" charset="0"/>
                <a:cs typeface="Arial" charset="0"/>
              </a:rPr>
              <a:t>universidade</a:t>
            </a:r>
            <a:endParaRPr lang="es-ES" sz="3200" b="1" dirty="0" smtClean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642938" y="1357313"/>
            <a:ext cx="3786187" cy="1785937"/>
          </a:xfrm>
        </p:spPr>
        <p:txBody>
          <a:bodyPr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Cambria" pitchFamily="18" charset="0"/>
              </a:rPr>
              <a:t>No dia </a:t>
            </a:r>
            <a:r>
              <a:rPr lang="pt-BR" sz="1600" dirty="0">
                <a:solidFill>
                  <a:schemeClr val="tx1"/>
                </a:solidFill>
                <a:latin typeface="Cambria" pitchFamily="18" charset="0"/>
              </a:rPr>
              <a:t>15 de fevereiro de 1886 nasceu </a:t>
            </a:r>
            <a:r>
              <a:rPr lang="pt-BR" sz="1600" dirty="0" smtClean="0">
                <a:solidFill>
                  <a:schemeClr val="tx1"/>
                </a:solidFill>
                <a:latin typeface="Cambria" pitchFamily="18" charset="0"/>
              </a:rPr>
              <a:t>a Universidade Externado de Colômbia, </a:t>
            </a:r>
            <a:r>
              <a:rPr lang="pt-BR" sz="1600" dirty="0">
                <a:solidFill>
                  <a:schemeClr val="tx1"/>
                </a:solidFill>
                <a:latin typeface="Cambria" pitchFamily="18" charset="0"/>
              </a:rPr>
              <a:t>em resposta ao absolutismo </a:t>
            </a:r>
            <a:r>
              <a:rPr lang="pt-BR" sz="1600" dirty="0" smtClean="0">
                <a:solidFill>
                  <a:schemeClr val="tx1"/>
                </a:solidFill>
                <a:latin typeface="Cambria" pitchFamily="18" charset="0"/>
              </a:rPr>
              <a:t>e </a:t>
            </a:r>
            <a:r>
              <a:rPr lang="pt-BR" sz="1600" dirty="0">
                <a:solidFill>
                  <a:schemeClr val="tx1"/>
                </a:solidFill>
                <a:latin typeface="Cambria" pitchFamily="18" charset="0"/>
              </a:rPr>
              <a:t>supressão de liberdades civis </a:t>
            </a:r>
            <a:r>
              <a:rPr lang="pt-BR" sz="1600" dirty="0" smtClean="0">
                <a:solidFill>
                  <a:schemeClr val="tx1"/>
                </a:solidFill>
                <a:latin typeface="Cambria" pitchFamily="18" charset="0"/>
              </a:rPr>
              <a:t>imposta </a:t>
            </a:r>
            <a:r>
              <a:rPr lang="pt-BR" sz="1600" dirty="0">
                <a:solidFill>
                  <a:schemeClr val="tx1"/>
                </a:solidFill>
                <a:latin typeface="Cambria" pitchFamily="18" charset="0"/>
              </a:rPr>
              <a:t>pela ditadura </a:t>
            </a:r>
            <a:r>
              <a:rPr lang="pt-BR" sz="1600" dirty="0" smtClean="0">
                <a:solidFill>
                  <a:schemeClr val="tx1"/>
                </a:solidFill>
                <a:latin typeface="Cambria" pitchFamily="18" charset="0"/>
              </a:rPr>
              <a:t>da </a:t>
            </a:r>
            <a:r>
              <a:rPr lang="pt-BR" sz="1600" dirty="0">
                <a:solidFill>
                  <a:schemeClr val="tx1"/>
                </a:solidFill>
                <a:latin typeface="Cambria" pitchFamily="18" charset="0"/>
              </a:rPr>
              <a:t>Regeneração.</a:t>
            </a:r>
          </a:p>
          <a:p>
            <a:pPr algn="just"/>
            <a:endParaRPr lang="es-ES" sz="1600" dirty="0" smtClean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algn="just"/>
            <a:r>
              <a:rPr lang="es-ES_tradnl" sz="1400" i="1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endParaRPr lang="es-ES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400" dirty="0" smtClean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100" name="3 Rectángulo"/>
          <p:cNvSpPr>
            <a:spLocks noChangeArrowheads="1"/>
          </p:cNvSpPr>
          <p:nvPr/>
        </p:nvSpPr>
        <p:spPr bwMode="auto">
          <a:xfrm>
            <a:off x="4714875" y="4462463"/>
            <a:ext cx="3857625" cy="16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1600" dirty="0" smtClean="0">
                <a:latin typeface="Cambria" pitchFamily="18" charset="0"/>
              </a:rPr>
              <a:t>A </a:t>
            </a:r>
            <a:r>
              <a:rPr lang="pt-BR" sz="1600" dirty="0">
                <a:latin typeface="Cambria" pitchFamily="18" charset="0"/>
              </a:rPr>
              <a:t>nova </a:t>
            </a:r>
            <a:r>
              <a:rPr lang="pt-BR" sz="1600" dirty="0" smtClean="0">
                <a:latin typeface="Cambria" pitchFamily="18" charset="0"/>
              </a:rPr>
              <a:t>instituição foi chamada Universidade “Externado” </a:t>
            </a:r>
            <a:r>
              <a:rPr lang="pt-BR" sz="1600" dirty="0">
                <a:latin typeface="Cambria" pitchFamily="18" charset="0"/>
              </a:rPr>
              <a:t>porque </a:t>
            </a:r>
            <a:r>
              <a:rPr lang="pt-BR" sz="1600" dirty="0" smtClean="0">
                <a:latin typeface="Cambria" pitchFamily="18" charset="0"/>
              </a:rPr>
              <a:t>recebeu </a:t>
            </a:r>
            <a:r>
              <a:rPr lang="pt-BR" sz="1600" dirty="0">
                <a:latin typeface="Cambria" pitchFamily="18" charset="0"/>
              </a:rPr>
              <a:t>a influência </a:t>
            </a:r>
            <a:r>
              <a:rPr lang="pt-BR" sz="1600" dirty="0" smtClean="0">
                <a:latin typeface="Cambria" pitchFamily="18" charset="0"/>
              </a:rPr>
              <a:t>das </a:t>
            </a:r>
            <a:r>
              <a:rPr lang="pt-BR" sz="1600" dirty="0">
                <a:latin typeface="Cambria" pitchFamily="18" charset="0"/>
              </a:rPr>
              <a:t>universidades </a:t>
            </a:r>
            <a:r>
              <a:rPr lang="pt-BR" sz="1600" dirty="0" smtClean="0">
                <a:latin typeface="Cambria" pitchFamily="18" charset="0"/>
              </a:rPr>
              <a:t>europeias modernas </a:t>
            </a:r>
            <a:r>
              <a:rPr lang="pt-BR" sz="1600" dirty="0">
                <a:latin typeface="Cambria" pitchFamily="18" charset="0"/>
              </a:rPr>
              <a:t>que </a:t>
            </a:r>
            <a:r>
              <a:rPr lang="pt-BR" sz="1600" dirty="0" smtClean="0">
                <a:latin typeface="Cambria" pitchFamily="18" charset="0"/>
              </a:rPr>
              <a:t>opunham–se ao </a:t>
            </a:r>
            <a:r>
              <a:rPr lang="pt-BR" sz="1600" dirty="0">
                <a:latin typeface="Cambria" pitchFamily="18" charset="0"/>
              </a:rPr>
              <a:t>velho sistema </a:t>
            </a:r>
            <a:r>
              <a:rPr lang="pt-BR" sz="1600" dirty="0" smtClean="0">
                <a:latin typeface="Cambria" pitchFamily="18" charset="0"/>
              </a:rPr>
              <a:t>do  “</a:t>
            </a:r>
            <a:r>
              <a:rPr lang="pt-PT" sz="1600" dirty="0" smtClean="0">
                <a:latin typeface="Cambria" pitchFamily="18" charset="0"/>
              </a:rPr>
              <a:t>internado” .</a:t>
            </a:r>
            <a:endParaRPr lang="pt-BR" sz="1600" dirty="0">
              <a:latin typeface="Cambria" pitchFamily="18" charset="0"/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ES" sz="1600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5124" name="Picture 4" descr="C:\Documents and Settings\andresf.gonzalez\Escritorio\scan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3692452" cy="221152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125" name="Picture 5" descr="C:\Documents and Settings\andresf.gonzalez\Escritorio\scan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71546"/>
            <a:ext cx="2500330" cy="2719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0407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>
          <a:xfrm>
            <a:off x="3929063" y="116632"/>
            <a:ext cx="5214937" cy="669181"/>
          </a:xfrm>
        </p:spPr>
        <p:txBody>
          <a:bodyPr/>
          <a:lstStyle/>
          <a:p>
            <a:r>
              <a:rPr lang="es-CO" sz="2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/>
            </a:r>
            <a:br>
              <a:rPr lang="es-CO" sz="2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</a:br>
            <a:r>
              <a:rPr lang="es-CO" sz="2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 </a:t>
            </a:r>
            <a:r>
              <a:rPr lang="pt-PT" sz="2800" dirty="0" smtClean="0"/>
              <a:t>Convênios </a:t>
            </a:r>
            <a:r>
              <a:rPr lang="pt-PT" sz="2800" dirty="0"/>
              <a:t>Internacionais</a:t>
            </a:r>
            <a:br>
              <a:rPr lang="pt-PT" sz="2800" dirty="0"/>
            </a:br>
            <a:endParaRPr lang="es-ES" sz="2800" b="1" dirty="0" smtClean="0">
              <a:solidFill>
                <a:srgbClr val="0033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147" name="4 Rectángulo"/>
          <p:cNvSpPr>
            <a:spLocks noChangeArrowheads="1"/>
          </p:cNvSpPr>
          <p:nvPr/>
        </p:nvSpPr>
        <p:spPr bwMode="auto">
          <a:xfrm>
            <a:off x="683568" y="1261209"/>
            <a:ext cx="8215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 smtClean="0">
                <a:latin typeface="Cambria" pitchFamily="18" charset="0"/>
              </a:rPr>
              <a:t>A Universidade Externado </a:t>
            </a:r>
            <a:r>
              <a:rPr lang="pt-BR" sz="2000" dirty="0">
                <a:latin typeface="Cambria" pitchFamily="18" charset="0"/>
              </a:rPr>
              <a:t>tem </a:t>
            </a:r>
            <a:r>
              <a:rPr lang="pt-BR" sz="2000" dirty="0" smtClean="0">
                <a:latin typeface="Cambria" pitchFamily="18" charset="0"/>
              </a:rPr>
              <a:t>convênios </a:t>
            </a:r>
            <a:r>
              <a:rPr lang="pt-BR" sz="2000" dirty="0">
                <a:latin typeface="Cambria" pitchFamily="18" charset="0"/>
              </a:rPr>
              <a:t>de cooperação com outras instituições acadêmicas em diversos programas de graduação e pós-graduação.</a:t>
            </a:r>
          </a:p>
        </p:txBody>
      </p:sp>
      <p:pic>
        <p:nvPicPr>
          <p:cNvPr id="7172" name="Picture 4" descr="C:\Documents and Settings\andresf.gonzalez\Escritorio\IMG_6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71744"/>
            <a:ext cx="3795602" cy="253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149" name="7 Rectángulo"/>
          <p:cNvSpPr>
            <a:spLocks noChangeArrowheads="1"/>
          </p:cNvSpPr>
          <p:nvPr/>
        </p:nvSpPr>
        <p:spPr bwMode="auto">
          <a:xfrm>
            <a:off x="857250" y="2857500"/>
            <a:ext cx="3286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/>
              <a:t>Intercâmbio de alunos, professores, </a:t>
            </a:r>
            <a:r>
              <a:rPr lang="pt-BR" sz="2000" dirty="0" smtClean="0"/>
              <a:t>pesquisas</a:t>
            </a:r>
            <a:r>
              <a:rPr lang="pt-BR" sz="2000" dirty="0"/>
              <a:t> </a:t>
            </a:r>
            <a:r>
              <a:rPr lang="pt-BR" sz="2000" dirty="0" smtClean="0"/>
              <a:t>e materiais bibliográficos.</a:t>
            </a:r>
            <a:endParaRPr lang="pt-BR" sz="2000" dirty="0"/>
          </a:p>
        </p:txBody>
      </p:sp>
      <p:pic>
        <p:nvPicPr>
          <p:cNvPr id="6150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9083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C:\Documents and Settings\andresf.gonzalez\Mis documentos\UNIVERSIDAD\Imágenes\íconos\Terminados\Bombillo 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11480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895273" y="4114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smtClean="0"/>
              <a:t>Formação de professores.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7324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Subtítulo"/>
          <p:cNvSpPr>
            <a:spLocks noGrp="1"/>
          </p:cNvSpPr>
          <p:nvPr>
            <p:ph type="subTitle" idx="1"/>
          </p:nvPr>
        </p:nvSpPr>
        <p:spPr>
          <a:xfrm>
            <a:off x="357188" y="1857375"/>
            <a:ext cx="3500437" cy="3929063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es-ES" sz="1400" b="1" smtClean="0">
                <a:solidFill>
                  <a:srgbClr val="003300"/>
                </a:solidFill>
                <a:latin typeface="Cambria" pitchFamily="18" charset="0"/>
                <a:cs typeface="Arial" charset="0"/>
              </a:rPr>
              <a:t> </a:t>
            </a:r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Universidad Autónoma de Madrid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Carlos III de Madrid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Complutense de Madrid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de Basilea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de Bolonia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de Bonn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de Jaén (España)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de Burgos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de Laume I de Castellón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de París (Nanterre)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de Pantheon –ASSAS–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La Sapienza de Roma</a:t>
            </a:r>
          </a:p>
          <a:p>
            <a:pPr algn="just"/>
            <a:r>
              <a:rPr lang="es-ES" sz="140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• Universidad Tor Vergata de Roma</a:t>
            </a:r>
          </a:p>
        </p:txBody>
      </p:sp>
      <p:sp>
        <p:nvSpPr>
          <p:cNvPr id="7171" name="3 Rectángulo"/>
          <p:cNvSpPr>
            <a:spLocks noChangeArrowheads="1"/>
          </p:cNvSpPr>
          <p:nvPr/>
        </p:nvSpPr>
        <p:spPr bwMode="auto">
          <a:xfrm>
            <a:off x="3563888" y="257599"/>
            <a:ext cx="514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2800" b="1" dirty="0">
                <a:solidFill>
                  <a:srgbClr val="003300"/>
                </a:solidFill>
                <a:latin typeface="Arial" charset="0"/>
                <a:cs typeface="Arial" charset="0"/>
              </a:rPr>
              <a:t> </a:t>
            </a:r>
            <a:r>
              <a:rPr lang="pt-PT" sz="2800" dirty="0"/>
              <a:t>Convênios </a:t>
            </a:r>
            <a:r>
              <a:rPr lang="pt-PT" sz="2800" dirty="0" smtClean="0"/>
              <a:t>Internacionais</a:t>
            </a: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172" name="2 Subtítulo"/>
          <p:cNvSpPr txBox="1">
            <a:spLocks/>
          </p:cNvSpPr>
          <p:nvPr/>
        </p:nvSpPr>
        <p:spPr bwMode="auto">
          <a:xfrm>
            <a:off x="4143375" y="1857375"/>
            <a:ext cx="4572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Universidad de Urbino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Universidad de Valladolid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Universidad de Salamanca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Universidad de Turín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Universidad Della Luiss ‘Guido Carli’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Universidad Iberoamericana de Posgrado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Asociación de Estudios Sociales Latinoamericanos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Centro de Estudios Políticos Constitucionales de Madrid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Fundación Nacional de Ciencias Políticas (Francia)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Fundación Esade de Barcelona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Instituto Internacional de Sociología Jurídica de Oñati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Instituto Nacional de Administración Pública, INAP (España)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• Instituto Iberoamericano de Derecho Constitucional (Madrid-México)</a:t>
            </a:r>
            <a:r>
              <a:rPr lang="es-ES" sz="1400">
                <a:solidFill>
                  <a:prstClr val="black"/>
                </a:solidFill>
                <a:latin typeface="Cambria" pitchFamily="18" charset="0"/>
                <a:cs typeface="Arial" charset="0"/>
              </a:rPr>
              <a:t> 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s-ES" sz="140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173" name="4 Rectángulo"/>
          <p:cNvSpPr>
            <a:spLocks noChangeArrowheads="1"/>
          </p:cNvSpPr>
          <p:nvPr/>
        </p:nvSpPr>
        <p:spPr bwMode="auto">
          <a:xfrm>
            <a:off x="3357563" y="1071563"/>
            <a:ext cx="15463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003300"/>
                </a:solidFill>
                <a:latin typeface="Cambria" pitchFamily="18" charset="0"/>
                <a:cs typeface="Arial" charset="0"/>
              </a:rPr>
              <a:t>Europa</a:t>
            </a:r>
            <a:endParaRPr lang="es-ES" sz="3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38" y="1000125"/>
            <a:ext cx="7786687" cy="4929188"/>
          </a:xfrm>
        </p:spPr>
        <p:txBody>
          <a:bodyPr/>
          <a:lstStyle/>
          <a:p>
            <a:pPr>
              <a:defRPr/>
            </a:pPr>
            <a:r>
              <a:rPr lang="pt-PT" sz="2400" b="1" dirty="0" smtClean="0">
                <a:solidFill>
                  <a:srgbClr val="003300"/>
                </a:solidFill>
                <a:latin typeface="Cambria" pitchFamily="18" charset="0"/>
                <a:cs typeface="Arial" pitchFamily="34" charset="0"/>
              </a:rPr>
              <a:t>América </a:t>
            </a:r>
            <a:r>
              <a:rPr lang="pt-PT" sz="2400" b="1" dirty="0">
                <a:solidFill>
                  <a:srgbClr val="003300"/>
                </a:solidFill>
                <a:latin typeface="Cambria" pitchFamily="18" charset="0"/>
                <a:cs typeface="Arial" pitchFamily="34" charset="0"/>
              </a:rPr>
              <a:t>do Norte</a:t>
            </a:r>
          </a:p>
          <a:p>
            <a:pPr>
              <a:defRPr/>
            </a:pPr>
            <a:endParaRPr lang="es-ES" sz="800" dirty="0" smtClean="0">
              <a:solidFill>
                <a:srgbClr val="003300"/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American University (EE. UU.)</a:t>
            </a:r>
          </a:p>
          <a:p>
            <a:pPr algn="just">
              <a:defRPr/>
            </a:pP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Columbia University-New York. School Interna­tional and Public Affairs</a:t>
            </a:r>
            <a:endParaRPr lang="es-ES" sz="16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Florida State University (EE. UU.)</a:t>
            </a:r>
          </a:p>
          <a:p>
            <a:pPr algn="just">
              <a:defRPr/>
            </a:pP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Portland State University (EE. UU.)</a:t>
            </a:r>
            <a:endParaRPr lang="es-ES" sz="16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University of Calgary (Canadá)</a:t>
            </a:r>
            <a:endParaRPr lang="es-ES" sz="16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Universidad de Ottawa. Leisure Studies (Canadá)</a:t>
            </a:r>
          </a:p>
          <a:p>
            <a:pPr algn="just">
              <a:defRPr/>
            </a:pPr>
            <a:endParaRPr lang="es-ES" sz="8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>
              <a:defRPr/>
            </a:pPr>
            <a:r>
              <a:rPr lang="pt-PT" sz="2400" b="1" dirty="0" smtClean="0">
                <a:solidFill>
                  <a:srgbClr val="003300"/>
                </a:solidFill>
                <a:latin typeface="Cambria" pitchFamily="18" charset="0"/>
                <a:cs typeface="Arial" pitchFamily="34" charset="0"/>
              </a:rPr>
              <a:t>América Central</a:t>
            </a:r>
          </a:p>
          <a:p>
            <a:pPr>
              <a:defRPr/>
            </a:pPr>
            <a:endParaRPr lang="es-ES" sz="800" dirty="0" smtClean="0">
              <a:solidFill>
                <a:srgbClr val="003300"/>
              </a:solidFill>
              <a:latin typeface="Cambria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Comisión Económica para América Latina y el Caribe de las Naciones Unidas –CEPAL–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Instituto Tecnológico Autónomo de México –ITAM–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Instituto Tecnológico y de Estudios Superiores de Monterrey (México)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Universidad Anahuac (México D. F.). Escuela de Administración Turística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Universidad Iberoamericana (México)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Universidad Nacional Autónoma de México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• Instituto de Investigaciones Jurídicas</a:t>
            </a:r>
          </a:p>
          <a:p>
            <a:pPr algn="just">
              <a:defRPr/>
            </a:pP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3 Rectángulo"/>
          <p:cNvSpPr>
            <a:spLocks noChangeArrowheads="1"/>
          </p:cNvSpPr>
          <p:nvPr/>
        </p:nvSpPr>
        <p:spPr bwMode="auto">
          <a:xfrm>
            <a:off x="2500313" y="357188"/>
            <a:ext cx="6143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2800" dirty="0">
                <a:solidFill>
                  <a:srgbClr val="003300"/>
                </a:solidFill>
                <a:latin typeface="Arial" charset="0"/>
                <a:cs typeface="Arial" charset="0"/>
              </a:rPr>
              <a:t> </a:t>
            </a:r>
            <a:r>
              <a:rPr lang="pt-PT" sz="2800" dirty="0"/>
              <a:t>Convênios Internacionais</a:t>
            </a: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1061</Words>
  <Application>Microsoft Office PowerPoint</Application>
  <PresentationFormat>Apresentação na tela (4:3)</PresentationFormat>
  <Paragraphs>303</Paragraphs>
  <Slides>26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1_Tema de Office</vt:lpstr>
      <vt:lpstr> CONVÊNIO ACADÊMICO  </vt:lpstr>
      <vt:lpstr>  PROGRAMA DE PÓS-GRADUAÇÃO  </vt:lpstr>
      <vt:lpstr> </vt:lpstr>
      <vt:lpstr> </vt:lpstr>
      <vt:lpstr>Apresentação do PowerPoint</vt:lpstr>
      <vt:lpstr>A universidade</vt:lpstr>
      <vt:lpstr>  Convênios Internacionais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 </vt:lpstr>
      <vt:lpstr> </vt:lpstr>
      <vt:lpstr> </vt:lpstr>
      <vt:lpstr> </vt:lpstr>
      <vt:lpstr> </vt:lpstr>
      <vt:lpstr> </vt:lpstr>
      <vt:lpstr>Apresentação do PowerPoint</vt:lpstr>
      <vt:lpstr>Apresentação do PowerPoint</vt:lpstr>
      <vt:lpstr>Apresentação do PowerPoint</vt:lpstr>
      <vt:lpstr> </vt:lpstr>
      <vt:lpstr>DATOS DE CONTACTO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CONVENIO ACADÉMICO</dc:title>
  <dc:creator>Hewlett Packard</dc:creator>
  <cp:lastModifiedBy>SEFAZ</cp:lastModifiedBy>
  <cp:revision>88</cp:revision>
  <dcterms:created xsi:type="dcterms:W3CDTF">2014-03-04T00:03:54Z</dcterms:created>
  <dcterms:modified xsi:type="dcterms:W3CDTF">2014-03-13T12:20:21Z</dcterms:modified>
</cp:coreProperties>
</file>