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353" r:id="rId4"/>
    <p:sldId id="360" r:id="rId5"/>
    <p:sldId id="356" r:id="rId6"/>
    <p:sldId id="314" r:id="rId7"/>
    <p:sldId id="313" r:id="rId8"/>
    <p:sldId id="318" r:id="rId9"/>
    <p:sldId id="317" r:id="rId10"/>
    <p:sldId id="315" r:id="rId11"/>
    <p:sldId id="319" r:id="rId12"/>
    <p:sldId id="320" r:id="rId13"/>
    <p:sldId id="322" r:id="rId14"/>
    <p:sldId id="323" r:id="rId15"/>
    <p:sldId id="325" r:id="rId16"/>
    <p:sldId id="329" r:id="rId17"/>
    <p:sldId id="330" r:id="rId18"/>
    <p:sldId id="352" r:id="rId19"/>
    <p:sldId id="361" r:id="rId20"/>
    <p:sldId id="347" r:id="rId21"/>
    <p:sldId id="326" r:id="rId22"/>
    <p:sldId id="348" r:id="rId23"/>
    <p:sldId id="349" r:id="rId24"/>
    <p:sldId id="359" r:id="rId25"/>
    <p:sldId id="265" r:id="rId26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5C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Plan1!$D$10</c:f>
              <c:strCache>
                <c:ptCount val="1"/>
                <c:pt idx="0">
                  <c:v>Capacitações</c:v>
                </c:pt>
              </c:strCache>
            </c:strRef>
          </c:tx>
          <c:cat>
            <c:numRef>
              <c:f>Plan1!$C$11:$C$20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Plan1!$D$11:$D$20</c:f>
              <c:numCache>
                <c:formatCode>General</c:formatCode>
                <c:ptCount val="10"/>
                <c:pt idx="0">
                  <c:v>22800</c:v>
                </c:pt>
                <c:pt idx="1">
                  <c:v>30250</c:v>
                </c:pt>
                <c:pt idx="2">
                  <c:v>47390</c:v>
                </c:pt>
                <c:pt idx="3">
                  <c:v>36500</c:v>
                </c:pt>
                <c:pt idx="4">
                  <c:v>52900</c:v>
                </c:pt>
                <c:pt idx="5">
                  <c:v>63900</c:v>
                </c:pt>
                <c:pt idx="6">
                  <c:v>72800</c:v>
                </c:pt>
                <c:pt idx="7">
                  <c:v>92900</c:v>
                </c:pt>
                <c:pt idx="8">
                  <c:v>100600</c:v>
                </c:pt>
                <c:pt idx="9">
                  <c:v>103000</c:v>
                </c:pt>
              </c:numCache>
            </c:numRef>
          </c:val>
        </c:ser>
        <c:gapWidth val="75"/>
        <c:overlap val="-25"/>
        <c:axId val="45167744"/>
        <c:axId val="45169280"/>
      </c:barChart>
      <c:catAx>
        <c:axId val="45167744"/>
        <c:scaling>
          <c:orientation val="minMax"/>
        </c:scaling>
        <c:axPos val="b"/>
        <c:numFmt formatCode="General" sourceLinked="1"/>
        <c:majorTickMark val="none"/>
        <c:tickLblPos val="nextTo"/>
        <c:crossAx val="45169280"/>
        <c:crosses val="autoZero"/>
        <c:auto val="1"/>
        <c:lblAlgn val="ctr"/>
        <c:lblOffset val="100"/>
      </c:catAx>
      <c:valAx>
        <c:axId val="451692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100" baseline="0"/>
            </a:pPr>
            <a:endParaRPr lang="pt-BR"/>
          </a:p>
        </c:txPr>
        <c:crossAx val="45167744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004380-E05F-44EC-BD76-5565C66ED7D8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700C0FAE-BAA8-4AAD-97BE-FA3BD95DC0E1}">
      <dgm:prSet custT="1"/>
      <dgm:spPr>
        <a:gradFill rotWithShape="0">
          <a:gsLst>
            <a:gs pos="0">
              <a:srgbClr val="003300"/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pt-BR" sz="2800" b="1" u="sng" dirty="0" smtClean="0"/>
            <a:t>Missão</a:t>
          </a:r>
          <a:r>
            <a:rPr lang="pt-BR" sz="2400" b="1" dirty="0" smtClean="0"/>
            <a:t>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pt-BR" sz="2500" b="1" dirty="0" smtClean="0"/>
            <a:t>Desenvolver Pessoas para o Aperfeiçoamento da Gestão das Finanças Públicas e a Promoção da Cidadania. </a:t>
          </a:r>
          <a:endParaRPr lang="pt-BR" sz="2500" b="1" dirty="0"/>
        </a:p>
      </dgm:t>
    </dgm:pt>
    <dgm:pt modelId="{0133B1AC-C769-41F1-8F27-BAF22320932D}" type="parTrans" cxnId="{CFFF39DB-E53A-4013-ABBA-2FCC53369DED}">
      <dgm:prSet/>
      <dgm:spPr/>
      <dgm:t>
        <a:bodyPr/>
        <a:lstStyle/>
        <a:p>
          <a:endParaRPr lang="pt-BR"/>
        </a:p>
      </dgm:t>
    </dgm:pt>
    <dgm:pt modelId="{F98B7702-1330-4638-B2F9-0125B0808C48}" type="sibTrans" cxnId="{CFFF39DB-E53A-4013-ABBA-2FCC53369DED}">
      <dgm:prSet/>
      <dgm:spPr/>
      <dgm:t>
        <a:bodyPr/>
        <a:lstStyle/>
        <a:p>
          <a:endParaRPr lang="pt-BR"/>
        </a:p>
      </dgm:t>
    </dgm:pt>
    <dgm:pt modelId="{F0C2D6CB-51E6-4F9B-8721-2F126AE8C91A}" type="pres">
      <dgm:prSet presAssocID="{F8004380-E05F-44EC-BD76-5565C66ED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3FE517-5606-4491-80C7-8DF7A4DCED65}" type="pres">
      <dgm:prSet presAssocID="{700C0FAE-BAA8-4AAD-97BE-FA3BD95DC0E1}" presName="parentText" presStyleLbl="node1" presStyleIdx="0" presStyleCnt="1" custScaleY="115768" custLinFactNeighborX="144" custLinFactNeighborY="-298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FF39DB-E53A-4013-ABBA-2FCC53369DED}" srcId="{F8004380-E05F-44EC-BD76-5565C66ED7D8}" destId="{700C0FAE-BAA8-4AAD-97BE-FA3BD95DC0E1}" srcOrd="0" destOrd="0" parTransId="{0133B1AC-C769-41F1-8F27-BAF22320932D}" sibTransId="{F98B7702-1330-4638-B2F9-0125B0808C48}"/>
    <dgm:cxn modelId="{E361DD17-C4FE-4584-80A5-072127DD59C6}" type="presOf" srcId="{F8004380-E05F-44EC-BD76-5565C66ED7D8}" destId="{F0C2D6CB-51E6-4F9B-8721-2F126AE8C91A}" srcOrd="0" destOrd="0" presId="urn:microsoft.com/office/officeart/2005/8/layout/vList2"/>
    <dgm:cxn modelId="{D38766CA-13DE-4ADC-ADC7-4069561911E7}" type="presOf" srcId="{700C0FAE-BAA8-4AAD-97BE-FA3BD95DC0E1}" destId="{FF3FE517-5606-4491-80C7-8DF7A4DCED65}" srcOrd="0" destOrd="0" presId="urn:microsoft.com/office/officeart/2005/8/layout/vList2"/>
    <dgm:cxn modelId="{29066671-01C5-46B5-A0D9-424BFB2CF51C}" type="presParOf" srcId="{F0C2D6CB-51E6-4F9B-8721-2F126AE8C91A}" destId="{FF3FE517-5606-4491-80C7-8DF7A4DCED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004380-E05F-44EC-BD76-5565C66ED7D8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pt-BR"/>
        </a:p>
      </dgm:t>
    </dgm:pt>
    <dgm:pt modelId="{700C0FAE-BAA8-4AAD-97BE-FA3BD95DC0E1}">
      <dgm:prSet custT="1"/>
      <dgm:spPr>
        <a:gradFill rotWithShape="0">
          <a:gsLst>
            <a:gs pos="0">
              <a:srgbClr val="003300"/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pt-BR" sz="2800" b="1" u="sng" dirty="0" smtClean="0"/>
            <a:t>Visão</a:t>
          </a:r>
          <a:r>
            <a:rPr lang="pt-BR" sz="2400" b="1" dirty="0" smtClean="0"/>
            <a:t> </a:t>
          </a: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pt-BR" sz="2400" b="1" dirty="0" smtClean="0"/>
            <a:t>Ser referencia na geração e disseminação do conhecimento em gestão das finanças públicas e no desenvolvimento de pessoas. </a:t>
          </a:r>
          <a:endParaRPr lang="pt-BR" sz="2400" b="1" dirty="0"/>
        </a:p>
      </dgm:t>
    </dgm:pt>
    <dgm:pt modelId="{0133B1AC-C769-41F1-8F27-BAF22320932D}" type="parTrans" cxnId="{CFFF39DB-E53A-4013-ABBA-2FCC53369DED}">
      <dgm:prSet/>
      <dgm:spPr/>
      <dgm:t>
        <a:bodyPr/>
        <a:lstStyle/>
        <a:p>
          <a:endParaRPr lang="pt-BR"/>
        </a:p>
      </dgm:t>
    </dgm:pt>
    <dgm:pt modelId="{F98B7702-1330-4638-B2F9-0125B0808C48}" type="sibTrans" cxnId="{CFFF39DB-E53A-4013-ABBA-2FCC53369DED}">
      <dgm:prSet/>
      <dgm:spPr/>
      <dgm:t>
        <a:bodyPr/>
        <a:lstStyle/>
        <a:p>
          <a:endParaRPr lang="pt-BR"/>
        </a:p>
      </dgm:t>
    </dgm:pt>
    <dgm:pt modelId="{F0C2D6CB-51E6-4F9B-8721-2F126AE8C91A}" type="pres">
      <dgm:prSet presAssocID="{F8004380-E05F-44EC-BD76-5565C66ED7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3FE517-5606-4491-80C7-8DF7A4DCED65}" type="pres">
      <dgm:prSet presAssocID="{700C0FAE-BAA8-4AAD-97BE-FA3BD95DC0E1}" presName="parentText" presStyleLbl="node1" presStyleIdx="0" presStyleCnt="1" custScaleY="456016" custLinFactNeighborX="671" custLinFactNeighborY="-22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FF39DB-E53A-4013-ABBA-2FCC53369DED}" srcId="{F8004380-E05F-44EC-BD76-5565C66ED7D8}" destId="{700C0FAE-BAA8-4AAD-97BE-FA3BD95DC0E1}" srcOrd="0" destOrd="0" parTransId="{0133B1AC-C769-41F1-8F27-BAF22320932D}" sibTransId="{F98B7702-1330-4638-B2F9-0125B0808C48}"/>
    <dgm:cxn modelId="{6B9EB846-1C5A-4C73-A9CB-7776174AD1B3}" type="presOf" srcId="{F8004380-E05F-44EC-BD76-5565C66ED7D8}" destId="{F0C2D6CB-51E6-4F9B-8721-2F126AE8C91A}" srcOrd="0" destOrd="0" presId="urn:microsoft.com/office/officeart/2005/8/layout/vList2"/>
    <dgm:cxn modelId="{0E0150A7-A964-4A1D-89EF-3E7192775530}" type="presOf" srcId="{700C0FAE-BAA8-4AAD-97BE-FA3BD95DC0E1}" destId="{FF3FE517-5606-4491-80C7-8DF7A4DCED65}" srcOrd="0" destOrd="0" presId="urn:microsoft.com/office/officeart/2005/8/layout/vList2"/>
    <dgm:cxn modelId="{5D7F1B36-F514-4F7C-9A76-29D35766DCD5}" type="presParOf" srcId="{F0C2D6CB-51E6-4F9B-8721-2F126AE8C91A}" destId="{FF3FE517-5606-4491-80C7-8DF7A4DCED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FE517-5606-4491-80C7-8DF7A4DCED65}">
      <dsp:nvSpPr>
        <dsp:cNvPr id="0" name=""/>
        <dsp:cNvSpPr/>
      </dsp:nvSpPr>
      <dsp:spPr>
        <a:xfrm>
          <a:off x="0" y="0"/>
          <a:ext cx="8064896" cy="1848872"/>
        </a:xfrm>
        <a:prstGeom prst="roundRect">
          <a:avLst/>
        </a:prstGeom>
        <a:gradFill rotWithShape="0">
          <a:gsLst>
            <a:gs pos="0">
              <a:srgbClr val="003300"/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800" b="1" u="sng" kern="1200" dirty="0" smtClean="0"/>
            <a:t>Missão</a:t>
          </a:r>
          <a:r>
            <a:rPr lang="pt-BR" sz="2400" b="1" kern="1200" dirty="0" smtClean="0"/>
            <a:t> 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500" b="1" kern="1200" dirty="0" smtClean="0"/>
            <a:t>Desenvolver Pessoas para o Aperfeiçoamento da Gestão das Finanças Públicas e a Promoção da Cidadania. </a:t>
          </a:r>
          <a:endParaRPr lang="pt-BR" sz="2500" b="1" kern="1200" dirty="0"/>
        </a:p>
      </dsp:txBody>
      <dsp:txXfrm>
        <a:off x="0" y="0"/>
        <a:ext cx="8064896" cy="184887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3FE517-5606-4491-80C7-8DF7A4DCED65}">
      <dsp:nvSpPr>
        <dsp:cNvPr id="0" name=""/>
        <dsp:cNvSpPr/>
      </dsp:nvSpPr>
      <dsp:spPr>
        <a:xfrm>
          <a:off x="0" y="38410"/>
          <a:ext cx="8064896" cy="1865561"/>
        </a:xfrm>
        <a:prstGeom prst="roundRect">
          <a:avLst/>
        </a:prstGeom>
        <a:gradFill rotWithShape="0">
          <a:gsLst>
            <a:gs pos="0">
              <a:srgbClr val="003300"/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800" b="1" u="sng" kern="1200" dirty="0" smtClean="0"/>
            <a:t>Visão</a:t>
          </a:r>
          <a:r>
            <a:rPr lang="pt-BR" sz="2400" b="1" kern="1200" dirty="0" smtClean="0"/>
            <a:t> </a:t>
          </a:r>
        </a:p>
        <a:p>
          <a:pPr lvl="0" algn="just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2400" b="1" kern="1200" dirty="0" smtClean="0"/>
            <a:t>Ser referencia na geração e disseminação do conhecimento em gestão das finanças públicas e no desenvolvimento de pessoas. </a:t>
          </a:r>
          <a:endParaRPr lang="pt-BR" sz="2400" b="1" kern="1200" dirty="0"/>
        </a:p>
      </dsp:txBody>
      <dsp:txXfrm>
        <a:off x="0" y="38410"/>
        <a:ext cx="8064896" cy="186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31868-A7CE-4B80-B4EF-9CACFA8106E6}" type="datetimeFigureOut">
              <a:rPr lang="pt-BR" smtClean="0"/>
              <a:pPr/>
              <a:t>12/03/2014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1DEE7-1F99-49AE-AFD1-4E9F663F231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9F9EF-DC36-4340-A925-DC0BD4BDFCA7}" type="datetimeFigureOut">
              <a:rPr lang="pt-BR" smtClean="0"/>
              <a:pPr/>
              <a:t>12/03/2014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68044-2A99-43FF-9BAD-C07192EA33F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68044-2A99-43FF-9BAD-C07192EA33F0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B0448-A31D-4CA9-A635-033B8109F691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5EBC3-8206-430B-A5B7-4CCD075DB70E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7EB70-E234-40D2-833E-3ED209E40380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3133-A59D-4B92-A8C2-D10D86396C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E:\Projetos ESAF\Power Points\verde1\interno - branc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217F9-C335-49CB-9D62-C0B59CF683D0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53FD-ABEF-42E3-B33B-08D63747C8FC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04968-9A46-4D3F-92BA-4CECCB5B8BDF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C13AD-53DB-4FA1-B842-C33B7A1558DB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576B-84B9-45EE-A6C9-01B4FB8E4F05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499C-38AB-4575-9087-2E89C56E5885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262D-521E-4482-B670-A820ED910505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3EF4F-4499-4DB5-A60A-36B41183027B}" type="datetime1">
              <a:rPr lang="pt-BR" smtClean="0"/>
              <a:pPr/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E3032-A796-41D2-AC71-9E85703F684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exandre.motta@fazenda.gov.b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abertura - br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1412" y="3372386"/>
            <a:ext cx="87061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ESAF – 40 anos de História, Ensino e Aprendizado </a:t>
            </a:r>
            <a:endParaRPr kumimoji="0" lang="pt-BR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084168" y="6457890"/>
            <a:ext cx="2868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5C00"/>
                </a:solidFill>
              </a:rPr>
              <a:t>www.esaf.fazenda.gov.br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10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21417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Logo da ESAF</a:t>
            </a:r>
          </a:p>
        </p:txBody>
      </p:sp>
      <p:grpSp>
        <p:nvGrpSpPr>
          <p:cNvPr id="34" name="Group 64"/>
          <p:cNvGrpSpPr>
            <a:grpSpLocks/>
          </p:cNvGrpSpPr>
          <p:nvPr/>
        </p:nvGrpSpPr>
        <p:grpSpPr bwMode="auto">
          <a:xfrm>
            <a:off x="2125663" y="1620838"/>
            <a:ext cx="1889125" cy="1404937"/>
            <a:chOff x="1587" y="1008"/>
            <a:chExt cx="1190" cy="885"/>
          </a:xfrm>
        </p:grpSpPr>
        <p:sp>
          <p:nvSpPr>
            <p:cNvPr id="35" name="Freeform 8"/>
            <p:cNvSpPr>
              <a:spLocks noChangeAspect="1"/>
            </p:cNvSpPr>
            <p:nvPr/>
          </p:nvSpPr>
          <p:spPr bwMode="auto">
            <a:xfrm>
              <a:off x="1587" y="1016"/>
              <a:ext cx="566" cy="551"/>
            </a:xfrm>
            <a:custGeom>
              <a:avLst/>
              <a:gdLst>
                <a:gd name="T0" fmla="*/ 0 w 359"/>
                <a:gd name="T1" fmla="*/ 0 h 350"/>
                <a:gd name="T2" fmla="*/ 33936 w 359"/>
                <a:gd name="T3" fmla="*/ 0 h 350"/>
                <a:gd name="T4" fmla="*/ 33936 w 359"/>
                <a:gd name="T5" fmla="*/ 32599 h 350"/>
                <a:gd name="T6" fmla="*/ 0 w 359"/>
                <a:gd name="T7" fmla="*/ 32599 h 350"/>
                <a:gd name="T8" fmla="*/ 0 w 359"/>
                <a:gd name="T9" fmla="*/ 0 h 3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9"/>
                <a:gd name="T16" fmla="*/ 0 h 350"/>
                <a:gd name="T17" fmla="*/ 359 w 359"/>
                <a:gd name="T18" fmla="*/ 350 h 3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9" h="350">
                  <a:moveTo>
                    <a:pt x="0" y="0"/>
                  </a:moveTo>
                  <a:lnTo>
                    <a:pt x="358" y="0"/>
                  </a:lnTo>
                  <a:lnTo>
                    <a:pt x="358" y="349"/>
                  </a:lnTo>
                  <a:lnTo>
                    <a:pt x="0" y="349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 dirty="0">
                <a:solidFill>
                  <a:srgbClr val="003300"/>
                </a:solidFill>
              </a:endParaRPr>
            </a:p>
          </p:txBody>
        </p:sp>
        <p:sp>
          <p:nvSpPr>
            <p:cNvPr id="36" name="Freeform 14"/>
            <p:cNvSpPr>
              <a:spLocks noChangeAspect="1"/>
            </p:cNvSpPr>
            <p:nvPr/>
          </p:nvSpPr>
          <p:spPr bwMode="auto">
            <a:xfrm>
              <a:off x="2197" y="1008"/>
              <a:ext cx="580" cy="885"/>
            </a:xfrm>
            <a:custGeom>
              <a:avLst/>
              <a:gdLst>
                <a:gd name="T0" fmla="*/ 0 w 368"/>
                <a:gd name="T1" fmla="*/ 32506 h 562"/>
                <a:gd name="T2" fmla="*/ 660 w 368"/>
                <a:gd name="T3" fmla="*/ 0 h 562"/>
                <a:gd name="T4" fmla="*/ 34693 w 368"/>
                <a:gd name="T5" fmla="*/ 20220 h 562"/>
                <a:gd name="T6" fmla="*/ 34039 w 368"/>
                <a:gd name="T7" fmla="*/ 52565 h 562"/>
                <a:gd name="T8" fmla="*/ 0 w 368"/>
                <a:gd name="T9" fmla="*/ 32506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562"/>
                <a:gd name="T17" fmla="*/ 368 w 368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562">
                  <a:moveTo>
                    <a:pt x="0" y="347"/>
                  </a:moveTo>
                  <a:lnTo>
                    <a:pt x="7" y="0"/>
                  </a:lnTo>
                  <a:lnTo>
                    <a:pt x="367" y="216"/>
                  </a:lnTo>
                  <a:lnTo>
                    <a:pt x="360" y="561"/>
                  </a:lnTo>
                  <a:lnTo>
                    <a:pt x="0" y="347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>
                <a:solidFill>
                  <a:srgbClr val="003300"/>
                </a:solidFill>
              </a:endParaRPr>
            </a:p>
          </p:txBody>
        </p:sp>
      </p:grpSp>
      <p:grpSp>
        <p:nvGrpSpPr>
          <p:cNvPr id="37" name="Group 65"/>
          <p:cNvGrpSpPr>
            <a:grpSpLocks/>
          </p:cNvGrpSpPr>
          <p:nvPr/>
        </p:nvGrpSpPr>
        <p:grpSpPr bwMode="auto">
          <a:xfrm>
            <a:off x="3563938" y="2163763"/>
            <a:ext cx="1435100" cy="1862137"/>
            <a:chOff x="2493" y="1350"/>
            <a:chExt cx="904" cy="1173"/>
          </a:xfrm>
        </p:grpSpPr>
        <p:sp>
          <p:nvSpPr>
            <p:cNvPr id="38" name="Freeform 10"/>
            <p:cNvSpPr>
              <a:spLocks noChangeAspect="1"/>
            </p:cNvSpPr>
            <p:nvPr/>
          </p:nvSpPr>
          <p:spPr bwMode="auto">
            <a:xfrm>
              <a:off x="2827" y="1350"/>
              <a:ext cx="570" cy="554"/>
            </a:xfrm>
            <a:custGeom>
              <a:avLst/>
              <a:gdLst>
                <a:gd name="T0" fmla="*/ 0 w 362"/>
                <a:gd name="T1" fmla="*/ 0 h 352"/>
                <a:gd name="T2" fmla="*/ 33787 w 362"/>
                <a:gd name="T3" fmla="*/ 0 h 352"/>
                <a:gd name="T4" fmla="*/ 33787 w 362"/>
                <a:gd name="T5" fmla="*/ 32728 h 352"/>
                <a:gd name="T6" fmla="*/ 0 w 362"/>
                <a:gd name="T7" fmla="*/ 32728 h 352"/>
                <a:gd name="T8" fmla="*/ 0 w 362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2"/>
                <a:gd name="T16" fmla="*/ 0 h 352"/>
                <a:gd name="T17" fmla="*/ 362 w 362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2" h="352">
                  <a:moveTo>
                    <a:pt x="0" y="0"/>
                  </a:moveTo>
                  <a:lnTo>
                    <a:pt x="361" y="0"/>
                  </a:lnTo>
                  <a:lnTo>
                    <a:pt x="361" y="351"/>
                  </a:lnTo>
                  <a:lnTo>
                    <a:pt x="0" y="351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16"/>
            <p:cNvSpPr>
              <a:spLocks noChangeAspect="1"/>
            </p:cNvSpPr>
            <p:nvPr/>
          </p:nvSpPr>
          <p:spPr bwMode="auto">
            <a:xfrm>
              <a:off x="2493" y="1962"/>
              <a:ext cx="904" cy="561"/>
            </a:xfrm>
            <a:custGeom>
              <a:avLst/>
              <a:gdLst>
                <a:gd name="T0" fmla="*/ 19989 w 574"/>
                <a:gd name="T1" fmla="*/ 124 h 356"/>
                <a:gd name="T2" fmla="*/ 53794 w 574"/>
                <a:gd name="T3" fmla="*/ 0 h 356"/>
                <a:gd name="T4" fmla="*/ 33492 w 574"/>
                <a:gd name="T5" fmla="*/ 33274 h 356"/>
                <a:gd name="T6" fmla="*/ 0 w 574"/>
                <a:gd name="T7" fmla="*/ 33485 h 356"/>
                <a:gd name="T8" fmla="*/ 19989 w 574"/>
                <a:gd name="T9" fmla="*/ 124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356"/>
                <a:gd name="T17" fmla="*/ 574 w 574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356">
                  <a:moveTo>
                    <a:pt x="213" y="1"/>
                  </a:moveTo>
                  <a:lnTo>
                    <a:pt x="573" y="0"/>
                  </a:lnTo>
                  <a:lnTo>
                    <a:pt x="357" y="352"/>
                  </a:lnTo>
                  <a:lnTo>
                    <a:pt x="0" y="355"/>
                  </a:lnTo>
                  <a:lnTo>
                    <a:pt x="213" y="1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66"/>
          <p:cNvGrpSpPr>
            <a:grpSpLocks/>
          </p:cNvGrpSpPr>
          <p:nvPr/>
        </p:nvGrpSpPr>
        <p:grpSpPr bwMode="auto">
          <a:xfrm>
            <a:off x="1587500" y="2595563"/>
            <a:ext cx="1436688" cy="1865312"/>
            <a:chOff x="1248" y="1622"/>
            <a:chExt cx="905" cy="1175"/>
          </a:xfrm>
        </p:grpSpPr>
        <p:sp>
          <p:nvSpPr>
            <p:cNvPr id="41" name="Freeform 12"/>
            <p:cNvSpPr>
              <a:spLocks noChangeAspect="1"/>
            </p:cNvSpPr>
            <p:nvPr/>
          </p:nvSpPr>
          <p:spPr bwMode="auto">
            <a:xfrm>
              <a:off x="1248" y="1622"/>
              <a:ext cx="905" cy="555"/>
            </a:xfrm>
            <a:custGeom>
              <a:avLst/>
              <a:gdLst>
                <a:gd name="T0" fmla="*/ 20274 w 574"/>
                <a:gd name="T1" fmla="*/ 0 h 352"/>
                <a:gd name="T2" fmla="*/ 54373 w 574"/>
                <a:gd name="T3" fmla="*/ 0 h 352"/>
                <a:gd name="T4" fmla="*/ 33944 w 574"/>
                <a:gd name="T5" fmla="*/ 33305 h 352"/>
                <a:gd name="T6" fmla="*/ 0 w 574"/>
                <a:gd name="T7" fmla="*/ 33305 h 352"/>
                <a:gd name="T8" fmla="*/ 20274 w 574"/>
                <a:gd name="T9" fmla="*/ 0 h 3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4"/>
                <a:gd name="T16" fmla="*/ 0 h 352"/>
                <a:gd name="T17" fmla="*/ 574 w 574"/>
                <a:gd name="T18" fmla="*/ 352 h 3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4" h="352">
                  <a:moveTo>
                    <a:pt x="214" y="0"/>
                  </a:moveTo>
                  <a:lnTo>
                    <a:pt x="573" y="0"/>
                  </a:lnTo>
                  <a:lnTo>
                    <a:pt x="358" y="351"/>
                  </a:lnTo>
                  <a:lnTo>
                    <a:pt x="0" y="351"/>
                  </a:lnTo>
                  <a:lnTo>
                    <a:pt x="214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20"/>
            <p:cNvSpPr>
              <a:spLocks noChangeAspect="1"/>
            </p:cNvSpPr>
            <p:nvPr/>
          </p:nvSpPr>
          <p:spPr bwMode="auto">
            <a:xfrm>
              <a:off x="1254" y="2238"/>
              <a:ext cx="572" cy="559"/>
            </a:xfrm>
            <a:custGeom>
              <a:avLst/>
              <a:gdLst>
                <a:gd name="T0" fmla="*/ 0 w 363"/>
                <a:gd name="T1" fmla="*/ 0 h 355"/>
                <a:gd name="T2" fmla="*/ 34137 w 363"/>
                <a:gd name="T3" fmla="*/ 0 h 355"/>
                <a:gd name="T4" fmla="*/ 34137 w 363"/>
                <a:gd name="T5" fmla="*/ 33156 h 355"/>
                <a:gd name="T6" fmla="*/ 0 w 363"/>
                <a:gd name="T7" fmla="*/ 33156 h 355"/>
                <a:gd name="T8" fmla="*/ 0 w 363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55"/>
                <a:gd name="T17" fmla="*/ 363 w 363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55">
                  <a:moveTo>
                    <a:pt x="0" y="0"/>
                  </a:moveTo>
                  <a:lnTo>
                    <a:pt x="362" y="0"/>
                  </a:lnTo>
                  <a:lnTo>
                    <a:pt x="362" y="354"/>
                  </a:lnTo>
                  <a:lnTo>
                    <a:pt x="0" y="354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3" name="Group 67"/>
          <p:cNvGrpSpPr>
            <a:grpSpLocks/>
          </p:cNvGrpSpPr>
          <p:nvPr/>
        </p:nvGrpSpPr>
        <p:grpSpPr bwMode="auto">
          <a:xfrm>
            <a:off x="2557463" y="3573463"/>
            <a:ext cx="1892300" cy="1404937"/>
            <a:chOff x="1872" y="2235"/>
            <a:chExt cx="1193" cy="885"/>
          </a:xfrm>
        </p:grpSpPr>
        <p:sp>
          <p:nvSpPr>
            <p:cNvPr id="44" name="Freeform 18"/>
            <p:cNvSpPr>
              <a:spLocks noChangeAspect="1"/>
            </p:cNvSpPr>
            <p:nvPr/>
          </p:nvSpPr>
          <p:spPr bwMode="auto">
            <a:xfrm>
              <a:off x="1872" y="2235"/>
              <a:ext cx="572" cy="885"/>
            </a:xfrm>
            <a:custGeom>
              <a:avLst/>
              <a:gdLst>
                <a:gd name="T0" fmla="*/ 34137 w 363"/>
                <a:gd name="T1" fmla="*/ 19881 h 562"/>
                <a:gd name="T2" fmla="*/ 34087 w 363"/>
                <a:gd name="T3" fmla="*/ 52565 h 562"/>
                <a:gd name="T4" fmla="*/ 0 w 363"/>
                <a:gd name="T5" fmla="*/ 32973 h 562"/>
                <a:gd name="T6" fmla="*/ 0 w 363"/>
                <a:gd name="T7" fmla="*/ 0 h 562"/>
                <a:gd name="T8" fmla="*/ 34137 w 363"/>
                <a:gd name="T9" fmla="*/ 19881 h 5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562"/>
                <a:gd name="T17" fmla="*/ 363 w 363"/>
                <a:gd name="T18" fmla="*/ 562 h 5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562">
                  <a:moveTo>
                    <a:pt x="362" y="212"/>
                  </a:moveTo>
                  <a:lnTo>
                    <a:pt x="361" y="561"/>
                  </a:lnTo>
                  <a:lnTo>
                    <a:pt x="0" y="352"/>
                  </a:lnTo>
                  <a:lnTo>
                    <a:pt x="0" y="0"/>
                  </a:lnTo>
                  <a:lnTo>
                    <a:pt x="362" y="212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22"/>
            <p:cNvSpPr>
              <a:spLocks noChangeAspect="1"/>
            </p:cNvSpPr>
            <p:nvPr/>
          </p:nvSpPr>
          <p:spPr bwMode="auto">
            <a:xfrm>
              <a:off x="2493" y="2561"/>
              <a:ext cx="572" cy="556"/>
            </a:xfrm>
            <a:custGeom>
              <a:avLst/>
              <a:gdLst>
                <a:gd name="T0" fmla="*/ 0 w 363"/>
                <a:gd name="T1" fmla="*/ 0 h 353"/>
                <a:gd name="T2" fmla="*/ 34137 w 363"/>
                <a:gd name="T3" fmla="*/ 0 h 353"/>
                <a:gd name="T4" fmla="*/ 34137 w 363"/>
                <a:gd name="T5" fmla="*/ 33072 h 353"/>
                <a:gd name="T6" fmla="*/ 0 w 363"/>
                <a:gd name="T7" fmla="*/ 33072 h 353"/>
                <a:gd name="T8" fmla="*/ 0 w 363"/>
                <a:gd name="T9" fmla="*/ 0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3"/>
                <a:gd name="T16" fmla="*/ 0 h 353"/>
                <a:gd name="T17" fmla="*/ 363 w 363"/>
                <a:gd name="T18" fmla="*/ 353 h 3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3" h="353">
                  <a:moveTo>
                    <a:pt x="0" y="0"/>
                  </a:moveTo>
                  <a:lnTo>
                    <a:pt x="362" y="0"/>
                  </a:lnTo>
                  <a:lnTo>
                    <a:pt x="362" y="352"/>
                  </a:lnTo>
                  <a:lnTo>
                    <a:pt x="0" y="352"/>
                  </a:lnTo>
                  <a:lnTo>
                    <a:pt x="0" y="0"/>
                  </a:lnTo>
                </a:path>
              </a:pathLst>
            </a:custGeom>
            <a:solidFill>
              <a:srgbClr val="336600"/>
            </a:solidFill>
            <a:ln w="12700" cap="rnd">
              <a:noFill/>
              <a:round/>
              <a:headEnd/>
              <a:tailEnd/>
            </a:ln>
            <a:effectLst>
              <a:prstShdw prst="shdw17" dist="17961" dir="2700000">
                <a:srgbClr val="006800"/>
              </a:prstShdw>
            </a:effec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6" name="Freeform 23"/>
          <p:cNvSpPr>
            <a:spLocks noChangeAspect="1"/>
          </p:cNvSpPr>
          <p:nvPr/>
        </p:nvSpPr>
        <p:spPr bwMode="auto">
          <a:xfrm>
            <a:off x="4787900" y="4303713"/>
            <a:ext cx="573088" cy="663575"/>
          </a:xfrm>
          <a:custGeom>
            <a:avLst/>
            <a:gdLst>
              <a:gd name="T0" fmla="*/ 2147483647 w 229"/>
              <a:gd name="T1" fmla="*/ 2147483647 h 265"/>
              <a:gd name="T2" fmla="*/ 2147483647 w 229"/>
              <a:gd name="T3" fmla="*/ 2147483647 h 265"/>
              <a:gd name="T4" fmla="*/ 2147483647 w 229"/>
              <a:gd name="T5" fmla="*/ 2147483647 h 265"/>
              <a:gd name="T6" fmla="*/ 2147483647 w 229"/>
              <a:gd name="T7" fmla="*/ 2147483647 h 265"/>
              <a:gd name="T8" fmla="*/ 2147483647 w 229"/>
              <a:gd name="T9" fmla="*/ 2147483647 h 265"/>
              <a:gd name="T10" fmla="*/ 2147483647 w 229"/>
              <a:gd name="T11" fmla="*/ 2147483647 h 265"/>
              <a:gd name="T12" fmla="*/ 2147483647 w 229"/>
              <a:gd name="T13" fmla="*/ 2147483647 h 265"/>
              <a:gd name="T14" fmla="*/ 2147483647 w 229"/>
              <a:gd name="T15" fmla="*/ 2147483647 h 265"/>
              <a:gd name="T16" fmla="*/ 2147483647 w 229"/>
              <a:gd name="T17" fmla="*/ 2147483647 h 265"/>
              <a:gd name="T18" fmla="*/ 2147483647 w 229"/>
              <a:gd name="T19" fmla="*/ 2147483647 h 265"/>
              <a:gd name="T20" fmla="*/ 2147483647 w 229"/>
              <a:gd name="T21" fmla="*/ 2147483647 h 265"/>
              <a:gd name="T22" fmla="*/ 2147483647 w 229"/>
              <a:gd name="T23" fmla="*/ 2147483647 h 265"/>
              <a:gd name="T24" fmla="*/ 2147483647 w 229"/>
              <a:gd name="T25" fmla="*/ 2147483647 h 265"/>
              <a:gd name="T26" fmla="*/ 2147483647 w 229"/>
              <a:gd name="T27" fmla="*/ 2147483647 h 265"/>
              <a:gd name="T28" fmla="*/ 2147483647 w 229"/>
              <a:gd name="T29" fmla="*/ 2147483647 h 265"/>
              <a:gd name="T30" fmla="*/ 2147483647 w 229"/>
              <a:gd name="T31" fmla="*/ 2147483647 h 265"/>
              <a:gd name="T32" fmla="*/ 2147483647 w 229"/>
              <a:gd name="T33" fmla="*/ 2147483647 h 265"/>
              <a:gd name="T34" fmla="*/ 2147483647 w 229"/>
              <a:gd name="T35" fmla="*/ 2147483647 h 265"/>
              <a:gd name="T36" fmla="*/ 2147483647 w 229"/>
              <a:gd name="T37" fmla="*/ 2147483647 h 265"/>
              <a:gd name="T38" fmla="*/ 2147483647 w 229"/>
              <a:gd name="T39" fmla="*/ 2147483647 h 265"/>
              <a:gd name="T40" fmla="*/ 2147483647 w 229"/>
              <a:gd name="T41" fmla="*/ 2147483647 h 265"/>
              <a:gd name="T42" fmla="*/ 2147483647 w 229"/>
              <a:gd name="T43" fmla="*/ 2147483647 h 265"/>
              <a:gd name="T44" fmla="*/ 2147483647 w 229"/>
              <a:gd name="T45" fmla="*/ 2147483647 h 265"/>
              <a:gd name="T46" fmla="*/ 2147483647 w 229"/>
              <a:gd name="T47" fmla="*/ 2147483647 h 265"/>
              <a:gd name="T48" fmla="*/ 2147483647 w 229"/>
              <a:gd name="T49" fmla="*/ 2147483647 h 265"/>
              <a:gd name="T50" fmla="*/ 2147483647 w 229"/>
              <a:gd name="T51" fmla="*/ 2147483647 h 265"/>
              <a:gd name="T52" fmla="*/ 2147483647 w 229"/>
              <a:gd name="T53" fmla="*/ 2147483647 h 265"/>
              <a:gd name="T54" fmla="*/ 2147483647 w 229"/>
              <a:gd name="T55" fmla="*/ 2147483647 h 265"/>
              <a:gd name="T56" fmla="*/ 2147483647 w 229"/>
              <a:gd name="T57" fmla="*/ 2147483647 h 265"/>
              <a:gd name="T58" fmla="*/ 2147483647 w 229"/>
              <a:gd name="T59" fmla="*/ 2147483647 h 265"/>
              <a:gd name="T60" fmla="*/ 2147483647 w 229"/>
              <a:gd name="T61" fmla="*/ 2147483647 h 265"/>
              <a:gd name="T62" fmla="*/ 2147483647 w 229"/>
              <a:gd name="T63" fmla="*/ 2147483647 h 265"/>
              <a:gd name="T64" fmla="*/ 2147483647 w 229"/>
              <a:gd name="T65" fmla="*/ 2147483647 h 265"/>
              <a:gd name="T66" fmla="*/ 2147483647 w 229"/>
              <a:gd name="T67" fmla="*/ 2147483647 h 265"/>
              <a:gd name="T68" fmla="*/ 2147483647 w 229"/>
              <a:gd name="T69" fmla="*/ 2147483647 h 265"/>
              <a:gd name="T70" fmla="*/ 2147483647 w 229"/>
              <a:gd name="T71" fmla="*/ 2147483647 h 265"/>
              <a:gd name="T72" fmla="*/ 2147483647 w 229"/>
              <a:gd name="T73" fmla="*/ 2147483647 h 265"/>
              <a:gd name="T74" fmla="*/ 2147483647 w 229"/>
              <a:gd name="T75" fmla="*/ 2147483647 h 265"/>
              <a:gd name="T76" fmla="*/ 2147483647 w 229"/>
              <a:gd name="T77" fmla="*/ 2147483647 h 265"/>
              <a:gd name="T78" fmla="*/ 2147483647 w 229"/>
              <a:gd name="T79" fmla="*/ 2147483647 h 265"/>
              <a:gd name="T80" fmla="*/ 2147483647 w 229"/>
              <a:gd name="T81" fmla="*/ 2147483647 h 265"/>
              <a:gd name="T82" fmla="*/ 2147483647 w 229"/>
              <a:gd name="T83" fmla="*/ 2147483647 h 265"/>
              <a:gd name="T84" fmla="*/ 0 w 229"/>
              <a:gd name="T85" fmla="*/ 0 h 265"/>
              <a:gd name="T86" fmla="*/ 2147483647 w 229"/>
              <a:gd name="T87" fmla="*/ 2147483647 h 265"/>
              <a:gd name="T88" fmla="*/ 2147483647 w 229"/>
              <a:gd name="T89" fmla="*/ 2147483647 h 265"/>
              <a:gd name="T90" fmla="*/ 2147483647 w 229"/>
              <a:gd name="T91" fmla="*/ 2147483647 h 265"/>
              <a:gd name="T92" fmla="*/ 2147483647 w 229"/>
              <a:gd name="T93" fmla="*/ 2147483647 h 265"/>
              <a:gd name="T94" fmla="*/ 2147483647 w 229"/>
              <a:gd name="T95" fmla="*/ 2147483647 h 265"/>
              <a:gd name="T96" fmla="*/ 2147483647 w 229"/>
              <a:gd name="T97" fmla="*/ 2147483647 h 265"/>
              <a:gd name="T98" fmla="*/ 2147483647 w 229"/>
              <a:gd name="T99" fmla="*/ 2147483647 h 265"/>
              <a:gd name="T100" fmla="*/ 2147483647 w 229"/>
              <a:gd name="T101" fmla="*/ 2147483647 h 26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9"/>
              <a:gd name="T154" fmla="*/ 0 h 265"/>
              <a:gd name="T155" fmla="*/ 229 w 229"/>
              <a:gd name="T156" fmla="*/ 265 h 26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9" h="265">
                <a:moveTo>
                  <a:pt x="75" y="16"/>
                </a:moveTo>
                <a:lnTo>
                  <a:pt x="75" y="119"/>
                </a:lnTo>
                <a:lnTo>
                  <a:pt x="132" y="119"/>
                </a:lnTo>
                <a:lnTo>
                  <a:pt x="137" y="119"/>
                </a:lnTo>
                <a:lnTo>
                  <a:pt x="143" y="119"/>
                </a:lnTo>
                <a:lnTo>
                  <a:pt x="147" y="118"/>
                </a:lnTo>
                <a:lnTo>
                  <a:pt x="151" y="118"/>
                </a:lnTo>
                <a:lnTo>
                  <a:pt x="154" y="116"/>
                </a:lnTo>
                <a:lnTo>
                  <a:pt x="157" y="115"/>
                </a:lnTo>
                <a:lnTo>
                  <a:pt x="160" y="114"/>
                </a:lnTo>
                <a:lnTo>
                  <a:pt x="161" y="112"/>
                </a:lnTo>
                <a:lnTo>
                  <a:pt x="164" y="110"/>
                </a:lnTo>
                <a:lnTo>
                  <a:pt x="167" y="108"/>
                </a:lnTo>
                <a:lnTo>
                  <a:pt x="169" y="104"/>
                </a:lnTo>
                <a:lnTo>
                  <a:pt x="171" y="100"/>
                </a:lnTo>
                <a:lnTo>
                  <a:pt x="172" y="96"/>
                </a:lnTo>
                <a:lnTo>
                  <a:pt x="173" y="92"/>
                </a:lnTo>
                <a:lnTo>
                  <a:pt x="174" y="87"/>
                </a:lnTo>
                <a:lnTo>
                  <a:pt x="174" y="82"/>
                </a:lnTo>
                <a:lnTo>
                  <a:pt x="181" y="82"/>
                </a:lnTo>
                <a:lnTo>
                  <a:pt x="181" y="172"/>
                </a:lnTo>
                <a:lnTo>
                  <a:pt x="174" y="172"/>
                </a:lnTo>
                <a:lnTo>
                  <a:pt x="174" y="168"/>
                </a:lnTo>
                <a:lnTo>
                  <a:pt x="173" y="164"/>
                </a:lnTo>
                <a:lnTo>
                  <a:pt x="172" y="159"/>
                </a:lnTo>
                <a:lnTo>
                  <a:pt x="172" y="156"/>
                </a:lnTo>
                <a:lnTo>
                  <a:pt x="171" y="154"/>
                </a:lnTo>
                <a:lnTo>
                  <a:pt x="170" y="151"/>
                </a:lnTo>
                <a:lnTo>
                  <a:pt x="169" y="150"/>
                </a:lnTo>
                <a:lnTo>
                  <a:pt x="169" y="148"/>
                </a:lnTo>
                <a:lnTo>
                  <a:pt x="166" y="145"/>
                </a:lnTo>
                <a:lnTo>
                  <a:pt x="163" y="142"/>
                </a:lnTo>
                <a:lnTo>
                  <a:pt x="160" y="140"/>
                </a:lnTo>
                <a:lnTo>
                  <a:pt x="157" y="137"/>
                </a:lnTo>
                <a:lnTo>
                  <a:pt x="154" y="137"/>
                </a:lnTo>
                <a:lnTo>
                  <a:pt x="152" y="136"/>
                </a:lnTo>
                <a:lnTo>
                  <a:pt x="150" y="135"/>
                </a:lnTo>
                <a:lnTo>
                  <a:pt x="147" y="135"/>
                </a:lnTo>
                <a:lnTo>
                  <a:pt x="144" y="135"/>
                </a:lnTo>
                <a:lnTo>
                  <a:pt x="141" y="134"/>
                </a:lnTo>
                <a:lnTo>
                  <a:pt x="136" y="134"/>
                </a:lnTo>
                <a:lnTo>
                  <a:pt x="132" y="134"/>
                </a:lnTo>
                <a:lnTo>
                  <a:pt x="75" y="134"/>
                </a:lnTo>
                <a:lnTo>
                  <a:pt x="75" y="219"/>
                </a:lnTo>
                <a:lnTo>
                  <a:pt x="75" y="225"/>
                </a:lnTo>
                <a:lnTo>
                  <a:pt x="75" y="228"/>
                </a:lnTo>
                <a:lnTo>
                  <a:pt x="75" y="231"/>
                </a:lnTo>
                <a:lnTo>
                  <a:pt x="76" y="234"/>
                </a:lnTo>
                <a:lnTo>
                  <a:pt x="76" y="237"/>
                </a:lnTo>
                <a:lnTo>
                  <a:pt x="76" y="238"/>
                </a:lnTo>
                <a:lnTo>
                  <a:pt x="77" y="239"/>
                </a:lnTo>
                <a:lnTo>
                  <a:pt x="77" y="241"/>
                </a:lnTo>
                <a:lnTo>
                  <a:pt x="78" y="242"/>
                </a:lnTo>
                <a:lnTo>
                  <a:pt x="79" y="244"/>
                </a:lnTo>
                <a:lnTo>
                  <a:pt x="80" y="246"/>
                </a:lnTo>
                <a:lnTo>
                  <a:pt x="82" y="247"/>
                </a:lnTo>
                <a:lnTo>
                  <a:pt x="84" y="248"/>
                </a:lnTo>
                <a:lnTo>
                  <a:pt x="87" y="248"/>
                </a:lnTo>
                <a:lnTo>
                  <a:pt x="92" y="250"/>
                </a:lnTo>
                <a:lnTo>
                  <a:pt x="97" y="250"/>
                </a:lnTo>
                <a:lnTo>
                  <a:pt x="142" y="250"/>
                </a:lnTo>
                <a:lnTo>
                  <a:pt x="147" y="250"/>
                </a:lnTo>
                <a:lnTo>
                  <a:pt x="153" y="250"/>
                </a:lnTo>
                <a:lnTo>
                  <a:pt x="157" y="248"/>
                </a:lnTo>
                <a:lnTo>
                  <a:pt x="161" y="248"/>
                </a:lnTo>
                <a:lnTo>
                  <a:pt x="166" y="248"/>
                </a:lnTo>
                <a:lnTo>
                  <a:pt x="169" y="247"/>
                </a:lnTo>
                <a:lnTo>
                  <a:pt x="172" y="247"/>
                </a:lnTo>
                <a:lnTo>
                  <a:pt x="174" y="246"/>
                </a:lnTo>
                <a:lnTo>
                  <a:pt x="177" y="245"/>
                </a:lnTo>
                <a:lnTo>
                  <a:pt x="179" y="244"/>
                </a:lnTo>
                <a:lnTo>
                  <a:pt x="182" y="243"/>
                </a:lnTo>
                <a:lnTo>
                  <a:pt x="184" y="242"/>
                </a:lnTo>
                <a:lnTo>
                  <a:pt x="186" y="240"/>
                </a:lnTo>
                <a:lnTo>
                  <a:pt x="189" y="238"/>
                </a:lnTo>
                <a:lnTo>
                  <a:pt x="192" y="237"/>
                </a:lnTo>
                <a:lnTo>
                  <a:pt x="194" y="234"/>
                </a:lnTo>
                <a:lnTo>
                  <a:pt x="197" y="231"/>
                </a:lnTo>
                <a:lnTo>
                  <a:pt x="200" y="228"/>
                </a:lnTo>
                <a:lnTo>
                  <a:pt x="203" y="224"/>
                </a:lnTo>
                <a:lnTo>
                  <a:pt x="206" y="219"/>
                </a:lnTo>
                <a:lnTo>
                  <a:pt x="209" y="214"/>
                </a:lnTo>
                <a:lnTo>
                  <a:pt x="212" y="209"/>
                </a:lnTo>
                <a:lnTo>
                  <a:pt x="217" y="204"/>
                </a:lnTo>
                <a:lnTo>
                  <a:pt x="220" y="198"/>
                </a:lnTo>
                <a:lnTo>
                  <a:pt x="228" y="198"/>
                </a:lnTo>
                <a:lnTo>
                  <a:pt x="204" y="264"/>
                </a:lnTo>
                <a:lnTo>
                  <a:pt x="0" y="264"/>
                </a:lnTo>
                <a:lnTo>
                  <a:pt x="0" y="257"/>
                </a:lnTo>
                <a:lnTo>
                  <a:pt x="8" y="257"/>
                </a:lnTo>
                <a:lnTo>
                  <a:pt x="11" y="257"/>
                </a:lnTo>
                <a:lnTo>
                  <a:pt x="14" y="257"/>
                </a:lnTo>
                <a:lnTo>
                  <a:pt x="16" y="257"/>
                </a:lnTo>
                <a:lnTo>
                  <a:pt x="18" y="256"/>
                </a:lnTo>
                <a:lnTo>
                  <a:pt x="20" y="256"/>
                </a:lnTo>
                <a:lnTo>
                  <a:pt x="23" y="255"/>
                </a:lnTo>
                <a:lnTo>
                  <a:pt x="25" y="254"/>
                </a:lnTo>
                <a:lnTo>
                  <a:pt x="27" y="254"/>
                </a:lnTo>
                <a:lnTo>
                  <a:pt x="29" y="252"/>
                </a:lnTo>
                <a:lnTo>
                  <a:pt x="32" y="250"/>
                </a:lnTo>
                <a:lnTo>
                  <a:pt x="34" y="246"/>
                </a:lnTo>
                <a:lnTo>
                  <a:pt x="35" y="244"/>
                </a:lnTo>
                <a:lnTo>
                  <a:pt x="35" y="242"/>
                </a:lnTo>
                <a:lnTo>
                  <a:pt x="35" y="240"/>
                </a:lnTo>
                <a:lnTo>
                  <a:pt x="36" y="238"/>
                </a:lnTo>
                <a:lnTo>
                  <a:pt x="36" y="234"/>
                </a:lnTo>
                <a:lnTo>
                  <a:pt x="36" y="231"/>
                </a:lnTo>
                <a:lnTo>
                  <a:pt x="37" y="227"/>
                </a:lnTo>
                <a:lnTo>
                  <a:pt x="37" y="223"/>
                </a:lnTo>
                <a:lnTo>
                  <a:pt x="37" y="217"/>
                </a:lnTo>
                <a:lnTo>
                  <a:pt x="37" y="47"/>
                </a:lnTo>
                <a:lnTo>
                  <a:pt x="37" y="40"/>
                </a:lnTo>
                <a:lnTo>
                  <a:pt x="36" y="35"/>
                </a:lnTo>
                <a:lnTo>
                  <a:pt x="36" y="30"/>
                </a:lnTo>
                <a:lnTo>
                  <a:pt x="36" y="26"/>
                </a:lnTo>
                <a:lnTo>
                  <a:pt x="35" y="23"/>
                </a:lnTo>
                <a:lnTo>
                  <a:pt x="34" y="20"/>
                </a:lnTo>
                <a:lnTo>
                  <a:pt x="33" y="18"/>
                </a:lnTo>
                <a:lnTo>
                  <a:pt x="32" y="16"/>
                </a:lnTo>
                <a:lnTo>
                  <a:pt x="30" y="13"/>
                </a:lnTo>
                <a:lnTo>
                  <a:pt x="28" y="12"/>
                </a:lnTo>
                <a:lnTo>
                  <a:pt x="26" y="10"/>
                </a:lnTo>
                <a:lnTo>
                  <a:pt x="23" y="9"/>
                </a:lnTo>
                <a:lnTo>
                  <a:pt x="20" y="8"/>
                </a:lnTo>
                <a:lnTo>
                  <a:pt x="17" y="8"/>
                </a:lnTo>
                <a:lnTo>
                  <a:pt x="12" y="7"/>
                </a:lnTo>
                <a:lnTo>
                  <a:pt x="8" y="7"/>
                </a:lnTo>
                <a:lnTo>
                  <a:pt x="0" y="7"/>
                </a:lnTo>
                <a:lnTo>
                  <a:pt x="0" y="0"/>
                </a:lnTo>
                <a:lnTo>
                  <a:pt x="204" y="0"/>
                </a:lnTo>
                <a:lnTo>
                  <a:pt x="206" y="59"/>
                </a:lnTo>
                <a:lnTo>
                  <a:pt x="198" y="59"/>
                </a:lnTo>
                <a:lnTo>
                  <a:pt x="197" y="54"/>
                </a:lnTo>
                <a:lnTo>
                  <a:pt x="197" y="49"/>
                </a:lnTo>
                <a:lnTo>
                  <a:pt x="196" y="45"/>
                </a:lnTo>
                <a:lnTo>
                  <a:pt x="194" y="41"/>
                </a:lnTo>
                <a:lnTo>
                  <a:pt x="193" y="37"/>
                </a:lnTo>
                <a:lnTo>
                  <a:pt x="192" y="35"/>
                </a:lnTo>
                <a:lnTo>
                  <a:pt x="191" y="32"/>
                </a:lnTo>
                <a:lnTo>
                  <a:pt x="189" y="30"/>
                </a:lnTo>
                <a:lnTo>
                  <a:pt x="186" y="26"/>
                </a:lnTo>
                <a:lnTo>
                  <a:pt x="182" y="24"/>
                </a:lnTo>
                <a:lnTo>
                  <a:pt x="178" y="21"/>
                </a:lnTo>
                <a:lnTo>
                  <a:pt x="174" y="18"/>
                </a:lnTo>
                <a:lnTo>
                  <a:pt x="173" y="18"/>
                </a:lnTo>
                <a:lnTo>
                  <a:pt x="170" y="17"/>
                </a:lnTo>
                <a:lnTo>
                  <a:pt x="167" y="17"/>
                </a:lnTo>
                <a:lnTo>
                  <a:pt x="163" y="16"/>
                </a:lnTo>
                <a:lnTo>
                  <a:pt x="160" y="16"/>
                </a:lnTo>
                <a:lnTo>
                  <a:pt x="156" y="16"/>
                </a:lnTo>
                <a:lnTo>
                  <a:pt x="152" y="16"/>
                </a:lnTo>
                <a:lnTo>
                  <a:pt x="147" y="16"/>
                </a:lnTo>
                <a:lnTo>
                  <a:pt x="75" y="16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47" name="Freeform 24"/>
          <p:cNvSpPr>
            <a:spLocks noChangeAspect="1"/>
          </p:cNvSpPr>
          <p:nvPr/>
        </p:nvSpPr>
        <p:spPr bwMode="auto">
          <a:xfrm>
            <a:off x="5462588" y="4297363"/>
            <a:ext cx="447675" cy="687387"/>
          </a:xfrm>
          <a:custGeom>
            <a:avLst/>
            <a:gdLst>
              <a:gd name="T0" fmla="*/ 2147483647 w 178"/>
              <a:gd name="T1" fmla="*/ 2147483647 h 275"/>
              <a:gd name="T2" fmla="*/ 2147483647 w 178"/>
              <a:gd name="T3" fmla="*/ 2147483647 h 275"/>
              <a:gd name="T4" fmla="*/ 2147483647 w 178"/>
              <a:gd name="T5" fmla="*/ 2147483647 h 275"/>
              <a:gd name="T6" fmla="*/ 2147483647 w 178"/>
              <a:gd name="T7" fmla="*/ 2147483647 h 275"/>
              <a:gd name="T8" fmla="*/ 2147483647 w 178"/>
              <a:gd name="T9" fmla="*/ 2147483647 h 275"/>
              <a:gd name="T10" fmla="*/ 2147483647 w 178"/>
              <a:gd name="T11" fmla="*/ 2147483647 h 275"/>
              <a:gd name="T12" fmla="*/ 2147483647 w 178"/>
              <a:gd name="T13" fmla="*/ 2147483647 h 275"/>
              <a:gd name="T14" fmla="*/ 2147483647 w 178"/>
              <a:gd name="T15" fmla="*/ 2147483647 h 275"/>
              <a:gd name="T16" fmla="*/ 2147483647 w 178"/>
              <a:gd name="T17" fmla="*/ 2147483647 h 275"/>
              <a:gd name="T18" fmla="*/ 2147483647 w 178"/>
              <a:gd name="T19" fmla="*/ 2147483647 h 275"/>
              <a:gd name="T20" fmla="*/ 2147483647 w 178"/>
              <a:gd name="T21" fmla="*/ 2147483647 h 275"/>
              <a:gd name="T22" fmla="*/ 2147483647 w 178"/>
              <a:gd name="T23" fmla="*/ 2147483647 h 275"/>
              <a:gd name="T24" fmla="*/ 2147483647 w 178"/>
              <a:gd name="T25" fmla="*/ 2147483647 h 275"/>
              <a:gd name="T26" fmla="*/ 2147483647 w 178"/>
              <a:gd name="T27" fmla="*/ 2147483647 h 275"/>
              <a:gd name="T28" fmla="*/ 2147483647 w 178"/>
              <a:gd name="T29" fmla="*/ 2147483647 h 275"/>
              <a:gd name="T30" fmla="*/ 2147483647 w 178"/>
              <a:gd name="T31" fmla="*/ 2147483647 h 275"/>
              <a:gd name="T32" fmla="*/ 2147483647 w 178"/>
              <a:gd name="T33" fmla="*/ 2147483647 h 275"/>
              <a:gd name="T34" fmla="*/ 2147483647 w 178"/>
              <a:gd name="T35" fmla="*/ 2147483647 h 275"/>
              <a:gd name="T36" fmla="*/ 2147483647 w 178"/>
              <a:gd name="T37" fmla="*/ 2147483647 h 275"/>
              <a:gd name="T38" fmla="*/ 2147483647 w 178"/>
              <a:gd name="T39" fmla="*/ 2147483647 h 275"/>
              <a:gd name="T40" fmla="*/ 2147483647 w 178"/>
              <a:gd name="T41" fmla="*/ 2147483647 h 275"/>
              <a:gd name="T42" fmla="*/ 2147483647 w 178"/>
              <a:gd name="T43" fmla="*/ 2147483647 h 275"/>
              <a:gd name="T44" fmla="*/ 2147483647 w 178"/>
              <a:gd name="T45" fmla="*/ 2147483647 h 275"/>
              <a:gd name="T46" fmla="*/ 2147483647 w 178"/>
              <a:gd name="T47" fmla="*/ 2147483647 h 275"/>
              <a:gd name="T48" fmla="*/ 2147483647 w 178"/>
              <a:gd name="T49" fmla="*/ 2147483647 h 275"/>
              <a:gd name="T50" fmla="*/ 2147483647 w 178"/>
              <a:gd name="T51" fmla="*/ 2147483647 h 275"/>
              <a:gd name="T52" fmla="*/ 2147483647 w 178"/>
              <a:gd name="T53" fmla="*/ 2147483647 h 275"/>
              <a:gd name="T54" fmla="*/ 2147483647 w 178"/>
              <a:gd name="T55" fmla="*/ 2147483647 h 275"/>
              <a:gd name="T56" fmla="*/ 2147483647 w 178"/>
              <a:gd name="T57" fmla="*/ 2147483647 h 275"/>
              <a:gd name="T58" fmla="*/ 2147483647 w 178"/>
              <a:gd name="T59" fmla="*/ 2147483647 h 275"/>
              <a:gd name="T60" fmla="*/ 2147483647 w 178"/>
              <a:gd name="T61" fmla="*/ 2147483647 h 275"/>
              <a:gd name="T62" fmla="*/ 2147483647 w 178"/>
              <a:gd name="T63" fmla="*/ 2147483647 h 275"/>
              <a:gd name="T64" fmla="*/ 2147483647 w 178"/>
              <a:gd name="T65" fmla="*/ 2147483647 h 275"/>
              <a:gd name="T66" fmla="*/ 2147483647 w 178"/>
              <a:gd name="T67" fmla="*/ 2147483647 h 275"/>
              <a:gd name="T68" fmla="*/ 2147483647 w 178"/>
              <a:gd name="T69" fmla="*/ 2147483647 h 275"/>
              <a:gd name="T70" fmla="*/ 2147483647 w 178"/>
              <a:gd name="T71" fmla="*/ 2147483647 h 275"/>
              <a:gd name="T72" fmla="*/ 2147483647 w 178"/>
              <a:gd name="T73" fmla="*/ 2147483647 h 275"/>
              <a:gd name="T74" fmla="*/ 2147483647 w 178"/>
              <a:gd name="T75" fmla="*/ 2147483647 h 275"/>
              <a:gd name="T76" fmla="*/ 2147483647 w 178"/>
              <a:gd name="T77" fmla="*/ 2147483647 h 275"/>
              <a:gd name="T78" fmla="*/ 2147483647 w 178"/>
              <a:gd name="T79" fmla="*/ 2147483647 h 275"/>
              <a:gd name="T80" fmla="*/ 2147483647 w 178"/>
              <a:gd name="T81" fmla="*/ 2147483647 h 275"/>
              <a:gd name="T82" fmla="*/ 2147483647 w 178"/>
              <a:gd name="T83" fmla="*/ 2147483647 h 275"/>
              <a:gd name="T84" fmla="*/ 2147483647 w 178"/>
              <a:gd name="T85" fmla="*/ 2147483647 h 275"/>
              <a:gd name="T86" fmla="*/ 0 w 178"/>
              <a:gd name="T87" fmla="*/ 2147483647 h 275"/>
              <a:gd name="T88" fmla="*/ 2147483647 w 178"/>
              <a:gd name="T89" fmla="*/ 2147483647 h 275"/>
              <a:gd name="T90" fmla="*/ 2147483647 w 178"/>
              <a:gd name="T91" fmla="*/ 2147483647 h 275"/>
              <a:gd name="T92" fmla="*/ 2147483647 w 178"/>
              <a:gd name="T93" fmla="*/ 2147483647 h 275"/>
              <a:gd name="T94" fmla="*/ 2147483647 w 178"/>
              <a:gd name="T95" fmla="*/ 2147483647 h 275"/>
              <a:gd name="T96" fmla="*/ 2147483647 w 178"/>
              <a:gd name="T97" fmla="*/ 2147483647 h 275"/>
              <a:gd name="T98" fmla="*/ 2147483647 w 178"/>
              <a:gd name="T99" fmla="*/ 2147483647 h 275"/>
              <a:gd name="T100" fmla="*/ 2147483647 w 178"/>
              <a:gd name="T101" fmla="*/ 2147483647 h 2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8"/>
              <a:gd name="T154" fmla="*/ 0 h 275"/>
              <a:gd name="T155" fmla="*/ 178 w 178"/>
              <a:gd name="T156" fmla="*/ 275 h 2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8" h="275">
                <a:moveTo>
                  <a:pt x="160" y="0"/>
                </a:moveTo>
                <a:lnTo>
                  <a:pt x="160" y="90"/>
                </a:lnTo>
                <a:lnTo>
                  <a:pt x="153" y="90"/>
                </a:lnTo>
                <a:lnTo>
                  <a:pt x="152" y="84"/>
                </a:lnTo>
                <a:lnTo>
                  <a:pt x="151" y="78"/>
                </a:lnTo>
                <a:lnTo>
                  <a:pt x="150" y="73"/>
                </a:lnTo>
                <a:lnTo>
                  <a:pt x="149" y="67"/>
                </a:lnTo>
                <a:lnTo>
                  <a:pt x="147" y="63"/>
                </a:lnTo>
                <a:lnTo>
                  <a:pt x="145" y="57"/>
                </a:lnTo>
                <a:lnTo>
                  <a:pt x="142" y="53"/>
                </a:lnTo>
                <a:lnTo>
                  <a:pt x="140" y="50"/>
                </a:lnTo>
                <a:lnTo>
                  <a:pt x="138" y="46"/>
                </a:lnTo>
                <a:lnTo>
                  <a:pt x="135" y="42"/>
                </a:lnTo>
                <a:lnTo>
                  <a:pt x="132" y="39"/>
                </a:lnTo>
                <a:lnTo>
                  <a:pt x="129" y="36"/>
                </a:lnTo>
                <a:lnTo>
                  <a:pt x="126" y="33"/>
                </a:lnTo>
                <a:lnTo>
                  <a:pt x="121" y="31"/>
                </a:lnTo>
                <a:lnTo>
                  <a:pt x="118" y="28"/>
                </a:lnTo>
                <a:lnTo>
                  <a:pt x="114" y="26"/>
                </a:lnTo>
                <a:lnTo>
                  <a:pt x="110" y="24"/>
                </a:lnTo>
                <a:lnTo>
                  <a:pt x="106" y="22"/>
                </a:lnTo>
                <a:lnTo>
                  <a:pt x="102" y="19"/>
                </a:lnTo>
                <a:lnTo>
                  <a:pt x="96" y="18"/>
                </a:lnTo>
                <a:lnTo>
                  <a:pt x="91" y="17"/>
                </a:lnTo>
                <a:lnTo>
                  <a:pt x="87" y="16"/>
                </a:lnTo>
                <a:lnTo>
                  <a:pt x="83" y="15"/>
                </a:lnTo>
                <a:lnTo>
                  <a:pt x="78" y="15"/>
                </a:lnTo>
                <a:lnTo>
                  <a:pt x="73" y="15"/>
                </a:lnTo>
                <a:lnTo>
                  <a:pt x="69" y="16"/>
                </a:lnTo>
                <a:lnTo>
                  <a:pt x="64" y="17"/>
                </a:lnTo>
                <a:lnTo>
                  <a:pt x="60" y="18"/>
                </a:lnTo>
                <a:lnTo>
                  <a:pt x="56" y="21"/>
                </a:lnTo>
                <a:lnTo>
                  <a:pt x="51" y="23"/>
                </a:lnTo>
                <a:lnTo>
                  <a:pt x="48" y="26"/>
                </a:lnTo>
                <a:lnTo>
                  <a:pt x="45" y="28"/>
                </a:lnTo>
                <a:lnTo>
                  <a:pt x="42" y="31"/>
                </a:lnTo>
                <a:lnTo>
                  <a:pt x="39" y="35"/>
                </a:lnTo>
                <a:lnTo>
                  <a:pt x="37" y="38"/>
                </a:lnTo>
                <a:lnTo>
                  <a:pt x="35" y="42"/>
                </a:lnTo>
                <a:lnTo>
                  <a:pt x="34" y="45"/>
                </a:lnTo>
                <a:lnTo>
                  <a:pt x="31" y="49"/>
                </a:lnTo>
                <a:lnTo>
                  <a:pt x="31" y="53"/>
                </a:lnTo>
                <a:lnTo>
                  <a:pt x="31" y="57"/>
                </a:lnTo>
                <a:lnTo>
                  <a:pt x="31" y="61"/>
                </a:lnTo>
                <a:lnTo>
                  <a:pt x="31" y="63"/>
                </a:lnTo>
                <a:lnTo>
                  <a:pt x="32" y="66"/>
                </a:lnTo>
                <a:lnTo>
                  <a:pt x="34" y="69"/>
                </a:lnTo>
                <a:lnTo>
                  <a:pt x="35" y="71"/>
                </a:lnTo>
                <a:lnTo>
                  <a:pt x="36" y="74"/>
                </a:lnTo>
                <a:lnTo>
                  <a:pt x="38" y="76"/>
                </a:lnTo>
                <a:lnTo>
                  <a:pt x="39" y="78"/>
                </a:lnTo>
                <a:lnTo>
                  <a:pt x="43" y="82"/>
                </a:lnTo>
                <a:lnTo>
                  <a:pt x="47" y="86"/>
                </a:lnTo>
                <a:lnTo>
                  <a:pt x="53" y="90"/>
                </a:lnTo>
                <a:lnTo>
                  <a:pt x="60" y="94"/>
                </a:lnTo>
                <a:lnTo>
                  <a:pt x="68" y="101"/>
                </a:lnTo>
                <a:lnTo>
                  <a:pt x="78" y="106"/>
                </a:lnTo>
                <a:lnTo>
                  <a:pt x="87" y="112"/>
                </a:lnTo>
                <a:lnTo>
                  <a:pt x="97" y="117"/>
                </a:lnTo>
                <a:lnTo>
                  <a:pt x="107" y="122"/>
                </a:lnTo>
                <a:lnTo>
                  <a:pt x="115" y="126"/>
                </a:lnTo>
                <a:lnTo>
                  <a:pt x="123" y="130"/>
                </a:lnTo>
                <a:lnTo>
                  <a:pt x="130" y="134"/>
                </a:lnTo>
                <a:lnTo>
                  <a:pt x="135" y="138"/>
                </a:lnTo>
                <a:lnTo>
                  <a:pt x="141" y="142"/>
                </a:lnTo>
                <a:lnTo>
                  <a:pt x="146" y="145"/>
                </a:lnTo>
                <a:lnTo>
                  <a:pt x="149" y="148"/>
                </a:lnTo>
                <a:lnTo>
                  <a:pt x="152" y="151"/>
                </a:lnTo>
                <a:lnTo>
                  <a:pt x="155" y="153"/>
                </a:lnTo>
                <a:lnTo>
                  <a:pt x="158" y="156"/>
                </a:lnTo>
                <a:lnTo>
                  <a:pt x="161" y="159"/>
                </a:lnTo>
                <a:lnTo>
                  <a:pt x="163" y="161"/>
                </a:lnTo>
                <a:lnTo>
                  <a:pt x="165" y="165"/>
                </a:lnTo>
                <a:lnTo>
                  <a:pt x="168" y="168"/>
                </a:lnTo>
                <a:lnTo>
                  <a:pt x="170" y="171"/>
                </a:lnTo>
                <a:lnTo>
                  <a:pt x="171" y="175"/>
                </a:lnTo>
                <a:lnTo>
                  <a:pt x="173" y="179"/>
                </a:lnTo>
                <a:lnTo>
                  <a:pt x="174" y="183"/>
                </a:lnTo>
                <a:lnTo>
                  <a:pt x="175" y="187"/>
                </a:lnTo>
                <a:lnTo>
                  <a:pt x="176" y="190"/>
                </a:lnTo>
                <a:lnTo>
                  <a:pt x="177" y="194"/>
                </a:lnTo>
                <a:lnTo>
                  <a:pt x="177" y="198"/>
                </a:lnTo>
                <a:lnTo>
                  <a:pt x="177" y="201"/>
                </a:lnTo>
                <a:lnTo>
                  <a:pt x="177" y="209"/>
                </a:lnTo>
                <a:lnTo>
                  <a:pt x="176" y="216"/>
                </a:lnTo>
                <a:lnTo>
                  <a:pt x="174" y="223"/>
                </a:lnTo>
                <a:lnTo>
                  <a:pt x="171" y="230"/>
                </a:lnTo>
                <a:lnTo>
                  <a:pt x="169" y="235"/>
                </a:lnTo>
                <a:lnTo>
                  <a:pt x="164" y="241"/>
                </a:lnTo>
                <a:lnTo>
                  <a:pt x="160" y="247"/>
                </a:lnTo>
                <a:lnTo>
                  <a:pt x="154" y="252"/>
                </a:lnTo>
                <a:lnTo>
                  <a:pt x="149" y="258"/>
                </a:lnTo>
                <a:lnTo>
                  <a:pt x="141" y="262"/>
                </a:lnTo>
                <a:lnTo>
                  <a:pt x="134" y="266"/>
                </a:lnTo>
                <a:lnTo>
                  <a:pt x="127" y="269"/>
                </a:lnTo>
                <a:lnTo>
                  <a:pt x="118" y="272"/>
                </a:lnTo>
                <a:lnTo>
                  <a:pt x="111" y="273"/>
                </a:lnTo>
                <a:lnTo>
                  <a:pt x="102" y="274"/>
                </a:lnTo>
                <a:lnTo>
                  <a:pt x="93" y="274"/>
                </a:lnTo>
                <a:lnTo>
                  <a:pt x="90" y="274"/>
                </a:lnTo>
                <a:lnTo>
                  <a:pt x="87" y="274"/>
                </a:lnTo>
                <a:lnTo>
                  <a:pt x="85" y="274"/>
                </a:lnTo>
                <a:lnTo>
                  <a:pt x="82" y="274"/>
                </a:lnTo>
                <a:lnTo>
                  <a:pt x="80" y="274"/>
                </a:lnTo>
                <a:lnTo>
                  <a:pt x="76" y="274"/>
                </a:lnTo>
                <a:lnTo>
                  <a:pt x="74" y="273"/>
                </a:lnTo>
                <a:lnTo>
                  <a:pt x="71" y="273"/>
                </a:lnTo>
                <a:lnTo>
                  <a:pt x="70" y="273"/>
                </a:lnTo>
                <a:lnTo>
                  <a:pt x="68" y="272"/>
                </a:lnTo>
                <a:lnTo>
                  <a:pt x="66" y="272"/>
                </a:lnTo>
                <a:lnTo>
                  <a:pt x="63" y="270"/>
                </a:lnTo>
                <a:lnTo>
                  <a:pt x="59" y="270"/>
                </a:lnTo>
                <a:lnTo>
                  <a:pt x="56" y="269"/>
                </a:lnTo>
                <a:lnTo>
                  <a:pt x="51" y="268"/>
                </a:lnTo>
                <a:lnTo>
                  <a:pt x="46" y="266"/>
                </a:lnTo>
                <a:lnTo>
                  <a:pt x="42" y="265"/>
                </a:lnTo>
                <a:lnTo>
                  <a:pt x="38" y="263"/>
                </a:lnTo>
                <a:lnTo>
                  <a:pt x="34" y="262"/>
                </a:lnTo>
                <a:lnTo>
                  <a:pt x="30" y="261"/>
                </a:lnTo>
                <a:lnTo>
                  <a:pt x="27" y="261"/>
                </a:lnTo>
                <a:lnTo>
                  <a:pt x="25" y="261"/>
                </a:lnTo>
                <a:lnTo>
                  <a:pt x="23" y="260"/>
                </a:lnTo>
                <a:lnTo>
                  <a:pt x="22" y="260"/>
                </a:lnTo>
                <a:lnTo>
                  <a:pt x="19" y="260"/>
                </a:lnTo>
                <a:lnTo>
                  <a:pt x="18" y="261"/>
                </a:lnTo>
                <a:lnTo>
                  <a:pt x="16" y="261"/>
                </a:lnTo>
                <a:lnTo>
                  <a:pt x="15" y="262"/>
                </a:lnTo>
                <a:lnTo>
                  <a:pt x="14" y="264"/>
                </a:lnTo>
                <a:lnTo>
                  <a:pt x="12" y="266"/>
                </a:lnTo>
                <a:lnTo>
                  <a:pt x="10" y="270"/>
                </a:lnTo>
                <a:lnTo>
                  <a:pt x="10" y="274"/>
                </a:lnTo>
                <a:lnTo>
                  <a:pt x="3" y="274"/>
                </a:lnTo>
                <a:lnTo>
                  <a:pt x="3" y="185"/>
                </a:lnTo>
                <a:lnTo>
                  <a:pt x="10" y="185"/>
                </a:lnTo>
                <a:lnTo>
                  <a:pt x="12" y="191"/>
                </a:lnTo>
                <a:lnTo>
                  <a:pt x="13" y="198"/>
                </a:lnTo>
                <a:lnTo>
                  <a:pt x="15" y="203"/>
                </a:lnTo>
                <a:lnTo>
                  <a:pt x="16" y="209"/>
                </a:lnTo>
                <a:lnTo>
                  <a:pt x="18" y="214"/>
                </a:lnTo>
                <a:lnTo>
                  <a:pt x="19" y="219"/>
                </a:lnTo>
                <a:lnTo>
                  <a:pt x="22" y="223"/>
                </a:lnTo>
                <a:lnTo>
                  <a:pt x="23" y="227"/>
                </a:lnTo>
                <a:lnTo>
                  <a:pt x="26" y="230"/>
                </a:lnTo>
                <a:lnTo>
                  <a:pt x="28" y="234"/>
                </a:lnTo>
                <a:lnTo>
                  <a:pt x="31" y="237"/>
                </a:lnTo>
                <a:lnTo>
                  <a:pt x="35" y="240"/>
                </a:lnTo>
                <a:lnTo>
                  <a:pt x="38" y="242"/>
                </a:lnTo>
                <a:lnTo>
                  <a:pt x="42" y="245"/>
                </a:lnTo>
                <a:lnTo>
                  <a:pt x="46" y="248"/>
                </a:lnTo>
                <a:lnTo>
                  <a:pt x="50" y="250"/>
                </a:lnTo>
                <a:lnTo>
                  <a:pt x="54" y="252"/>
                </a:lnTo>
                <a:lnTo>
                  <a:pt x="59" y="253"/>
                </a:lnTo>
                <a:lnTo>
                  <a:pt x="64" y="256"/>
                </a:lnTo>
                <a:lnTo>
                  <a:pt x="69" y="257"/>
                </a:lnTo>
                <a:lnTo>
                  <a:pt x="74" y="258"/>
                </a:lnTo>
                <a:lnTo>
                  <a:pt x="79" y="259"/>
                </a:lnTo>
                <a:lnTo>
                  <a:pt x="84" y="260"/>
                </a:lnTo>
                <a:lnTo>
                  <a:pt x="89" y="260"/>
                </a:lnTo>
                <a:lnTo>
                  <a:pt x="95" y="260"/>
                </a:lnTo>
                <a:lnTo>
                  <a:pt x="101" y="259"/>
                </a:lnTo>
                <a:lnTo>
                  <a:pt x="106" y="258"/>
                </a:lnTo>
                <a:lnTo>
                  <a:pt x="111" y="257"/>
                </a:lnTo>
                <a:lnTo>
                  <a:pt x="116" y="255"/>
                </a:lnTo>
                <a:lnTo>
                  <a:pt x="120" y="252"/>
                </a:lnTo>
                <a:lnTo>
                  <a:pt x="125" y="249"/>
                </a:lnTo>
                <a:lnTo>
                  <a:pt x="129" y="246"/>
                </a:lnTo>
                <a:lnTo>
                  <a:pt x="132" y="243"/>
                </a:lnTo>
                <a:lnTo>
                  <a:pt x="135" y="240"/>
                </a:lnTo>
                <a:lnTo>
                  <a:pt x="137" y="237"/>
                </a:lnTo>
                <a:lnTo>
                  <a:pt x="139" y="233"/>
                </a:lnTo>
                <a:lnTo>
                  <a:pt x="141" y="229"/>
                </a:lnTo>
                <a:lnTo>
                  <a:pt x="142" y="225"/>
                </a:lnTo>
                <a:lnTo>
                  <a:pt x="142" y="221"/>
                </a:lnTo>
                <a:lnTo>
                  <a:pt x="142" y="217"/>
                </a:lnTo>
                <a:lnTo>
                  <a:pt x="142" y="214"/>
                </a:lnTo>
                <a:lnTo>
                  <a:pt x="142" y="211"/>
                </a:lnTo>
                <a:lnTo>
                  <a:pt x="142" y="209"/>
                </a:lnTo>
                <a:lnTo>
                  <a:pt x="141" y="206"/>
                </a:lnTo>
                <a:lnTo>
                  <a:pt x="140" y="204"/>
                </a:lnTo>
                <a:lnTo>
                  <a:pt x="139" y="202"/>
                </a:lnTo>
                <a:lnTo>
                  <a:pt x="138" y="200"/>
                </a:lnTo>
                <a:lnTo>
                  <a:pt x="137" y="198"/>
                </a:lnTo>
                <a:lnTo>
                  <a:pt x="136" y="195"/>
                </a:lnTo>
                <a:lnTo>
                  <a:pt x="134" y="193"/>
                </a:lnTo>
                <a:lnTo>
                  <a:pt x="133" y="191"/>
                </a:lnTo>
                <a:lnTo>
                  <a:pt x="130" y="188"/>
                </a:lnTo>
                <a:lnTo>
                  <a:pt x="129" y="186"/>
                </a:lnTo>
                <a:lnTo>
                  <a:pt x="126" y="183"/>
                </a:lnTo>
                <a:lnTo>
                  <a:pt x="123" y="181"/>
                </a:lnTo>
                <a:lnTo>
                  <a:pt x="120" y="179"/>
                </a:lnTo>
                <a:lnTo>
                  <a:pt x="118" y="177"/>
                </a:lnTo>
                <a:lnTo>
                  <a:pt x="115" y="174"/>
                </a:lnTo>
                <a:lnTo>
                  <a:pt x="111" y="172"/>
                </a:lnTo>
                <a:lnTo>
                  <a:pt x="106" y="170"/>
                </a:lnTo>
                <a:lnTo>
                  <a:pt x="99" y="166"/>
                </a:lnTo>
                <a:lnTo>
                  <a:pt x="93" y="163"/>
                </a:lnTo>
                <a:lnTo>
                  <a:pt x="86" y="159"/>
                </a:lnTo>
                <a:lnTo>
                  <a:pt x="78" y="155"/>
                </a:lnTo>
                <a:lnTo>
                  <a:pt x="69" y="150"/>
                </a:lnTo>
                <a:lnTo>
                  <a:pt x="62" y="145"/>
                </a:lnTo>
                <a:lnTo>
                  <a:pt x="54" y="141"/>
                </a:lnTo>
                <a:lnTo>
                  <a:pt x="49" y="138"/>
                </a:lnTo>
                <a:lnTo>
                  <a:pt x="43" y="133"/>
                </a:lnTo>
                <a:lnTo>
                  <a:pt x="38" y="130"/>
                </a:lnTo>
                <a:lnTo>
                  <a:pt x="34" y="127"/>
                </a:lnTo>
                <a:lnTo>
                  <a:pt x="29" y="124"/>
                </a:lnTo>
                <a:lnTo>
                  <a:pt x="26" y="121"/>
                </a:lnTo>
                <a:lnTo>
                  <a:pt x="23" y="118"/>
                </a:lnTo>
                <a:lnTo>
                  <a:pt x="19" y="116"/>
                </a:lnTo>
                <a:lnTo>
                  <a:pt x="17" y="113"/>
                </a:lnTo>
                <a:lnTo>
                  <a:pt x="14" y="110"/>
                </a:lnTo>
                <a:lnTo>
                  <a:pt x="12" y="107"/>
                </a:lnTo>
                <a:lnTo>
                  <a:pt x="9" y="104"/>
                </a:lnTo>
                <a:lnTo>
                  <a:pt x="7" y="101"/>
                </a:lnTo>
                <a:lnTo>
                  <a:pt x="5" y="96"/>
                </a:lnTo>
                <a:lnTo>
                  <a:pt x="4" y="93"/>
                </a:lnTo>
                <a:lnTo>
                  <a:pt x="3" y="89"/>
                </a:lnTo>
                <a:lnTo>
                  <a:pt x="2" y="85"/>
                </a:lnTo>
                <a:lnTo>
                  <a:pt x="1" y="81"/>
                </a:lnTo>
                <a:lnTo>
                  <a:pt x="0" y="78"/>
                </a:lnTo>
                <a:lnTo>
                  <a:pt x="0" y="74"/>
                </a:lnTo>
                <a:lnTo>
                  <a:pt x="0" y="70"/>
                </a:lnTo>
                <a:lnTo>
                  <a:pt x="0" y="63"/>
                </a:lnTo>
                <a:lnTo>
                  <a:pt x="1" y="55"/>
                </a:lnTo>
                <a:lnTo>
                  <a:pt x="3" y="49"/>
                </a:lnTo>
                <a:lnTo>
                  <a:pt x="5" y="43"/>
                </a:lnTo>
                <a:lnTo>
                  <a:pt x="8" y="38"/>
                </a:lnTo>
                <a:lnTo>
                  <a:pt x="12" y="32"/>
                </a:lnTo>
                <a:lnTo>
                  <a:pt x="17" y="27"/>
                </a:lnTo>
                <a:lnTo>
                  <a:pt x="22" y="22"/>
                </a:lnTo>
                <a:lnTo>
                  <a:pt x="27" y="16"/>
                </a:lnTo>
                <a:lnTo>
                  <a:pt x="34" y="12"/>
                </a:lnTo>
                <a:lnTo>
                  <a:pt x="40" y="8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69" y="1"/>
                </a:lnTo>
                <a:lnTo>
                  <a:pt x="78" y="0"/>
                </a:lnTo>
                <a:lnTo>
                  <a:pt x="83" y="0"/>
                </a:lnTo>
                <a:lnTo>
                  <a:pt x="89" y="1"/>
                </a:lnTo>
                <a:lnTo>
                  <a:pt x="94" y="2"/>
                </a:lnTo>
                <a:lnTo>
                  <a:pt x="99" y="3"/>
                </a:lnTo>
                <a:lnTo>
                  <a:pt x="106" y="4"/>
                </a:lnTo>
                <a:lnTo>
                  <a:pt x="112" y="7"/>
                </a:lnTo>
                <a:lnTo>
                  <a:pt x="117" y="8"/>
                </a:lnTo>
                <a:lnTo>
                  <a:pt x="124" y="11"/>
                </a:lnTo>
                <a:lnTo>
                  <a:pt x="129" y="12"/>
                </a:lnTo>
                <a:lnTo>
                  <a:pt x="133" y="14"/>
                </a:lnTo>
                <a:lnTo>
                  <a:pt x="136" y="14"/>
                </a:lnTo>
                <a:lnTo>
                  <a:pt x="138" y="15"/>
                </a:lnTo>
                <a:lnTo>
                  <a:pt x="141" y="15"/>
                </a:lnTo>
                <a:lnTo>
                  <a:pt x="143" y="14"/>
                </a:lnTo>
                <a:lnTo>
                  <a:pt x="146" y="13"/>
                </a:lnTo>
                <a:lnTo>
                  <a:pt x="147" y="12"/>
                </a:lnTo>
                <a:lnTo>
                  <a:pt x="149" y="11"/>
                </a:lnTo>
                <a:lnTo>
                  <a:pt x="151" y="8"/>
                </a:lnTo>
                <a:lnTo>
                  <a:pt x="152" y="4"/>
                </a:lnTo>
                <a:lnTo>
                  <a:pt x="153" y="0"/>
                </a:lnTo>
                <a:lnTo>
                  <a:pt x="160" y="0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>
              <a:solidFill>
                <a:srgbClr val="003300"/>
              </a:solidFill>
            </a:endParaRPr>
          </a:p>
        </p:txBody>
      </p:sp>
      <p:sp>
        <p:nvSpPr>
          <p:cNvPr id="48" name="Freeform 25"/>
          <p:cNvSpPr>
            <a:spLocks noChangeAspect="1"/>
          </p:cNvSpPr>
          <p:nvPr/>
        </p:nvSpPr>
        <p:spPr bwMode="auto">
          <a:xfrm>
            <a:off x="5988050" y="4297363"/>
            <a:ext cx="725488" cy="669925"/>
          </a:xfrm>
          <a:custGeom>
            <a:avLst/>
            <a:gdLst>
              <a:gd name="T0" fmla="*/ 2147483647 w 290"/>
              <a:gd name="T1" fmla="*/ 2147483647 h 268"/>
              <a:gd name="T2" fmla="*/ 2147483647 w 290"/>
              <a:gd name="T3" fmla="*/ 2147483647 h 268"/>
              <a:gd name="T4" fmla="*/ 2147483647 w 290"/>
              <a:gd name="T5" fmla="*/ 2147483647 h 268"/>
              <a:gd name="T6" fmla="*/ 2147483647 w 290"/>
              <a:gd name="T7" fmla="*/ 2147483647 h 268"/>
              <a:gd name="T8" fmla="*/ 2147483647 w 290"/>
              <a:gd name="T9" fmla="*/ 2147483647 h 268"/>
              <a:gd name="T10" fmla="*/ 2147483647 w 290"/>
              <a:gd name="T11" fmla="*/ 2147483647 h 268"/>
              <a:gd name="T12" fmla="*/ 2147483647 w 290"/>
              <a:gd name="T13" fmla="*/ 2147483647 h 268"/>
              <a:gd name="T14" fmla="*/ 2147483647 w 290"/>
              <a:gd name="T15" fmla="*/ 2147483647 h 268"/>
              <a:gd name="T16" fmla="*/ 2147483647 w 290"/>
              <a:gd name="T17" fmla="*/ 2147483647 h 268"/>
              <a:gd name="T18" fmla="*/ 2147483647 w 290"/>
              <a:gd name="T19" fmla="*/ 2147483647 h 268"/>
              <a:gd name="T20" fmla="*/ 2147483647 w 290"/>
              <a:gd name="T21" fmla="*/ 2147483647 h 268"/>
              <a:gd name="T22" fmla="*/ 2147483647 w 290"/>
              <a:gd name="T23" fmla="*/ 2147483647 h 268"/>
              <a:gd name="T24" fmla="*/ 0 w 290"/>
              <a:gd name="T25" fmla="*/ 2147483647 h 268"/>
              <a:gd name="T26" fmla="*/ 2147483647 w 290"/>
              <a:gd name="T27" fmla="*/ 2147483647 h 268"/>
              <a:gd name="T28" fmla="*/ 2147483647 w 290"/>
              <a:gd name="T29" fmla="*/ 2147483647 h 268"/>
              <a:gd name="T30" fmla="*/ 2147483647 w 290"/>
              <a:gd name="T31" fmla="*/ 2147483647 h 268"/>
              <a:gd name="T32" fmla="*/ 2147483647 w 290"/>
              <a:gd name="T33" fmla="*/ 2147483647 h 268"/>
              <a:gd name="T34" fmla="*/ 2147483647 w 290"/>
              <a:gd name="T35" fmla="*/ 2147483647 h 268"/>
              <a:gd name="T36" fmla="*/ 2147483647 w 290"/>
              <a:gd name="T37" fmla="*/ 2147483647 h 268"/>
              <a:gd name="T38" fmla="*/ 2147483647 w 290"/>
              <a:gd name="T39" fmla="*/ 2147483647 h 268"/>
              <a:gd name="T40" fmla="*/ 2147483647 w 290"/>
              <a:gd name="T41" fmla="*/ 2147483647 h 268"/>
              <a:gd name="T42" fmla="*/ 2147483647 w 290"/>
              <a:gd name="T43" fmla="*/ 0 h 268"/>
              <a:gd name="T44" fmla="*/ 2147483647 w 290"/>
              <a:gd name="T45" fmla="*/ 2147483647 h 268"/>
              <a:gd name="T46" fmla="*/ 2147483647 w 290"/>
              <a:gd name="T47" fmla="*/ 2147483647 h 268"/>
              <a:gd name="T48" fmla="*/ 2147483647 w 290"/>
              <a:gd name="T49" fmla="*/ 2147483647 h 268"/>
              <a:gd name="T50" fmla="*/ 2147483647 w 290"/>
              <a:gd name="T51" fmla="*/ 2147483647 h 268"/>
              <a:gd name="T52" fmla="*/ 2147483647 w 290"/>
              <a:gd name="T53" fmla="*/ 2147483647 h 268"/>
              <a:gd name="T54" fmla="*/ 2147483647 w 290"/>
              <a:gd name="T55" fmla="*/ 2147483647 h 268"/>
              <a:gd name="T56" fmla="*/ 2147483647 w 290"/>
              <a:gd name="T57" fmla="*/ 2147483647 h 268"/>
              <a:gd name="T58" fmla="*/ 2147483647 w 290"/>
              <a:gd name="T59" fmla="*/ 2147483647 h 268"/>
              <a:gd name="T60" fmla="*/ 2147483647 w 290"/>
              <a:gd name="T61" fmla="*/ 2147483647 h 268"/>
              <a:gd name="T62" fmla="*/ 2147483647 w 290"/>
              <a:gd name="T63" fmla="*/ 2147483647 h 268"/>
              <a:gd name="T64" fmla="*/ 2147483647 w 290"/>
              <a:gd name="T65" fmla="*/ 2147483647 h 268"/>
              <a:gd name="T66" fmla="*/ 2147483647 w 290"/>
              <a:gd name="T67" fmla="*/ 2147483647 h 268"/>
              <a:gd name="T68" fmla="*/ 2147483647 w 290"/>
              <a:gd name="T69" fmla="*/ 2147483647 h 268"/>
              <a:gd name="T70" fmla="*/ 2147483647 w 290"/>
              <a:gd name="T71" fmla="*/ 2147483647 h 268"/>
              <a:gd name="T72" fmla="*/ 2147483647 w 290"/>
              <a:gd name="T73" fmla="*/ 2147483647 h 268"/>
              <a:gd name="T74" fmla="*/ 2147483647 w 290"/>
              <a:gd name="T75" fmla="*/ 2147483647 h 268"/>
              <a:gd name="T76" fmla="*/ 2147483647 w 290"/>
              <a:gd name="T77" fmla="*/ 2147483647 h 268"/>
              <a:gd name="T78" fmla="*/ 2147483647 w 290"/>
              <a:gd name="T79" fmla="*/ 2147483647 h 268"/>
              <a:gd name="T80" fmla="*/ 2147483647 w 290"/>
              <a:gd name="T81" fmla="*/ 2147483647 h 268"/>
              <a:gd name="T82" fmla="*/ 2147483647 w 290"/>
              <a:gd name="T83" fmla="*/ 2147483647 h 268"/>
              <a:gd name="T84" fmla="*/ 2147483647 w 290"/>
              <a:gd name="T85" fmla="*/ 2147483647 h 268"/>
              <a:gd name="T86" fmla="*/ 2147483647 w 290"/>
              <a:gd name="T87" fmla="*/ 2147483647 h 268"/>
              <a:gd name="T88" fmla="*/ 2147483647 w 290"/>
              <a:gd name="T89" fmla="*/ 2147483647 h 2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90"/>
              <a:gd name="T136" fmla="*/ 0 h 268"/>
              <a:gd name="T137" fmla="*/ 290 w 290"/>
              <a:gd name="T138" fmla="*/ 268 h 2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90" h="268">
                <a:moveTo>
                  <a:pt x="185" y="180"/>
                </a:moveTo>
                <a:lnTo>
                  <a:pt x="80" y="180"/>
                </a:lnTo>
                <a:lnTo>
                  <a:pt x="61" y="221"/>
                </a:lnTo>
                <a:lnTo>
                  <a:pt x="60" y="225"/>
                </a:lnTo>
                <a:lnTo>
                  <a:pt x="58" y="228"/>
                </a:lnTo>
                <a:lnTo>
                  <a:pt x="56" y="232"/>
                </a:lnTo>
                <a:lnTo>
                  <a:pt x="55" y="234"/>
                </a:lnTo>
                <a:lnTo>
                  <a:pt x="55" y="237"/>
                </a:lnTo>
                <a:lnTo>
                  <a:pt x="54" y="240"/>
                </a:lnTo>
                <a:lnTo>
                  <a:pt x="53" y="242"/>
                </a:lnTo>
                <a:lnTo>
                  <a:pt x="53" y="244"/>
                </a:lnTo>
                <a:lnTo>
                  <a:pt x="54" y="248"/>
                </a:lnTo>
                <a:lnTo>
                  <a:pt x="55" y="250"/>
                </a:lnTo>
                <a:lnTo>
                  <a:pt x="57" y="252"/>
                </a:lnTo>
                <a:lnTo>
                  <a:pt x="60" y="254"/>
                </a:lnTo>
                <a:lnTo>
                  <a:pt x="62" y="256"/>
                </a:lnTo>
                <a:lnTo>
                  <a:pt x="64" y="257"/>
                </a:lnTo>
                <a:lnTo>
                  <a:pt x="66" y="258"/>
                </a:lnTo>
                <a:lnTo>
                  <a:pt x="69" y="258"/>
                </a:lnTo>
                <a:lnTo>
                  <a:pt x="72" y="259"/>
                </a:lnTo>
                <a:lnTo>
                  <a:pt x="77" y="260"/>
                </a:lnTo>
                <a:lnTo>
                  <a:pt x="81" y="260"/>
                </a:lnTo>
                <a:lnTo>
                  <a:pt x="85" y="260"/>
                </a:lnTo>
                <a:lnTo>
                  <a:pt x="85" y="267"/>
                </a:lnTo>
                <a:lnTo>
                  <a:pt x="0" y="267"/>
                </a:lnTo>
                <a:lnTo>
                  <a:pt x="0" y="260"/>
                </a:lnTo>
                <a:lnTo>
                  <a:pt x="4" y="260"/>
                </a:lnTo>
                <a:lnTo>
                  <a:pt x="7" y="259"/>
                </a:lnTo>
                <a:lnTo>
                  <a:pt x="11" y="258"/>
                </a:lnTo>
                <a:lnTo>
                  <a:pt x="14" y="257"/>
                </a:lnTo>
                <a:lnTo>
                  <a:pt x="16" y="257"/>
                </a:lnTo>
                <a:lnTo>
                  <a:pt x="19" y="256"/>
                </a:lnTo>
                <a:lnTo>
                  <a:pt x="20" y="254"/>
                </a:lnTo>
                <a:lnTo>
                  <a:pt x="22" y="253"/>
                </a:lnTo>
                <a:lnTo>
                  <a:pt x="24" y="251"/>
                </a:lnTo>
                <a:lnTo>
                  <a:pt x="27" y="248"/>
                </a:lnTo>
                <a:lnTo>
                  <a:pt x="29" y="243"/>
                </a:lnTo>
                <a:lnTo>
                  <a:pt x="32" y="238"/>
                </a:lnTo>
                <a:lnTo>
                  <a:pt x="35" y="233"/>
                </a:lnTo>
                <a:lnTo>
                  <a:pt x="38" y="228"/>
                </a:lnTo>
                <a:lnTo>
                  <a:pt x="41" y="222"/>
                </a:lnTo>
                <a:lnTo>
                  <a:pt x="45" y="215"/>
                </a:lnTo>
                <a:lnTo>
                  <a:pt x="141" y="0"/>
                </a:lnTo>
                <a:lnTo>
                  <a:pt x="148" y="0"/>
                </a:lnTo>
                <a:lnTo>
                  <a:pt x="242" y="218"/>
                </a:lnTo>
                <a:lnTo>
                  <a:pt x="244" y="224"/>
                </a:lnTo>
                <a:lnTo>
                  <a:pt x="247" y="229"/>
                </a:lnTo>
                <a:lnTo>
                  <a:pt x="250" y="234"/>
                </a:lnTo>
                <a:lnTo>
                  <a:pt x="253" y="239"/>
                </a:lnTo>
                <a:lnTo>
                  <a:pt x="255" y="242"/>
                </a:lnTo>
                <a:lnTo>
                  <a:pt x="257" y="247"/>
                </a:lnTo>
                <a:lnTo>
                  <a:pt x="260" y="249"/>
                </a:lnTo>
                <a:lnTo>
                  <a:pt x="262" y="252"/>
                </a:lnTo>
                <a:lnTo>
                  <a:pt x="265" y="254"/>
                </a:lnTo>
                <a:lnTo>
                  <a:pt x="267" y="256"/>
                </a:lnTo>
                <a:lnTo>
                  <a:pt x="270" y="257"/>
                </a:lnTo>
                <a:lnTo>
                  <a:pt x="274" y="258"/>
                </a:lnTo>
                <a:lnTo>
                  <a:pt x="277" y="259"/>
                </a:lnTo>
                <a:lnTo>
                  <a:pt x="281" y="260"/>
                </a:lnTo>
                <a:lnTo>
                  <a:pt x="285" y="260"/>
                </a:lnTo>
                <a:lnTo>
                  <a:pt x="289" y="260"/>
                </a:lnTo>
                <a:lnTo>
                  <a:pt x="289" y="267"/>
                </a:lnTo>
                <a:lnTo>
                  <a:pt x="182" y="267"/>
                </a:lnTo>
                <a:lnTo>
                  <a:pt x="182" y="260"/>
                </a:lnTo>
                <a:lnTo>
                  <a:pt x="185" y="260"/>
                </a:lnTo>
                <a:lnTo>
                  <a:pt x="189" y="260"/>
                </a:lnTo>
                <a:lnTo>
                  <a:pt x="192" y="260"/>
                </a:lnTo>
                <a:lnTo>
                  <a:pt x="196" y="259"/>
                </a:lnTo>
                <a:lnTo>
                  <a:pt x="198" y="258"/>
                </a:lnTo>
                <a:lnTo>
                  <a:pt x="200" y="257"/>
                </a:lnTo>
                <a:lnTo>
                  <a:pt x="201" y="257"/>
                </a:lnTo>
                <a:lnTo>
                  <a:pt x="202" y="256"/>
                </a:lnTo>
                <a:lnTo>
                  <a:pt x="205" y="253"/>
                </a:lnTo>
                <a:lnTo>
                  <a:pt x="207" y="250"/>
                </a:lnTo>
                <a:lnTo>
                  <a:pt x="208" y="248"/>
                </a:lnTo>
                <a:lnTo>
                  <a:pt x="209" y="244"/>
                </a:lnTo>
                <a:lnTo>
                  <a:pt x="209" y="241"/>
                </a:lnTo>
                <a:lnTo>
                  <a:pt x="208" y="239"/>
                </a:lnTo>
                <a:lnTo>
                  <a:pt x="208" y="236"/>
                </a:lnTo>
                <a:lnTo>
                  <a:pt x="207" y="233"/>
                </a:lnTo>
                <a:lnTo>
                  <a:pt x="206" y="230"/>
                </a:lnTo>
                <a:lnTo>
                  <a:pt x="204" y="226"/>
                </a:lnTo>
                <a:lnTo>
                  <a:pt x="203" y="222"/>
                </a:lnTo>
                <a:lnTo>
                  <a:pt x="201" y="218"/>
                </a:lnTo>
                <a:lnTo>
                  <a:pt x="185" y="180"/>
                </a:lnTo>
                <a:lnTo>
                  <a:pt x="180" y="166"/>
                </a:lnTo>
                <a:lnTo>
                  <a:pt x="133" y="60"/>
                </a:lnTo>
                <a:lnTo>
                  <a:pt x="86" y="166"/>
                </a:lnTo>
                <a:lnTo>
                  <a:pt x="180" y="166"/>
                </a:lnTo>
                <a:lnTo>
                  <a:pt x="185" y="180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>
              <a:solidFill>
                <a:srgbClr val="003300"/>
              </a:solidFill>
            </a:endParaRPr>
          </a:p>
        </p:txBody>
      </p:sp>
      <p:sp>
        <p:nvSpPr>
          <p:cNvPr id="49" name="Freeform 26"/>
          <p:cNvSpPr>
            <a:spLocks noChangeAspect="1"/>
          </p:cNvSpPr>
          <p:nvPr/>
        </p:nvSpPr>
        <p:spPr bwMode="auto">
          <a:xfrm>
            <a:off x="6751638" y="4303713"/>
            <a:ext cx="504825" cy="663575"/>
          </a:xfrm>
          <a:custGeom>
            <a:avLst/>
            <a:gdLst>
              <a:gd name="T0" fmla="*/ 2147483647 w 202"/>
              <a:gd name="T1" fmla="*/ 2147483647 h 265"/>
              <a:gd name="T2" fmla="*/ 2147483647 w 202"/>
              <a:gd name="T3" fmla="*/ 2147483647 h 265"/>
              <a:gd name="T4" fmla="*/ 2147483647 w 202"/>
              <a:gd name="T5" fmla="*/ 2147483647 h 265"/>
              <a:gd name="T6" fmla="*/ 2147483647 w 202"/>
              <a:gd name="T7" fmla="*/ 2147483647 h 265"/>
              <a:gd name="T8" fmla="*/ 2147483647 w 202"/>
              <a:gd name="T9" fmla="*/ 2147483647 h 265"/>
              <a:gd name="T10" fmla="*/ 2147483647 w 202"/>
              <a:gd name="T11" fmla="*/ 2147483647 h 265"/>
              <a:gd name="T12" fmla="*/ 2147483647 w 202"/>
              <a:gd name="T13" fmla="*/ 2147483647 h 265"/>
              <a:gd name="T14" fmla="*/ 2147483647 w 202"/>
              <a:gd name="T15" fmla="*/ 2147483647 h 265"/>
              <a:gd name="T16" fmla="*/ 2147483647 w 202"/>
              <a:gd name="T17" fmla="*/ 2147483647 h 265"/>
              <a:gd name="T18" fmla="*/ 2147483647 w 202"/>
              <a:gd name="T19" fmla="*/ 2147483647 h 265"/>
              <a:gd name="T20" fmla="*/ 2147483647 w 202"/>
              <a:gd name="T21" fmla="*/ 2147483647 h 265"/>
              <a:gd name="T22" fmla="*/ 2147483647 w 202"/>
              <a:gd name="T23" fmla="*/ 2147483647 h 265"/>
              <a:gd name="T24" fmla="*/ 2147483647 w 202"/>
              <a:gd name="T25" fmla="*/ 2147483647 h 265"/>
              <a:gd name="T26" fmla="*/ 2147483647 w 202"/>
              <a:gd name="T27" fmla="*/ 2147483647 h 265"/>
              <a:gd name="T28" fmla="*/ 2147483647 w 202"/>
              <a:gd name="T29" fmla="*/ 2147483647 h 265"/>
              <a:gd name="T30" fmla="*/ 2147483647 w 202"/>
              <a:gd name="T31" fmla="*/ 2147483647 h 265"/>
              <a:gd name="T32" fmla="*/ 2147483647 w 202"/>
              <a:gd name="T33" fmla="*/ 2147483647 h 265"/>
              <a:gd name="T34" fmla="*/ 2147483647 w 202"/>
              <a:gd name="T35" fmla="*/ 2147483647 h 265"/>
              <a:gd name="T36" fmla="*/ 2147483647 w 202"/>
              <a:gd name="T37" fmla="*/ 2147483647 h 265"/>
              <a:gd name="T38" fmla="*/ 2147483647 w 202"/>
              <a:gd name="T39" fmla="*/ 2147483647 h 265"/>
              <a:gd name="T40" fmla="*/ 2147483647 w 202"/>
              <a:gd name="T41" fmla="*/ 2147483647 h 265"/>
              <a:gd name="T42" fmla="*/ 2147483647 w 202"/>
              <a:gd name="T43" fmla="*/ 2147483647 h 265"/>
              <a:gd name="T44" fmla="*/ 2147483647 w 202"/>
              <a:gd name="T45" fmla="*/ 2147483647 h 265"/>
              <a:gd name="T46" fmla="*/ 2147483647 w 202"/>
              <a:gd name="T47" fmla="*/ 2147483647 h 265"/>
              <a:gd name="T48" fmla="*/ 2147483647 w 202"/>
              <a:gd name="T49" fmla="*/ 2147483647 h 265"/>
              <a:gd name="T50" fmla="*/ 2147483647 w 202"/>
              <a:gd name="T51" fmla="*/ 2147483647 h 265"/>
              <a:gd name="T52" fmla="*/ 2147483647 w 202"/>
              <a:gd name="T53" fmla="*/ 2147483647 h 265"/>
              <a:gd name="T54" fmla="*/ 2147483647 w 202"/>
              <a:gd name="T55" fmla="*/ 2147483647 h 265"/>
              <a:gd name="T56" fmla="*/ 2147483647 w 202"/>
              <a:gd name="T57" fmla="*/ 2147483647 h 265"/>
              <a:gd name="T58" fmla="*/ 2147483647 w 202"/>
              <a:gd name="T59" fmla="*/ 2147483647 h 265"/>
              <a:gd name="T60" fmla="*/ 2147483647 w 202"/>
              <a:gd name="T61" fmla="*/ 2147483647 h 265"/>
              <a:gd name="T62" fmla="*/ 2147483647 w 202"/>
              <a:gd name="T63" fmla="*/ 2147483647 h 265"/>
              <a:gd name="T64" fmla="*/ 2147483647 w 202"/>
              <a:gd name="T65" fmla="*/ 2147483647 h 265"/>
              <a:gd name="T66" fmla="*/ 2147483647 w 202"/>
              <a:gd name="T67" fmla="*/ 2147483647 h 265"/>
              <a:gd name="T68" fmla="*/ 2147483647 w 202"/>
              <a:gd name="T69" fmla="*/ 2147483647 h 265"/>
              <a:gd name="T70" fmla="*/ 0 w 202"/>
              <a:gd name="T71" fmla="*/ 0 h 265"/>
              <a:gd name="T72" fmla="*/ 2147483647 w 202"/>
              <a:gd name="T73" fmla="*/ 2147483647 h 265"/>
              <a:gd name="T74" fmla="*/ 2147483647 w 202"/>
              <a:gd name="T75" fmla="*/ 2147483647 h 265"/>
              <a:gd name="T76" fmla="*/ 2147483647 w 202"/>
              <a:gd name="T77" fmla="*/ 2147483647 h 265"/>
              <a:gd name="T78" fmla="*/ 2147483647 w 202"/>
              <a:gd name="T79" fmla="*/ 2147483647 h 265"/>
              <a:gd name="T80" fmla="*/ 2147483647 w 202"/>
              <a:gd name="T81" fmla="*/ 2147483647 h 265"/>
              <a:gd name="T82" fmla="*/ 2147483647 w 202"/>
              <a:gd name="T83" fmla="*/ 2147483647 h 265"/>
              <a:gd name="T84" fmla="*/ 2147483647 w 202"/>
              <a:gd name="T85" fmla="*/ 2147483647 h 265"/>
              <a:gd name="T86" fmla="*/ 2147483647 w 202"/>
              <a:gd name="T87" fmla="*/ 2147483647 h 26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265"/>
              <a:gd name="T134" fmla="*/ 202 w 202"/>
              <a:gd name="T135" fmla="*/ 265 h 26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265">
                <a:moveTo>
                  <a:pt x="77" y="14"/>
                </a:moveTo>
                <a:lnTo>
                  <a:pt x="77" y="119"/>
                </a:lnTo>
                <a:lnTo>
                  <a:pt x="125" y="119"/>
                </a:lnTo>
                <a:lnTo>
                  <a:pt x="129" y="119"/>
                </a:lnTo>
                <a:lnTo>
                  <a:pt x="134" y="118"/>
                </a:lnTo>
                <a:lnTo>
                  <a:pt x="137" y="118"/>
                </a:lnTo>
                <a:lnTo>
                  <a:pt x="140" y="117"/>
                </a:lnTo>
                <a:lnTo>
                  <a:pt x="143" y="116"/>
                </a:lnTo>
                <a:lnTo>
                  <a:pt x="145" y="115"/>
                </a:lnTo>
                <a:lnTo>
                  <a:pt x="148" y="113"/>
                </a:lnTo>
                <a:lnTo>
                  <a:pt x="149" y="112"/>
                </a:lnTo>
                <a:lnTo>
                  <a:pt x="152" y="109"/>
                </a:lnTo>
                <a:lnTo>
                  <a:pt x="154" y="107"/>
                </a:lnTo>
                <a:lnTo>
                  <a:pt x="155" y="104"/>
                </a:lnTo>
                <a:lnTo>
                  <a:pt x="157" y="100"/>
                </a:lnTo>
                <a:lnTo>
                  <a:pt x="158" y="96"/>
                </a:lnTo>
                <a:lnTo>
                  <a:pt x="159" y="92"/>
                </a:lnTo>
                <a:lnTo>
                  <a:pt x="160" y="87"/>
                </a:lnTo>
                <a:lnTo>
                  <a:pt x="161" y="82"/>
                </a:lnTo>
                <a:lnTo>
                  <a:pt x="168" y="82"/>
                </a:lnTo>
                <a:lnTo>
                  <a:pt x="168" y="172"/>
                </a:lnTo>
                <a:lnTo>
                  <a:pt x="161" y="172"/>
                </a:lnTo>
                <a:lnTo>
                  <a:pt x="161" y="168"/>
                </a:lnTo>
                <a:lnTo>
                  <a:pt x="160" y="165"/>
                </a:lnTo>
                <a:lnTo>
                  <a:pt x="160" y="162"/>
                </a:lnTo>
                <a:lnTo>
                  <a:pt x="159" y="158"/>
                </a:lnTo>
                <a:lnTo>
                  <a:pt x="159" y="155"/>
                </a:lnTo>
                <a:lnTo>
                  <a:pt x="158" y="153"/>
                </a:lnTo>
                <a:lnTo>
                  <a:pt x="157" y="151"/>
                </a:lnTo>
                <a:lnTo>
                  <a:pt x="157" y="150"/>
                </a:lnTo>
                <a:lnTo>
                  <a:pt x="154" y="146"/>
                </a:lnTo>
                <a:lnTo>
                  <a:pt x="152" y="143"/>
                </a:lnTo>
                <a:lnTo>
                  <a:pt x="148" y="141"/>
                </a:lnTo>
                <a:lnTo>
                  <a:pt x="145" y="139"/>
                </a:lnTo>
                <a:lnTo>
                  <a:pt x="143" y="138"/>
                </a:lnTo>
                <a:lnTo>
                  <a:pt x="142" y="137"/>
                </a:lnTo>
                <a:lnTo>
                  <a:pt x="139" y="136"/>
                </a:lnTo>
                <a:lnTo>
                  <a:pt x="137" y="136"/>
                </a:lnTo>
                <a:lnTo>
                  <a:pt x="135" y="136"/>
                </a:lnTo>
                <a:lnTo>
                  <a:pt x="132" y="135"/>
                </a:lnTo>
                <a:lnTo>
                  <a:pt x="128" y="135"/>
                </a:lnTo>
                <a:lnTo>
                  <a:pt x="125" y="135"/>
                </a:lnTo>
                <a:lnTo>
                  <a:pt x="77" y="135"/>
                </a:lnTo>
                <a:lnTo>
                  <a:pt x="77" y="217"/>
                </a:lnTo>
                <a:lnTo>
                  <a:pt x="77" y="223"/>
                </a:lnTo>
                <a:lnTo>
                  <a:pt x="77" y="227"/>
                </a:lnTo>
                <a:lnTo>
                  <a:pt x="77" y="231"/>
                </a:lnTo>
                <a:lnTo>
                  <a:pt x="77" y="234"/>
                </a:lnTo>
                <a:lnTo>
                  <a:pt x="78" y="238"/>
                </a:lnTo>
                <a:lnTo>
                  <a:pt x="78" y="240"/>
                </a:lnTo>
                <a:lnTo>
                  <a:pt x="78" y="242"/>
                </a:lnTo>
                <a:lnTo>
                  <a:pt x="79" y="244"/>
                </a:lnTo>
                <a:lnTo>
                  <a:pt x="80" y="246"/>
                </a:lnTo>
                <a:lnTo>
                  <a:pt x="82" y="250"/>
                </a:lnTo>
                <a:lnTo>
                  <a:pt x="84" y="251"/>
                </a:lnTo>
                <a:lnTo>
                  <a:pt x="86" y="254"/>
                </a:lnTo>
                <a:lnTo>
                  <a:pt x="88" y="254"/>
                </a:lnTo>
                <a:lnTo>
                  <a:pt x="91" y="255"/>
                </a:lnTo>
                <a:lnTo>
                  <a:pt x="94" y="256"/>
                </a:lnTo>
                <a:lnTo>
                  <a:pt x="96" y="256"/>
                </a:lnTo>
                <a:lnTo>
                  <a:pt x="98" y="257"/>
                </a:lnTo>
                <a:lnTo>
                  <a:pt x="100" y="257"/>
                </a:lnTo>
                <a:lnTo>
                  <a:pt x="102" y="257"/>
                </a:lnTo>
                <a:lnTo>
                  <a:pt x="105" y="257"/>
                </a:lnTo>
                <a:lnTo>
                  <a:pt x="115" y="257"/>
                </a:lnTo>
                <a:lnTo>
                  <a:pt x="115" y="264"/>
                </a:lnTo>
                <a:lnTo>
                  <a:pt x="0" y="264"/>
                </a:lnTo>
                <a:lnTo>
                  <a:pt x="0" y="257"/>
                </a:lnTo>
                <a:lnTo>
                  <a:pt x="9" y="257"/>
                </a:lnTo>
                <a:lnTo>
                  <a:pt x="13" y="257"/>
                </a:lnTo>
                <a:lnTo>
                  <a:pt x="17" y="257"/>
                </a:lnTo>
                <a:lnTo>
                  <a:pt x="20" y="256"/>
                </a:lnTo>
                <a:lnTo>
                  <a:pt x="23" y="255"/>
                </a:lnTo>
                <a:lnTo>
                  <a:pt x="26" y="254"/>
                </a:lnTo>
                <a:lnTo>
                  <a:pt x="29" y="253"/>
                </a:lnTo>
                <a:lnTo>
                  <a:pt x="32" y="251"/>
                </a:lnTo>
                <a:lnTo>
                  <a:pt x="34" y="248"/>
                </a:lnTo>
                <a:lnTo>
                  <a:pt x="35" y="246"/>
                </a:lnTo>
                <a:lnTo>
                  <a:pt x="35" y="244"/>
                </a:lnTo>
                <a:lnTo>
                  <a:pt x="37" y="241"/>
                </a:lnTo>
                <a:lnTo>
                  <a:pt x="37" y="237"/>
                </a:lnTo>
                <a:lnTo>
                  <a:pt x="38" y="233"/>
                </a:lnTo>
                <a:lnTo>
                  <a:pt x="38" y="229"/>
                </a:lnTo>
                <a:lnTo>
                  <a:pt x="38" y="223"/>
                </a:lnTo>
                <a:lnTo>
                  <a:pt x="38" y="217"/>
                </a:lnTo>
                <a:lnTo>
                  <a:pt x="38" y="47"/>
                </a:lnTo>
                <a:lnTo>
                  <a:pt x="38" y="41"/>
                </a:lnTo>
                <a:lnTo>
                  <a:pt x="38" y="37"/>
                </a:lnTo>
                <a:lnTo>
                  <a:pt x="38" y="33"/>
                </a:lnTo>
                <a:lnTo>
                  <a:pt x="38" y="30"/>
                </a:lnTo>
                <a:lnTo>
                  <a:pt x="37" y="27"/>
                </a:lnTo>
                <a:lnTo>
                  <a:pt x="37" y="25"/>
                </a:lnTo>
                <a:lnTo>
                  <a:pt x="35" y="23"/>
                </a:lnTo>
                <a:lnTo>
                  <a:pt x="35" y="21"/>
                </a:lnTo>
                <a:lnTo>
                  <a:pt x="34" y="19"/>
                </a:lnTo>
                <a:lnTo>
                  <a:pt x="33" y="17"/>
                </a:lnTo>
                <a:lnTo>
                  <a:pt x="29" y="14"/>
                </a:lnTo>
                <a:lnTo>
                  <a:pt x="27" y="12"/>
                </a:lnTo>
                <a:lnTo>
                  <a:pt x="25" y="11"/>
                </a:lnTo>
                <a:lnTo>
                  <a:pt x="23" y="10"/>
                </a:lnTo>
                <a:lnTo>
                  <a:pt x="21" y="9"/>
                </a:lnTo>
                <a:lnTo>
                  <a:pt x="18" y="8"/>
                </a:lnTo>
                <a:lnTo>
                  <a:pt x="17" y="8"/>
                </a:lnTo>
                <a:lnTo>
                  <a:pt x="14" y="8"/>
                </a:lnTo>
                <a:lnTo>
                  <a:pt x="12" y="7"/>
                </a:lnTo>
                <a:lnTo>
                  <a:pt x="9" y="7"/>
                </a:lnTo>
                <a:lnTo>
                  <a:pt x="0" y="7"/>
                </a:lnTo>
                <a:lnTo>
                  <a:pt x="0" y="0"/>
                </a:lnTo>
                <a:lnTo>
                  <a:pt x="198" y="0"/>
                </a:lnTo>
                <a:lnTo>
                  <a:pt x="201" y="59"/>
                </a:lnTo>
                <a:lnTo>
                  <a:pt x="195" y="59"/>
                </a:lnTo>
                <a:lnTo>
                  <a:pt x="194" y="54"/>
                </a:lnTo>
                <a:lnTo>
                  <a:pt x="192" y="50"/>
                </a:lnTo>
                <a:lnTo>
                  <a:pt x="190" y="46"/>
                </a:lnTo>
                <a:lnTo>
                  <a:pt x="188" y="42"/>
                </a:lnTo>
                <a:lnTo>
                  <a:pt x="187" y="39"/>
                </a:lnTo>
                <a:lnTo>
                  <a:pt x="185" y="36"/>
                </a:lnTo>
                <a:lnTo>
                  <a:pt x="184" y="34"/>
                </a:lnTo>
                <a:lnTo>
                  <a:pt x="182" y="32"/>
                </a:lnTo>
                <a:lnTo>
                  <a:pt x="179" y="28"/>
                </a:lnTo>
                <a:lnTo>
                  <a:pt x="175" y="24"/>
                </a:lnTo>
                <a:lnTo>
                  <a:pt x="170" y="22"/>
                </a:lnTo>
                <a:lnTo>
                  <a:pt x="165" y="20"/>
                </a:lnTo>
                <a:lnTo>
                  <a:pt x="163" y="18"/>
                </a:lnTo>
                <a:lnTo>
                  <a:pt x="160" y="18"/>
                </a:lnTo>
                <a:lnTo>
                  <a:pt x="157" y="17"/>
                </a:lnTo>
                <a:lnTo>
                  <a:pt x="153" y="16"/>
                </a:lnTo>
                <a:lnTo>
                  <a:pt x="149" y="16"/>
                </a:lnTo>
                <a:lnTo>
                  <a:pt x="144" y="16"/>
                </a:lnTo>
                <a:lnTo>
                  <a:pt x="139" y="14"/>
                </a:lnTo>
                <a:lnTo>
                  <a:pt x="135" y="14"/>
                </a:lnTo>
                <a:lnTo>
                  <a:pt x="77" y="14"/>
                </a:lnTo>
              </a:path>
            </a:pathLst>
          </a:custGeom>
          <a:solidFill>
            <a:srgbClr val="336600"/>
          </a:solidFill>
          <a:ln w="9525" cap="rnd">
            <a:noFill/>
            <a:round/>
            <a:headEnd/>
            <a:tailEnd/>
          </a:ln>
          <a:effectLst>
            <a:prstShdw prst="shdw17" dist="17961" dir="2700000">
              <a:srgbClr val="006800"/>
            </a:prstShdw>
          </a:effectLst>
        </p:spPr>
        <p:txBody>
          <a:bodyPr/>
          <a:lstStyle/>
          <a:p>
            <a:endParaRPr lang="pt-BR">
              <a:solidFill>
                <a:srgbClr val="003300"/>
              </a:solidFill>
            </a:endParaRPr>
          </a:p>
        </p:txBody>
      </p:sp>
      <p:sp>
        <p:nvSpPr>
          <p:cNvPr id="50" name="AutoShape 31"/>
          <p:cNvSpPr>
            <a:spLocks noChangeArrowheads="1"/>
          </p:cNvSpPr>
          <p:nvPr/>
        </p:nvSpPr>
        <p:spPr bwMode="auto">
          <a:xfrm>
            <a:off x="1214414" y="5514975"/>
            <a:ext cx="6629400" cy="701675"/>
          </a:xfrm>
          <a:prstGeom prst="roundRect">
            <a:avLst>
              <a:gd name="adj" fmla="val 50000"/>
            </a:avLst>
          </a:prstGeom>
          <a:solidFill>
            <a:srgbClr val="003300"/>
          </a:solidFill>
          <a:ln w="12700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007000"/>
            </a:prstShdw>
          </a:effectLst>
        </p:spPr>
        <p:txBody>
          <a:bodyPr wrap="none" anchor="ctr"/>
          <a:lstStyle/>
          <a:p>
            <a:pPr defTabSz="762000" eaLnBrk="0" hangingPunct="0">
              <a:spcBef>
                <a:spcPct val="0"/>
              </a:spcBef>
            </a:pPr>
            <a:endParaRPr lang="en-US" sz="800">
              <a:solidFill>
                <a:srgbClr val="3366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1571604" y="5542267"/>
            <a:ext cx="58991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>
              <a:spcBef>
                <a:spcPct val="0"/>
              </a:spcBef>
              <a:defRPr/>
            </a:pPr>
            <a:r>
              <a:rPr lang="pt-BR" sz="3600" i="1" dirty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http://www.esaf.fazenda.gov.br</a:t>
            </a:r>
            <a:endParaRPr lang="pt-BR" sz="8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2" name="CaixaDeTexto 21"/>
          <p:cNvSpPr txBox="1">
            <a:spLocks noChangeArrowheads="1"/>
          </p:cNvSpPr>
          <p:nvPr/>
        </p:nvSpPr>
        <p:spPr bwMode="auto">
          <a:xfrm>
            <a:off x="3924300" y="1412875"/>
            <a:ext cx="151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Saber  Fazer</a:t>
            </a:r>
          </a:p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Aprender a Fazer</a:t>
            </a:r>
          </a:p>
        </p:txBody>
      </p:sp>
      <p:sp>
        <p:nvSpPr>
          <p:cNvPr id="53" name="CaixaDeTexto 22"/>
          <p:cNvSpPr txBox="1">
            <a:spLocks noChangeArrowheads="1"/>
          </p:cNvSpPr>
          <p:nvPr/>
        </p:nvSpPr>
        <p:spPr bwMode="auto">
          <a:xfrm>
            <a:off x="4910158" y="3262317"/>
            <a:ext cx="25193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Saber  Ser</a:t>
            </a:r>
          </a:p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Aprender a Ser Desenvolvimento Integral</a:t>
            </a:r>
          </a:p>
        </p:txBody>
      </p:sp>
      <p:sp>
        <p:nvSpPr>
          <p:cNvPr id="54" name="CaixaDeTexto 23"/>
          <p:cNvSpPr txBox="1">
            <a:spLocks noChangeArrowheads="1"/>
          </p:cNvSpPr>
          <p:nvPr/>
        </p:nvSpPr>
        <p:spPr bwMode="auto">
          <a:xfrm>
            <a:off x="973138" y="4581525"/>
            <a:ext cx="19431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Saber  Conviver</a:t>
            </a:r>
          </a:p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Aprender a viver com os outros</a:t>
            </a:r>
          </a:p>
        </p:txBody>
      </p:sp>
      <p:sp>
        <p:nvSpPr>
          <p:cNvPr id="55" name="CaixaDeTexto 24"/>
          <p:cNvSpPr txBox="1">
            <a:spLocks noChangeArrowheads="1"/>
          </p:cNvSpPr>
          <p:nvPr/>
        </p:nvSpPr>
        <p:spPr bwMode="auto">
          <a:xfrm>
            <a:off x="357158" y="1970088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Saber  Aprender</a:t>
            </a:r>
          </a:p>
          <a:p>
            <a:pPr>
              <a:spcBef>
                <a:spcPct val="0"/>
              </a:spcBef>
            </a:pPr>
            <a:r>
              <a:rPr lang="pt-BR" sz="1400" b="1" dirty="0">
                <a:solidFill>
                  <a:srgbClr val="003300"/>
                </a:solidFill>
              </a:rPr>
              <a:t>Aprender a Conhecer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11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45959"/>
            <a:ext cx="7884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Buscam atender aos objetivos estratégicos de </a:t>
            </a: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Selecionar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, </a:t>
            </a: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Formar 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e </a:t>
            </a: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Desenvolver Pessoas 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– de forma </a:t>
            </a:r>
            <a:r>
              <a:rPr lang="pt-BR" sz="2400" u="sng" dirty="0" smtClean="0">
                <a:solidFill>
                  <a:srgbClr val="080808"/>
                </a:solidFill>
                <a:cs typeface="Arial" pitchFamily="34" charset="0"/>
              </a:rPr>
              <a:t>customizada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;</a:t>
            </a:r>
          </a:p>
          <a:p>
            <a:pPr marL="720725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Programas Educacionais Presenciais e a Distância; </a:t>
            </a:r>
          </a:p>
          <a:p>
            <a:pPr marL="720725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Recrutamento e Seleção;</a:t>
            </a:r>
          </a:p>
          <a:p>
            <a:pPr marL="720725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Formação Inicial de Carreira;</a:t>
            </a:r>
          </a:p>
          <a:p>
            <a:pPr marL="720725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Ações de Capacitação; </a:t>
            </a:r>
          </a:p>
          <a:p>
            <a:pPr marL="720725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Pós-Graduações; </a:t>
            </a:r>
          </a:p>
          <a:p>
            <a:pPr marL="720725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Estudos e Pesquisas;</a:t>
            </a:r>
            <a:endParaRPr lang="pt-BR" sz="2400" dirty="0">
              <a:solidFill>
                <a:srgbClr val="080808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12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18249"/>
            <a:ext cx="8035256" cy="4253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Recrutamento e Seleção de Servidores</a:t>
            </a:r>
          </a:p>
          <a:p>
            <a:pPr marL="360363" lvl="1" indent="-360363" defTabSz="762000" eaLnBrk="0" hangingPunct="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ü"/>
              <a:tabLst>
                <a:tab pos="803275" algn="l"/>
              </a:tabLst>
            </a:pPr>
            <a:r>
              <a:rPr lang="pt-BR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Exigência constitucional para entrada no serviço público;</a:t>
            </a:r>
          </a:p>
          <a:p>
            <a:pPr marL="360363" lvl="1" indent="-360363" defTabSz="762000" eaLnBrk="0" hangingPunct="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ü"/>
              <a:tabLst>
                <a:tab pos="803275" algn="l"/>
              </a:tabLst>
            </a:pPr>
            <a:r>
              <a:rPr lang="pt-BR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Permite igualdade de oportunidades;</a:t>
            </a:r>
          </a:p>
          <a:p>
            <a:pPr marL="360363" lvl="1" indent="-360363" defTabSz="762000" eaLnBrk="0" hangingPunct="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ü"/>
              <a:tabLst>
                <a:tab pos="803275" algn="l"/>
              </a:tabLst>
            </a:pPr>
            <a:r>
              <a:rPr lang="pt-BR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Reflexão sobre as competências profissionais necessárias;</a:t>
            </a:r>
          </a:p>
          <a:p>
            <a:pPr marL="541338" indent="-541338" defTabSz="762000" eaLnBrk="0" hangingPunct="0"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</a:pPr>
            <a:endParaRPr lang="pt-BR" altLang="zh-CN" sz="1100" b="1" u="sng" dirty="0" smtClean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  <a:p>
            <a:pPr marL="541338" indent="-541338" defTabSz="762000" eaLnBrk="0" hangingPunct="0"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Formação Inicial de Carreira</a:t>
            </a:r>
          </a:p>
          <a:p>
            <a:pPr marL="360363" lvl="1" indent="-360363" defTabSz="762000" eaLnBrk="0" hangingPunct="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ü"/>
              <a:tabLst>
                <a:tab pos="803275" algn="l"/>
              </a:tabLst>
            </a:pPr>
            <a:r>
              <a:rPr lang="pt-BR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Pode constituir segunda etapa de concurso público;</a:t>
            </a:r>
          </a:p>
          <a:p>
            <a:pPr marL="360363" lvl="1" indent="-360363" defTabSz="762000" eaLnBrk="0" hangingPunct="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ü"/>
              <a:tabLst>
                <a:tab pos="803275" algn="l"/>
              </a:tabLst>
            </a:pPr>
            <a:r>
              <a:rPr lang="pt-BR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Promover a formação necessária para o exercício da função;</a:t>
            </a:r>
          </a:p>
          <a:p>
            <a:pPr marL="360363" lvl="1" indent="-360363" defTabSz="762000" eaLnBrk="0" hangingPunct="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ü"/>
              <a:tabLst>
                <a:tab pos="803275" algn="l"/>
              </a:tabLst>
            </a:pPr>
            <a:r>
              <a:rPr lang="pt-BR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Duração variada por carreira;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13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18249"/>
            <a:ext cx="8035256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lnSpc>
                <a:spcPct val="13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Ações de Capacitação </a:t>
            </a:r>
          </a:p>
          <a:p>
            <a:pPr marL="541338" indent="-541338" defTabSz="762000" eaLnBrk="0" hangingPunct="0">
              <a:lnSpc>
                <a:spcPct val="13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Promoção na Carreira</a:t>
            </a:r>
          </a:p>
          <a:p>
            <a:pPr marL="720725" lvl="1" indent="-360363" defTabSz="623888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Conhecimentos necessários ao desempenho das atividades inerentes ao cargo;</a:t>
            </a:r>
          </a:p>
          <a:p>
            <a:pPr marL="720725" lvl="1" indent="-360363" defTabSz="623888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Habilitação para a promoção funcional;</a:t>
            </a:r>
          </a:p>
          <a:p>
            <a:pPr marL="720725" lvl="1" indent="-360363" defTabSz="623888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Ofertada nas modalidades presencial e a distância.</a:t>
            </a:r>
            <a:endParaRPr lang="pt-BR" altLang="zh-CN" sz="2400" dirty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14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20529"/>
            <a:ext cx="8035256" cy="38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lnSpc>
                <a:spcPct val="13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Ações de Capacitação </a:t>
            </a:r>
          </a:p>
          <a:p>
            <a:pPr marL="541338" indent="-541338" defTabSz="762000" eaLnBrk="0" hangingPunct="0">
              <a:lnSpc>
                <a:spcPct val="13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Finanças Públicas</a:t>
            </a:r>
            <a:r>
              <a:rPr lang="pt-BR" altLang="zh-CN" sz="28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 e áreas afins</a:t>
            </a:r>
          </a:p>
          <a:p>
            <a:pPr marL="720725" lvl="1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Capacitação permanente dos servidores nas atividades </a:t>
            </a:r>
            <a:r>
              <a:rPr lang="pt-BR" altLang="zh-CN" sz="2400" dirty="0" err="1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finalísticas</a:t>
            </a: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 </a:t>
            </a:r>
            <a:r>
              <a:rPr lang="pt-BR" altLang="zh-CN" sz="240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do MF.</a:t>
            </a:r>
            <a:endParaRPr lang="pt-BR" altLang="zh-CN" sz="2400" dirty="0" smtClean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  <a:p>
            <a:pPr marL="1143000" lvl="2" indent="-228600" defTabSz="762000" eaLnBrk="0" hangingPunct="0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Programas de pós-graduação;</a:t>
            </a:r>
          </a:p>
          <a:p>
            <a:pPr marL="1143000" lvl="2" indent="-228600" defTabSz="762000" eaLnBrk="0" hangingPunct="0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Cursos de Extensão;</a:t>
            </a:r>
          </a:p>
          <a:p>
            <a:pPr marL="1143000" lvl="2" indent="-228600" defTabSz="762000" eaLnBrk="0" hangingPunct="0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Seminários e Workshops;</a:t>
            </a:r>
          </a:p>
          <a:p>
            <a:pPr marL="1143000" lvl="2" indent="-228600" defTabSz="762000" eaLnBrk="0" hangingPunct="0"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Modalidades presencial e a distância;</a:t>
            </a:r>
            <a:endParaRPr lang="pt-BR" altLang="zh-CN" sz="2400" dirty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15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57534"/>
            <a:ext cx="803525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Ações de Capacitação </a:t>
            </a:r>
          </a:p>
          <a:p>
            <a:pPr marL="541338" indent="-541338" defTabSz="762000" eaLnBrk="0" hangingPunct="0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Técnico-Operacional</a:t>
            </a:r>
          </a:p>
          <a:p>
            <a:pPr marL="720725" lvl="1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Capacitação em temáticas instrumentais administrativas.</a:t>
            </a:r>
          </a:p>
          <a:p>
            <a:pPr marL="541338" indent="-541338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Comportamental</a:t>
            </a:r>
          </a:p>
          <a:p>
            <a:pPr marL="720725" lvl="1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Voltadas para a mudança de atitudes, visando o melhor desempenho pessoal e organizacional.</a:t>
            </a:r>
          </a:p>
          <a:p>
            <a:pPr marL="541338" indent="-541338" defTabSz="762000" eaLnBrk="0" hangingPunct="0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</a:pPr>
            <a:r>
              <a:rPr lang="pt-BR" altLang="zh-CN" sz="2800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Gerencial</a:t>
            </a:r>
          </a:p>
          <a:p>
            <a:pPr marL="720725" lvl="1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Desenvolver a cultura gerencial entre os gestores e líderes e reflexão coletiva sobre a Gestão;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16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1502240"/>
            <a:ext cx="803525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Estudos e Pesquisas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Prêmios de Monografias;</a:t>
            </a:r>
          </a:p>
          <a:p>
            <a:pPr marL="1177925" lvl="3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STN; SEAE; RFB; SOF; CGU; ESAF; TCE/GO, SAE/PR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Grupos de Estudos e Pesquisas;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Cadernos de Finanças Públicas;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Pós-Graduação;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Termo de Cooperação com o IPEA; </a:t>
            </a:r>
            <a:endParaRPr lang="pt-BR" altLang="zh-CN" sz="2400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17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24243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Pós-Graduação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45959"/>
            <a:ext cx="8035256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62000" eaLnBrk="0" hangingPunc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defRPr/>
            </a:pPr>
            <a:r>
              <a:rPr lang="pt-BR" sz="2800" b="1" u="sng" dirty="0" smtClean="0"/>
              <a:t>Cursos próprios e parcerias com universidades 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Especialização em Direito Tributário 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Especialização em Educação Fiscal e Cidadania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Especialização Administração Orçamentário- Financeira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Especialização em Finanças Públicas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Especialização em Governo Eletrônico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Mestrado em Administração</a:t>
            </a:r>
          </a:p>
          <a:p>
            <a:pPr marL="720725" lvl="1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SzPct val="125000"/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</a:rPr>
              <a:t>Mestrado em Economia do Setor Público</a:t>
            </a:r>
            <a:endParaRPr lang="pt-BR" altLang="zh-CN" sz="2400" dirty="0">
              <a:solidFill>
                <a:srgbClr val="00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18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520" y="692696"/>
            <a:ext cx="33688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Educação a Distância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4005263"/>
            <a:ext cx="8642350" cy="18018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dirty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Escola Virtual ESAF - </a:t>
            </a:r>
            <a:r>
              <a:rPr lang="pt-BR" altLang="zh-CN" sz="28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Plataforma </a:t>
            </a:r>
            <a:r>
              <a:rPr lang="pt-BR" altLang="zh-CN" sz="2800" dirty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MOODLE</a:t>
            </a:r>
          </a:p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dirty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Escola Virtual </a:t>
            </a:r>
            <a:r>
              <a:rPr lang="pt-BR" altLang="zh-CN" sz="28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ESAF - </a:t>
            </a:r>
            <a:r>
              <a:rPr lang="pt-BR" altLang="zh-CN" sz="2800" dirty="0" err="1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UniSERPRO</a:t>
            </a:r>
            <a:endParaRPr lang="pt-BR" altLang="zh-CN" sz="2800" dirty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  <a:p>
            <a:pPr marL="541338" indent="-541338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dirty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Escola Virtual TCU (parceria)</a:t>
            </a:r>
            <a:endParaRPr lang="pt-BR" altLang="zh-CN" sz="3200" dirty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</p:txBody>
      </p:sp>
      <p:pic>
        <p:nvPicPr>
          <p:cNvPr id="8" name="Picture 5" descr="banner ea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5038"/>
            <a:ext cx="91440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19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6735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66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Novo EAD - Capacitação para Dirigentes - Temáticas </a:t>
            </a:r>
            <a:endParaRPr lang="pt-BR" sz="2800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484" t="31600" r="11542" b="17113"/>
          <a:stretch>
            <a:fillRect/>
          </a:stretch>
        </p:blipFill>
        <p:spPr bwMode="auto">
          <a:xfrm>
            <a:off x="225887" y="1340768"/>
            <a:ext cx="8664605" cy="406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0" y="6926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3300"/>
                </a:solidFill>
              </a:rPr>
              <a:t>Marco Legal </a:t>
            </a:r>
            <a:endParaRPr lang="pt-BR" sz="2000" dirty="0">
              <a:solidFill>
                <a:srgbClr val="0033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340768"/>
            <a:ext cx="849694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u="sng" dirty="0" smtClean="0"/>
              <a:t>Constituição Federal 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Art. 39 § 2º </a:t>
            </a:r>
            <a:r>
              <a:rPr lang="pt-BR" sz="2400" dirty="0" smtClean="0"/>
              <a:t>- Escolas de Gov. para formação de servidores públicos;</a:t>
            </a:r>
          </a:p>
          <a:p>
            <a:pPr algn="just">
              <a:spcBef>
                <a:spcPct val="0"/>
              </a:spcBef>
            </a:pPr>
            <a:endParaRPr lang="pt-BR" sz="2000" dirty="0" smtClean="0">
              <a:solidFill>
                <a:srgbClr val="000000"/>
              </a:solidFill>
            </a:endParaRPr>
          </a:p>
          <a:p>
            <a:pPr algn="just">
              <a:spcBef>
                <a:spcPct val="0"/>
              </a:spcBef>
            </a:pPr>
            <a:r>
              <a:rPr lang="pt-BR" sz="2600" dirty="0" smtClean="0">
                <a:solidFill>
                  <a:srgbClr val="000000"/>
                </a:solidFill>
              </a:rPr>
              <a:t>“A União, os Estados e o Distrito Federal manterão </a:t>
            </a:r>
            <a:r>
              <a:rPr lang="pt-BR" sz="2600" b="1" dirty="0" smtClean="0"/>
              <a:t>Escolas de Governo </a:t>
            </a:r>
            <a:r>
              <a:rPr lang="pt-BR" sz="2600" dirty="0" smtClean="0">
                <a:solidFill>
                  <a:srgbClr val="000000"/>
                </a:solidFill>
              </a:rPr>
              <a:t>para a formação e o aperfeiçoamento dos servidores públicos, constituindo-se a participação nos cursos um dos requisitos para a promoção na carreira...”</a:t>
            </a:r>
            <a:endParaRPr lang="pt-BR" sz="2200" b="1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2</a:t>
            </a:fld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20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2852936"/>
            <a:ext cx="8482928" cy="851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sz="2000" b="1" u="sng" dirty="0" smtClean="0">
                <a:solidFill>
                  <a:srgbClr val="000000"/>
                </a:solidFill>
                <a:ea typeface="SimSun" pitchFamily="2" charset="-122"/>
              </a:rPr>
              <a:t>OBJETIVO GERAL</a:t>
            </a:r>
          </a:p>
          <a:p>
            <a:pPr marL="719138" lvl="1" indent="-360363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pt-BR" sz="2300" dirty="0" smtClean="0">
                <a:solidFill>
                  <a:srgbClr val="000000"/>
                </a:solidFill>
                <a:ea typeface="SimSun" pitchFamily="2" charset="-122"/>
              </a:rPr>
              <a:t>Promover a educação fiscal para o pleno exercício da cidadania.</a:t>
            </a:r>
            <a:endParaRPr lang="pt-BR" altLang="zh-CN" sz="2300" i="1" dirty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</p:txBody>
      </p:sp>
      <p:pic>
        <p:nvPicPr>
          <p:cNvPr id="6" name="Picture 5" descr="pn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378" y="1433711"/>
            <a:ext cx="60483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49" y="4144431"/>
            <a:ext cx="8534723" cy="195130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algn="l" defTabSz="762000" eaLnBrk="0" hangingPunct="0">
              <a:lnSpc>
                <a:spcPct val="12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sz="2000" b="1" u="sng" dirty="0">
                <a:solidFill>
                  <a:srgbClr val="000000"/>
                </a:solidFill>
                <a:ea typeface="SimSun" pitchFamily="2" charset="-122"/>
              </a:rPr>
              <a:t>OBJETIVOS </a:t>
            </a:r>
            <a:r>
              <a:rPr lang="pt-BR" sz="2000" b="1" u="sng" dirty="0" smtClean="0">
                <a:solidFill>
                  <a:srgbClr val="000000"/>
                </a:solidFill>
                <a:ea typeface="SimSun" pitchFamily="2" charset="-122"/>
              </a:rPr>
              <a:t>ESPECÍFICOS</a:t>
            </a:r>
            <a:endParaRPr lang="pt-BR" sz="2000" b="1" u="sng" dirty="0">
              <a:solidFill>
                <a:srgbClr val="000000"/>
              </a:solidFill>
              <a:ea typeface="SimSun" pitchFamily="2" charset="-122"/>
            </a:endParaRPr>
          </a:p>
          <a:p>
            <a:pPr marL="719138" lvl="1" indent="-360363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SimSun" pitchFamily="2" charset="-122"/>
              </a:rPr>
              <a:t>Sensibilizar para </a:t>
            </a:r>
            <a:r>
              <a:rPr lang="pt-BR" sz="2200" dirty="0">
                <a:solidFill>
                  <a:srgbClr val="000000"/>
                </a:solidFill>
                <a:ea typeface="SimSun" pitchFamily="2" charset="-122"/>
              </a:rPr>
              <a:t>a função socioeconômica do tributo. </a:t>
            </a:r>
          </a:p>
          <a:p>
            <a:pPr marL="719138" lvl="1" indent="-360363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SimSun" pitchFamily="2" charset="-122"/>
              </a:rPr>
              <a:t>Disseminar </a:t>
            </a:r>
            <a:r>
              <a:rPr lang="pt-BR" sz="2200" dirty="0">
                <a:solidFill>
                  <a:srgbClr val="000000"/>
                </a:solidFill>
                <a:ea typeface="SimSun" pitchFamily="2" charset="-122"/>
              </a:rPr>
              <a:t>conhecimentos </a:t>
            </a:r>
            <a:r>
              <a:rPr lang="pt-BR" sz="2200" dirty="0" smtClean="0">
                <a:solidFill>
                  <a:srgbClr val="000000"/>
                </a:solidFill>
                <a:ea typeface="SimSun" pitchFamily="2" charset="-122"/>
              </a:rPr>
              <a:t>sobre </a:t>
            </a:r>
            <a:r>
              <a:rPr lang="pt-BR" sz="2200" dirty="0">
                <a:solidFill>
                  <a:srgbClr val="000000"/>
                </a:solidFill>
                <a:ea typeface="SimSun" pitchFamily="2" charset="-122"/>
              </a:rPr>
              <a:t>administração pública. </a:t>
            </a:r>
          </a:p>
          <a:p>
            <a:pPr marL="719138" lvl="1" indent="-360363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pt-BR" sz="2200" dirty="0">
                <a:solidFill>
                  <a:srgbClr val="000000"/>
                </a:solidFill>
                <a:ea typeface="SimSun" pitchFamily="2" charset="-122"/>
              </a:rPr>
              <a:t>Incentivar o acompanhamento </a:t>
            </a:r>
            <a:r>
              <a:rPr lang="pt-BR" sz="2200" dirty="0" smtClean="0">
                <a:solidFill>
                  <a:srgbClr val="000000"/>
                </a:solidFill>
                <a:ea typeface="SimSun" pitchFamily="2" charset="-122"/>
              </a:rPr>
              <a:t>da </a:t>
            </a:r>
            <a:r>
              <a:rPr lang="pt-BR" sz="2200" dirty="0">
                <a:solidFill>
                  <a:srgbClr val="000000"/>
                </a:solidFill>
                <a:ea typeface="SimSun" pitchFamily="2" charset="-122"/>
              </a:rPr>
              <a:t>aplicação dos recursos públicos. </a:t>
            </a:r>
          </a:p>
          <a:p>
            <a:pPr marL="719138" lvl="1" indent="-360363" defTabSz="762000" eaLnBrk="0" hangingPunct="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Wingdings" pitchFamily="2" charset="2"/>
              <a:buChar char="ü"/>
              <a:tabLst>
                <a:tab pos="984250" algn="l"/>
              </a:tabLst>
            </a:pPr>
            <a:r>
              <a:rPr lang="pt-BR" sz="2200" dirty="0" smtClean="0">
                <a:solidFill>
                  <a:srgbClr val="000000"/>
                </a:solidFill>
                <a:ea typeface="SimSun" pitchFamily="2" charset="-122"/>
              </a:rPr>
              <a:t>Promover a relação </a:t>
            </a:r>
            <a:r>
              <a:rPr lang="pt-BR" sz="2200" dirty="0">
                <a:solidFill>
                  <a:srgbClr val="000000"/>
                </a:solidFill>
                <a:ea typeface="SimSun" pitchFamily="2" charset="-122"/>
              </a:rPr>
              <a:t>harmoniosa entre o Estado e o cidadão.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520" y="692696"/>
            <a:ext cx="4122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Áreas de Atuação da ESAF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21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2864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Principais Eventos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45959"/>
            <a:ext cx="80352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13" indent="-361950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Semana de Administração Orçamentária, Financeira e de Contratações Públicas;</a:t>
            </a:r>
          </a:p>
          <a:p>
            <a:pPr marL="1081088" lvl="2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Evento itinerante realizado em cinco regiões do país</a:t>
            </a:r>
          </a:p>
          <a:p>
            <a:pPr marL="1081088" lvl="2" indent="-3603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Em 2012 foram treinados 3.573 servidores</a:t>
            </a:r>
          </a:p>
          <a:p>
            <a:pPr marL="722313" lvl="1" indent="-361950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2º Ciclo de Debates sobre Qualidade do Gasto;</a:t>
            </a:r>
          </a:p>
          <a:p>
            <a:pPr marL="722313" lvl="1" indent="-361950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III Congresso sobre Informação de Custos e Qualidade do Gasto Público;</a:t>
            </a:r>
          </a:p>
          <a:p>
            <a:pPr marL="722313" lvl="1" indent="-361950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Termo de Cooperação – ABC – Governo do </a:t>
            </a:r>
            <a:r>
              <a:rPr lang="pt-BR" altLang="zh-CN" sz="2400" dirty="0" err="1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Timor-Leste</a:t>
            </a: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;</a:t>
            </a:r>
            <a:endParaRPr lang="pt-BR" altLang="zh-CN" sz="2400" dirty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22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37582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Eventos de Capacitação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5720" y="1571612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 eaLnBrk="0" hangingPunct="0">
              <a:spcBef>
                <a:spcPct val="0"/>
              </a:spcBef>
            </a:pPr>
            <a:r>
              <a:rPr lang="pt-BR" sz="2400" b="1" dirty="0" smtClean="0">
                <a:solidFill>
                  <a:srgbClr val="003300"/>
                </a:solidFill>
                <a:cs typeface="Arial" pitchFamily="34" charset="0"/>
              </a:rPr>
              <a:t>Total de Capacitações</a:t>
            </a:r>
            <a:endParaRPr lang="pt-BR" sz="2400" b="1" dirty="0">
              <a:solidFill>
                <a:srgbClr val="003300"/>
              </a:solidFill>
              <a:cs typeface="Arial" pitchFamily="34" charset="0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827584" y="2060848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23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19280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Publicações</a:t>
            </a:r>
          </a:p>
        </p:txBody>
      </p:sp>
      <p:sp>
        <p:nvSpPr>
          <p:cNvPr id="6" name="Espaço Reservado para Número de Slide 3"/>
          <p:cNvSpPr txBox="1">
            <a:spLocks noGrp="1"/>
          </p:cNvSpPr>
          <p:nvPr/>
        </p:nvSpPr>
        <p:spPr bwMode="auto">
          <a:xfrm>
            <a:off x="8532813" y="6453188"/>
            <a:ext cx="4445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</a:pPr>
            <a:fld id="{44ACE3C5-3B0A-48F5-B364-A37FF3F9C0C6}" type="slidenum">
              <a:rPr lang="pt-BR" sz="900">
                <a:solidFill>
                  <a:schemeClr val="tx1"/>
                </a:solidFill>
              </a:rPr>
              <a:pPr algn="r">
                <a:spcBef>
                  <a:spcPct val="0"/>
                </a:spcBef>
              </a:pPr>
              <a:t>23</a:t>
            </a:fld>
            <a:endParaRPr lang="pt-BR" sz="900">
              <a:solidFill>
                <a:schemeClr val="tx1"/>
              </a:solidFill>
            </a:endParaRPr>
          </a:p>
        </p:txBody>
      </p:sp>
      <p:pic>
        <p:nvPicPr>
          <p:cNvPr id="8" name="Picture 5" descr="caderno finanç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05263"/>
            <a:ext cx="18923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E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2924175"/>
            <a:ext cx="1946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JOANI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2738"/>
            <a:ext cx="205263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LIVRO ESA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96975"/>
            <a:ext cx="19113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MES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51100" y="1268413"/>
            <a:ext cx="1947863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POLITICA TRI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076700"/>
            <a:ext cx="17891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692696"/>
            <a:ext cx="5251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Como fazer parcerias com a ESAF?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0018" y="1412776"/>
            <a:ext cx="8035256" cy="457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defTabSz="762000" eaLnBrk="0" hangingPunct="0"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Órgãos Públicos Federais</a:t>
            </a:r>
          </a:p>
          <a:p>
            <a:pPr marL="358775" lvl="1" indent="-358775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Termo de Cooperação – Dec. nº 6.170/07 art. 1º, § 1º, III – Instrumento de transferência de crédito do órgão;  </a:t>
            </a:r>
          </a:p>
          <a:p>
            <a:pPr marL="358775" lvl="1" indent="-358775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Portaria Conjunta MP/MF/CGU nº 8/12 - minuta-padrão de Termo de Cooperação; </a:t>
            </a:r>
          </a:p>
          <a:p>
            <a:pPr marL="541338" indent="-541338" defTabSz="762000" eaLnBrk="0" hangingPunct="0">
              <a:lnSpc>
                <a:spcPct val="130000"/>
              </a:lnSpc>
              <a:spcBef>
                <a:spcPct val="20000"/>
              </a:spcBef>
              <a:buClr>
                <a:srgbClr val="008000"/>
              </a:buClr>
            </a:pPr>
            <a:r>
              <a:rPr lang="pt-BR" altLang="zh-CN" sz="2800" b="1" u="sng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Demais Órgãos – Estados e Municípios </a:t>
            </a:r>
          </a:p>
          <a:p>
            <a:pPr marL="358775" lvl="1" indent="-358775" defTabSz="358775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Dispensa ou </a:t>
            </a: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Inexigibilidade de </a:t>
            </a: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Licitação – Lei 8.666/93; </a:t>
            </a:r>
            <a:endParaRPr lang="pt-BR" altLang="zh-CN" sz="2400" dirty="0" smtClean="0">
              <a:solidFill>
                <a:srgbClr val="000000"/>
              </a:solidFill>
              <a:ea typeface="SimSun" pitchFamily="2" charset="-122"/>
              <a:cs typeface="Calibri" pitchFamily="34" charset="0"/>
            </a:endParaRPr>
          </a:p>
          <a:p>
            <a:pPr marL="358775" lvl="1" indent="-358775" defTabSz="358775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Contrato </a:t>
            </a: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- Caput do Art. 62 da Lei nº 8.666/93; </a:t>
            </a:r>
          </a:p>
          <a:p>
            <a:pPr marL="358775" lvl="1" indent="-358775" defTabSz="358775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  <a:defRPr/>
            </a:pPr>
            <a:r>
              <a:rPr lang="pt-BR" altLang="zh-CN" sz="2400" dirty="0" smtClean="0">
                <a:solidFill>
                  <a:srgbClr val="000000"/>
                </a:solidFill>
                <a:ea typeface="SimSun" pitchFamily="2" charset="-122"/>
                <a:cs typeface="Calibri" pitchFamily="34" charset="0"/>
              </a:rPr>
              <a:t>Emissão de Nota de Empenho.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Projetos ESAF\Power Points\4-Abertura - Ver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734"/>
            <a:ext cx="9166312" cy="6874734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3370389" y="404664"/>
            <a:ext cx="24032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500" b="1" dirty="0" smtClean="0">
                <a:solidFill>
                  <a:srgbClr val="006600"/>
                </a:solidFill>
              </a:rPr>
              <a:t>OBRIGADO!</a:t>
            </a:r>
            <a:endParaRPr lang="pt-BR" sz="3500" b="1" dirty="0">
              <a:solidFill>
                <a:srgbClr val="006600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278618" y="4824536"/>
            <a:ext cx="4572032" cy="19888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54241" y="4956908"/>
            <a:ext cx="396044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Nerylson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 Lima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326072" y="5500702"/>
            <a:ext cx="44605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Diretor</a:t>
            </a:r>
            <a:r>
              <a:rPr kumimoji="0" lang="pt-B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Geral-Adjunto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Escola de Administração Fazendária – ESAF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baseline="0" dirty="0" smtClean="0">
                <a:cs typeface="Arial" pitchFamily="34" charset="0"/>
              </a:rPr>
              <a:t>61 3412-6103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ea typeface="Times New Roman" pitchFamily="18" charset="0"/>
                <a:cs typeface="Calibri" pitchFamily="34" charset="0"/>
                <a:hlinkClick r:id="rId4"/>
              </a:rPr>
              <a:t>Nerylson.silva@fazenda.gov.br</a:t>
            </a:r>
            <a:endParaRPr kumimoji="0" lang="pt-B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3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23528" y="1196752"/>
            <a:ext cx="799288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b="1" u="sng" dirty="0" smtClean="0"/>
          </a:p>
          <a:p>
            <a:pPr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pt-BR" sz="2200" dirty="0" smtClean="0"/>
              <a:t> Política e Diretrizes para o Desenvolvimento de Pessoal – PNDP -   da administração pública federal direta, autárquica e </a:t>
            </a:r>
            <a:r>
              <a:rPr lang="pt-BR" sz="2200" dirty="0" err="1" smtClean="0"/>
              <a:t>fundacional</a:t>
            </a:r>
            <a:r>
              <a:rPr lang="pt-BR" sz="2200" dirty="0" smtClean="0"/>
              <a:t>; 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200" dirty="0" smtClean="0"/>
              <a:t> Gestão por Competências.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69269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3300"/>
                </a:solidFill>
              </a:rPr>
              <a:t>Decreto nº 5.707/2006</a:t>
            </a:r>
            <a:endParaRPr lang="pt-BR" sz="2000" dirty="0">
              <a:solidFill>
                <a:srgbClr val="0033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3528" y="3394692"/>
            <a:ext cx="756084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200" b="1" u="sng" dirty="0"/>
              <a:t>Disciplina instrumentos de apoio à PNDP</a:t>
            </a:r>
            <a:r>
              <a:rPr lang="pt-BR" sz="2200" dirty="0"/>
              <a:t>: </a:t>
            </a:r>
            <a:endParaRPr lang="pt-BR" sz="2200" dirty="0" smtClean="0"/>
          </a:p>
          <a:p>
            <a:pPr marL="354013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/>
              <a:t>Plano </a:t>
            </a:r>
            <a:r>
              <a:rPr lang="pt-BR" sz="2200" dirty="0"/>
              <a:t>Anual de Capacitação</a:t>
            </a:r>
          </a:p>
          <a:p>
            <a:pPr marL="354013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/>
              <a:t>Relatório do Plano Anual de Capacitação</a:t>
            </a:r>
          </a:p>
          <a:p>
            <a:pPr marL="354013" lvl="0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/>
              <a:t>Sistema de Gestão por </a:t>
            </a:r>
            <a:r>
              <a:rPr lang="pt-BR" sz="2200" dirty="0" smtClean="0"/>
              <a:t>Competências</a:t>
            </a:r>
            <a:endParaRPr lang="pt-BR" sz="22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51520" y="2834342"/>
            <a:ext cx="46573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Portaria MPOG nº 208 – 2006 </a:t>
            </a:r>
            <a:endParaRPr kumimoji="0" lang="pt-BR" sz="2800" b="0" i="0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4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1270501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/>
              <a:t>Conjunto de conhecimento, habilidades e atitudes necessários ao desempenho das funções dos servidores, visando ao alcance dos objetivos da instituição.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4394" y="4149080"/>
            <a:ext cx="18584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dirty="0"/>
              <a:t>Matriz - CHA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1520" y="4653136"/>
            <a:ext cx="86409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u="sng" dirty="0"/>
              <a:t>Conhecimento</a:t>
            </a:r>
            <a:r>
              <a:rPr lang="pt-BR" sz="2000" dirty="0"/>
              <a:t>: informações assimiladas, cognitiva – Saber; 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u="sng" dirty="0"/>
              <a:t>Habilidades</a:t>
            </a:r>
            <a:r>
              <a:rPr lang="pt-BR" sz="2000" dirty="0"/>
              <a:t>: Capacidade de fazer uso produtivo do conhecimento – Saber fazer;</a:t>
            </a:r>
          </a:p>
          <a:p>
            <a:pPr marL="173038" lvl="0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u="sng" dirty="0" smtClean="0"/>
              <a:t>Atitudes</a:t>
            </a:r>
            <a:r>
              <a:rPr lang="pt-BR" sz="2000" dirty="0" smtClean="0"/>
              <a:t>: </a:t>
            </a:r>
            <a:r>
              <a:rPr lang="pt-BR" sz="2000" dirty="0"/>
              <a:t>Aspectos sociais e afetivos no contexto do trabalho </a:t>
            </a:r>
            <a:r>
              <a:rPr lang="pt-BR" sz="2000" dirty="0" smtClean="0"/>
              <a:t>– </a:t>
            </a:r>
            <a:r>
              <a:rPr lang="pt-BR" sz="2000" dirty="0"/>
              <a:t>Querer Fazer; </a:t>
            </a:r>
            <a:r>
              <a:rPr lang="pt-BR" dirty="0"/>
              <a:t> </a:t>
            </a:r>
          </a:p>
        </p:txBody>
      </p:sp>
      <p:grpSp>
        <p:nvGrpSpPr>
          <p:cNvPr id="2" name="Grupo 14"/>
          <p:cNvGrpSpPr/>
          <p:nvPr/>
        </p:nvGrpSpPr>
        <p:grpSpPr>
          <a:xfrm>
            <a:off x="1835696" y="2348880"/>
            <a:ext cx="4608512" cy="1590142"/>
            <a:chOff x="3303173" y="1943590"/>
            <a:chExt cx="4200601" cy="1374118"/>
          </a:xfrm>
        </p:grpSpPr>
        <p:sp>
          <p:nvSpPr>
            <p:cNvPr id="12" name="Retângulo 11"/>
            <p:cNvSpPr/>
            <p:nvPr/>
          </p:nvSpPr>
          <p:spPr>
            <a:xfrm rot="21021935">
              <a:off x="3303173" y="1943590"/>
              <a:ext cx="3816424" cy="6480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/>
              <a:r>
                <a:rPr lang="pt-BR" sz="35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5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C</a:t>
              </a:r>
              <a:r>
                <a:rPr lang="pt-BR" sz="35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ONHECIMENTO</a:t>
              </a:r>
              <a:endParaRPr lang="pt-BR" sz="3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4283968" y="2348880"/>
              <a:ext cx="2471253" cy="630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/>
              <a:r>
                <a:rPr lang="pt-BR" sz="35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5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H</a:t>
              </a:r>
              <a:r>
                <a:rPr lang="pt-BR" sz="35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ABILIDADE</a:t>
              </a:r>
              <a:endParaRPr lang="pt-BR" sz="3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 rot="21116952">
              <a:off x="5511882" y="2686766"/>
              <a:ext cx="1991892" cy="6309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threePt" dir="t"/>
              </a:scene3d>
              <a:sp3d/>
            </a:bodyPr>
            <a:lstStyle/>
            <a:p>
              <a:pPr algn="ctr"/>
              <a:r>
                <a:rPr lang="pt-BR" sz="35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5C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A</a:t>
              </a:r>
              <a:r>
                <a:rPr lang="pt-BR" sz="35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TITUDES</a:t>
              </a:r>
              <a:endParaRPr lang="pt-BR" sz="35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6" name="CaixaDeTexto 15"/>
          <p:cNvSpPr txBox="1"/>
          <p:nvPr/>
        </p:nvSpPr>
        <p:spPr>
          <a:xfrm>
            <a:off x="251520" y="6735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6600"/>
                </a:solidFill>
              </a:rPr>
              <a:t>Competências - Conceitos </a:t>
            </a:r>
            <a:endParaRPr lang="pt-BR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E3032-A796-41D2-AC71-9E85703F6842}" type="slidenum"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3520" y="0"/>
            <a:ext cx="2100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err="1" smtClean="0">
                <a:solidFill>
                  <a:srgbClr val="FFFFFF"/>
                </a:solidFill>
              </a:rPr>
              <a:t>www.esaf.fazenda.gov.br</a:t>
            </a:r>
            <a:endParaRPr lang="pt-BR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5" y="548681"/>
            <a:ext cx="8643998" cy="595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 bwMode="auto">
          <a:xfrm>
            <a:off x="1043037" y="5373092"/>
            <a:ext cx="6911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615950" indent="-28575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80000"/>
              <a:buFont typeface="Corbe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9536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379538" indent="-282575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Corbel" charset="0"/>
              <a:buChar char="–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63713" indent="-22860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  <a:t>Escola de Administração Fazendária – ESAF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sz="2000" b="1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  <a:t>Ministério da Fazenda – Brasil</a:t>
            </a:r>
            <a:endParaRPr lang="pt-BR" b="1" dirty="0" smtClean="0">
              <a:solidFill>
                <a:srgbClr val="000090"/>
              </a:solidFill>
              <a:latin typeface="Calibri" charset="0"/>
              <a:ea typeface="MS PGothic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pt-BR" b="1" dirty="0" smtClean="0">
                <a:solidFill>
                  <a:schemeClr val="bg1"/>
                </a:solidFill>
                <a:latin typeface="Calibri" charset="0"/>
                <a:ea typeface="MS PGothic" charset="0"/>
              </a:rPr>
              <a:t>1973/2013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6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2660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Origens da ESAF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1445959"/>
            <a:ext cx="7884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360363" algn="just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1945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: Criação dos cursos de aperfeiçoamento do Ministério da Fazenda;</a:t>
            </a:r>
          </a:p>
          <a:p>
            <a:pPr marL="541338" indent="-4492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1967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: Centro de Treinamento do Ministério da Fazenda;</a:t>
            </a:r>
          </a:p>
          <a:p>
            <a:pPr marL="541338" indent="-4492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1973: 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Criação legal da ESAF;</a:t>
            </a:r>
          </a:p>
          <a:p>
            <a:pPr marL="541338" indent="-449263" defTabSz="762000" eaLnBrk="0" hangingPunct="0">
              <a:spcBef>
                <a:spcPts val="60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2400" b="1" dirty="0" smtClean="0">
                <a:solidFill>
                  <a:srgbClr val="080808"/>
                </a:solidFill>
                <a:cs typeface="Arial" pitchFamily="34" charset="0"/>
              </a:rPr>
              <a:t>1975</a:t>
            </a:r>
            <a:r>
              <a:rPr lang="pt-BR" sz="2400" dirty="0" smtClean="0">
                <a:solidFill>
                  <a:srgbClr val="080808"/>
                </a:solidFill>
                <a:cs typeface="Arial" pitchFamily="34" charset="0"/>
              </a:rPr>
              <a:t>: Instalação da Sede Própria;</a:t>
            </a:r>
            <a:endParaRPr lang="pt-BR" sz="2400" dirty="0">
              <a:solidFill>
                <a:srgbClr val="080808"/>
              </a:solidFill>
              <a:cs typeface="Arial" pitchFamily="34" charset="0"/>
            </a:endParaRPr>
          </a:p>
        </p:txBody>
      </p:sp>
      <p:pic>
        <p:nvPicPr>
          <p:cNvPr id="6" name="Imagem 7" descr="esaf_40_anos_textura_perspectiva .png"/>
          <p:cNvPicPr>
            <a:picLocks noChangeAspect="1"/>
          </p:cNvPicPr>
          <p:nvPr/>
        </p:nvPicPr>
        <p:blipFill>
          <a:blip r:embed="rId2" cstate="print"/>
          <a:srcRect l="12329" t="8835" r="19178" b="7021"/>
          <a:stretch>
            <a:fillRect/>
          </a:stretch>
        </p:blipFill>
        <p:spPr bwMode="auto">
          <a:xfrm>
            <a:off x="4564842" y="3212976"/>
            <a:ext cx="347793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088" y="764632"/>
            <a:ext cx="4622800" cy="5929330"/>
          </a:xfrm>
          <a:noFill/>
          <a:ln w="0"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2844" y="214290"/>
            <a:ext cx="77153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just" defTabSz="762000" eaLnBrk="0" hangingPunct="0">
              <a:spcBef>
                <a:spcPct val="0"/>
              </a:spcBef>
              <a:defRPr/>
            </a:pPr>
            <a:r>
              <a:rPr lang="pt-BR" sz="2800" b="1" dirty="0" smtClean="0">
                <a:solidFill>
                  <a:srgbClr val="003300"/>
                </a:solidFill>
                <a:cs typeface="Arial" pitchFamily="34" charset="0"/>
              </a:rPr>
              <a:t>ESTRUTURA  </a:t>
            </a:r>
            <a:r>
              <a:rPr lang="pt-BR" sz="2800" b="1" dirty="0">
                <a:solidFill>
                  <a:srgbClr val="003300"/>
                </a:solidFill>
                <a:cs typeface="Arial" pitchFamily="34" charset="0"/>
              </a:rPr>
              <a:t>FÍSICA DA SEDE</a:t>
            </a:r>
          </a:p>
        </p:txBody>
      </p:sp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4974058" y="1484784"/>
            <a:ext cx="3774406" cy="335476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Clr>
                <a:srgbClr val="33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 Sede instalada a 20 </a:t>
            </a:r>
            <a:r>
              <a:rPr lang="pt-BR" sz="2400" dirty="0">
                <a:solidFill>
                  <a:srgbClr val="000000"/>
                </a:solidFill>
              </a:rPr>
              <a:t>Km do centro </a:t>
            </a:r>
            <a:r>
              <a:rPr lang="pt-BR" sz="2400" dirty="0" smtClean="0">
                <a:solidFill>
                  <a:srgbClr val="000000"/>
                </a:solidFill>
              </a:rPr>
              <a:t>de Brasília; </a:t>
            </a:r>
          </a:p>
          <a:p>
            <a:pPr algn="just">
              <a:spcAft>
                <a:spcPts val="600"/>
              </a:spcAft>
              <a:buClr>
                <a:srgbClr val="33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 Área Total de 422.000 m².</a:t>
            </a:r>
          </a:p>
          <a:p>
            <a:pPr algn="just">
              <a:spcAft>
                <a:spcPts val="600"/>
              </a:spcAft>
              <a:buClr>
                <a:srgbClr val="33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 38.000 m² </a:t>
            </a:r>
            <a:r>
              <a:rPr lang="pt-BR" sz="2400" dirty="0">
                <a:solidFill>
                  <a:srgbClr val="000000"/>
                </a:solidFill>
              </a:rPr>
              <a:t>de área </a:t>
            </a:r>
            <a:r>
              <a:rPr lang="pt-BR" sz="2400" dirty="0" smtClean="0">
                <a:solidFill>
                  <a:srgbClr val="000000"/>
                </a:solidFill>
              </a:rPr>
              <a:t>construída;  </a:t>
            </a:r>
          </a:p>
          <a:p>
            <a:pPr algn="just">
              <a:spcAft>
                <a:spcPts val="600"/>
              </a:spcAft>
              <a:buClr>
                <a:srgbClr val="33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Capacidade </a:t>
            </a:r>
            <a:r>
              <a:rPr lang="pt-BR" sz="2400" dirty="0">
                <a:solidFill>
                  <a:srgbClr val="000000"/>
                </a:solidFill>
              </a:rPr>
              <a:t>para 1.750 alunos, </a:t>
            </a:r>
            <a:endParaRPr lang="pt-BR" sz="2400" dirty="0" smtClean="0">
              <a:solidFill>
                <a:srgbClr val="000000"/>
              </a:solidFill>
            </a:endParaRPr>
          </a:p>
          <a:p>
            <a:pPr algn="just">
              <a:spcAft>
                <a:spcPts val="600"/>
              </a:spcAft>
              <a:buClr>
                <a:srgbClr val="33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000000"/>
                </a:solidFill>
              </a:rPr>
              <a:t> 288 </a:t>
            </a:r>
            <a:r>
              <a:rPr lang="pt-BR" sz="2400" dirty="0">
                <a:solidFill>
                  <a:srgbClr val="000000"/>
                </a:solidFill>
              </a:rPr>
              <a:t>em regime </a:t>
            </a:r>
            <a:r>
              <a:rPr lang="pt-BR" sz="2400" dirty="0" smtClean="0">
                <a:solidFill>
                  <a:srgbClr val="000000"/>
                </a:solidFill>
              </a:rPr>
              <a:t>residencial.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05E3032-A796-41D2-AC71-9E85703F6842}" type="slidenum">
              <a:rPr lang="pt-BR" sz="2000" smtClean="0">
                <a:solidFill>
                  <a:schemeClr val="bg1"/>
                </a:solidFill>
              </a:rPr>
              <a:pPr/>
              <a:t>8</a:t>
            </a:fld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1520" y="692696"/>
            <a:ext cx="3997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Estrutura Descentralizada</a:t>
            </a:r>
          </a:p>
        </p:txBody>
      </p:sp>
      <p:pic>
        <p:nvPicPr>
          <p:cNvPr id="6" name="Picture 21" descr="mapa-centres"/>
          <p:cNvPicPr>
            <a:picLocks noChangeAspect="1" noChangeArrowheads="1"/>
          </p:cNvPicPr>
          <p:nvPr/>
        </p:nvPicPr>
        <p:blipFill>
          <a:blip r:embed="rId2" cstate="print"/>
          <a:srcRect l="2758" b="3660"/>
          <a:stretch>
            <a:fillRect/>
          </a:stretch>
        </p:blipFill>
        <p:spPr bwMode="auto">
          <a:xfrm>
            <a:off x="1187624" y="1356332"/>
            <a:ext cx="5098888" cy="502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57950" y="2852738"/>
            <a:ext cx="1857388" cy="121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0"/>
              </a:spcBef>
            </a:pPr>
            <a:r>
              <a:rPr lang="pt-BR" sz="2400" b="1" dirty="0">
                <a:solidFill>
                  <a:srgbClr val="003300"/>
                </a:solidFill>
                <a:latin typeface="Times New Roman" pitchFamily="18" charset="0"/>
              </a:rPr>
              <a:t>10 Centros Regionais </a:t>
            </a:r>
            <a:r>
              <a:rPr lang="pt-BR" sz="2400" b="1" dirty="0" smtClean="0">
                <a:solidFill>
                  <a:srgbClr val="003300"/>
                </a:solidFill>
                <a:latin typeface="Times New Roman" pitchFamily="18" charset="0"/>
              </a:rPr>
              <a:t>de </a:t>
            </a:r>
            <a:r>
              <a:rPr lang="pt-BR" sz="2400" b="1" dirty="0">
                <a:solidFill>
                  <a:srgbClr val="003300"/>
                </a:solidFill>
                <a:latin typeface="Times New Roman" pitchFamily="18" charset="0"/>
              </a:rPr>
              <a:t>Treinamento</a:t>
            </a:r>
            <a:endParaRPr lang="en-US" sz="24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4294967295"/>
          </p:nvPr>
        </p:nvGraphicFramePr>
        <p:xfrm>
          <a:off x="502357" y="1484784"/>
          <a:ext cx="80648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ço Reservado para Número de Slide 6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5E3032-A796-41D2-AC71-9E85703F6842}" type="slidenum">
              <a:rPr kumimoji="0" lang="pt-BR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67353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3300"/>
                </a:solidFill>
              </a:rPr>
              <a:t>ESAF – Atuação </a:t>
            </a:r>
            <a:endParaRPr lang="pt-BR" sz="2000" dirty="0">
              <a:solidFill>
                <a:srgbClr val="003300"/>
              </a:solidFill>
            </a:endParaRPr>
          </a:p>
        </p:txBody>
      </p:sp>
      <p:graphicFrame>
        <p:nvGraphicFramePr>
          <p:cNvPr id="5" name="Espaço Reservado para Conteúdo 5"/>
          <p:cNvGraphicFramePr>
            <a:graphicFrameLocks/>
          </p:cNvGraphicFramePr>
          <p:nvPr/>
        </p:nvGraphicFramePr>
        <p:xfrm>
          <a:off x="534494" y="3699362"/>
          <a:ext cx="80648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36600"/>
        </a:solidFill>
        <a:ln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 dirty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5099</TotalTime>
  <Words>945</Words>
  <Application>Microsoft Office PowerPoint</Application>
  <PresentationFormat>Apresentação na tela (4:3)</PresentationFormat>
  <Paragraphs>175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02516013159</dc:creator>
  <cp:lastModifiedBy>82147566420</cp:lastModifiedBy>
  <cp:revision>321</cp:revision>
  <dcterms:created xsi:type="dcterms:W3CDTF">2013-09-10T18:01:43Z</dcterms:created>
  <dcterms:modified xsi:type="dcterms:W3CDTF">2014-03-12T13:35:57Z</dcterms:modified>
</cp:coreProperties>
</file>