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jpeg"/>
  <Override PartName="/ppt/media/image8.jpg" ContentType="image/jpeg"/>
  <Override PartName="/ppt/media/image9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8.jpg" ContentType="image/jpeg"/>
  <Override PartName="/ppt/media/image19.jpg" ContentType="image/jpeg"/>
  <Override PartName="/ppt/media/image20.jpg" ContentType="image/jpeg"/>
  <Override PartName="/ppt/media/image21.jpg" ContentType="image/jpeg"/>
  <Override PartName="/ppt/media/image22.jpg" ContentType="image/jpeg"/>
  <Override PartName="/ppt/media/image23.jpg" ContentType="image/jpeg"/>
  <Override PartName="/ppt/media/image24.jpg" ContentType="image/jpeg"/>
  <Override PartName="/ppt/media/image25.jpg" ContentType="image/jpeg"/>
  <Override PartName="/ppt/media/image26.jpg" ContentType="image/jpeg"/>
  <Override PartName="/ppt/media/image27.jpg" ContentType="image/jpeg"/>
  <Override PartName="/ppt/media/image28.jpg" ContentType="image/jpeg"/>
  <Override PartName="/ppt/media/image34.jpg" ContentType="image/jpeg"/>
  <Override PartName="/ppt/media/image35.jpg" ContentType="image/jpeg"/>
  <Override PartName="/ppt/media/image3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5"/>
  </p:sldMasterIdLst>
  <p:notesMasterIdLst>
    <p:notesMasterId r:id="rId48"/>
  </p:notesMasterIdLst>
  <p:sldIdLst>
    <p:sldId id="263" r:id="rId6"/>
    <p:sldId id="319" r:id="rId7"/>
    <p:sldId id="327" r:id="rId8"/>
    <p:sldId id="328" r:id="rId9"/>
    <p:sldId id="300" r:id="rId10"/>
    <p:sldId id="299" r:id="rId11"/>
    <p:sldId id="322" r:id="rId12"/>
    <p:sldId id="323" r:id="rId13"/>
    <p:sldId id="298" r:id="rId14"/>
    <p:sldId id="320" r:id="rId15"/>
    <p:sldId id="321" r:id="rId16"/>
    <p:sldId id="316" r:id="rId17"/>
    <p:sldId id="305" r:id="rId18"/>
    <p:sldId id="324" r:id="rId19"/>
    <p:sldId id="325" r:id="rId20"/>
    <p:sldId id="294" r:id="rId21"/>
    <p:sldId id="306" r:id="rId22"/>
    <p:sldId id="283" r:id="rId23"/>
    <p:sldId id="308" r:id="rId24"/>
    <p:sldId id="310" r:id="rId25"/>
    <p:sldId id="273" r:id="rId26"/>
    <p:sldId id="326" r:id="rId27"/>
    <p:sldId id="330" r:id="rId28"/>
    <p:sldId id="331" r:id="rId29"/>
    <p:sldId id="332" r:id="rId30"/>
    <p:sldId id="333" r:id="rId31"/>
    <p:sldId id="335" r:id="rId32"/>
    <p:sldId id="336" r:id="rId33"/>
    <p:sldId id="341" r:id="rId34"/>
    <p:sldId id="342" r:id="rId35"/>
    <p:sldId id="343" r:id="rId36"/>
    <p:sldId id="344" r:id="rId37"/>
    <p:sldId id="345" r:id="rId38"/>
    <p:sldId id="334" r:id="rId39"/>
    <p:sldId id="347" r:id="rId40"/>
    <p:sldId id="338" r:id="rId41"/>
    <p:sldId id="339" r:id="rId42"/>
    <p:sldId id="340" r:id="rId43"/>
    <p:sldId id="275" r:id="rId44"/>
    <p:sldId id="313" r:id="rId45"/>
    <p:sldId id="262" r:id="rId46"/>
    <p:sldId id="346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2" autoAdjust="0"/>
    <p:restoredTop sz="96408" autoAdjust="0"/>
  </p:normalViewPr>
  <p:slideViewPr>
    <p:cSldViewPr>
      <p:cViewPr varScale="1">
        <p:scale>
          <a:sx n="73" d="100"/>
          <a:sy n="73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535BF-1009-4A8B-983D-6C0CE1E66255}" type="datetimeFigureOut">
              <a:rPr lang="pt-BR" smtClean="0"/>
              <a:t>26/11/2014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62819-968A-4868-95ED-EC15950A4F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26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48D1-3018-4966-81F4-457D3A975862}" type="datetimeFigureOut">
              <a:rPr lang="pt-BR" smtClean="0"/>
              <a:t>26/11/2014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0269-38B8-42E2-9EDA-6997A62D1E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5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48D1-3018-4966-81F4-457D3A975862}" type="datetimeFigureOut">
              <a:rPr lang="pt-BR" smtClean="0"/>
              <a:t>26/11/2014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0269-38B8-42E2-9EDA-6997A62D1E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49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48D1-3018-4966-81F4-457D3A975862}" type="datetimeFigureOut">
              <a:rPr lang="pt-BR" smtClean="0"/>
              <a:t>26/11/2014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0269-38B8-42E2-9EDA-6997A62D1E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42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48D1-3018-4966-81F4-457D3A975862}" type="datetimeFigureOut">
              <a:rPr lang="pt-BR" smtClean="0"/>
              <a:t>26/11/2014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0269-38B8-42E2-9EDA-6997A62D1E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03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48D1-3018-4966-81F4-457D3A975862}" type="datetimeFigureOut">
              <a:rPr lang="pt-BR" smtClean="0"/>
              <a:t>26/11/2014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0269-38B8-42E2-9EDA-6997A62D1E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23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48D1-3018-4966-81F4-457D3A975862}" type="datetimeFigureOut">
              <a:rPr lang="pt-BR" smtClean="0"/>
              <a:t>26/11/2014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0269-38B8-42E2-9EDA-6997A62D1E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65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48D1-3018-4966-81F4-457D3A975862}" type="datetimeFigureOut">
              <a:rPr lang="pt-BR" smtClean="0"/>
              <a:t>26/11/2014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0269-38B8-42E2-9EDA-6997A62D1E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63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48D1-3018-4966-81F4-457D3A975862}" type="datetimeFigureOut">
              <a:rPr lang="pt-BR" smtClean="0"/>
              <a:t>26/11/2014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0269-38B8-42E2-9EDA-6997A62D1E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18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48D1-3018-4966-81F4-457D3A975862}" type="datetimeFigureOut">
              <a:rPr lang="pt-BR" smtClean="0"/>
              <a:t>26/11/2014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0269-38B8-42E2-9EDA-6997A62D1E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70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48D1-3018-4966-81F4-457D3A975862}" type="datetimeFigureOut">
              <a:rPr lang="pt-BR" smtClean="0"/>
              <a:t>26/11/2014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0269-38B8-42E2-9EDA-6997A62D1E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105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48D1-3018-4966-81F4-457D3A975862}" type="datetimeFigureOut">
              <a:rPr lang="pt-BR" smtClean="0"/>
              <a:t>26/11/2014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0269-38B8-42E2-9EDA-6997A62D1E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25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B48D1-3018-4966-81F4-457D3A975862}" type="datetimeFigureOut">
              <a:rPr lang="pt-BR" smtClean="0"/>
              <a:t>26/11/2014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D0269-38B8-42E2-9EDA-6997A62D1E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22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Pol&#237;tica%20de%20Seguran&#231;a%20da%20Informa&#231;&#227;o%20da%20SEFAZ%20RS.pdf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Edi&#231;&#227;o%20IX%20-%20Boletim%20Seguran&#231;a%20da%20Informa&#231;&#227;o.pdf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sergiobp\Documents\Workshop%20Porto%20Velho\PG_STI_10-01_R_0_AC_CORR_MELHORIA.docx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ergio.borba@sefaz.rs.gov.b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496944" cy="1800200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chemeClr val="tx1"/>
                </a:solidFill>
                <a:latin typeface="Arial Black" pitchFamily="34" charset="0"/>
              </a:rPr>
              <a:t>Sistema de Gestão </a:t>
            </a:r>
            <a:r>
              <a:rPr lang="pt-BR" sz="3000" b="1" dirty="0" smtClean="0">
                <a:solidFill>
                  <a:schemeClr val="tx1"/>
                </a:solidFill>
                <a:latin typeface="Arial Black" pitchFamily="34" charset="0"/>
              </a:rPr>
              <a:t>da </a:t>
            </a:r>
            <a:r>
              <a:rPr lang="pt-BR" sz="3000" b="1" dirty="0" smtClean="0">
                <a:solidFill>
                  <a:schemeClr val="tx1"/>
                </a:solidFill>
                <a:latin typeface="Arial Black" pitchFamily="34" charset="0"/>
              </a:rPr>
              <a:t>Segurança da Informação – SGSI</a:t>
            </a:r>
          </a:p>
          <a:p>
            <a:r>
              <a:rPr lang="pt-BR" sz="3000" b="1" dirty="0" smtClean="0">
                <a:solidFill>
                  <a:schemeClr val="tx1"/>
                </a:solidFill>
                <a:latin typeface="Arial Black" pitchFamily="34" charset="0"/>
              </a:rPr>
              <a:t>SEFAZ/RS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613" y="2410797"/>
            <a:ext cx="5106675" cy="382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4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MOTIVAÇÃO DO PROJETO</a:t>
            </a:r>
            <a:endParaRPr lang="pt-BR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03650"/>
          </a:xfrm>
        </p:spPr>
        <p:txBody>
          <a:bodyPr>
            <a:noAutofit/>
          </a:bodyPr>
          <a:lstStyle/>
          <a:p>
            <a:pPr algn="just"/>
            <a:r>
              <a:rPr lang="pt-BR" sz="2900" dirty="0" smtClean="0"/>
              <a:t>Necessidade da SEFAZ/RS de proteger seus ativos de informação contra ataques internos e externos</a:t>
            </a:r>
          </a:p>
          <a:p>
            <a:pPr algn="just"/>
            <a:r>
              <a:rPr lang="pt-BR" sz="2900" dirty="0" smtClean="0"/>
              <a:t>Estabelecimento de </a:t>
            </a:r>
            <a:r>
              <a:rPr lang="pt-BR" sz="2900" dirty="0"/>
              <a:t>direitos e responsabilidades às pessoas que lidam com os recursos </a:t>
            </a:r>
            <a:r>
              <a:rPr lang="pt-BR" sz="2900" dirty="0" smtClean="0"/>
              <a:t>de informática da organização e as </a:t>
            </a:r>
            <a:r>
              <a:rPr lang="pt-BR" sz="2900" dirty="0"/>
              <a:t>informações neles </a:t>
            </a:r>
            <a:r>
              <a:rPr lang="pt-BR" sz="2900" dirty="0" smtClean="0"/>
              <a:t>armazenadas</a:t>
            </a:r>
          </a:p>
          <a:p>
            <a:pPr algn="just"/>
            <a:r>
              <a:rPr lang="pt-BR" sz="2900" dirty="0" smtClean="0"/>
              <a:t>Minimizar </a:t>
            </a:r>
            <a:r>
              <a:rPr lang="pt-BR" sz="2900" dirty="0"/>
              <a:t>os danos </a:t>
            </a:r>
            <a:r>
              <a:rPr lang="pt-BR" sz="2900" dirty="0" smtClean="0"/>
              <a:t>ao negócio </a:t>
            </a:r>
            <a:r>
              <a:rPr lang="pt-BR" sz="2900" dirty="0"/>
              <a:t>e maximizar o retorno dos </a:t>
            </a:r>
            <a:r>
              <a:rPr lang="pt-BR" sz="2900" dirty="0" smtClean="0"/>
              <a:t>investimentos em TI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0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MOTIVAÇÃO DO PROJETO</a:t>
            </a:r>
            <a:endParaRPr lang="pt-BR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03650"/>
          </a:xfrm>
        </p:spPr>
        <p:txBody>
          <a:bodyPr>
            <a:noAutofit/>
          </a:bodyPr>
          <a:lstStyle/>
          <a:p>
            <a:pPr algn="just"/>
            <a:r>
              <a:rPr lang="pt-BR" sz="2900" dirty="0" smtClean="0"/>
              <a:t>Construção do Datacenter SEFAZ/RS (sites 1 e 2), com sua “população” através de aquisições com recursos do PROFISCO, implica maiores necessidades em termos de Segurança da Informação</a:t>
            </a:r>
          </a:p>
          <a:p>
            <a:pPr algn="just"/>
            <a:r>
              <a:rPr lang="pt-BR" sz="2900" dirty="0" smtClean="0"/>
              <a:t>Ampliação da parceria entre a SEFAZ/RS e a PROCERGS reforça a necessidade de sinergia entre as políticas de Segurança da Informação adotadas nas duas organizações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1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CONSULTORIA</a:t>
            </a:r>
            <a:endParaRPr lang="pt-BR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836712"/>
            <a:ext cx="8435280" cy="5400600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pt-BR" sz="2900" b="1" dirty="0" smtClean="0"/>
              <a:t>Objeto: </a:t>
            </a:r>
            <a:r>
              <a:rPr lang="pt-BR" sz="2900" dirty="0" smtClean="0"/>
              <a:t>Contratação </a:t>
            </a:r>
            <a:r>
              <a:rPr lang="pt-BR" sz="2900" dirty="0"/>
              <a:t>de </a:t>
            </a:r>
            <a:r>
              <a:rPr lang="pt-BR" sz="2900" dirty="0" smtClean="0"/>
              <a:t>Consultor (CI) especialista em Segurança </a:t>
            </a:r>
            <a:r>
              <a:rPr lang="pt-BR" sz="2900" dirty="0"/>
              <a:t>da </a:t>
            </a:r>
            <a:r>
              <a:rPr lang="pt-BR" sz="2900" dirty="0" smtClean="0"/>
              <a:t>Informação, </a:t>
            </a:r>
            <a:r>
              <a:rPr lang="pt-BR" sz="2900" dirty="0"/>
              <a:t>para definição e implantação de um SGSI na </a:t>
            </a:r>
            <a:r>
              <a:rPr lang="pt-BR" sz="2900" dirty="0" smtClean="0"/>
              <a:t>SEFAZ/RS. </a:t>
            </a:r>
          </a:p>
          <a:p>
            <a:pPr marL="0" indent="0" algn="just">
              <a:buNone/>
            </a:pPr>
            <a:endParaRPr lang="pt-BR" sz="2900" dirty="0"/>
          </a:p>
          <a:p>
            <a:pPr marL="0" indent="0" algn="just">
              <a:buNone/>
            </a:pPr>
            <a:r>
              <a:rPr lang="pt-BR" sz="2900" b="1" dirty="0" smtClean="0"/>
              <a:t>Duração: </a:t>
            </a:r>
            <a:r>
              <a:rPr lang="pt-BR" sz="2900" dirty="0" smtClean="0"/>
              <a:t>12 meses.</a:t>
            </a:r>
          </a:p>
          <a:p>
            <a:pPr marL="0" indent="0" algn="just">
              <a:buNone/>
            </a:pPr>
            <a:endParaRPr lang="pt-BR" sz="2900" dirty="0"/>
          </a:p>
          <a:p>
            <a:pPr marL="0" indent="0" algn="just">
              <a:buNone/>
            </a:pPr>
            <a:r>
              <a:rPr lang="pt-BR" sz="2900" b="1" dirty="0" smtClean="0"/>
              <a:t>Início dos trabalhos: </a:t>
            </a:r>
            <a:r>
              <a:rPr lang="pt-BR" sz="2900" dirty="0" smtClean="0"/>
              <a:t>fevereiro de 2014</a:t>
            </a:r>
          </a:p>
          <a:p>
            <a:pPr marL="0" indent="0" algn="just">
              <a:buNone/>
            </a:pPr>
            <a:endParaRPr lang="pt-BR" sz="2900" dirty="0"/>
          </a:p>
          <a:p>
            <a:pPr marL="0" indent="0" algn="just">
              <a:buNone/>
            </a:pPr>
            <a:r>
              <a:rPr lang="pt-BR" sz="2900" b="1" dirty="0" smtClean="0"/>
              <a:t>Investimento: </a:t>
            </a:r>
            <a:r>
              <a:rPr lang="pt-BR" sz="2900" dirty="0" smtClean="0"/>
              <a:t>R$ 162.000,00 (honorários)</a:t>
            </a:r>
          </a:p>
          <a:p>
            <a:pPr marL="0" indent="0" algn="just">
              <a:buNone/>
            </a:pPr>
            <a:r>
              <a:rPr lang="pt-BR" sz="2900" dirty="0"/>
              <a:t>	</a:t>
            </a:r>
            <a:r>
              <a:rPr lang="pt-BR" sz="2900" dirty="0" smtClean="0"/>
              <a:t>	até R$ 45.000,00 (despesas reembolsáveis)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672" y="2348880"/>
            <a:ext cx="2590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METAS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95536" y="1124744"/>
            <a:ext cx="842493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100" dirty="0"/>
              <a:t>Visão gerencial dos riscos relacionados aos ativos de TI da </a:t>
            </a:r>
            <a:r>
              <a:rPr lang="pt-BR" sz="3100" dirty="0" smtClean="0"/>
              <a:t>SEFAZ/RS</a:t>
            </a:r>
            <a:r>
              <a:rPr lang="pt-BR" sz="3100" dirty="0"/>
              <a:t>, priorizando ações e investimentos de acordo com o potencial de </a:t>
            </a:r>
            <a:r>
              <a:rPr lang="pt-BR" sz="3100" dirty="0" smtClean="0"/>
              <a:t>impacto</a:t>
            </a:r>
            <a:endParaRPr lang="pt-BR" sz="31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534559"/>
            <a:ext cx="3368040" cy="230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8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METAS</a:t>
            </a:r>
            <a:endParaRPr lang="pt-BR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828318"/>
            <a:ext cx="7571184" cy="643210"/>
          </a:xfrm>
        </p:spPr>
        <p:txBody>
          <a:bodyPr>
            <a:normAutofit/>
          </a:bodyPr>
          <a:lstStyle/>
          <a:p>
            <a:pPr lvl="0" algn="just"/>
            <a:r>
              <a:rPr lang="pt-BR" sz="3100" dirty="0" smtClean="0"/>
              <a:t>Criação </a:t>
            </a:r>
            <a:r>
              <a:rPr lang="pt-BR" sz="3100" dirty="0"/>
              <a:t>de métricas para a gestão de </a:t>
            </a:r>
            <a:r>
              <a:rPr lang="pt-BR" sz="3100" dirty="0" smtClean="0"/>
              <a:t>riscos</a:t>
            </a:r>
            <a:endParaRPr lang="pt-BR" sz="31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97" y="2615547"/>
            <a:ext cx="3577590" cy="184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5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SGSI - METAS</a:t>
            </a:r>
            <a:endParaRPr lang="pt-BR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579314"/>
          </a:xfrm>
        </p:spPr>
        <p:txBody>
          <a:bodyPr>
            <a:normAutofit/>
          </a:bodyPr>
          <a:lstStyle/>
          <a:p>
            <a:pPr lvl="0" algn="just"/>
            <a:r>
              <a:rPr lang="pt-BR" sz="3100" dirty="0" smtClean="0"/>
              <a:t>Informações </a:t>
            </a:r>
            <a:r>
              <a:rPr lang="pt-BR" sz="3100" dirty="0"/>
              <a:t>centralizadas e </a:t>
            </a:r>
            <a:r>
              <a:rPr lang="pt-BR" sz="3100" dirty="0" smtClean="0"/>
              <a:t>integradas </a:t>
            </a:r>
            <a:r>
              <a:rPr lang="pt-BR" sz="3100" dirty="0"/>
              <a:t>sobre a segurança da informação envolvendo tecnologia, processos </a:t>
            </a:r>
            <a:r>
              <a:rPr lang="pt-BR" sz="3100" dirty="0" smtClean="0"/>
              <a:t>e pessoas</a:t>
            </a:r>
            <a:endParaRPr lang="pt-BR" sz="31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444" y="3001491"/>
            <a:ext cx="4329113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8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SGSI - METAS</a:t>
            </a:r>
            <a:endParaRPr lang="pt-BR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507306"/>
          </a:xfrm>
        </p:spPr>
        <p:txBody>
          <a:bodyPr>
            <a:normAutofit/>
          </a:bodyPr>
          <a:lstStyle/>
          <a:p>
            <a:pPr lvl="0" algn="just"/>
            <a:r>
              <a:rPr lang="pt-BR" sz="2900" dirty="0" smtClean="0"/>
              <a:t>Incorporação </a:t>
            </a:r>
            <a:r>
              <a:rPr lang="pt-BR" sz="2900" dirty="0"/>
              <a:t>da cultura e das práticas de segurança da informação à rotina de trabalho </a:t>
            </a:r>
            <a:r>
              <a:rPr lang="pt-BR" sz="2900" dirty="0" smtClean="0"/>
              <a:t>da SEFAZ/RS</a:t>
            </a:r>
            <a:endParaRPr lang="pt-BR" sz="2900" dirty="0"/>
          </a:p>
          <a:p>
            <a:pPr marL="0" lvl="0" indent="0" algn="just">
              <a:buNone/>
            </a:pPr>
            <a:endParaRPr lang="pt-BR" sz="29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756" y="3018060"/>
            <a:ext cx="3900488" cy="264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1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METAS</a:t>
            </a:r>
            <a:endParaRPr lang="pt-BR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579314"/>
          </a:xfrm>
        </p:spPr>
        <p:txBody>
          <a:bodyPr>
            <a:normAutofit/>
          </a:bodyPr>
          <a:lstStyle/>
          <a:p>
            <a:pPr lvl="0" algn="just"/>
            <a:r>
              <a:rPr lang="pt-BR" sz="2900" dirty="0" smtClean="0"/>
              <a:t>Garantia </a:t>
            </a:r>
            <a:r>
              <a:rPr lang="pt-BR" sz="2900" dirty="0"/>
              <a:t>de continuidade dos processos críticos da organização em caso de </a:t>
            </a:r>
            <a:r>
              <a:rPr lang="pt-BR" sz="2900" dirty="0" smtClean="0"/>
              <a:t>desastres ou incidentes </a:t>
            </a:r>
            <a:r>
              <a:rPr lang="pt-BR" sz="2900" dirty="0"/>
              <a:t>de segurança da informação</a:t>
            </a:r>
            <a:r>
              <a:rPr lang="pt-BR" sz="2900" dirty="0" smtClean="0"/>
              <a:t>.</a:t>
            </a:r>
            <a:endParaRPr lang="pt-BR" sz="29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085688"/>
            <a:ext cx="2971800" cy="257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5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pt-BR" b="1" dirty="0" smtClean="0"/>
              <a:t>FATORES CRÍTICOS DE SUCESSO</a:t>
            </a:r>
            <a:endParaRPr lang="pt-BR" b="1" dirty="0">
              <a:latin typeface="Arial Black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3"/>
            <a:ext cx="4546848" cy="79208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pt-BR" b="1" dirty="0" smtClean="0"/>
              <a:t>Apoio </a:t>
            </a:r>
            <a:r>
              <a:rPr lang="pt-BR" b="1" dirty="0"/>
              <a:t>da equipe </a:t>
            </a:r>
            <a:r>
              <a:rPr lang="pt-BR" b="1" dirty="0" smtClean="0"/>
              <a:t>diretiva</a:t>
            </a:r>
            <a:endParaRPr lang="pt-BR" b="1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  <p:pic>
        <p:nvPicPr>
          <p:cNvPr id="7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080" y="1964234"/>
            <a:ext cx="2343150" cy="1552575"/>
          </a:xfrm>
          <a:prstGeom prst="rect">
            <a:avLst/>
          </a:prstGeom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3501008"/>
            <a:ext cx="4572000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Font typeface="Arial" pitchFamily="34" charset="0"/>
              <a:buNone/>
            </a:pPr>
            <a:r>
              <a:rPr lang="pt-BR" b="1" dirty="0" smtClean="0"/>
              <a:t>Engajamento de todas as áreas</a:t>
            </a:r>
          </a:p>
          <a:p>
            <a:pPr marL="0" lvl="1" indent="0" algn="just">
              <a:buFont typeface="Arial" pitchFamily="34" charset="0"/>
              <a:buNone/>
            </a:pPr>
            <a:r>
              <a:rPr lang="pt-BR" sz="2000" i="1" dirty="0" smtClean="0"/>
              <a:t>Criação de um </a:t>
            </a:r>
            <a:r>
              <a:rPr lang="pt-BR" sz="2000" b="1" i="1" dirty="0" smtClean="0"/>
              <a:t>Comitê de Gestão da Segurança da Informação</a:t>
            </a:r>
            <a:r>
              <a:rPr lang="pt-BR" sz="2000" i="1" dirty="0" smtClean="0"/>
              <a:t> na SEFAZ/RS, para acompanhar e dar continuidade ao trabalho que será desenvolvido pelo projeto.</a:t>
            </a:r>
            <a:endParaRPr lang="pt-BR" sz="20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5" r="6189"/>
          <a:stretch/>
        </p:blipFill>
        <p:spPr>
          <a:xfrm>
            <a:off x="5662464" y="4302521"/>
            <a:ext cx="30243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9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 smtClean="0"/>
              <a:t>FATORES CRÍTICOS DE SUCESSO</a:t>
            </a:r>
            <a:endParaRPr lang="pt-BR" b="1" dirty="0">
              <a:latin typeface="Arial Black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7521"/>
            <a:ext cx="4978896" cy="1711439"/>
          </a:xfrm>
        </p:spPr>
        <p:txBody>
          <a:bodyPr>
            <a:normAutofit/>
          </a:bodyPr>
          <a:lstStyle/>
          <a:p>
            <a:pPr marL="17463" lvl="1" indent="0" algn="just">
              <a:buNone/>
            </a:pPr>
            <a:r>
              <a:rPr lang="pt-BR" b="1" dirty="0" smtClean="0"/>
              <a:t>Contratação </a:t>
            </a:r>
            <a:r>
              <a:rPr lang="pt-BR" b="1" dirty="0"/>
              <a:t>de </a:t>
            </a:r>
            <a:r>
              <a:rPr lang="pt-BR" b="1" dirty="0" smtClean="0"/>
              <a:t>consultor qualificado </a:t>
            </a:r>
            <a:r>
              <a:rPr lang="pt-BR" b="1" dirty="0"/>
              <a:t>e experiente em elaboração de </a:t>
            </a:r>
            <a:r>
              <a:rPr lang="pt-BR" b="1" dirty="0" smtClean="0"/>
              <a:t>SGSI</a:t>
            </a:r>
          </a:p>
          <a:p>
            <a:pPr marL="17463" lvl="1" indent="0" algn="just">
              <a:buNone/>
            </a:pPr>
            <a:endParaRPr lang="pt-BR" sz="2400" i="1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96752"/>
            <a:ext cx="2713673" cy="203263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364" y="3804537"/>
            <a:ext cx="2743200" cy="1666875"/>
          </a:xfrm>
          <a:prstGeom prst="rect">
            <a:avLst/>
          </a:prstGeom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457200" y="3933056"/>
            <a:ext cx="4968552" cy="1427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Font typeface="Arial" pitchFamily="34" charset="0"/>
              <a:buNone/>
            </a:pPr>
            <a:r>
              <a:rPr lang="pt-BR" b="1" dirty="0"/>
              <a:t>Alocação dos recursos </a:t>
            </a:r>
            <a:r>
              <a:rPr lang="pt-BR" b="1" dirty="0" smtClean="0"/>
              <a:t>humanos necessários</a:t>
            </a:r>
            <a:r>
              <a:rPr lang="pt-BR" b="1" dirty="0"/>
              <a:t>, com sua capacitação</a:t>
            </a:r>
          </a:p>
        </p:txBody>
      </p:sp>
    </p:spTree>
    <p:extLst>
      <p:ext uri="{BB962C8B-B14F-4D97-AF65-F5344CB8AC3E}">
        <p14:creationId xmlns:p14="http://schemas.microsoft.com/office/powerpoint/2010/main" val="6428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SGSI</a:t>
            </a:r>
            <a:endParaRPr lang="pt-BR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356592" y="1417638"/>
            <a:ext cx="8330208" cy="4564806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pt-BR" sz="2600" b="1" dirty="0" smtClean="0"/>
              <a:t>O que é um SGSI: </a:t>
            </a:r>
            <a:r>
              <a:rPr lang="pt-BR" sz="2600" dirty="0" smtClean="0"/>
              <a:t>“</a:t>
            </a:r>
            <a:r>
              <a:rPr lang="pt-BR" sz="2600" dirty="0"/>
              <a:t>Parte do sistema de gestão global, baseado na abordagem de riscos do negócio, para estabelecer, implementar, operar, monitorar, analisar criticamente, manter e melhorar a segurança da informação</a:t>
            </a:r>
            <a:r>
              <a:rPr lang="pt-BR" sz="2600" dirty="0" smtClean="0"/>
              <a:t>.” (Norma ABNT NBR </a:t>
            </a:r>
            <a:r>
              <a:rPr lang="pt-BR" sz="2600" smtClean="0"/>
              <a:t>ISO/IEC 27001).</a:t>
            </a:r>
            <a:endParaRPr lang="pt-BR" sz="2600" dirty="0" smtClean="0"/>
          </a:p>
          <a:p>
            <a:pPr marL="360363" indent="0" algn="just">
              <a:buNone/>
            </a:pPr>
            <a:endParaRPr lang="pt-BR" sz="1500" dirty="0" smtClean="0"/>
          </a:p>
          <a:p>
            <a:pPr marL="360363" indent="0" algn="just">
              <a:buNone/>
            </a:pPr>
            <a:r>
              <a:rPr lang="pt-BR" sz="2600" dirty="0" smtClean="0">
                <a:solidFill>
                  <a:srgbClr val="FF0000"/>
                </a:solidFill>
              </a:rPr>
              <a:t>Segurança </a:t>
            </a:r>
            <a:r>
              <a:rPr lang="pt-BR" sz="2600" dirty="0">
                <a:solidFill>
                  <a:srgbClr val="FF0000"/>
                </a:solidFill>
              </a:rPr>
              <a:t>da Informação é antes de tudo um </a:t>
            </a:r>
            <a:r>
              <a:rPr lang="pt-BR" sz="2600" b="1" dirty="0">
                <a:solidFill>
                  <a:srgbClr val="FF0000"/>
                </a:solidFill>
              </a:rPr>
              <a:t>assunto de gestão</a:t>
            </a:r>
            <a:r>
              <a:rPr lang="pt-BR" sz="2600" dirty="0">
                <a:solidFill>
                  <a:srgbClr val="FF0000"/>
                </a:solidFill>
              </a:rPr>
              <a:t> do que um assunto técnico. </a:t>
            </a:r>
            <a:r>
              <a:rPr lang="pt-BR" sz="2600" dirty="0" smtClean="0">
                <a:solidFill>
                  <a:srgbClr val="FF0000"/>
                </a:solidFill>
              </a:rPr>
              <a:t>Se </a:t>
            </a:r>
            <a:r>
              <a:rPr lang="pt-BR" sz="2600" dirty="0">
                <a:solidFill>
                  <a:srgbClr val="FF0000"/>
                </a:solidFill>
              </a:rPr>
              <a:t>corretamente </a:t>
            </a:r>
            <a:r>
              <a:rPr lang="pt-BR" sz="2600" dirty="0" smtClean="0">
                <a:solidFill>
                  <a:srgbClr val="FF0000"/>
                </a:solidFill>
              </a:rPr>
              <a:t>gerenciada, </a:t>
            </a:r>
            <a:r>
              <a:rPr lang="pt-BR" sz="2600" b="1" dirty="0">
                <a:solidFill>
                  <a:srgbClr val="FF0000"/>
                </a:solidFill>
              </a:rPr>
              <a:t>facilita os negócios </a:t>
            </a:r>
            <a:r>
              <a:rPr lang="pt-BR" sz="2600" dirty="0">
                <a:solidFill>
                  <a:srgbClr val="FF0000"/>
                </a:solidFill>
              </a:rPr>
              <a:t>e </a:t>
            </a:r>
            <a:r>
              <a:rPr lang="pt-BR" sz="2600" dirty="0" smtClean="0">
                <a:solidFill>
                  <a:srgbClr val="FF0000"/>
                </a:solidFill>
              </a:rPr>
              <a:t>deixa de </a:t>
            </a:r>
            <a:r>
              <a:rPr lang="pt-BR" sz="2600" dirty="0">
                <a:solidFill>
                  <a:srgbClr val="FF0000"/>
                </a:solidFill>
              </a:rPr>
              <a:t>ser apenas mais um </a:t>
            </a:r>
            <a:r>
              <a:rPr lang="pt-BR" sz="2600" dirty="0" smtClean="0">
                <a:solidFill>
                  <a:srgbClr val="FF0000"/>
                </a:solidFill>
              </a:rPr>
              <a:t>custo, garantindo benefícios na gestão da organização </a:t>
            </a:r>
            <a:r>
              <a:rPr lang="pt-BR" sz="2600" b="1" dirty="0" smtClean="0">
                <a:solidFill>
                  <a:srgbClr val="FF0000"/>
                </a:solidFill>
              </a:rPr>
              <a:t>como um todo</a:t>
            </a:r>
            <a:r>
              <a:rPr lang="pt-BR" sz="2600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7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 smtClean="0"/>
              <a:t>FATORES CRÍTICOS DE SUCESSO</a:t>
            </a:r>
            <a:endParaRPr lang="pt-BR" b="1" dirty="0">
              <a:latin typeface="Arial Black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5410944" cy="2304256"/>
          </a:xfrm>
        </p:spPr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pt-BR" b="1" dirty="0" smtClean="0"/>
              <a:t>Treinamento e conscientização dos usuários</a:t>
            </a:r>
            <a:endParaRPr lang="pt-BR" sz="2400" i="1" dirty="0"/>
          </a:p>
          <a:p>
            <a:pPr marL="0" lvl="1" indent="0" algn="just">
              <a:buNone/>
            </a:pPr>
            <a:r>
              <a:rPr lang="pt-BR" sz="2000" dirty="0"/>
              <a:t>Previsão, no escopo dos serviços, de elaboração de um programa para treinamento e conscientização dos usuários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  <p:pic>
        <p:nvPicPr>
          <p:cNvPr id="1026" name="Picture 2" descr="C:\Users\sergiobp\Documents\Meus Arquivos Recebidos\everyon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65193"/>
            <a:ext cx="1900705" cy="245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423776" y="4131213"/>
            <a:ext cx="5396696" cy="1962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</a:pPr>
            <a:r>
              <a:rPr lang="pt-BR" b="1" dirty="0" smtClean="0"/>
              <a:t>Avaliação periódica do SGSI</a:t>
            </a:r>
          </a:p>
          <a:p>
            <a:pPr marL="0" lvl="1" indent="0" algn="just">
              <a:buNone/>
            </a:pPr>
            <a:r>
              <a:rPr lang="pt-BR" sz="2000" dirty="0" smtClean="0"/>
              <a:t>Perpetua-se </a:t>
            </a:r>
            <a:r>
              <a:rPr lang="pt-BR" sz="2000" dirty="0"/>
              <a:t>o ciclo característico da TI, chamado PDCA – uma vez iniciado o processo, ele é continuamente revisado para promover melhorias e ajustes. </a:t>
            </a:r>
          </a:p>
          <a:p>
            <a:pPr marL="0" lvl="1" indent="0" algn="just">
              <a:buFont typeface="Arial" pitchFamily="34" charset="0"/>
              <a:buNone/>
            </a:pPr>
            <a:endParaRPr lang="pt-BR" sz="2400" dirty="0" smtClean="0"/>
          </a:p>
          <a:p>
            <a:pPr marL="0" lvl="1" indent="0" algn="just">
              <a:buFont typeface="Arial" pitchFamily="34" charset="0"/>
              <a:buNone/>
            </a:pPr>
            <a:endParaRPr lang="pt-BR" sz="2400" dirty="0" smtClean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28727"/>
            <a:ext cx="2745694" cy="199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979712" y="2060848"/>
            <a:ext cx="5256584" cy="2376264"/>
          </a:xfrm>
        </p:spPr>
        <p:txBody>
          <a:bodyPr>
            <a:normAutofit fontScale="90000"/>
          </a:bodyPr>
          <a:lstStyle/>
          <a:p>
            <a:r>
              <a:rPr lang="pt-BR" sz="6600" b="1" dirty="0" smtClean="0"/>
              <a:t>ETAPAS</a:t>
            </a:r>
            <a:br>
              <a:rPr lang="pt-BR" sz="6600" b="1" dirty="0" smtClean="0"/>
            </a:br>
            <a:r>
              <a:rPr lang="pt-BR" sz="6600" b="1" dirty="0" smtClean="0"/>
              <a:t> DO</a:t>
            </a:r>
            <a:br>
              <a:rPr lang="pt-BR" sz="6600" b="1" dirty="0" smtClean="0"/>
            </a:br>
            <a:r>
              <a:rPr lang="pt-BR" sz="6600" b="1" dirty="0" smtClean="0"/>
              <a:t> PROJETO</a:t>
            </a:r>
            <a:endParaRPr lang="pt-BR" sz="6600" b="1" dirty="0">
              <a:latin typeface="Arial Black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8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1) DEFINIÇÃO DO ESCOPO</a:t>
            </a:r>
            <a:endParaRPr lang="pt-BR" b="1" dirty="0">
              <a:latin typeface="Arial Black" pitchFamily="34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3701008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b="1" dirty="0" smtClean="0"/>
              <a:t>     DATACENTER SITE 1</a:t>
            </a:r>
          </a:p>
          <a:p>
            <a:pPr marL="914400" lvl="1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t-BR" dirty="0" smtClean="0"/>
              <a:t>Cadastro de Usuários (Active </a:t>
            </a:r>
            <a:r>
              <a:rPr lang="pt-BR" dirty="0" err="1" smtClean="0"/>
              <a:t>Directory</a:t>
            </a:r>
            <a:r>
              <a:rPr lang="pt-BR" dirty="0" smtClean="0"/>
              <a:t>)</a:t>
            </a:r>
          </a:p>
          <a:p>
            <a:pPr marL="914400" lvl="1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t-BR" dirty="0" smtClean="0"/>
              <a:t>Intranet (SharePoint)</a:t>
            </a:r>
          </a:p>
          <a:p>
            <a:pPr marL="914400" lvl="1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t-BR" dirty="0" smtClean="0"/>
              <a:t>Correio Eletrônico (Exchange)</a:t>
            </a:r>
          </a:p>
          <a:p>
            <a:pPr marL="914400" lvl="1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t-BR" dirty="0" smtClean="0"/>
              <a:t>Servidor de Arquivos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4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2</a:t>
            </a:r>
            <a:r>
              <a:rPr lang="pt-BR" b="1" dirty="0" smtClean="0"/>
              <a:t>) CRIAÇÃO DO COMITÊ DE GESTÃO DA SEGURANÇA DA INFORMAÇÃO</a:t>
            </a:r>
            <a:endParaRPr lang="pt-BR" b="1" dirty="0">
              <a:latin typeface="Arial Black" pitchFamily="34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827584" y="2060848"/>
            <a:ext cx="8229600" cy="3701008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dirty="0" smtClean="0"/>
              <a:t>Aprovação do Regimento Interno, definindo: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t-BR" dirty="0" smtClean="0"/>
              <a:t>Objetivos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t-BR" dirty="0" smtClean="0"/>
              <a:t>Composição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t-BR" dirty="0"/>
              <a:t>F</a:t>
            </a:r>
            <a:r>
              <a:rPr lang="pt-BR" dirty="0" smtClean="0"/>
              <a:t>uncionamento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96952"/>
            <a:ext cx="4853178" cy="273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02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3) DEFINIÇÃO DA ESTRUTURA E SISTEMÁTICA DE DOCUMENTAÇÃO</a:t>
            </a:r>
            <a:endParaRPr lang="pt-BR" b="1" dirty="0">
              <a:latin typeface="Arial Black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  <p:grpSp>
        <p:nvGrpSpPr>
          <p:cNvPr id="10" name="Grupo 9"/>
          <p:cNvGrpSpPr>
            <a:grpSpLocks noChangeAspect="1"/>
          </p:cNvGrpSpPr>
          <p:nvPr/>
        </p:nvGrpSpPr>
        <p:grpSpPr bwMode="auto">
          <a:xfrm>
            <a:off x="1115616" y="2051019"/>
            <a:ext cx="7200800" cy="4033571"/>
            <a:chOff x="1701" y="5017"/>
            <a:chExt cx="10088" cy="4608"/>
          </a:xfrm>
        </p:grpSpPr>
        <p:grpSp>
          <p:nvGrpSpPr>
            <p:cNvPr id="11" name="Group 3"/>
            <p:cNvGrpSpPr>
              <a:grpSpLocks/>
            </p:cNvGrpSpPr>
            <p:nvPr/>
          </p:nvGrpSpPr>
          <p:grpSpPr bwMode="auto">
            <a:xfrm>
              <a:off x="2006" y="5165"/>
              <a:ext cx="4504" cy="4142"/>
              <a:chOff x="712" y="525"/>
              <a:chExt cx="1259" cy="1309"/>
            </a:xfrm>
          </p:grpSpPr>
          <p:grpSp>
            <p:nvGrpSpPr>
              <p:cNvPr id="25" name="Group 4"/>
              <p:cNvGrpSpPr>
                <a:grpSpLocks/>
              </p:cNvGrpSpPr>
              <p:nvPr/>
            </p:nvGrpSpPr>
            <p:grpSpPr bwMode="auto">
              <a:xfrm>
                <a:off x="712" y="1509"/>
                <a:ext cx="1259" cy="325"/>
                <a:chOff x="731" y="2214"/>
                <a:chExt cx="2859" cy="698"/>
              </a:xfrm>
            </p:grpSpPr>
            <p:sp>
              <p:nvSpPr>
                <p:cNvPr id="45" name="Freeform 5"/>
                <p:cNvSpPr>
                  <a:spLocks/>
                </p:cNvSpPr>
                <p:nvPr/>
              </p:nvSpPr>
              <p:spPr bwMode="auto">
                <a:xfrm>
                  <a:off x="3086" y="2214"/>
                  <a:ext cx="504" cy="697"/>
                </a:xfrm>
                <a:custGeom>
                  <a:avLst/>
                  <a:gdLst>
                    <a:gd name="T0" fmla="*/ 238 w 504"/>
                    <a:gd name="T1" fmla="*/ 697 h 697"/>
                    <a:gd name="T2" fmla="*/ 0 w 504"/>
                    <a:gd name="T3" fmla="*/ 297 h 697"/>
                    <a:gd name="T4" fmla="*/ 223 w 504"/>
                    <a:gd name="T5" fmla="*/ 0 h 697"/>
                    <a:gd name="T6" fmla="*/ 504 w 504"/>
                    <a:gd name="T7" fmla="*/ 347 h 697"/>
                    <a:gd name="T8" fmla="*/ 238 w 504"/>
                    <a:gd name="T9" fmla="*/ 697 h 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04" h="697">
                      <a:moveTo>
                        <a:pt x="238" y="697"/>
                      </a:moveTo>
                      <a:lnTo>
                        <a:pt x="0" y="297"/>
                      </a:lnTo>
                      <a:lnTo>
                        <a:pt x="223" y="0"/>
                      </a:lnTo>
                      <a:lnTo>
                        <a:pt x="504" y="347"/>
                      </a:lnTo>
                      <a:lnTo>
                        <a:pt x="238" y="697"/>
                      </a:lnTo>
                      <a:close/>
                    </a:path>
                  </a:pathLst>
                </a:custGeom>
                <a:solidFill>
                  <a:srgbClr val="9966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46" name="Freeform 6"/>
                <p:cNvSpPr>
                  <a:spLocks/>
                </p:cNvSpPr>
                <p:nvPr/>
              </p:nvSpPr>
              <p:spPr bwMode="auto">
                <a:xfrm>
                  <a:off x="960" y="2214"/>
                  <a:ext cx="2349" cy="298"/>
                </a:xfrm>
                <a:custGeom>
                  <a:avLst/>
                  <a:gdLst>
                    <a:gd name="T0" fmla="*/ 0 w 2349"/>
                    <a:gd name="T1" fmla="*/ 298 h 298"/>
                    <a:gd name="T2" fmla="*/ 2126 w 2349"/>
                    <a:gd name="T3" fmla="*/ 298 h 298"/>
                    <a:gd name="T4" fmla="*/ 2349 w 2349"/>
                    <a:gd name="T5" fmla="*/ 0 h 298"/>
                    <a:gd name="T6" fmla="*/ 300 w 2349"/>
                    <a:gd name="T7" fmla="*/ 0 h 298"/>
                    <a:gd name="T8" fmla="*/ 0 w 2349"/>
                    <a:gd name="T9" fmla="*/ 298 h 29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49" h="298">
                      <a:moveTo>
                        <a:pt x="0" y="298"/>
                      </a:moveTo>
                      <a:lnTo>
                        <a:pt x="2126" y="298"/>
                      </a:lnTo>
                      <a:lnTo>
                        <a:pt x="2349" y="0"/>
                      </a:lnTo>
                      <a:lnTo>
                        <a:pt x="300" y="0"/>
                      </a:lnTo>
                      <a:lnTo>
                        <a:pt x="0" y="298"/>
                      </a:lnTo>
                      <a:close/>
                    </a:path>
                  </a:pathLst>
                </a:custGeom>
                <a:solidFill>
                  <a:srgbClr val="9966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47" name="Freeform 7"/>
                <p:cNvSpPr>
                  <a:spLocks/>
                </p:cNvSpPr>
                <p:nvPr/>
              </p:nvSpPr>
              <p:spPr bwMode="auto">
                <a:xfrm>
                  <a:off x="731" y="2511"/>
                  <a:ext cx="2594" cy="401"/>
                </a:xfrm>
                <a:custGeom>
                  <a:avLst/>
                  <a:gdLst>
                    <a:gd name="T0" fmla="*/ 228 w 2594"/>
                    <a:gd name="T1" fmla="*/ 0 h 401"/>
                    <a:gd name="T2" fmla="*/ 2354 w 2594"/>
                    <a:gd name="T3" fmla="*/ 0 h 401"/>
                    <a:gd name="T4" fmla="*/ 2594 w 2594"/>
                    <a:gd name="T5" fmla="*/ 401 h 401"/>
                    <a:gd name="T6" fmla="*/ 0 w 2594"/>
                    <a:gd name="T7" fmla="*/ 401 h 401"/>
                    <a:gd name="T8" fmla="*/ 228 w 2594"/>
                    <a:gd name="T9" fmla="*/ 0 h 4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94" h="401">
                      <a:moveTo>
                        <a:pt x="228" y="0"/>
                      </a:moveTo>
                      <a:lnTo>
                        <a:pt x="2354" y="0"/>
                      </a:lnTo>
                      <a:lnTo>
                        <a:pt x="2594" y="401"/>
                      </a:lnTo>
                      <a:lnTo>
                        <a:pt x="0" y="401"/>
                      </a:lnTo>
                      <a:lnTo>
                        <a:pt x="228" y="0"/>
                      </a:lnTo>
                      <a:close/>
                    </a:path>
                  </a:pathLst>
                </a:custGeom>
                <a:solidFill>
                  <a:srgbClr val="9966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26" name="Group 8"/>
              <p:cNvGrpSpPr>
                <a:grpSpLocks/>
              </p:cNvGrpSpPr>
              <p:nvPr/>
            </p:nvGrpSpPr>
            <p:grpSpPr bwMode="auto">
              <a:xfrm>
                <a:off x="832" y="1284"/>
                <a:ext cx="1033" cy="296"/>
                <a:chOff x="731" y="2214"/>
                <a:chExt cx="2859" cy="698"/>
              </a:xfrm>
            </p:grpSpPr>
            <p:sp>
              <p:nvSpPr>
                <p:cNvPr id="42" name="Freeform 9"/>
                <p:cNvSpPr>
                  <a:spLocks/>
                </p:cNvSpPr>
                <p:nvPr/>
              </p:nvSpPr>
              <p:spPr bwMode="auto">
                <a:xfrm>
                  <a:off x="3086" y="2214"/>
                  <a:ext cx="504" cy="697"/>
                </a:xfrm>
                <a:custGeom>
                  <a:avLst/>
                  <a:gdLst>
                    <a:gd name="T0" fmla="*/ 238 w 504"/>
                    <a:gd name="T1" fmla="*/ 697 h 697"/>
                    <a:gd name="T2" fmla="*/ 0 w 504"/>
                    <a:gd name="T3" fmla="*/ 297 h 697"/>
                    <a:gd name="T4" fmla="*/ 223 w 504"/>
                    <a:gd name="T5" fmla="*/ 0 h 697"/>
                    <a:gd name="T6" fmla="*/ 504 w 504"/>
                    <a:gd name="T7" fmla="*/ 347 h 697"/>
                    <a:gd name="T8" fmla="*/ 238 w 504"/>
                    <a:gd name="T9" fmla="*/ 697 h 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04" h="697">
                      <a:moveTo>
                        <a:pt x="238" y="697"/>
                      </a:moveTo>
                      <a:lnTo>
                        <a:pt x="0" y="297"/>
                      </a:lnTo>
                      <a:lnTo>
                        <a:pt x="223" y="0"/>
                      </a:lnTo>
                      <a:lnTo>
                        <a:pt x="504" y="347"/>
                      </a:lnTo>
                      <a:lnTo>
                        <a:pt x="238" y="697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43" name="Freeform 10"/>
                <p:cNvSpPr>
                  <a:spLocks/>
                </p:cNvSpPr>
                <p:nvPr/>
              </p:nvSpPr>
              <p:spPr bwMode="auto">
                <a:xfrm>
                  <a:off x="960" y="2214"/>
                  <a:ext cx="2349" cy="298"/>
                </a:xfrm>
                <a:custGeom>
                  <a:avLst/>
                  <a:gdLst>
                    <a:gd name="T0" fmla="*/ 0 w 2349"/>
                    <a:gd name="T1" fmla="*/ 298 h 298"/>
                    <a:gd name="T2" fmla="*/ 2126 w 2349"/>
                    <a:gd name="T3" fmla="*/ 298 h 298"/>
                    <a:gd name="T4" fmla="*/ 2349 w 2349"/>
                    <a:gd name="T5" fmla="*/ 0 h 298"/>
                    <a:gd name="T6" fmla="*/ 300 w 2349"/>
                    <a:gd name="T7" fmla="*/ 0 h 298"/>
                    <a:gd name="T8" fmla="*/ 0 w 2349"/>
                    <a:gd name="T9" fmla="*/ 298 h 29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49" h="298">
                      <a:moveTo>
                        <a:pt x="0" y="298"/>
                      </a:moveTo>
                      <a:lnTo>
                        <a:pt x="2126" y="298"/>
                      </a:lnTo>
                      <a:lnTo>
                        <a:pt x="2349" y="0"/>
                      </a:lnTo>
                      <a:lnTo>
                        <a:pt x="300" y="0"/>
                      </a:lnTo>
                      <a:lnTo>
                        <a:pt x="0" y="298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44" name="Freeform 11"/>
                <p:cNvSpPr>
                  <a:spLocks/>
                </p:cNvSpPr>
                <p:nvPr/>
              </p:nvSpPr>
              <p:spPr bwMode="auto">
                <a:xfrm>
                  <a:off x="731" y="2511"/>
                  <a:ext cx="2594" cy="401"/>
                </a:xfrm>
                <a:custGeom>
                  <a:avLst/>
                  <a:gdLst>
                    <a:gd name="T0" fmla="*/ 228 w 2594"/>
                    <a:gd name="T1" fmla="*/ 0 h 401"/>
                    <a:gd name="T2" fmla="*/ 2354 w 2594"/>
                    <a:gd name="T3" fmla="*/ 0 h 401"/>
                    <a:gd name="T4" fmla="*/ 2594 w 2594"/>
                    <a:gd name="T5" fmla="*/ 401 h 401"/>
                    <a:gd name="T6" fmla="*/ 0 w 2594"/>
                    <a:gd name="T7" fmla="*/ 401 h 401"/>
                    <a:gd name="T8" fmla="*/ 228 w 2594"/>
                    <a:gd name="T9" fmla="*/ 0 h 4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94" h="401">
                      <a:moveTo>
                        <a:pt x="228" y="0"/>
                      </a:moveTo>
                      <a:lnTo>
                        <a:pt x="2354" y="0"/>
                      </a:lnTo>
                      <a:lnTo>
                        <a:pt x="2594" y="401"/>
                      </a:lnTo>
                      <a:lnTo>
                        <a:pt x="0" y="401"/>
                      </a:lnTo>
                      <a:lnTo>
                        <a:pt x="228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27" name="Group 12"/>
              <p:cNvGrpSpPr>
                <a:grpSpLocks/>
              </p:cNvGrpSpPr>
              <p:nvPr/>
            </p:nvGrpSpPr>
            <p:grpSpPr bwMode="auto">
              <a:xfrm>
                <a:off x="935" y="1083"/>
                <a:ext cx="820" cy="267"/>
                <a:chOff x="1002" y="1818"/>
                <a:chExt cx="2267" cy="631"/>
              </a:xfrm>
            </p:grpSpPr>
            <p:sp>
              <p:nvSpPr>
                <p:cNvPr id="39" name="Freeform 13"/>
                <p:cNvSpPr>
                  <a:spLocks/>
                </p:cNvSpPr>
                <p:nvPr/>
              </p:nvSpPr>
              <p:spPr bwMode="auto">
                <a:xfrm>
                  <a:off x="2824" y="1818"/>
                  <a:ext cx="445" cy="631"/>
                </a:xfrm>
                <a:custGeom>
                  <a:avLst/>
                  <a:gdLst>
                    <a:gd name="T0" fmla="*/ 227 w 445"/>
                    <a:gd name="T1" fmla="*/ 631 h 631"/>
                    <a:gd name="T2" fmla="*/ 0 w 445"/>
                    <a:gd name="T3" fmla="*/ 221 h 631"/>
                    <a:gd name="T4" fmla="*/ 166 w 445"/>
                    <a:gd name="T5" fmla="*/ 0 h 631"/>
                    <a:gd name="T6" fmla="*/ 445 w 445"/>
                    <a:gd name="T7" fmla="*/ 348 h 631"/>
                    <a:gd name="T8" fmla="*/ 227 w 445"/>
                    <a:gd name="T9" fmla="*/ 631 h 6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45" h="631">
                      <a:moveTo>
                        <a:pt x="227" y="631"/>
                      </a:moveTo>
                      <a:lnTo>
                        <a:pt x="0" y="221"/>
                      </a:lnTo>
                      <a:lnTo>
                        <a:pt x="166" y="0"/>
                      </a:lnTo>
                      <a:lnTo>
                        <a:pt x="445" y="348"/>
                      </a:lnTo>
                      <a:lnTo>
                        <a:pt x="227" y="631"/>
                      </a:lnTo>
                      <a:close/>
                    </a:path>
                  </a:pathLst>
                </a:custGeom>
                <a:solidFill>
                  <a:srgbClr val="FF5F7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40" name="Freeform 14"/>
                <p:cNvSpPr>
                  <a:spLocks/>
                </p:cNvSpPr>
                <p:nvPr/>
              </p:nvSpPr>
              <p:spPr bwMode="auto">
                <a:xfrm>
                  <a:off x="1226" y="1818"/>
                  <a:ext cx="1765" cy="222"/>
                </a:xfrm>
                <a:custGeom>
                  <a:avLst/>
                  <a:gdLst>
                    <a:gd name="T0" fmla="*/ 0 w 1765"/>
                    <a:gd name="T1" fmla="*/ 222 h 222"/>
                    <a:gd name="T2" fmla="*/ 1599 w 1765"/>
                    <a:gd name="T3" fmla="*/ 222 h 222"/>
                    <a:gd name="T4" fmla="*/ 1765 w 1765"/>
                    <a:gd name="T5" fmla="*/ 0 h 222"/>
                    <a:gd name="T6" fmla="*/ 316 w 1765"/>
                    <a:gd name="T7" fmla="*/ 1 h 222"/>
                    <a:gd name="T8" fmla="*/ 0 w 1765"/>
                    <a:gd name="T9" fmla="*/ 222 h 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65" h="222">
                      <a:moveTo>
                        <a:pt x="0" y="222"/>
                      </a:moveTo>
                      <a:lnTo>
                        <a:pt x="1599" y="222"/>
                      </a:lnTo>
                      <a:lnTo>
                        <a:pt x="1765" y="0"/>
                      </a:lnTo>
                      <a:lnTo>
                        <a:pt x="316" y="1"/>
                      </a:lnTo>
                      <a:lnTo>
                        <a:pt x="0" y="22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41" name="Freeform 15"/>
                <p:cNvSpPr>
                  <a:spLocks/>
                </p:cNvSpPr>
                <p:nvPr/>
              </p:nvSpPr>
              <p:spPr bwMode="auto">
                <a:xfrm>
                  <a:off x="1002" y="2039"/>
                  <a:ext cx="2049" cy="410"/>
                </a:xfrm>
                <a:custGeom>
                  <a:avLst/>
                  <a:gdLst>
                    <a:gd name="T0" fmla="*/ 0 w 2049"/>
                    <a:gd name="T1" fmla="*/ 410 h 410"/>
                    <a:gd name="T2" fmla="*/ 2049 w 2049"/>
                    <a:gd name="T3" fmla="*/ 410 h 410"/>
                    <a:gd name="T4" fmla="*/ 1822 w 2049"/>
                    <a:gd name="T5" fmla="*/ 0 h 410"/>
                    <a:gd name="T6" fmla="*/ 225 w 2049"/>
                    <a:gd name="T7" fmla="*/ 0 h 410"/>
                    <a:gd name="T8" fmla="*/ 0 w 2049"/>
                    <a:gd name="T9" fmla="*/ 410 h 4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49" h="410">
                      <a:moveTo>
                        <a:pt x="0" y="410"/>
                      </a:moveTo>
                      <a:lnTo>
                        <a:pt x="2049" y="410"/>
                      </a:lnTo>
                      <a:lnTo>
                        <a:pt x="1822" y="0"/>
                      </a:lnTo>
                      <a:lnTo>
                        <a:pt x="225" y="0"/>
                      </a:lnTo>
                      <a:lnTo>
                        <a:pt x="0" y="410"/>
                      </a:lnTo>
                      <a:close/>
                    </a:path>
                  </a:pathLst>
                </a:custGeom>
                <a:solidFill>
                  <a:srgbClr val="FF001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28" name="Group 16"/>
              <p:cNvGrpSpPr>
                <a:grpSpLocks/>
              </p:cNvGrpSpPr>
              <p:nvPr/>
            </p:nvGrpSpPr>
            <p:grpSpPr bwMode="auto">
              <a:xfrm>
                <a:off x="1032" y="884"/>
                <a:ext cx="606" cy="233"/>
                <a:chOff x="1264" y="1427"/>
                <a:chExt cx="1684" cy="548"/>
              </a:xfrm>
            </p:grpSpPr>
            <p:sp>
              <p:nvSpPr>
                <p:cNvPr id="36" name="Freeform 17"/>
                <p:cNvSpPr>
                  <a:spLocks/>
                </p:cNvSpPr>
                <p:nvPr/>
              </p:nvSpPr>
              <p:spPr bwMode="auto">
                <a:xfrm>
                  <a:off x="2559" y="1427"/>
                  <a:ext cx="389" cy="547"/>
                </a:xfrm>
                <a:custGeom>
                  <a:avLst/>
                  <a:gdLst>
                    <a:gd name="T0" fmla="*/ 0 w 389"/>
                    <a:gd name="T1" fmla="*/ 149 h 547"/>
                    <a:gd name="T2" fmla="*/ 231 w 389"/>
                    <a:gd name="T3" fmla="*/ 547 h 547"/>
                    <a:gd name="T4" fmla="*/ 389 w 389"/>
                    <a:gd name="T5" fmla="*/ 343 h 547"/>
                    <a:gd name="T6" fmla="*/ 112 w 389"/>
                    <a:gd name="T7" fmla="*/ 0 h 547"/>
                    <a:gd name="T8" fmla="*/ 0 w 389"/>
                    <a:gd name="T9" fmla="*/ 149 h 5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89" h="547">
                      <a:moveTo>
                        <a:pt x="0" y="149"/>
                      </a:moveTo>
                      <a:lnTo>
                        <a:pt x="231" y="547"/>
                      </a:lnTo>
                      <a:lnTo>
                        <a:pt x="389" y="343"/>
                      </a:lnTo>
                      <a:lnTo>
                        <a:pt x="112" y="0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37" name="Freeform 18"/>
                <p:cNvSpPr>
                  <a:spLocks/>
                </p:cNvSpPr>
                <p:nvPr/>
              </p:nvSpPr>
              <p:spPr bwMode="auto">
                <a:xfrm>
                  <a:off x="1491" y="1427"/>
                  <a:ext cx="1179" cy="148"/>
                </a:xfrm>
                <a:custGeom>
                  <a:avLst/>
                  <a:gdLst>
                    <a:gd name="T0" fmla="*/ 0 w 1179"/>
                    <a:gd name="T1" fmla="*/ 148 h 148"/>
                    <a:gd name="T2" fmla="*/ 1067 w 1179"/>
                    <a:gd name="T3" fmla="*/ 148 h 148"/>
                    <a:gd name="T4" fmla="*/ 1179 w 1179"/>
                    <a:gd name="T5" fmla="*/ 0 h 148"/>
                    <a:gd name="T6" fmla="*/ 298 w 1179"/>
                    <a:gd name="T7" fmla="*/ 0 h 148"/>
                    <a:gd name="T8" fmla="*/ 0 w 1179"/>
                    <a:gd name="T9" fmla="*/ 148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79" h="148">
                      <a:moveTo>
                        <a:pt x="0" y="148"/>
                      </a:moveTo>
                      <a:lnTo>
                        <a:pt x="1067" y="148"/>
                      </a:lnTo>
                      <a:lnTo>
                        <a:pt x="1179" y="0"/>
                      </a:lnTo>
                      <a:lnTo>
                        <a:pt x="298" y="0"/>
                      </a:lnTo>
                      <a:lnTo>
                        <a:pt x="0" y="14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38" name="Freeform 19"/>
                <p:cNvSpPr>
                  <a:spLocks/>
                </p:cNvSpPr>
                <p:nvPr/>
              </p:nvSpPr>
              <p:spPr bwMode="auto">
                <a:xfrm>
                  <a:off x="1264" y="1575"/>
                  <a:ext cx="1525" cy="400"/>
                </a:xfrm>
                <a:custGeom>
                  <a:avLst/>
                  <a:gdLst>
                    <a:gd name="T0" fmla="*/ 0 w 1525"/>
                    <a:gd name="T1" fmla="*/ 400 h 400"/>
                    <a:gd name="T2" fmla="*/ 1525 w 1525"/>
                    <a:gd name="T3" fmla="*/ 400 h 400"/>
                    <a:gd name="T4" fmla="*/ 1294 w 1525"/>
                    <a:gd name="T5" fmla="*/ 0 h 400"/>
                    <a:gd name="T6" fmla="*/ 227 w 1525"/>
                    <a:gd name="T7" fmla="*/ 0 h 400"/>
                    <a:gd name="T8" fmla="*/ 0 w 1525"/>
                    <a:gd name="T9" fmla="*/ 400 h 4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25" h="400">
                      <a:moveTo>
                        <a:pt x="0" y="400"/>
                      </a:moveTo>
                      <a:lnTo>
                        <a:pt x="1525" y="400"/>
                      </a:lnTo>
                      <a:lnTo>
                        <a:pt x="1294" y="0"/>
                      </a:lnTo>
                      <a:lnTo>
                        <a:pt x="227" y="0"/>
                      </a:lnTo>
                      <a:lnTo>
                        <a:pt x="0" y="4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29" name="Group 20"/>
              <p:cNvGrpSpPr>
                <a:grpSpLocks/>
              </p:cNvGrpSpPr>
              <p:nvPr/>
            </p:nvGrpSpPr>
            <p:grpSpPr bwMode="auto">
              <a:xfrm>
                <a:off x="1136" y="698"/>
                <a:ext cx="397" cy="203"/>
                <a:chOff x="1530" y="1029"/>
                <a:chExt cx="1098" cy="479"/>
              </a:xfrm>
            </p:grpSpPr>
            <p:sp>
              <p:nvSpPr>
                <p:cNvPr id="33" name="Freeform 21"/>
                <p:cNvSpPr>
                  <a:spLocks/>
                </p:cNvSpPr>
                <p:nvPr/>
              </p:nvSpPr>
              <p:spPr bwMode="auto">
                <a:xfrm>
                  <a:off x="2293" y="1030"/>
                  <a:ext cx="335" cy="478"/>
                </a:xfrm>
                <a:custGeom>
                  <a:avLst/>
                  <a:gdLst>
                    <a:gd name="T0" fmla="*/ 229 w 335"/>
                    <a:gd name="T1" fmla="*/ 478 h 478"/>
                    <a:gd name="T2" fmla="*/ 335 w 335"/>
                    <a:gd name="T3" fmla="*/ 341 h 478"/>
                    <a:gd name="T4" fmla="*/ 58 w 335"/>
                    <a:gd name="T5" fmla="*/ 0 h 478"/>
                    <a:gd name="T6" fmla="*/ 0 w 335"/>
                    <a:gd name="T7" fmla="*/ 72 h 478"/>
                    <a:gd name="T8" fmla="*/ 229 w 335"/>
                    <a:gd name="T9" fmla="*/ 478 h 4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35" h="478">
                      <a:moveTo>
                        <a:pt x="229" y="478"/>
                      </a:moveTo>
                      <a:lnTo>
                        <a:pt x="335" y="341"/>
                      </a:lnTo>
                      <a:lnTo>
                        <a:pt x="58" y="0"/>
                      </a:lnTo>
                      <a:lnTo>
                        <a:pt x="0" y="72"/>
                      </a:lnTo>
                      <a:lnTo>
                        <a:pt x="229" y="478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34" name="Freeform 22"/>
                <p:cNvSpPr>
                  <a:spLocks/>
                </p:cNvSpPr>
                <p:nvPr/>
              </p:nvSpPr>
              <p:spPr bwMode="auto">
                <a:xfrm>
                  <a:off x="1762" y="1029"/>
                  <a:ext cx="588" cy="72"/>
                </a:xfrm>
                <a:custGeom>
                  <a:avLst/>
                  <a:gdLst>
                    <a:gd name="T0" fmla="*/ 0 w 588"/>
                    <a:gd name="T1" fmla="*/ 72 h 72"/>
                    <a:gd name="T2" fmla="*/ 530 w 588"/>
                    <a:gd name="T3" fmla="*/ 72 h 72"/>
                    <a:gd name="T4" fmla="*/ 588 w 588"/>
                    <a:gd name="T5" fmla="*/ 0 h 72"/>
                    <a:gd name="T6" fmla="*/ 183 w 588"/>
                    <a:gd name="T7" fmla="*/ 0 h 72"/>
                    <a:gd name="T8" fmla="*/ 0 w 588"/>
                    <a:gd name="T9" fmla="*/ 72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88" h="72">
                      <a:moveTo>
                        <a:pt x="0" y="72"/>
                      </a:moveTo>
                      <a:lnTo>
                        <a:pt x="530" y="72"/>
                      </a:lnTo>
                      <a:lnTo>
                        <a:pt x="588" y="0"/>
                      </a:lnTo>
                      <a:lnTo>
                        <a:pt x="183" y="0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35" name="Freeform 23"/>
                <p:cNvSpPr>
                  <a:spLocks/>
                </p:cNvSpPr>
                <p:nvPr/>
              </p:nvSpPr>
              <p:spPr bwMode="auto">
                <a:xfrm>
                  <a:off x="1530" y="1101"/>
                  <a:ext cx="992" cy="407"/>
                </a:xfrm>
                <a:custGeom>
                  <a:avLst/>
                  <a:gdLst>
                    <a:gd name="T0" fmla="*/ 0 w 992"/>
                    <a:gd name="T1" fmla="*/ 407 h 407"/>
                    <a:gd name="T2" fmla="*/ 992 w 992"/>
                    <a:gd name="T3" fmla="*/ 407 h 407"/>
                    <a:gd name="T4" fmla="*/ 762 w 992"/>
                    <a:gd name="T5" fmla="*/ 0 h 407"/>
                    <a:gd name="T6" fmla="*/ 231 w 992"/>
                    <a:gd name="T7" fmla="*/ 0 h 407"/>
                    <a:gd name="T8" fmla="*/ 0 w 992"/>
                    <a:gd name="T9" fmla="*/ 407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92" h="407">
                      <a:moveTo>
                        <a:pt x="0" y="407"/>
                      </a:moveTo>
                      <a:lnTo>
                        <a:pt x="992" y="407"/>
                      </a:lnTo>
                      <a:lnTo>
                        <a:pt x="762" y="0"/>
                      </a:lnTo>
                      <a:lnTo>
                        <a:pt x="231" y="0"/>
                      </a:lnTo>
                      <a:lnTo>
                        <a:pt x="0" y="407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30" name="Group 24"/>
              <p:cNvGrpSpPr>
                <a:grpSpLocks/>
              </p:cNvGrpSpPr>
              <p:nvPr/>
            </p:nvGrpSpPr>
            <p:grpSpPr bwMode="auto">
              <a:xfrm>
                <a:off x="1242" y="525"/>
                <a:ext cx="185" cy="172"/>
                <a:chOff x="1795" y="634"/>
                <a:chExt cx="513" cy="405"/>
              </a:xfrm>
            </p:grpSpPr>
            <p:sp>
              <p:nvSpPr>
                <p:cNvPr id="31" name="Freeform 25"/>
                <p:cNvSpPr>
                  <a:spLocks/>
                </p:cNvSpPr>
                <p:nvPr/>
              </p:nvSpPr>
              <p:spPr bwMode="auto">
                <a:xfrm>
                  <a:off x="2025" y="634"/>
                  <a:ext cx="283" cy="405"/>
                </a:xfrm>
                <a:custGeom>
                  <a:avLst/>
                  <a:gdLst>
                    <a:gd name="T0" fmla="*/ 230 w 283"/>
                    <a:gd name="T1" fmla="*/ 405 h 405"/>
                    <a:gd name="T2" fmla="*/ 283 w 283"/>
                    <a:gd name="T3" fmla="*/ 342 h 405"/>
                    <a:gd name="T4" fmla="*/ 0 w 283"/>
                    <a:gd name="T5" fmla="*/ 0 h 405"/>
                    <a:gd name="T6" fmla="*/ 230 w 283"/>
                    <a:gd name="T7" fmla="*/ 405 h 40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3" h="405">
                      <a:moveTo>
                        <a:pt x="230" y="405"/>
                      </a:moveTo>
                      <a:lnTo>
                        <a:pt x="283" y="342"/>
                      </a:lnTo>
                      <a:lnTo>
                        <a:pt x="0" y="0"/>
                      </a:lnTo>
                      <a:lnTo>
                        <a:pt x="230" y="405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32" name="Freeform 26"/>
                <p:cNvSpPr>
                  <a:spLocks/>
                </p:cNvSpPr>
                <p:nvPr/>
              </p:nvSpPr>
              <p:spPr bwMode="auto">
                <a:xfrm>
                  <a:off x="1795" y="634"/>
                  <a:ext cx="460" cy="405"/>
                </a:xfrm>
                <a:custGeom>
                  <a:avLst/>
                  <a:gdLst>
                    <a:gd name="T0" fmla="*/ 0 w 460"/>
                    <a:gd name="T1" fmla="*/ 405 h 405"/>
                    <a:gd name="T2" fmla="*/ 460 w 460"/>
                    <a:gd name="T3" fmla="*/ 405 h 405"/>
                    <a:gd name="T4" fmla="*/ 230 w 460"/>
                    <a:gd name="T5" fmla="*/ 0 h 405"/>
                    <a:gd name="T6" fmla="*/ 0 w 460"/>
                    <a:gd name="T7" fmla="*/ 405 h 40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60" h="405">
                      <a:moveTo>
                        <a:pt x="0" y="405"/>
                      </a:moveTo>
                      <a:lnTo>
                        <a:pt x="460" y="405"/>
                      </a:lnTo>
                      <a:lnTo>
                        <a:pt x="230" y="0"/>
                      </a:lnTo>
                      <a:lnTo>
                        <a:pt x="0" y="405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</p:grpSp>
        </p:grpSp>
        <p:sp>
          <p:nvSpPr>
            <p:cNvPr id="12" name="Text Box 27"/>
            <p:cNvSpPr txBox="1">
              <a:spLocks noChangeArrowheads="1"/>
            </p:cNvSpPr>
            <p:nvPr/>
          </p:nvSpPr>
          <p:spPr bwMode="auto">
            <a:xfrm>
              <a:off x="7048" y="5242"/>
              <a:ext cx="4482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  <a:tabLst>
                  <a:tab pos="2700020" algn="ctr"/>
                  <a:tab pos="5400040" algn="r"/>
                </a:tabLst>
              </a:pPr>
              <a:r>
                <a:rPr lang="pt-BR" sz="1400" dirty="0">
                  <a:effectLst/>
                  <a:latin typeface="Arial"/>
                  <a:ea typeface="Times New Roman"/>
                </a:rPr>
                <a:t>Política de Segurança da Informação</a:t>
              </a:r>
              <a:endParaRPr lang="pt-BR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>
              <a:off x="7074" y="5855"/>
              <a:ext cx="4453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  <a:tabLst>
                  <a:tab pos="2700020" algn="ctr"/>
                  <a:tab pos="5400040" algn="r"/>
                </a:tabLst>
              </a:pPr>
              <a:r>
                <a:rPr lang="pt-BR" sz="1400" dirty="0">
                  <a:effectLst/>
                  <a:latin typeface="Arial"/>
                  <a:ea typeface="Times New Roman"/>
                </a:rPr>
                <a:t>Instrução Normativa da STI</a:t>
              </a:r>
              <a:endParaRPr lang="pt-BR" sz="1400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  <a:tabLst>
                  <a:tab pos="2700020" algn="ctr"/>
                  <a:tab pos="5400040" algn="r"/>
                </a:tabLst>
              </a:pPr>
              <a:r>
                <a:rPr lang="pt-BR" sz="1000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pt-BR" sz="1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" name="Text Box 29"/>
            <p:cNvSpPr txBox="1">
              <a:spLocks noChangeArrowheads="1"/>
            </p:cNvSpPr>
            <p:nvPr/>
          </p:nvSpPr>
          <p:spPr bwMode="auto">
            <a:xfrm>
              <a:off x="7091" y="6500"/>
              <a:ext cx="3777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pt-BR" sz="1400" dirty="0">
                  <a:effectLst/>
                  <a:latin typeface="Arial"/>
                  <a:ea typeface="Times New Roman"/>
                </a:rPr>
                <a:t>Manual do SGSI</a:t>
              </a:r>
              <a:endParaRPr lang="pt-BR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" name="Text Box 30"/>
            <p:cNvSpPr txBox="1">
              <a:spLocks noChangeArrowheads="1"/>
            </p:cNvSpPr>
            <p:nvPr/>
          </p:nvSpPr>
          <p:spPr bwMode="auto">
            <a:xfrm>
              <a:off x="7062" y="7115"/>
              <a:ext cx="3782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pt-BR" sz="1400" dirty="0">
                  <a:effectLst/>
                  <a:latin typeface="Arial"/>
                  <a:ea typeface="Times New Roman"/>
                </a:rPr>
                <a:t>PG – Procedimento de Gestão</a:t>
              </a:r>
              <a:endParaRPr lang="pt-BR" sz="1400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pt-BR" sz="1000" dirty="0">
                  <a:effectLst/>
                  <a:latin typeface="Times New Roman"/>
                  <a:ea typeface="Times New Roman"/>
                  <a:cs typeface="Arial"/>
                </a:rPr>
                <a:t> </a:t>
              </a:r>
              <a:endParaRPr lang="pt-BR" sz="1000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pt-BR" sz="1000" dirty="0">
                  <a:effectLst/>
                  <a:latin typeface="Times New Roman"/>
                  <a:ea typeface="Times New Roman"/>
                  <a:cs typeface="Arial"/>
                </a:rPr>
                <a:t> </a:t>
              </a:r>
              <a:endParaRPr lang="pt-BR" sz="1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>
              <a:off x="7046" y="8611"/>
              <a:ext cx="3195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pt-BR" sz="1400" dirty="0">
                  <a:effectLst/>
                  <a:latin typeface="Arial"/>
                  <a:ea typeface="Times New Roman"/>
                </a:rPr>
                <a:t>Registros do SGSI</a:t>
              </a:r>
              <a:endParaRPr lang="pt-BR" sz="14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7" name="Line 32"/>
            <p:cNvCxnSpPr>
              <a:cxnSpLocks noChangeShapeType="1"/>
            </p:cNvCxnSpPr>
            <p:nvPr/>
          </p:nvCxnSpPr>
          <p:spPr bwMode="auto">
            <a:xfrm>
              <a:off x="5799" y="8030"/>
              <a:ext cx="109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33"/>
            <p:cNvCxnSpPr>
              <a:cxnSpLocks noChangeShapeType="1"/>
            </p:cNvCxnSpPr>
            <p:nvPr/>
          </p:nvCxnSpPr>
          <p:spPr bwMode="auto">
            <a:xfrm>
              <a:off x="5394" y="7314"/>
              <a:ext cx="1537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34"/>
            <p:cNvCxnSpPr>
              <a:cxnSpLocks noChangeShapeType="1"/>
            </p:cNvCxnSpPr>
            <p:nvPr/>
          </p:nvCxnSpPr>
          <p:spPr bwMode="auto">
            <a:xfrm>
              <a:off x="6126" y="8836"/>
              <a:ext cx="87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Rectangle 35"/>
            <p:cNvSpPr>
              <a:spLocks noChangeArrowheads="1"/>
            </p:cNvSpPr>
            <p:nvPr/>
          </p:nvSpPr>
          <p:spPr bwMode="auto">
            <a:xfrm>
              <a:off x="1701" y="5017"/>
              <a:ext cx="10088" cy="460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21" name="Line 36"/>
            <p:cNvCxnSpPr>
              <a:cxnSpLocks noChangeShapeType="1"/>
            </p:cNvCxnSpPr>
            <p:nvPr/>
          </p:nvCxnSpPr>
          <p:spPr bwMode="auto">
            <a:xfrm>
              <a:off x="4705" y="6080"/>
              <a:ext cx="222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37"/>
            <p:cNvCxnSpPr>
              <a:cxnSpLocks noChangeShapeType="1"/>
            </p:cNvCxnSpPr>
            <p:nvPr/>
          </p:nvCxnSpPr>
          <p:spPr bwMode="auto">
            <a:xfrm>
              <a:off x="4409" y="5438"/>
              <a:ext cx="252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 Box 38"/>
            <p:cNvSpPr txBox="1">
              <a:spLocks noChangeArrowheads="1"/>
            </p:cNvSpPr>
            <p:nvPr/>
          </p:nvSpPr>
          <p:spPr bwMode="auto">
            <a:xfrm>
              <a:off x="7099" y="7772"/>
              <a:ext cx="4065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pt-BR" sz="1400" dirty="0">
                  <a:effectLst/>
                  <a:latin typeface="Arial"/>
                  <a:ea typeface="Times New Roman"/>
                </a:rPr>
                <a:t>PO – Procedimento Operacional</a:t>
              </a:r>
              <a:endParaRPr lang="pt-BR" sz="14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4" name="Line 39"/>
            <p:cNvCxnSpPr>
              <a:cxnSpLocks noChangeShapeType="1"/>
            </p:cNvCxnSpPr>
            <p:nvPr/>
          </p:nvCxnSpPr>
          <p:spPr bwMode="auto">
            <a:xfrm>
              <a:off x="5121" y="6634"/>
              <a:ext cx="1803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2750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629816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4) DEFINIÇÃO E APROVAÇÃO DA POLÍTICA DE SI</a:t>
            </a:r>
            <a:endParaRPr lang="pt-BR" b="1" dirty="0">
              <a:latin typeface="Arial Black" pitchFamily="34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259228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t-BR" dirty="0" smtClean="0"/>
              <a:t>Elaborada pelo CGSI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t-BR" dirty="0" smtClean="0"/>
              <a:t>Aprovada pela equipe diretiva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t-BR" smtClean="0"/>
              <a:t>Será publicada </a:t>
            </a:r>
            <a:r>
              <a:rPr lang="pt-BR" dirty="0" smtClean="0"/>
              <a:t>através de Portaria do Secretário da Fazenda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979712" y="500388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hlinkClick r:id="rId6" action="ppaction://hlinkfile"/>
              </a:rPr>
              <a:t>Política de Segurança da Informação da SEFAZ RS.pdf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53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629816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5</a:t>
            </a:r>
            <a:r>
              <a:rPr lang="pt-BR" b="1" dirty="0" smtClean="0"/>
              <a:t>) ANÁLISE/AVALIAÇÃO DOS RISCOS DE SEGURANÇA DA INFORMAÇÃO</a:t>
            </a:r>
            <a:endParaRPr lang="pt-BR" b="1" dirty="0">
              <a:latin typeface="Arial Black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83568" y="1772816"/>
            <a:ext cx="79026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/>
              <a:t>Utilizado software de gestão de riscos para:</a:t>
            </a:r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 smtClean="0"/>
              <a:t>Inventariar os ativos</a:t>
            </a:r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 smtClean="0"/>
              <a:t>Identificar as ameaças e vulnerabilidades</a:t>
            </a:r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 smtClean="0"/>
              <a:t>Avaliar as probabilidades de ocorrência e suas consequências</a:t>
            </a:r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 smtClean="0"/>
              <a:t>Ordenar os riscos de acordo com os critérios de avaliação de riscos definidos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788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629816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6) TREINAMENTO/CONSCIENTIZAÇÃO DOS USUÁRIOS</a:t>
            </a:r>
            <a:endParaRPr lang="pt-BR" b="1" dirty="0">
              <a:latin typeface="Arial Black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23528" y="1916832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/>
              <a:t>Cursos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/>
              <a:t>Palestras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/>
              <a:t>Dicas na </a:t>
            </a:r>
            <a:r>
              <a:rPr lang="pt-BR" sz="2800" dirty="0"/>
              <a:t>INTRASEFAZ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/>
              <a:t>Cartilha </a:t>
            </a:r>
            <a:r>
              <a:rPr lang="pt-BR" sz="2800" dirty="0"/>
              <a:t>da SI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Dia da SI na </a:t>
            </a:r>
            <a:r>
              <a:rPr lang="pt-BR" sz="2800" dirty="0" smtClean="0"/>
              <a:t>SEFAZ/RS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/>
              <a:t>Boletim </a:t>
            </a:r>
            <a:r>
              <a:rPr lang="pt-BR" sz="2800" dirty="0"/>
              <a:t>Mensal da SI (</a:t>
            </a:r>
            <a:r>
              <a:rPr lang="pt-BR" sz="2800" dirty="0">
                <a:hlinkClick r:id="rId6" action="ppaction://hlinkfile"/>
              </a:rPr>
              <a:t>Boletim SI - Edição IX</a:t>
            </a:r>
            <a:r>
              <a:rPr lang="pt-BR" sz="2800" dirty="0"/>
              <a:t>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57943"/>
            <a:ext cx="4572000" cy="262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33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629816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7</a:t>
            </a:r>
            <a:r>
              <a:rPr lang="pt-BR" b="1" dirty="0" smtClean="0"/>
              <a:t>) ELABORAÇÃO DOS DOCUMENTOS</a:t>
            </a:r>
            <a:br>
              <a:rPr lang="pt-BR" b="1" dirty="0" smtClean="0"/>
            </a:br>
            <a:r>
              <a:rPr lang="pt-BR" b="1" dirty="0" smtClean="0"/>
              <a:t>DO SGSI</a:t>
            </a:r>
            <a:endParaRPr lang="pt-BR" b="1" dirty="0">
              <a:latin typeface="Arial Black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23528" y="1916832"/>
            <a:ext cx="84249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0000"/>
                </a:solidFill>
              </a:rPr>
              <a:t>DOCUMENTOS JÁ VALIDADOS </a:t>
            </a:r>
          </a:p>
          <a:p>
            <a:endParaRPr lang="pt-BR" b="1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000000"/>
                </a:solidFill>
              </a:rPr>
              <a:t>Política </a:t>
            </a:r>
            <a:r>
              <a:rPr lang="pt-BR" sz="2400" b="1" dirty="0">
                <a:solidFill>
                  <a:srgbClr val="000000"/>
                </a:solidFill>
              </a:rPr>
              <a:t>de Segurança da Informação </a:t>
            </a:r>
          </a:p>
          <a:p>
            <a:endParaRPr lang="pt-BR" sz="24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0000"/>
                </a:solidFill>
              </a:rPr>
              <a:t>PG_STI_A.8.2-01</a:t>
            </a:r>
            <a:r>
              <a:rPr lang="pt-BR" sz="2400" b="1" dirty="0" smtClean="0">
                <a:solidFill>
                  <a:srgbClr val="000000"/>
                </a:solidFill>
              </a:rPr>
              <a:t>: Classificação </a:t>
            </a:r>
            <a:r>
              <a:rPr lang="pt-BR" sz="2400" b="1" dirty="0">
                <a:solidFill>
                  <a:srgbClr val="000000"/>
                </a:solidFill>
              </a:rPr>
              <a:t>da Informação</a:t>
            </a:r>
          </a:p>
          <a:p>
            <a:endParaRPr lang="pt-BR" sz="24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0000"/>
                </a:solidFill>
              </a:rPr>
              <a:t>PG_STI_A.13.2-01</a:t>
            </a:r>
            <a:r>
              <a:rPr lang="pt-BR" sz="2400" b="1" dirty="0" smtClean="0">
                <a:solidFill>
                  <a:srgbClr val="000000"/>
                </a:solidFill>
              </a:rPr>
              <a:t>: Mensagens </a:t>
            </a:r>
            <a:r>
              <a:rPr lang="pt-BR" sz="2400" b="1" dirty="0">
                <a:solidFill>
                  <a:srgbClr val="000000"/>
                </a:solidFill>
              </a:rPr>
              <a:t>Eletrônicas</a:t>
            </a:r>
          </a:p>
          <a:p>
            <a:endParaRPr lang="pt-BR" sz="24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0000"/>
                </a:solidFill>
              </a:rPr>
              <a:t>PG_SUP_A.7.1-01</a:t>
            </a:r>
            <a:r>
              <a:rPr lang="pt-BR" sz="2400" b="1" dirty="0" smtClean="0">
                <a:solidFill>
                  <a:srgbClr val="000000"/>
                </a:solidFill>
              </a:rPr>
              <a:t>: Segurança </a:t>
            </a:r>
            <a:r>
              <a:rPr lang="pt-BR" sz="2400" b="1" dirty="0">
                <a:solidFill>
                  <a:srgbClr val="000000"/>
                </a:solidFill>
              </a:rPr>
              <a:t>em Recursos Humanos: Antes da Contratação</a:t>
            </a:r>
          </a:p>
          <a:p>
            <a:pPr lvl="1">
              <a:lnSpc>
                <a:spcPct val="150000"/>
              </a:lnSpc>
            </a:pPr>
            <a:endParaRPr lang="pt-BR" sz="28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29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629816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7</a:t>
            </a:r>
            <a:r>
              <a:rPr lang="pt-BR" b="1" dirty="0" smtClean="0"/>
              <a:t>) ELABORAÇÃO DOS DOCUMENTOS</a:t>
            </a:r>
            <a:br>
              <a:rPr lang="pt-BR" b="1" dirty="0" smtClean="0"/>
            </a:br>
            <a:r>
              <a:rPr lang="pt-BR" b="1" dirty="0" smtClean="0"/>
              <a:t>DO SGSI</a:t>
            </a:r>
            <a:endParaRPr lang="pt-BR" b="1" dirty="0">
              <a:latin typeface="Arial Black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23528" y="1916832"/>
            <a:ext cx="849694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0000"/>
                </a:solidFill>
              </a:rPr>
              <a:t>DOCUMENTOS A SEREM VALIDADOS PELO CGSI </a:t>
            </a:r>
          </a:p>
          <a:p>
            <a:endParaRPr lang="pt-BR" sz="2400" b="1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000000"/>
                </a:solidFill>
              </a:rPr>
              <a:t>PG_STI_A.6.2-01: Dispositivos </a:t>
            </a:r>
            <a:r>
              <a:rPr lang="pt-BR" sz="2400" b="1" dirty="0">
                <a:solidFill>
                  <a:srgbClr val="000000"/>
                </a:solidFill>
              </a:rPr>
              <a:t>móveis e trabalho remoto</a:t>
            </a:r>
          </a:p>
          <a:p>
            <a:endParaRPr lang="pt-BR" sz="24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0000"/>
                </a:solidFill>
              </a:rPr>
              <a:t>PG_STI_A.9.2.5-01</a:t>
            </a:r>
            <a:r>
              <a:rPr lang="pt-BR" sz="2400" b="1" dirty="0" smtClean="0">
                <a:solidFill>
                  <a:srgbClr val="000000"/>
                </a:solidFill>
              </a:rPr>
              <a:t>: Análise </a:t>
            </a:r>
            <a:r>
              <a:rPr lang="pt-BR" sz="2400" b="1" dirty="0">
                <a:solidFill>
                  <a:srgbClr val="000000"/>
                </a:solidFill>
              </a:rPr>
              <a:t>Crítica dos direitos de acesso do usuário</a:t>
            </a:r>
          </a:p>
          <a:p>
            <a:endParaRPr lang="pt-BR" sz="24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0000"/>
                </a:solidFill>
              </a:rPr>
              <a:t>PG_STI_A.9.2.6-01</a:t>
            </a:r>
            <a:r>
              <a:rPr lang="pt-BR" sz="2400" b="1" dirty="0" smtClean="0">
                <a:solidFill>
                  <a:srgbClr val="000000"/>
                </a:solidFill>
              </a:rPr>
              <a:t>: Retirada </a:t>
            </a:r>
            <a:r>
              <a:rPr lang="pt-BR" sz="2400" b="1" dirty="0">
                <a:solidFill>
                  <a:srgbClr val="000000"/>
                </a:solidFill>
              </a:rPr>
              <a:t>ou ajuste dos direitos de acesso do usuário </a:t>
            </a:r>
          </a:p>
          <a:p>
            <a:endParaRPr lang="pt-BR" sz="24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0000"/>
                </a:solidFill>
              </a:rPr>
              <a:t>PG_STI_A.9.3.1-01</a:t>
            </a:r>
            <a:r>
              <a:rPr lang="pt-BR" sz="2400" b="1" dirty="0" smtClean="0">
                <a:solidFill>
                  <a:srgbClr val="000000"/>
                </a:solidFill>
              </a:rPr>
              <a:t>: Uso </a:t>
            </a:r>
            <a:r>
              <a:rPr lang="pt-BR" sz="2400" b="1" dirty="0">
                <a:solidFill>
                  <a:srgbClr val="000000"/>
                </a:solidFill>
              </a:rPr>
              <a:t>da informação de autenticação secreta</a:t>
            </a:r>
          </a:p>
          <a:p>
            <a:endParaRPr lang="pt-BR" sz="28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996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NORMAS DE</a:t>
            </a:r>
            <a:br>
              <a:rPr lang="pt-BR" b="1" dirty="0" smtClean="0"/>
            </a:br>
            <a:r>
              <a:rPr lang="pt-BR" b="1" dirty="0" smtClean="0"/>
              <a:t>SEGURANÇA DA INFORMAÇÃO 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>
          <a:xfrm>
            <a:off x="457200" y="1916832"/>
            <a:ext cx="8229600" cy="40324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pt-BR" altLang="pt-BR" sz="2400" b="1" dirty="0" smtClean="0">
                <a:latin typeface="Arial Unicode MS" pitchFamily="34" charset="-128"/>
              </a:rPr>
              <a:t>ABNT NBR ISO/IEC 27001:2013</a:t>
            </a:r>
            <a:r>
              <a:rPr lang="pt-BR" altLang="pt-BR" sz="2400" dirty="0" smtClean="0">
                <a:latin typeface="Arial Unicode MS" pitchFamily="34" charset="-128"/>
              </a:rPr>
              <a:t> - </a:t>
            </a:r>
            <a:r>
              <a:rPr lang="pt-BR" sz="2400" dirty="0" smtClean="0">
                <a:latin typeface="Arial Unicode MS" pitchFamily="34" charset="-128"/>
              </a:rPr>
              <a:t>Sistemas de gestão de segurança da informação – Requisitos</a:t>
            </a:r>
          </a:p>
          <a:p>
            <a:pPr marL="457200" lvl="1" indent="0">
              <a:buNone/>
            </a:pPr>
            <a:endParaRPr lang="pt-BR" altLang="pt-BR" sz="2400" dirty="0" smtClean="0">
              <a:latin typeface="Arial Unicode MS" pitchFamily="34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altLang="pt-BR" sz="2400" b="1" dirty="0" smtClean="0">
                <a:latin typeface="Arial Unicode MS" pitchFamily="34" charset="-128"/>
              </a:rPr>
              <a:t>ABNT NBR ISO/IEC 27002:2013 </a:t>
            </a:r>
            <a:r>
              <a:rPr lang="pt-BR" altLang="pt-BR" sz="2400" dirty="0" smtClean="0">
                <a:latin typeface="Arial Unicode MS" pitchFamily="34" charset="-128"/>
              </a:rPr>
              <a:t>- Código de prática para controles de segurança da informação</a:t>
            </a:r>
          </a:p>
          <a:p>
            <a:pPr marL="457200" lvl="1" indent="0">
              <a:buNone/>
            </a:pPr>
            <a:endParaRPr lang="pt-BR" altLang="pt-BR" sz="2400" dirty="0" smtClean="0">
              <a:latin typeface="Arial Unicode MS" pitchFamily="34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altLang="pt-BR" sz="2400" b="1" dirty="0" smtClean="0">
                <a:latin typeface="Arial Unicode MS" pitchFamily="34" charset="-128"/>
              </a:rPr>
              <a:t>ABNT NBR ISO/IEC 27003:2011 </a:t>
            </a:r>
            <a:r>
              <a:rPr lang="pt-BR" altLang="pt-BR" sz="2400" dirty="0" smtClean="0">
                <a:latin typeface="Arial Unicode MS" pitchFamily="34" charset="-128"/>
              </a:rPr>
              <a:t>- Diretrizes para implantação de um sistema de gestão da segurança da informação</a:t>
            </a:r>
          </a:p>
          <a:p>
            <a:pPr marL="457200" lvl="1" indent="0">
              <a:buFont typeface="Arial" pitchFamily="34" charset="0"/>
              <a:buNone/>
            </a:pPr>
            <a:endParaRPr lang="pt-BR" altLang="pt-BR" sz="2000" dirty="0" smtClean="0">
              <a:latin typeface="Arial Unicode MS" pitchFamily="34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pt-BR" altLang="pt-BR" sz="2000" dirty="0" smtClean="0">
              <a:latin typeface="Arial Unicode MS" pitchFamily="34" charset="-128"/>
            </a:endParaRPr>
          </a:p>
          <a:p>
            <a:pPr marL="457200" lvl="1" indent="0">
              <a:buFont typeface="Arial" pitchFamily="34" charset="0"/>
              <a:buNone/>
            </a:pPr>
            <a:endParaRPr lang="pt-BR" altLang="pt-BR" sz="2000" dirty="0" smtClean="0">
              <a:latin typeface="Arial Unicode MS" pitchFamily="34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pt-BR" altLang="pt-BR" sz="2000" dirty="0" smtClean="0">
              <a:latin typeface="Arial Unicode MS" pitchFamily="34" charset="-128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pt-BR" altLang="pt-BR" sz="1600" dirty="0" smtClean="0">
              <a:latin typeface="Arial Unicode MS" pitchFamily="34" charset="-128"/>
            </a:endParaRPr>
          </a:p>
          <a:p>
            <a:pPr>
              <a:buFontTx/>
              <a:buNone/>
            </a:pPr>
            <a:endParaRPr lang="pt-BR" altLang="pt-BR" dirty="0" smtClean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371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629816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7</a:t>
            </a:r>
            <a:r>
              <a:rPr lang="pt-BR" b="1" dirty="0" smtClean="0"/>
              <a:t>) ELABORAÇÃO DOS DOCUMENTOS</a:t>
            </a:r>
            <a:br>
              <a:rPr lang="pt-BR" b="1" dirty="0" smtClean="0"/>
            </a:br>
            <a:r>
              <a:rPr lang="pt-BR" b="1" dirty="0" smtClean="0"/>
              <a:t>DO SGSI</a:t>
            </a:r>
            <a:endParaRPr lang="pt-BR" b="1" dirty="0">
              <a:latin typeface="Arial Black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23528" y="1916832"/>
            <a:ext cx="842493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0000"/>
                </a:solidFill>
              </a:rPr>
              <a:t>DOCUMENTOS A SEREM VALIDADOS PELO CGSI </a:t>
            </a:r>
          </a:p>
          <a:p>
            <a:endParaRPr lang="pt-BR" sz="2400" b="1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0000"/>
                </a:solidFill>
              </a:rPr>
              <a:t>PG_STI_11.2.5-01</a:t>
            </a:r>
            <a:r>
              <a:rPr lang="pt-BR" sz="2400" b="1" dirty="0" smtClean="0">
                <a:solidFill>
                  <a:srgbClr val="000000"/>
                </a:solidFill>
              </a:rPr>
              <a:t>: Remoção </a:t>
            </a:r>
            <a:r>
              <a:rPr lang="pt-BR" sz="2400" b="1" dirty="0">
                <a:solidFill>
                  <a:srgbClr val="000000"/>
                </a:solidFill>
              </a:rPr>
              <a:t>de ativos</a:t>
            </a:r>
          </a:p>
          <a:p>
            <a:endParaRPr lang="pt-BR" sz="24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0000"/>
                </a:solidFill>
              </a:rPr>
              <a:t>PG_STI_A.12.1.2-01</a:t>
            </a:r>
            <a:r>
              <a:rPr lang="pt-BR" sz="2400" b="1" dirty="0" smtClean="0">
                <a:solidFill>
                  <a:srgbClr val="000000"/>
                </a:solidFill>
              </a:rPr>
              <a:t>: Gestão </a:t>
            </a:r>
            <a:r>
              <a:rPr lang="pt-BR" sz="2400" b="1" dirty="0">
                <a:solidFill>
                  <a:srgbClr val="000000"/>
                </a:solidFill>
              </a:rPr>
              <a:t>de mudanças</a:t>
            </a:r>
          </a:p>
          <a:p>
            <a:endParaRPr lang="pt-BR" sz="24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0000"/>
                </a:solidFill>
              </a:rPr>
              <a:t>PG_STI_A.12.2-01</a:t>
            </a:r>
            <a:r>
              <a:rPr lang="pt-BR" sz="2400" b="1" dirty="0" smtClean="0">
                <a:solidFill>
                  <a:srgbClr val="000000"/>
                </a:solidFill>
              </a:rPr>
              <a:t>: Controle </a:t>
            </a:r>
            <a:r>
              <a:rPr lang="pt-BR" sz="2400" b="1" dirty="0">
                <a:solidFill>
                  <a:srgbClr val="000000"/>
                </a:solidFill>
              </a:rPr>
              <a:t>contra códigos maliciosos </a:t>
            </a:r>
          </a:p>
          <a:p>
            <a:endParaRPr lang="pt-BR" sz="24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0000"/>
                </a:solidFill>
              </a:rPr>
              <a:t>PG_STI_A.16.1-01</a:t>
            </a:r>
            <a:r>
              <a:rPr lang="pt-BR" sz="2400" b="1" dirty="0" smtClean="0">
                <a:solidFill>
                  <a:srgbClr val="000000"/>
                </a:solidFill>
              </a:rPr>
              <a:t>: Notificação </a:t>
            </a:r>
            <a:r>
              <a:rPr lang="pt-BR" sz="2400" b="1" dirty="0">
                <a:solidFill>
                  <a:srgbClr val="000000"/>
                </a:solidFill>
              </a:rPr>
              <a:t>de Incidentes de Segurança da Informação </a:t>
            </a:r>
          </a:p>
          <a:p>
            <a:endParaRPr lang="pt-BR" sz="2400" b="1" dirty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67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629816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7</a:t>
            </a:r>
            <a:r>
              <a:rPr lang="pt-BR" b="1" dirty="0" smtClean="0"/>
              <a:t>) ELABORAÇÃO DOS DOCUMENTOS</a:t>
            </a:r>
            <a:br>
              <a:rPr lang="pt-BR" b="1" dirty="0" smtClean="0"/>
            </a:br>
            <a:r>
              <a:rPr lang="pt-BR" b="1" dirty="0" smtClean="0"/>
              <a:t>DO SGSI</a:t>
            </a:r>
            <a:endParaRPr lang="pt-BR" b="1" dirty="0">
              <a:latin typeface="Arial Black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23528" y="1916832"/>
            <a:ext cx="842493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0000"/>
                </a:solidFill>
              </a:rPr>
              <a:t>DOCUMENTOS A SEREM VALIDADOS PELO CGSI </a:t>
            </a:r>
          </a:p>
          <a:p>
            <a:endParaRPr lang="pt-BR" sz="24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0000"/>
                </a:solidFill>
              </a:rPr>
              <a:t>PG_STI_A.16.1-02</a:t>
            </a:r>
            <a:r>
              <a:rPr lang="pt-BR" sz="2400" b="1" dirty="0" smtClean="0">
                <a:solidFill>
                  <a:srgbClr val="000000"/>
                </a:solidFill>
              </a:rPr>
              <a:t>: Gestão </a:t>
            </a:r>
            <a:r>
              <a:rPr lang="pt-BR" sz="2400" b="1" dirty="0">
                <a:solidFill>
                  <a:srgbClr val="000000"/>
                </a:solidFill>
              </a:rPr>
              <a:t>de Incidentes de Segurança da </a:t>
            </a:r>
            <a:r>
              <a:rPr lang="pt-BR" sz="2400" b="1" dirty="0" smtClean="0">
                <a:solidFill>
                  <a:srgbClr val="000000"/>
                </a:solidFill>
              </a:rPr>
              <a:t>Informação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0000"/>
                </a:solidFill>
              </a:rPr>
              <a:t>PG_STI_A.18.1.1-01</a:t>
            </a:r>
            <a:r>
              <a:rPr lang="pt-BR" sz="2400" b="1" dirty="0" smtClean="0">
                <a:solidFill>
                  <a:srgbClr val="000000"/>
                </a:solidFill>
              </a:rPr>
              <a:t>: Conformidade </a:t>
            </a:r>
            <a:r>
              <a:rPr lang="pt-BR" sz="2400" b="1" dirty="0">
                <a:solidFill>
                  <a:srgbClr val="000000"/>
                </a:solidFill>
              </a:rPr>
              <a:t>com Requisitos Legais e </a:t>
            </a:r>
            <a:r>
              <a:rPr lang="pt-BR" sz="2400" b="1" dirty="0" smtClean="0">
                <a:solidFill>
                  <a:srgbClr val="000000"/>
                </a:solidFill>
              </a:rPr>
              <a:t>Contratuais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0000"/>
                </a:solidFill>
              </a:rPr>
              <a:t>PG_SUP_A.7.3-01</a:t>
            </a:r>
            <a:r>
              <a:rPr lang="pt-BR" sz="2400" b="1" dirty="0" smtClean="0">
                <a:solidFill>
                  <a:srgbClr val="000000"/>
                </a:solidFill>
              </a:rPr>
              <a:t>: Segurança </a:t>
            </a:r>
            <a:r>
              <a:rPr lang="pt-BR" sz="2400" b="1" dirty="0">
                <a:solidFill>
                  <a:srgbClr val="000000"/>
                </a:solidFill>
              </a:rPr>
              <a:t>em Recursos Humanos: Encerramento e mudança de contrato</a:t>
            </a:r>
          </a:p>
          <a:p>
            <a:endParaRPr lang="pt-BR" sz="28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67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629816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7</a:t>
            </a:r>
            <a:r>
              <a:rPr lang="pt-BR" b="1" dirty="0" smtClean="0"/>
              <a:t>) ELABORAÇÃO DOS DOCUMENTOS</a:t>
            </a:r>
            <a:br>
              <a:rPr lang="pt-BR" b="1" dirty="0" smtClean="0"/>
            </a:br>
            <a:r>
              <a:rPr lang="pt-BR" b="1" dirty="0" smtClean="0"/>
              <a:t>DO SGSI</a:t>
            </a:r>
            <a:endParaRPr lang="pt-BR" b="1" dirty="0">
              <a:latin typeface="Arial Black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23528" y="1916832"/>
            <a:ext cx="84249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0000"/>
                </a:solidFill>
              </a:rPr>
              <a:t>DOCUMENTOS A SEREM VALIDADOS PELO CGSI </a:t>
            </a:r>
          </a:p>
          <a:p>
            <a:endParaRPr lang="pt-BR" sz="24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000000"/>
                </a:solidFill>
              </a:rPr>
              <a:t>PG_SUP_A.11.1-01: Áreas Seguras</a:t>
            </a:r>
          </a:p>
          <a:p>
            <a:r>
              <a:rPr lang="pt-BR" sz="2400" b="1" dirty="0" smtClean="0">
                <a:solidFill>
                  <a:srgbClr val="000000"/>
                </a:solidFill>
              </a:rPr>
              <a:t> </a:t>
            </a:r>
            <a:endParaRPr lang="pt-BR" sz="2400" b="1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0000"/>
                </a:solidFill>
              </a:rPr>
              <a:t>PG_SUP_A.15.1-01</a:t>
            </a:r>
            <a:r>
              <a:rPr lang="pt-BR" sz="2400" b="1" dirty="0" smtClean="0">
                <a:solidFill>
                  <a:srgbClr val="000000"/>
                </a:solidFill>
              </a:rPr>
              <a:t>: Segurança </a:t>
            </a:r>
            <a:r>
              <a:rPr lang="pt-BR" sz="2400" b="1" dirty="0">
                <a:solidFill>
                  <a:srgbClr val="000000"/>
                </a:solidFill>
              </a:rPr>
              <a:t>da </a:t>
            </a:r>
            <a:r>
              <a:rPr lang="pt-BR" sz="2400" b="1" dirty="0" smtClean="0">
                <a:solidFill>
                  <a:srgbClr val="000000"/>
                </a:solidFill>
              </a:rPr>
              <a:t>Informação </a:t>
            </a:r>
            <a:r>
              <a:rPr lang="pt-BR" sz="2400" b="1" dirty="0">
                <a:solidFill>
                  <a:srgbClr val="000000"/>
                </a:solidFill>
              </a:rPr>
              <a:t>na cadeia de </a:t>
            </a:r>
            <a:r>
              <a:rPr lang="pt-BR" sz="2400" b="1" dirty="0" smtClean="0">
                <a:solidFill>
                  <a:srgbClr val="000000"/>
                </a:solidFill>
              </a:rPr>
              <a:t>suprimentos</a:t>
            </a:r>
          </a:p>
          <a:p>
            <a:endParaRPr lang="pt-BR" sz="2400" b="1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0000"/>
                </a:solidFill>
              </a:rPr>
              <a:t>PG_SUD_A.7.2-01</a:t>
            </a:r>
            <a:r>
              <a:rPr lang="pt-BR" sz="2400" b="1" dirty="0" smtClean="0">
                <a:solidFill>
                  <a:srgbClr val="000000"/>
                </a:solidFill>
              </a:rPr>
              <a:t>: Segurança </a:t>
            </a:r>
            <a:r>
              <a:rPr lang="pt-BR" sz="2400" b="1" dirty="0">
                <a:solidFill>
                  <a:srgbClr val="000000"/>
                </a:solidFill>
              </a:rPr>
              <a:t>em Recursos Humanos</a:t>
            </a:r>
            <a:r>
              <a:rPr lang="pt-BR" sz="2400" b="1" dirty="0" smtClean="0">
                <a:solidFill>
                  <a:srgbClr val="000000"/>
                </a:solidFill>
              </a:rPr>
              <a:t>: Durante </a:t>
            </a:r>
            <a:r>
              <a:rPr lang="pt-BR" sz="2400" b="1" dirty="0">
                <a:solidFill>
                  <a:srgbClr val="000000"/>
                </a:solidFill>
              </a:rPr>
              <a:t>a </a:t>
            </a:r>
            <a:r>
              <a:rPr lang="pt-BR" sz="2400" b="1" dirty="0" smtClean="0">
                <a:solidFill>
                  <a:srgbClr val="000000"/>
                </a:solidFill>
              </a:rPr>
              <a:t>Contratação</a:t>
            </a:r>
          </a:p>
          <a:p>
            <a:endParaRPr lang="pt-BR" sz="24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/>
              <a:t>PG_COR_A.7.2.3-01: Processo Disciplinar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/>
          </a:p>
          <a:p>
            <a:endParaRPr lang="pt-BR" sz="28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040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629816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7</a:t>
            </a:r>
            <a:r>
              <a:rPr lang="pt-BR" b="1" dirty="0" smtClean="0"/>
              <a:t>) ELABORAÇÃO DOS DOCUMENTOS</a:t>
            </a:r>
            <a:br>
              <a:rPr lang="pt-BR" b="1" dirty="0" smtClean="0"/>
            </a:br>
            <a:r>
              <a:rPr lang="pt-BR" b="1" dirty="0" smtClean="0"/>
              <a:t>DO SGSI</a:t>
            </a:r>
            <a:endParaRPr lang="pt-BR" b="1" dirty="0">
              <a:latin typeface="Arial Black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23528" y="1966188"/>
            <a:ext cx="84249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0000"/>
                </a:solidFill>
              </a:rPr>
              <a:t>DOCUMENTOS A SEREM VALIDADOS PELO CGSI </a:t>
            </a:r>
          </a:p>
          <a:p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MN_STI_001</a:t>
            </a:r>
            <a:r>
              <a:rPr lang="pt-BR" sz="2400" b="1" dirty="0" smtClean="0"/>
              <a:t>: Manual </a:t>
            </a:r>
            <a:r>
              <a:rPr lang="pt-BR" sz="2400" b="1" dirty="0"/>
              <a:t>do SGSI</a:t>
            </a:r>
          </a:p>
          <a:p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PG_STI_9.3-01</a:t>
            </a:r>
            <a:r>
              <a:rPr lang="pt-BR" sz="2400" b="1" dirty="0" smtClean="0"/>
              <a:t>: Análise </a:t>
            </a:r>
            <a:r>
              <a:rPr lang="pt-BR" sz="2400" b="1" dirty="0"/>
              <a:t>Crítica do SGSI pela Alta Direção</a:t>
            </a:r>
          </a:p>
          <a:p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PG_STI_A.12.6-01</a:t>
            </a:r>
            <a:r>
              <a:rPr lang="pt-BR" sz="2400" b="1" dirty="0" smtClean="0"/>
              <a:t>: Restrições </a:t>
            </a:r>
            <a:r>
              <a:rPr lang="pt-BR" sz="2400" b="1" dirty="0"/>
              <a:t>quanto à instalação de software</a:t>
            </a:r>
          </a:p>
          <a:p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PG_STI_A.17.1-01</a:t>
            </a:r>
            <a:r>
              <a:rPr lang="pt-BR" sz="2400" b="1" dirty="0" smtClean="0"/>
              <a:t>: Gestão </a:t>
            </a:r>
            <a:r>
              <a:rPr lang="pt-BR" sz="2400" b="1" dirty="0"/>
              <a:t>da Continuidade do Negócio</a:t>
            </a:r>
          </a:p>
          <a:p>
            <a:endParaRPr lang="pt-BR" sz="24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/>
          </a:p>
          <a:p>
            <a:endParaRPr lang="pt-BR" sz="28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193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629816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8) ELABORAÇÃO DOS PLANOS PARA TRATAMENTO DOS RISCOS</a:t>
            </a:r>
            <a:endParaRPr lang="pt-BR" b="1" dirty="0">
              <a:latin typeface="Arial Black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77418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63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7</a:t>
            </a:r>
            <a:r>
              <a:rPr lang="pt-BR" b="1" dirty="0" smtClean="0"/>
              <a:t>) TREINAMENTO NOS PROCEDIMENTOS</a:t>
            </a:r>
            <a:endParaRPr lang="pt-BR" b="1" dirty="0">
              <a:latin typeface="Arial Black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23528" y="1916832"/>
            <a:ext cx="84249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T</a:t>
            </a:r>
            <a:r>
              <a:rPr lang="pt-BR" sz="2800" dirty="0" smtClean="0"/>
              <a:t>reinar os usuários de TI nos novos procedimentos de gestão e, também, nos procedimentos de operação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792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56984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9) AUDITORIA DO SGSI</a:t>
            </a:r>
            <a:endParaRPr lang="pt-BR" b="1" dirty="0">
              <a:latin typeface="Arial Black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827584" y="1916832"/>
            <a:ext cx="77586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Frequência: semestral (ideal) ou anual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Objetivo: verificar a conformidade do SGSI em relação aos requisitos da norma ISO 27001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91751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10) IMPLEMENTAÇÃO DE MELHORIAS</a:t>
            </a:r>
            <a:endParaRPr lang="pt-BR" b="1" dirty="0">
              <a:latin typeface="Arial Black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827584" y="1916832"/>
            <a:ext cx="75785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 </a:t>
            </a:r>
            <a:r>
              <a:rPr lang="pt-BR" sz="2800" dirty="0" smtClean="0"/>
              <a:t>SEFAZ/RS, com </a:t>
            </a:r>
            <a:r>
              <a:rPr lang="pt-BR" sz="2800" dirty="0"/>
              <a:t>base no procedimento Ação Corretiva e </a:t>
            </a:r>
            <a:r>
              <a:rPr lang="pt-BR" sz="2800" dirty="0" smtClean="0"/>
              <a:t>Melhorias</a:t>
            </a:r>
          </a:p>
          <a:p>
            <a:r>
              <a:rPr lang="pt-BR" sz="2800" dirty="0" smtClean="0"/>
              <a:t>(</a:t>
            </a:r>
            <a:r>
              <a:rPr lang="pt-BR" sz="2800" u="sng" dirty="0">
                <a:hlinkClick r:id="rId6" action="ppaction://hlinkfile"/>
              </a:rPr>
              <a:t>PG_STI_10-01_R_0_AC_CORR_MELHORIA</a:t>
            </a:r>
            <a:r>
              <a:rPr lang="pt-BR" sz="2800" dirty="0"/>
              <a:t>), </a:t>
            </a:r>
            <a:endParaRPr lang="pt-BR" sz="2800" dirty="0" smtClean="0"/>
          </a:p>
          <a:p>
            <a:r>
              <a:rPr lang="pt-BR" sz="2800" dirty="0" smtClean="0"/>
              <a:t>deve </a:t>
            </a:r>
            <a:r>
              <a:rPr lang="pt-BR" sz="2800" dirty="0"/>
              <a:t>buscar continuamente a pertinência, adequação e eficácia do seu SGSI.</a:t>
            </a:r>
          </a:p>
        </p:txBody>
      </p:sp>
    </p:spTree>
    <p:extLst>
      <p:ext uri="{BB962C8B-B14F-4D97-AF65-F5344CB8AC3E}">
        <p14:creationId xmlns:p14="http://schemas.microsoft.com/office/powerpoint/2010/main" val="25621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56984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11) ANÁLISE CRÍTICA DO SGSI</a:t>
            </a:r>
            <a:endParaRPr lang="pt-BR" b="1" dirty="0">
              <a:latin typeface="Arial Black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83568" y="1556792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Realizada pela Alta Direção, </a:t>
            </a:r>
            <a:r>
              <a:rPr lang="pt-BR" sz="2000" dirty="0"/>
              <a:t>a cada </a:t>
            </a:r>
            <a:r>
              <a:rPr lang="pt-BR" sz="2000" dirty="0" smtClean="0"/>
              <a:t>6 </a:t>
            </a:r>
            <a:r>
              <a:rPr lang="pt-BR" sz="2000" dirty="0"/>
              <a:t>meses, </a:t>
            </a:r>
            <a:r>
              <a:rPr lang="pt-BR" sz="2000" dirty="0" smtClean="0"/>
              <a:t>para </a:t>
            </a:r>
            <a:r>
              <a:rPr lang="pt-BR" sz="2000" dirty="0"/>
              <a:t>assegurar a </a:t>
            </a:r>
            <a:r>
              <a:rPr lang="pt-BR" sz="2000" dirty="0" smtClean="0"/>
              <a:t>contínua </a:t>
            </a:r>
            <a:r>
              <a:rPr lang="pt-BR" sz="2000" dirty="0"/>
              <a:t>adequação, pertinência e </a:t>
            </a:r>
            <a:r>
              <a:rPr lang="pt-BR" sz="2000" dirty="0" smtClean="0"/>
              <a:t>eficácia do SGSI.</a:t>
            </a:r>
            <a:endParaRPr lang="pt-BR" sz="2000" dirty="0"/>
          </a:p>
          <a:p>
            <a:endParaRPr lang="pt-BR" sz="2000" dirty="0" smtClean="0"/>
          </a:p>
          <a:p>
            <a:r>
              <a:rPr lang="pt-BR" sz="2000" dirty="0" smtClean="0"/>
              <a:t>Principais pontos analisados: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situação </a:t>
            </a:r>
            <a:r>
              <a:rPr lang="pt-BR" sz="2000" dirty="0"/>
              <a:t>das ações de análises críticas anteriores  realizadas pela Alta </a:t>
            </a:r>
            <a:r>
              <a:rPr lang="pt-BR" sz="2000" dirty="0" smtClean="0"/>
              <a:t>Direção;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mudanças </a:t>
            </a:r>
            <a:r>
              <a:rPr lang="pt-BR" sz="2000" dirty="0"/>
              <a:t>nas questões internas e externas, que sejam relevantes para o </a:t>
            </a:r>
            <a:r>
              <a:rPr lang="pt-BR" sz="2000" dirty="0" smtClean="0"/>
              <a:t>SGSI;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realimentação </a:t>
            </a:r>
            <a:r>
              <a:rPr lang="pt-BR" sz="2000" dirty="0"/>
              <a:t>sobre o desempenho da segurança da informação, incluindo tendências em: </a:t>
            </a:r>
            <a:endParaRPr lang="pt-BR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não </a:t>
            </a:r>
            <a:r>
              <a:rPr lang="pt-BR" sz="2000" dirty="0"/>
              <a:t>conformidades e ações </a:t>
            </a:r>
            <a:r>
              <a:rPr lang="pt-BR" sz="2000" dirty="0" smtClean="0"/>
              <a:t>corretivas;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monitoramento </a:t>
            </a:r>
            <a:r>
              <a:rPr lang="pt-BR" sz="2000" dirty="0"/>
              <a:t>e resultados da </a:t>
            </a:r>
            <a:r>
              <a:rPr lang="pt-BR" sz="2000" dirty="0" smtClean="0"/>
              <a:t>medição;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resultados </a:t>
            </a:r>
            <a:r>
              <a:rPr lang="pt-BR" sz="2000" dirty="0"/>
              <a:t>de </a:t>
            </a:r>
            <a:r>
              <a:rPr lang="pt-BR" sz="2000" dirty="0" smtClean="0"/>
              <a:t>auditorias;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cumprimento </a:t>
            </a:r>
            <a:r>
              <a:rPr lang="pt-BR" sz="2000" dirty="0"/>
              <a:t>dos objetivos de segurança da informação;</a:t>
            </a:r>
          </a:p>
        </p:txBody>
      </p:sp>
    </p:spTree>
    <p:extLst>
      <p:ext uri="{BB962C8B-B14F-4D97-AF65-F5344CB8AC3E}">
        <p14:creationId xmlns:p14="http://schemas.microsoft.com/office/powerpoint/2010/main" val="25621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 smtClean="0"/>
              <a:t>BENEFÍCIOS ESPERADOS</a:t>
            </a:r>
            <a:endParaRPr lang="pt-BR" b="1" dirty="0">
              <a:latin typeface="Arial Black" pitchFamily="34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12775"/>
          </a:xfrm>
        </p:spPr>
        <p:txBody>
          <a:bodyPr>
            <a:noAutofit/>
          </a:bodyPr>
          <a:lstStyle/>
          <a:p>
            <a:pPr lvl="0" algn="just"/>
            <a:r>
              <a:rPr lang="pt-BR" sz="3000" dirty="0" smtClean="0"/>
              <a:t>Redução </a:t>
            </a:r>
            <a:r>
              <a:rPr lang="pt-BR" sz="3000" dirty="0"/>
              <a:t>de falhas nos sistemas de Tecnologia da Informação em </a:t>
            </a:r>
            <a:r>
              <a:rPr lang="pt-BR" sz="3000" dirty="0" smtClean="0"/>
              <a:t>geral, bem como da perda e vazamento de informações</a:t>
            </a:r>
            <a:endParaRPr lang="pt-BR" sz="3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87" name="Imagem 8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684278"/>
            <a:ext cx="3017520" cy="218313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933" y="3068960"/>
            <a:ext cx="20955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4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NORMAS DE</a:t>
            </a:r>
            <a:br>
              <a:rPr lang="pt-BR" b="1" dirty="0" smtClean="0"/>
            </a:br>
            <a:r>
              <a:rPr lang="pt-BR" b="1" dirty="0" smtClean="0"/>
              <a:t>SEGURANÇA DA INFORMAÇÃO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>
          <a:xfrm>
            <a:off x="457200" y="2204864"/>
            <a:ext cx="8229600" cy="23042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pt-BR" altLang="pt-BR" sz="2400" b="1" dirty="0" smtClean="0">
                <a:latin typeface="Arial Unicode MS" pitchFamily="34" charset="-128"/>
              </a:rPr>
              <a:t>ABNT NBR ISO/IEC 27004:2010 </a:t>
            </a:r>
            <a:r>
              <a:rPr lang="pt-BR" altLang="pt-BR" sz="2400" dirty="0" smtClean="0">
                <a:latin typeface="Arial Unicode MS" pitchFamily="34" charset="-128"/>
              </a:rPr>
              <a:t>- Gestão da segurança da informação – Medição</a:t>
            </a:r>
          </a:p>
          <a:p>
            <a:pPr marL="457200" lvl="1" indent="0">
              <a:buNone/>
            </a:pPr>
            <a:endParaRPr lang="pt-BR" altLang="pt-BR" sz="2400" dirty="0" smtClean="0">
              <a:latin typeface="Arial Unicode MS" pitchFamily="34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altLang="pt-BR" sz="2400" b="1" dirty="0" smtClean="0">
                <a:latin typeface="Arial Unicode MS" pitchFamily="34" charset="-128"/>
              </a:rPr>
              <a:t>ABNT NBR ISO/IEC 27005:2011 </a:t>
            </a:r>
            <a:r>
              <a:rPr lang="pt-BR" altLang="pt-BR" sz="2400" dirty="0" smtClean="0">
                <a:latin typeface="Arial Unicode MS" pitchFamily="34" charset="-128"/>
              </a:rPr>
              <a:t>- Gestão de riscos de segurança da informação</a:t>
            </a:r>
          </a:p>
          <a:p>
            <a:pPr marL="457200" lvl="1" indent="0">
              <a:buFont typeface="Arial" pitchFamily="34" charset="0"/>
              <a:buNone/>
            </a:pPr>
            <a:endParaRPr lang="pt-BR" altLang="pt-BR" sz="2000" dirty="0" smtClean="0">
              <a:latin typeface="Arial Unicode MS" pitchFamily="34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pt-BR" altLang="pt-BR" sz="2000" dirty="0" smtClean="0">
              <a:latin typeface="Arial Unicode MS" pitchFamily="34" charset="-128"/>
            </a:endParaRPr>
          </a:p>
          <a:p>
            <a:pPr marL="457200" lvl="1" indent="0">
              <a:buFont typeface="Arial" pitchFamily="34" charset="0"/>
              <a:buNone/>
            </a:pPr>
            <a:endParaRPr lang="pt-BR" altLang="pt-BR" sz="2000" dirty="0" smtClean="0">
              <a:latin typeface="Arial Unicode MS" pitchFamily="34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pt-BR" altLang="pt-BR" sz="2000" dirty="0" smtClean="0">
              <a:latin typeface="Arial Unicode MS" pitchFamily="34" charset="-128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pt-BR" altLang="pt-BR" sz="1600" dirty="0" smtClean="0">
              <a:latin typeface="Arial Unicode MS" pitchFamily="34" charset="-128"/>
            </a:endParaRPr>
          </a:p>
          <a:p>
            <a:pPr>
              <a:buFontTx/>
              <a:buNone/>
            </a:pPr>
            <a:endParaRPr lang="pt-BR" altLang="pt-BR" dirty="0" smtClean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305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/>
              <a:t>BENEFÍCIOS ESPERADOS</a:t>
            </a:r>
            <a:endParaRPr lang="pt-BR" b="1" dirty="0">
              <a:latin typeface="Arial Black" pitchFamily="34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>
            <a:normAutofit/>
          </a:bodyPr>
          <a:lstStyle/>
          <a:p>
            <a:pPr lvl="0" algn="just"/>
            <a:r>
              <a:rPr lang="pt-BR" sz="3000" dirty="0" smtClean="0"/>
              <a:t>Informações </a:t>
            </a:r>
            <a:r>
              <a:rPr lang="pt-BR" sz="3000" dirty="0"/>
              <a:t>centralizadas e análise integrada de </a:t>
            </a:r>
            <a:r>
              <a:rPr lang="pt-BR" sz="3000" dirty="0" smtClean="0"/>
              <a:t>em relação à </a:t>
            </a:r>
            <a:r>
              <a:rPr lang="pt-BR" sz="3000" dirty="0"/>
              <a:t>segurança das informações que são de responsabilidade da </a:t>
            </a:r>
            <a:r>
              <a:rPr lang="pt-BR" sz="3000" dirty="0" smtClean="0"/>
              <a:t>SEFAZ/RS, promovendo visão ampla dos riscos das atividades;</a:t>
            </a:r>
            <a:endParaRPr lang="pt-BR" sz="3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87" name="Imagem 8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314" y="3789028"/>
            <a:ext cx="4123373" cy="186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7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/>
              <a:t>BENEFÍCIOS ESPERADOS</a:t>
            </a:r>
            <a:endParaRPr lang="pt-BR" b="1" dirty="0">
              <a:latin typeface="Arial Black" pitchFamily="34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600200"/>
            <a:ext cx="5614988" cy="4493096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pt-BR" sz="3000" dirty="0" smtClean="0"/>
              <a:t>Aumento </a:t>
            </a:r>
            <a:r>
              <a:rPr lang="pt-BR" sz="3000" dirty="0"/>
              <a:t>da disponibilidade dos serviços oferecidos pela </a:t>
            </a:r>
            <a:r>
              <a:rPr lang="pt-BR" sz="3000" dirty="0" smtClean="0"/>
              <a:t>STI, </a:t>
            </a:r>
            <a:r>
              <a:rPr lang="pt-BR" sz="3000" dirty="0"/>
              <a:t>com garantia de um nível mínimo </a:t>
            </a:r>
            <a:r>
              <a:rPr lang="pt-BR" sz="3000" dirty="0" smtClean="0"/>
              <a:t>de </a:t>
            </a:r>
            <a:r>
              <a:rPr lang="pt-BR" sz="3000" dirty="0"/>
              <a:t>disponibilidade </a:t>
            </a:r>
            <a:r>
              <a:rPr lang="pt-BR" sz="3000" dirty="0" smtClean="0"/>
              <a:t>destes.</a:t>
            </a:r>
          </a:p>
          <a:p>
            <a:pPr marL="0" lvl="0" indent="0" algn="just">
              <a:buNone/>
            </a:pPr>
            <a:endParaRPr lang="pt-BR" sz="3600" dirty="0" smtClean="0"/>
          </a:p>
          <a:p>
            <a:pPr algn="just"/>
            <a:r>
              <a:rPr lang="pt-BR" sz="3000" dirty="0" smtClean="0"/>
              <a:t>Melhoria </a:t>
            </a:r>
            <a:r>
              <a:rPr lang="pt-BR" sz="3000" dirty="0"/>
              <a:t>na imagem da </a:t>
            </a:r>
            <a:r>
              <a:rPr lang="pt-BR" sz="3000" dirty="0" smtClean="0"/>
              <a:t>SEFAZ/RS</a:t>
            </a:r>
            <a:r>
              <a:rPr lang="pt-BR" sz="3000" dirty="0"/>
              <a:t>, com crescimento da relação de confiança estabelecida internamente e com a sociedade</a:t>
            </a:r>
            <a:r>
              <a:rPr lang="pt-BR" sz="3000" dirty="0" smtClean="0"/>
              <a:t>.</a:t>
            </a:r>
            <a:endParaRPr lang="pt-BR" sz="3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53433"/>
            <a:ext cx="2400300" cy="2040255"/>
          </a:xfrm>
          <a:prstGeom prst="rect">
            <a:avLst/>
          </a:prstGeom>
        </p:spPr>
      </p:pic>
      <p:pic>
        <p:nvPicPr>
          <p:cNvPr id="10" name="Picture 2" descr="http://reputationenforcement.com/blog/wp-content/uploads/2012/08/reputation-risk-logo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1"/>
          <a:stretch/>
        </p:blipFill>
        <p:spPr bwMode="auto">
          <a:xfrm>
            <a:off x="6228184" y="4055468"/>
            <a:ext cx="2443999" cy="174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54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46856" y="917848"/>
            <a:ext cx="8229600" cy="1143000"/>
          </a:xfrm>
        </p:spPr>
        <p:txBody>
          <a:bodyPr/>
          <a:lstStyle/>
          <a:p>
            <a:r>
              <a:rPr lang="pt-BR" b="1" dirty="0" smtClean="0"/>
              <a:t>MUITO OBRIGADO!</a:t>
            </a:r>
            <a:endParaRPr lang="pt-BR" b="1" dirty="0">
              <a:latin typeface="Arial Black" pitchFamily="34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673224" y="2608312"/>
            <a:ext cx="7787208" cy="3412976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pt-BR" dirty="0" smtClean="0"/>
              <a:t>Sérgio Borba Pereira</a:t>
            </a:r>
          </a:p>
          <a:p>
            <a:pPr marL="0" lvl="0" indent="0" algn="ctr">
              <a:buNone/>
            </a:pPr>
            <a:r>
              <a:rPr lang="pt-BR" sz="2000" dirty="0" smtClean="0"/>
              <a:t>Seção de Segurança</a:t>
            </a:r>
          </a:p>
          <a:p>
            <a:pPr marL="0" lvl="0" indent="0" algn="ctr">
              <a:buNone/>
            </a:pPr>
            <a:r>
              <a:rPr lang="pt-BR" sz="2000" dirty="0" smtClean="0"/>
              <a:t>Divisão de Infraestrutura e Segurança</a:t>
            </a:r>
          </a:p>
          <a:p>
            <a:pPr marL="0" lvl="0" indent="0" algn="ctr">
              <a:buNone/>
            </a:pPr>
            <a:r>
              <a:rPr lang="pt-BR" sz="2000" dirty="0" smtClean="0"/>
              <a:t>Supervisão de Tecnologia da Informação</a:t>
            </a:r>
          </a:p>
          <a:p>
            <a:pPr marL="0" indent="0" algn="ctr">
              <a:buNone/>
            </a:pPr>
            <a:r>
              <a:rPr lang="pt-BR" sz="2000" dirty="0"/>
              <a:t>Secretaria da Fazenda do RS</a:t>
            </a:r>
          </a:p>
          <a:p>
            <a:pPr marL="0" lvl="0" indent="0" algn="ctr">
              <a:buNone/>
            </a:pPr>
            <a:r>
              <a:rPr lang="pt-BR" sz="2000" dirty="0" smtClean="0">
                <a:hlinkClick r:id="rId2"/>
              </a:rPr>
              <a:t>sergio.borba@sefaz.rs.gov.br</a:t>
            </a:r>
            <a:endParaRPr lang="pt-BR" sz="2000" dirty="0" smtClean="0"/>
          </a:p>
          <a:p>
            <a:pPr marL="0" lvl="0" indent="0" algn="ctr">
              <a:buNone/>
            </a:pPr>
            <a:r>
              <a:rPr lang="pt-BR" sz="2000" dirty="0" smtClean="0"/>
              <a:t>(51) 3214-5280</a:t>
            </a:r>
          </a:p>
          <a:p>
            <a:pPr marL="0" lvl="0" indent="0" algn="ctr">
              <a:buNone/>
            </a:pPr>
            <a:r>
              <a:rPr lang="pt-BR" sz="2000" dirty="0" smtClean="0"/>
              <a:t>(51) 9974-7981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4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AMBIENTE NAS ORGANIZAÇÕES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" y="1171259"/>
            <a:ext cx="9135751" cy="451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0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PRINCÍPIOS DA</a:t>
            </a:r>
            <a:br>
              <a:rPr lang="pt-BR" b="1" dirty="0" smtClean="0"/>
            </a:br>
            <a:r>
              <a:rPr lang="pt-BR" b="1" dirty="0" smtClean="0"/>
              <a:t> SEGURANÇA DA INFORMAÇÃO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2092327" y="1948774"/>
            <a:ext cx="4959346" cy="4072514"/>
            <a:chOff x="884" y="871"/>
            <a:chExt cx="3980" cy="3054"/>
          </a:xfrm>
        </p:grpSpPr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814" y="871"/>
              <a:ext cx="2162" cy="1829"/>
            </a:xfrm>
            <a:prstGeom prst="ellipse">
              <a:avLst/>
            </a:prstGeom>
            <a:gradFill rotWithShape="1">
              <a:gsLst>
                <a:gs pos="0">
                  <a:srgbClr val="003300">
                    <a:alpha val="39999"/>
                  </a:srgbClr>
                </a:gs>
                <a:gs pos="100000">
                  <a:srgbClr val="CC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t-BR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Confidencialidade</a:t>
              </a:r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884" y="2024"/>
              <a:ext cx="2161" cy="1901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39999"/>
                  </a:srgbClr>
                </a:gs>
                <a:gs pos="100000">
                  <a:srgbClr val="FF9900">
                    <a:gamma/>
                    <a:shade val="46275"/>
                    <a:invGamma/>
                    <a:alpha val="3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  <a:defRPr/>
              </a:pPr>
              <a:r>
                <a:rPr lang="pt-BR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Integridade</a:t>
              </a:r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2703" y="2003"/>
              <a:ext cx="2161" cy="1901"/>
            </a:xfrm>
            <a:prstGeom prst="ellipse">
              <a:avLst/>
            </a:prstGeom>
            <a:gradFill rotWithShape="1">
              <a:gsLst>
                <a:gs pos="0">
                  <a:srgbClr val="FF33CC">
                    <a:alpha val="39999"/>
                  </a:srgbClr>
                </a:gs>
                <a:gs pos="100000">
                  <a:srgbClr val="FF33CC">
                    <a:gamma/>
                    <a:shade val="46275"/>
                    <a:invGamma/>
                    <a:alpha val="3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pt-B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  <a:p>
              <a:pPr algn="ctr" eaLnBrk="1" hangingPunct="1">
                <a:defRPr/>
              </a:pPr>
              <a:r>
                <a:rPr lang="pt-BR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Disponibilidade</a:t>
              </a:r>
            </a:p>
            <a:p>
              <a:pPr algn="ctr" eaLnBrk="1" hangingPunct="1">
                <a:defRPr/>
              </a:pPr>
              <a:endParaRPr lang="pt-BR" sz="1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1914" y="1626"/>
              <a:ext cx="1916" cy="1629"/>
            </a:xfrm>
            <a:prstGeom prst="ellipse">
              <a:avLst/>
            </a:prstGeom>
            <a:gradFill rotWithShape="1">
              <a:gsLst>
                <a:gs pos="0">
                  <a:srgbClr val="CCFFFF">
                    <a:alpha val="25000"/>
                  </a:srgbClr>
                </a:gs>
                <a:gs pos="50000">
                  <a:srgbClr val="000066"/>
                </a:gs>
                <a:gs pos="100000">
                  <a:srgbClr val="CCFFFF">
                    <a:alpha val="25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t-BR" sz="3200" b="1" dirty="0">
                  <a:solidFill>
                    <a:srgbClr val="CCE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Segurança</a:t>
              </a: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539552" y="3247236"/>
            <a:ext cx="187241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b="1" dirty="0"/>
              <a:t>informação </a:t>
            </a:r>
            <a:r>
              <a:rPr lang="pt-BR" sz="1900" b="1" dirty="0" smtClean="0"/>
              <a:t>correta, verdadeira, não corrompida</a:t>
            </a:r>
            <a:endParaRPr lang="pt-BR" sz="19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5790805" y="1857598"/>
            <a:ext cx="274163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b="1" dirty="0" smtClean="0"/>
              <a:t>Informação acessível apenas para quem estiver autorizado</a:t>
            </a:r>
            <a:endParaRPr lang="pt-BR" sz="19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6988656" y="4900416"/>
            <a:ext cx="209232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b="1" dirty="0" smtClean="0"/>
              <a:t>Informação acessível sempre que necessário</a:t>
            </a:r>
            <a:endParaRPr lang="pt-BR" sz="1900" b="1" dirty="0"/>
          </a:p>
        </p:txBody>
      </p:sp>
    </p:spTree>
    <p:extLst>
      <p:ext uri="{BB962C8B-B14F-4D97-AF65-F5344CB8AC3E}">
        <p14:creationId xmlns:p14="http://schemas.microsoft.com/office/powerpoint/2010/main" val="108510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PRINCIPAIS AMEAÇAS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  <p:grpSp>
        <p:nvGrpSpPr>
          <p:cNvPr id="27" name="Grupo 26"/>
          <p:cNvGrpSpPr/>
          <p:nvPr/>
        </p:nvGrpSpPr>
        <p:grpSpPr>
          <a:xfrm>
            <a:off x="1376366" y="1272117"/>
            <a:ext cx="2352668" cy="1925976"/>
            <a:chOff x="1376366" y="1142984"/>
            <a:chExt cx="2352668" cy="1925976"/>
          </a:xfrm>
        </p:grpSpPr>
        <p:sp>
          <p:nvSpPr>
            <p:cNvPr id="21" name="Text Box 59"/>
            <p:cNvSpPr txBox="1">
              <a:spLocks noChangeArrowheads="1"/>
            </p:cNvSpPr>
            <p:nvPr/>
          </p:nvSpPr>
          <p:spPr bwMode="auto">
            <a:xfrm>
              <a:off x="1376366" y="1142984"/>
              <a:ext cx="2352668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Ataques</a:t>
              </a:r>
              <a:r>
                <a:rPr lang="en-US" sz="2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internos</a:t>
              </a:r>
              <a:endPara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5280" y="1568772"/>
              <a:ext cx="1500188" cy="1500188"/>
            </a:xfrm>
            <a:prstGeom prst="rect">
              <a:avLst/>
            </a:prstGeom>
          </p:spPr>
        </p:pic>
      </p:grpSp>
      <p:grpSp>
        <p:nvGrpSpPr>
          <p:cNvPr id="28" name="Grupo 27"/>
          <p:cNvGrpSpPr/>
          <p:nvPr/>
        </p:nvGrpSpPr>
        <p:grpSpPr>
          <a:xfrm>
            <a:off x="5580112" y="1272117"/>
            <a:ext cx="2415726" cy="1925976"/>
            <a:chOff x="5580112" y="1142984"/>
            <a:chExt cx="2415726" cy="1925976"/>
          </a:xfrm>
        </p:grpSpPr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5580112" y="1142984"/>
              <a:ext cx="2415726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sz="2600" b="1" dirty="0" smtClean="0"/>
                <a:t>Emails </a:t>
              </a:r>
              <a:r>
                <a:rPr lang="en-US" sz="2600" b="1" dirty="0" err="1" smtClean="0"/>
                <a:t>maliciosos</a:t>
              </a:r>
              <a:endPara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7688" y="1490096"/>
              <a:ext cx="1182624" cy="1578864"/>
            </a:xfrm>
            <a:prstGeom prst="rect">
              <a:avLst/>
            </a:prstGeom>
          </p:spPr>
        </p:pic>
      </p:grpSp>
      <p:grpSp>
        <p:nvGrpSpPr>
          <p:cNvPr id="29" name="Grupo 28"/>
          <p:cNvGrpSpPr/>
          <p:nvPr/>
        </p:nvGrpSpPr>
        <p:grpSpPr>
          <a:xfrm>
            <a:off x="971600" y="3443775"/>
            <a:ext cx="2952328" cy="2520388"/>
            <a:chOff x="971600" y="3443775"/>
            <a:chExt cx="2952328" cy="2520388"/>
          </a:xfrm>
        </p:grpSpPr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971600" y="3443775"/>
              <a:ext cx="2952328" cy="800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26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</a:t>
              </a:r>
              <a:r>
                <a:rPr lang="en-US" sz="2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Navegação</a:t>
              </a:r>
              <a:r>
                <a:rPr lang="en-US" sz="2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indevida</a:t>
              </a:r>
              <a:endParaRPr 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 eaLnBrk="0" hangingPunct="0">
                <a:defRPr/>
              </a:pPr>
              <a:r>
                <a:rPr lang="en-US" sz="2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na</a:t>
              </a:r>
              <a:r>
                <a:rPr lang="en-US" sz="2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internet</a:t>
              </a:r>
              <a:endPara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314" y="4221088"/>
              <a:ext cx="2628900" cy="1743075"/>
            </a:xfrm>
            <a:prstGeom prst="rect">
              <a:avLst/>
            </a:prstGeom>
          </p:spPr>
        </p:pic>
      </p:grp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5292080" y="3429000"/>
            <a:ext cx="2952328" cy="8002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2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Configuração</a:t>
            </a:r>
            <a:r>
              <a:rPr 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inadequada</a:t>
            </a:r>
            <a:endParaRPr lang="en-US" sz="2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31" y="4257177"/>
            <a:ext cx="2343626" cy="175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0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PRINCIPAIS AMEAÇAS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1225741" y="1142984"/>
            <a:ext cx="2168843" cy="2053043"/>
            <a:chOff x="1225741" y="1142984"/>
            <a:chExt cx="2168843" cy="2053043"/>
          </a:xfrm>
        </p:grpSpPr>
        <p:sp>
          <p:nvSpPr>
            <p:cNvPr id="21" name="Text Box 59"/>
            <p:cNvSpPr txBox="1">
              <a:spLocks noChangeArrowheads="1"/>
            </p:cNvSpPr>
            <p:nvPr/>
          </p:nvSpPr>
          <p:spPr bwMode="auto">
            <a:xfrm>
              <a:off x="1532156" y="1142984"/>
              <a:ext cx="1556012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Malwares</a:t>
              </a:r>
              <a:endPara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741" y="1490099"/>
              <a:ext cx="2168843" cy="1705928"/>
            </a:xfrm>
            <a:prstGeom prst="rect">
              <a:avLst/>
            </a:prstGeom>
          </p:spPr>
        </p:pic>
      </p:grpSp>
      <p:grpSp>
        <p:nvGrpSpPr>
          <p:cNvPr id="19" name="Grupo 18"/>
          <p:cNvGrpSpPr/>
          <p:nvPr/>
        </p:nvGrpSpPr>
        <p:grpSpPr>
          <a:xfrm>
            <a:off x="5971133" y="1156682"/>
            <a:ext cx="2026920" cy="2228910"/>
            <a:chOff x="5971133" y="1156682"/>
            <a:chExt cx="2026920" cy="2228910"/>
          </a:xfrm>
        </p:grpSpPr>
        <p:sp>
          <p:nvSpPr>
            <p:cNvPr id="17" name="Text Box 59"/>
            <p:cNvSpPr txBox="1">
              <a:spLocks noChangeArrowheads="1"/>
            </p:cNvSpPr>
            <p:nvPr/>
          </p:nvSpPr>
          <p:spPr bwMode="auto">
            <a:xfrm>
              <a:off x="6549075" y="1156682"/>
              <a:ext cx="871036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Spam</a:t>
              </a:r>
              <a:endPara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133" y="1556792"/>
              <a:ext cx="2026920" cy="1828800"/>
            </a:xfrm>
            <a:prstGeom prst="rect">
              <a:avLst/>
            </a:prstGeom>
          </p:spPr>
        </p:pic>
      </p:grpSp>
      <p:grpSp>
        <p:nvGrpSpPr>
          <p:cNvPr id="20" name="Grupo 19"/>
          <p:cNvGrpSpPr/>
          <p:nvPr/>
        </p:nvGrpSpPr>
        <p:grpSpPr>
          <a:xfrm>
            <a:off x="636848" y="3420869"/>
            <a:ext cx="2927040" cy="2312387"/>
            <a:chOff x="636848" y="3420869"/>
            <a:chExt cx="2927040" cy="2312387"/>
          </a:xfrm>
        </p:grpSpPr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636848" y="3420869"/>
              <a:ext cx="2927040" cy="800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26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</a:t>
              </a:r>
              <a:r>
                <a:rPr lang="en-US" sz="2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Ataque</a:t>
              </a:r>
              <a:r>
                <a:rPr lang="en-US" sz="2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de </a:t>
              </a:r>
              <a:r>
                <a:rPr lang="en-US" sz="2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negação</a:t>
              </a:r>
              <a:endParaRPr 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 eaLnBrk="0" hangingPunct="0">
                <a:defRPr/>
              </a:pPr>
              <a:r>
                <a:rPr lang="en-US" sz="2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de </a:t>
              </a:r>
              <a:r>
                <a:rPr lang="en-US" sz="2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serviço</a:t>
              </a:r>
              <a:endPara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368" y="4180681"/>
              <a:ext cx="2286000" cy="1552575"/>
            </a:xfrm>
            <a:prstGeom prst="rect">
              <a:avLst/>
            </a:prstGeom>
          </p:spPr>
        </p:pic>
      </p:grpSp>
      <p:grpSp>
        <p:nvGrpSpPr>
          <p:cNvPr id="22" name="Grupo 21"/>
          <p:cNvGrpSpPr/>
          <p:nvPr/>
        </p:nvGrpSpPr>
        <p:grpSpPr>
          <a:xfrm>
            <a:off x="5364088" y="3314629"/>
            <a:ext cx="3042084" cy="2375936"/>
            <a:chOff x="5364088" y="3314629"/>
            <a:chExt cx="3042084" cy="2375936"/>
          </a:xfrm>
        </p:grpSpPr>
        <p:sp>
          <p:nvSpPr>
            <p:cNvPr id="15" name="Text Box 32"/>
            <p:cNvSpPr txBox="1">
              <a:spLocks noChangeArrowheads="1"/>
            </p:cNvSpPr>
            <p:nvPr/>
          </p:nvSpPr>
          <p:spPr bwMode="auto">
            <a:xfrm>
              <a:off x="5364088" y="3314629"/>
              <a:ext cx="3042084" cy="800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2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Perda</a:t>
              </a:r>
              <a:r>
                <a:rPr lang="en-US" sz="2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de dados </a:t>
              </a:r>
              <a:r>
                <a:rPr lang="en-US" sz="2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em</a:t>
              </a:r>
              <a:r>
                <a:rPr lang="en-US" sz="2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dispositivos</a:t>
              </a:r>
              <a:r>
                <a:rPr lang="en-US" sz="2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portáteis</a:t>
              </a:r>
              <a:endPara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9255" y="4090365"/>
              <a:ext cx="2571750" cy="160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285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PRINCIPAIS IMPACTOS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019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115616" cy="10194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38843"/>
            <a:ext cx="1924319" cy="543001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899592" y="4333462"/>
            <a:ext cx="2787015" cy="1687826"/>
            <a:chOff x="5324473" y="1142984"/>
            <a:chExt cx="2787015" cy="1687826"/>
          </a:xfrm>
        </p:grpSpPr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6175375" y="1142984"/>
              <a:ext cx="1089144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sz="2600" b="1" dirty="0" err="1"/>
                <a:t>Fraudes</a:t>
              </a:r>
              <a:endPara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13" name="Imagem 12" descr="fraudes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24473" y="1552555"/>
              <a:ext cx="2787015" cy="1278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upo 16"/>
          <p:cNvGrpSpPr/>
          <p:nvPr/>
        </p:nvGrpSpPr>
        <p:grpSpPr>
          <a:xfrm>
            <a:off x="395536" y="1181315"/>
            <a:ext cx="3908372" cy="2751741"/>
            <a:chOff x="677460" y="1015622"/>
            <a:chExt cx="3631448" cy="2751741"/>
          </a:xfrm>
        </p:grpSpPr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677460" y="1015622"/>
              <a:ext cx="3631448" cy="800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26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</a:t>
              </a:r>
              <a:r>
                <a:rPr lang="en-US" sz="2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Quebra</a:t>
              </a:r>
              <a:r>
                <a:rPr lang="en-US" sz="2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de </a:t>
              </a:r>
              <a:r>
                <a:rPr lang="en-US" sz="2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Sigilo</a:t>
              </a:r>
              <a:r>
                <a:rPr lang="en-US" sz="2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e </a:t>
              </a:r>
            </a:p>
            <a:p>
              <a:pPr algn="ctr" eaLnBrk="0" hangingPunct="0">
                <a:defRPr/>
              </a:pPr>
              <a:r>
                <a:rPr lang="en-US" sz="2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Vazamento</a:t>
              </a:r>
              <a:r>
                <a:rPr lang="en-US" sz="2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6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 </a:t>
              </a:r>
              <a:r>
                <a:rPr lang="en-US" sz="2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Informações</a:t>
              </a:r>
              <a:endPara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19" name="Imagem 18" descr="englehart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5802" y="1870935"/>
              <a:ext cx="2640330" cy="1896428"/>
            </a:xfrm>
            <a:prstGeom prst="rect">
              <a:avLst/>
            </a:prstGeom>
          </p:spPr>
        </p:pic>
      </p:grpSp>
      <p:grpSp>
        <p:nvGrpSpPr>
          <p:cNvPr id="16" name="Grupo 15"/>
          <p:cNvGrpSpPr>
            <a:grpSpLocks noChangeAspect="1"/>
          </p:cNvGrpSpPr>
          <p:nvPr/>
        </p:nvGrpSpPr>
        <p:grpSpPr>
          <a:xfrm>
            <a:off x="6010106" y="3453886"/>
            <a:ext cx="2487704" cy="2639411"/>
            <a:chOff x="5514982" y="3314629"/>
            <a:chExt cx="2733741" cy="2900454"/>
          </a:xfrm>
        </p:grpSpPr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5514982" y="3314629"/>
              <a:ext cx="2700356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6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Danos</a:t>
              </a:r>
              <a:r>
                <a:rPr lang="en-US" sz="26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de </a:t>
              </a:r>
              <a:r>
                <a:rPr lang="en-US" sz="26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imagem</a:t>
              </a:r>
              <a:endPara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pic>
          <p:nvPicPr>
            <p:cNvPr id="24" name="Imagem 23" descr="PerdaseDanos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17239" y="3893320"/>
              <a:ext cx="2731484" cy="2321763"/>
            </a:xfrm>
            <a:prstGeom prst="rect">
              <a:avLst/>
            </a:prstGeom>
          </p:spPr>
        </p:pic>
      </p:grpSp>
      <p:grpSp>
        <p:nvGrpSpPr>
          <p:cNvPr id="25" name="Grupo 24"/>
          <p:cNvGrpSpPr/>
          <p:nvPr/>
        </p:nvGrpSpPr>
        <p:grpSpPr>
          <a:xfrm>
            <a:off x="5148064" y="1196752"/>
            <a:ext cx="3682752" cy="1571699"/>
            <a:chOff x="4921696" y="1752683"/>
            <a:chExt cx="3682752" cy="1571699"/>
          </a:xfrm>
        </p:grpSpPr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4921696" y="1752683"/>
              <a:ext cx="3629462" cy="800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2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Indisponibilidade</a:t>
              </a:r>
              <a:r>
                <a:rPr lang="en-US" sz="2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dos </a:t>
              </a:r>
              <a:r>
                <a:rPr lang="en-US" sz="2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serviços</a:t>
              </a:r>
              <a:endPara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pic>
          <p:nvPicPr>
            <p:cNvPr id="27" name="Imagem 2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11" b="22224"/>
            <a:stretch/>
          </p:blipFill>
          <p:spPr>
            <a:xfrm>
              <a:off x="5057338" y="2604302"/>
              <a:ext cx="3547110" cy="72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35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4a2119b-54ad-4888-bb37-039ef94390f2">HX5AY5WMRFNJ-26-4299</_dlc_DocId>
    <_dlc_DocIdUrl xmlns="04a2119b-54ad-4888-bb37-039ef94390f2">
      <Url>http://profisco/_layouts/DocIdRedir.aspx?ID=HX5AY5WMRFNJ-26-4299</Url>
      <Description>HX5AY5WMRFNJ-26-4299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A31AE9ED2E3AE42BD61C21129E1C172" ma:contentTypeVersion="1" ma:contentTypeDescription="Crie um novo documento." ma:contentTypeScope="" ma:versionID="0e61357db6f2797759f4e122c798370e">
  <xsd:schema xmlns:xsd="http://www.w3.org/2001/XMLSchema" xmlns:xs="http://www.w3.org/2001/XMLSchema" xmlns:p="http://schemas.microsoft.com/office/2006/metadata/properties" xmlns:ns2="04a2119b-54ad-4888-bb37-039ef94390f2" targetNamespace="http://schemas.microsoft.com/office/2006/metadata/properties" ma:root="true" ma:fieldsID="31fa28ab26960c01683b8ad3566cb070" ns2:_="">
    <xsd:import namespace="04a2119b-54ad-4888-bb37-039ef94390f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2119b-54ad-4888-bb37-039ef94390f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a ID do Documento" ma:description="O valor da ID do documento atribuída a este item." ma:internalName="_dlc_DocId" ma:readOnly="true">
      <xsd:simpleType>
        <xsd:restriction base="dms:Text"/>
      </xsd:simpleType>
    </xsd:element>
    <xsd:element name="_dlc_DocIdUrl" ma:index="9" nillable="true" ma:displayName="ID do Documento" ma:description="Link permanente par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 de Persistência" ma:description="Manter a ID ao adiciona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2FF336-8579-4312-91E3-CCB164D5AA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F75705-5BE9-4305-81E3-A623D4A4F2EB}">
  <ds:schemaRefs>
    <ds:schemaRef ds:uri="http://schemas.microsoft.com/office/2006/metadata/properties"/>
    <ds:schemaRef ds:uri="http://schemas.microsoft.com/office/infopath/2007/PartnerControls"/>
    <ds:schemaRef ds:uri="04a2119b-54ad-4888-bb37-039ef94390f2"/>
  </ds:schemaRefs>
</ds:datastoreItem>
</file>

<file path=customXml/itemProps3.xml><?xml version="1.0" encoding="utf-8"?>
<ds:datastoreItem xmlns:ds="http://schemas.openxmlformats.org/officeDocument/2006/customXml" ds:itemID="{03E2A58A-EE8D-4889-BF6F-6932606EF26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C06100D-B0C9-42F7-98B0-8AF8A3056C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a2119b-54ad-4888-bb37-039ef94390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2246</TotalTime>
  <Words>1354</Words>
  <Application>Microsoft Office PowerPoint</Application>
  <PresentationFormat>Apresentação na tela (4:3)</PresentationFormat>
  <Paragraphs>238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Tema do Office</vt:lpstr>
      <vt:lpstr>Apresentação do PowerPoint</vt:lpstr>
      <vt:lpstr>SGSI</vt:lpstr>
      <vt:lpstr>NORMAS DE SEGURANÇA DA INFORMAÇÃO </vt:lpstr>
      <vt:lpstr>NORMAS DE SEGURANÇA DA INFORMAÇÃO</vt:lpstr>
      <vt:lpstr>AMBIENTE NAS ORGANIZAÇÕES</vt:lpstr>
      <vt:lpstr>PRINCÍPIOS DA  SEGURANÇA DA INFORMAÇÃO</vt:lpstr>
      <vt:lpstr>PRINCIPAIS AMEAÇAS</vt:lpstr>
      <vt:lpstr>PRINCIPAIS AMEAÇAS</vt:lpstr>
      <vt:lpstr>PRINCIPAIS IMPACTOS</vt:lpstr>
      <vt:lpstr>MOTIVAÇÃO DO PROJETO</vt:lpstr>
      <vt:lpstr>MOTIVAÇÃO DO PROJETO</vt:lpstr>
      <vt:lpstr>CONSULTORIA</vt:lpstr>
      <vt:lpstr>METAS</vt:lpstr>
      <vt:lpstr>METAS</vt:lpstr>
      <vt:lpstr>SGSI - METAS</vt:lpstr>
      <vt:lpstr>SGSI - METAS</vt:lpstr>
      <vt:lpstr>METAS</vt:lpstr>
      <vt:lpstr>FATORES CRÍTICOS DE SUCESSO</vt:lpstr>
      <vt:lpstr>FATORES CRÍTICOS DE SUCESSO</vt:lpstr>
      <vt:lpstr>FATORES CRÍTICOS DE SUCESSO</vt:lpstr>
      <vt:lpstr>ETAPAS  DO  PROJETO</vt:lpstr>
      <vt:lpstr>1) DEFINIÇÃO DO ESCOPO</vt:lpstr>
      <vt:lpstr>2) CRIAÇÃO DO COMITÊ DE GESTÃO DA SEGURANÇA DA INFORMAÇÃO</vt:lpstr>
      <vt:lpstr>3) DEFINIÇÃO DA ESTRUTURA E SISTEMÁTICA DE DOCUMENTAÇÃO</vt:lpstr>
      <vt:lpstr>4) DEFINIÇÃO E APROVAÇÃO DA POLÍTICA DE SI</vt:lpstr>
      <vt:lpstr>5) ANÁLISE/AVALIAÇÃO DOS RISCOS DE SEGURANÇA DA INFORMAÇÃO</vt:lpstr>
      <vt:lpstr>6) TREINAMENTO/CONSCIENTIZAÇÃO DOS USUÁRIOS</vt:lpstr>
      <vt:lpstr>7) ELABORAÇÃO DOS DOCUMENTOS DO SGSI</vt:lpstr>
      <vt:lpstr>7) ELABORAÇÃO DOS DOCUMENTOS DO SGSI</vt:lpstr>
      <vt:lpstr>7) ELABORAÇÃO DOS DOCUMENTOS DO SGSI</vt:lpstr>
      <vt:lpstr>7) ELABORAÇÃO DOS DOCUMENTOS DO SGSI</vt:lpstr>
      <vt:lpstr>7) ELABORAÇÃO DOS DOCUMENTOS DO SGSI</vt:lpstr>
      <vt:lpstr>7) ELABORAÇÃO DOS DOCUMENTOS DO SGSI</vt:lpstr>
      <vt:lpstr>8) ELABORAÇÃO DOS PLANOS PARA TRATAMENTO DOS RISCOS</vt:lpstr>
      <vt:lpstr>7) TREINAMENTO NOS PROCEDIMENTOS</vt:lpstr>
      <vt:lpstr>9) AUDITORIA DO SGSI</vt:lpstr>
      <vt:lpstr>10) IMPLEMENTAÇÃO DE MELHORIAS</vt:lpstr>
      <vt:lpstr>11) ANÁLISE CRÍTICA DO SGSI</vt:lpstr>
      <vt:lpstr>BENEFÍCIOS ESPERADOS</vt:lpstr>
      <vt:lpstr>BENEFÍCIOS ESPERADOS</vt:lpstr>
      <vt:lpstr>BENEFÍCIOS ESPERADOS</vt:lpstr>
      <vt:lpstr>MUITO OBRIGADO!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Camila Dutra Beatrici</dc:creator>
  <cp:lastModifiedBy>Sergio Borba Pereira</cp:lastModifiedBy>
  <cp:revision>111</cp:revision>
  <dcterms:created xsi:type="dcterms:W3CDTF">2012-08-08T21:19:00Z</dcterms:created>
  <dcterms:modified xsi:type="dcterms:W3CDTF">2014-11-26T13:40:09Z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0x0101003A31AE9ED2E3AE42BD61C21129E1C172</vt:lpwstr>
  </property>
  <property fmtid="{D5CDD505-2E9C-101B-9397-08002B2CF9AE}" pid="3" name="_dlc_DocIdItemGuid">
    <vt:lpwstr>f6c8a770-b0e5-423f-bfe1-3dece650874d</vt:lpwstr>
  </property>
</Properties>
</file>