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91" r:id="rId4"/>
    <p:sldId id="323" r:id="rId5"/>
    <p:sldId id="324" r:id="rId6"/>
    <p:sldId id="325" r:id="rId7"/>
    <p:sldId id="326" r:id="rId8"/>
    <p:sldId id="312" r:id="rId9"/>
    <p:sldId id="303" r:id="rId10"/>
    <p:sldId id="302" r:id="rId11"/>
    <p:sldId id="327" r:id="rId12"/>
    <p:sldId id="314" r:id="rId13"/>
    <p:sldId id="328" r:id="rId14"/>
    <p:sldId id="313" r:id="rId15"/>
    <p:sldId id="315" r:id="rId16"/>
    <p:sldId id="329" r:id="rId17"/>
    <p:sldId id="339" r:id="rId18"/>
    <p:sldId id="340" r:id="rId19"/>
    <p:sldId id="342" r:id="rId20"/>
    <p:sldId id="341" r:id="rId21"/>
    <p:sldId id="335" r:id="rId22"/>
    <p:sldId id="337" r:id="rId23"/>
    <p:sldId id="338" r:id="rId24"/>
    <p:sldId id="330" r:id="rId25"/>
    <p:sldId id="331" r:id="rId26"/>
    <p:sldId id="332" r:id="rId27"/>
    <p:sldId id="333" r:id="rId28"/>
    <p:sldId id="334" r:id="rId29"/>
    <p:sldId id="310" r:id="rId30"/>
    <p:sldId id="336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>
      <p:cViewPr varScale="1">
        <p:scale>
          <a:sx n="101" d="100"/>
          <a:sy n="101" d="100"/>
        </p:scale>
        <p:origin x="-168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688E-134C-4160-AA19-24B755D50229}" type="datetimeFigureOut">
              <a:rPr lang="pt-BR" smtClean="0"/>
              <a:pPr/>
              <a:t>26/11/14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4B9E-A08B-4331-9920-0EE8BB2991D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688E-134C-4160-AA19-24B755D50229}" type="datetimeFigureOut">
              <a:rPr lang="pt-BR" smtClean="0"/>
              <a:pPr/>
              <a:t>26/11/14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4B9E-A08B-4331-9920-0EE8BB2991D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688E-134C-4160-AA19-24B755D50229}" type="datetimeFigureOut">
              <a:rPr lang="pt-BR" smtClean="0"/>
              <a:pPr/>
              <a:t>26/11/14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4B9E-A08B-4331-9920-0EE8BB2991D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688E-134C-4160-AA19-24B755D50229}" type="datetimeFigureOut">
              <a:rPr lang="pt-BR" smtClean="0"/>
              <a:pPr/>
              <a:t>26/11/14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4B9E-A08B-4331-9920-0EE8BB2991D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688E-134C-4160-AA19-24B755D50229}" type="datetimeFigureOut">
              <a:rPr lang="pt-BR" smtClean="0"/>
              <a:pPr/>
              <a:t>26/11/14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4B9E-A08B-4331-9920-0EE8BB2991D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688E-134C-4160-AA19-24B755D50229}" type="datetimeFigureOut">
              <a:rPr lang="pt-BR" smtClean="0"/>
              <a:pPr/>
              <a:t>26/11/14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4B9E-A08B-4331-9920-0EE8BB2991D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688E-134C-4160-AA19-24B755D50229}" type="datetimeFigureOut">
              <a:rPr lang="pt-BR" smtClean="0"/>
              <a:pPr/>
              <a:t>26/11/14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4B9E-A08B-4331-9920-0EE8BB2991D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688E-134C-4160-AA19-24B755D50229}" type="datetimeFigureOut">
              <a:rPr lang="pt-BR" smtClean="0"/>
              <a:pPr/>
              <a:t>26/11/14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4B9E-A08B-4331-9920-0EE8BB2991D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688E-134C-4160-AA19-24B755D50229}" type="datetimeFigureOut">
              <a:rPr lang="pt-BR" smtClean="0"/>
              <a:pPr/>
              <a:t>26/11/14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4B9E-A08B-4331-9920-0EE8BB2991D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688E-134C-4160-AA19-24B755D50229}" type="datetimeFigureOut">
              <a:rPr lang="pt-BR" smtClean="0"/>
              <a:pPr/>
              <a:t>26/11/14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4B9E-A08B-4331-9920-0EE8BB2991D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688E-134C-4160-AA19-24B755D50229}" type="datetimeFigureOut">
              <a:rPr lang="pt-BR" smtClean="0"/>
              <a:pPr/>
              <a:t>26/11/14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D774B9E-A08B-4331-9920-0EE8BB2991DD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35688E-134C-4160-AA19-24B755D50229}" type="datetimeFigureOut">
              <a:rPr lang="pt-BR" smtClean="0"/>
              <a:pPr/>
              <a:t>26/11/14</a:t>
            </a:fld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774B9E-A08B-4331-9920-0EE8BB2991DD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3656" y="1700808"/>
            <a:ext cx="7772400" cy="1656184"/>
          </a:xfrm>
        </p:spPr>
        <p:txBody>
          <a:bodyPr>
            <a:normAutofit/>
          </a:bodyPr>
          <a:lstStyle/>
          <a:p>
            <a:pPr algn="l"/>
            <a:r>
              <a:rPr lang="pt-BR" sz="7200" dirty="0" err="1" smtClean="0">
                <a:solidFill>
                  <a:schemeClr val="tx1"/>
                </a:solidFill>
              </a:rPr>
              <a:t>DataCenter</a:t>
            </a:r>
            <a:r>
              <a:rPr lang="pt-BR" sz="7200" dirty="0" smtClean="0">
                <a:solidFill>
                  <a:schemeClr val="tx1"/>
                </a:solidFill>
              </a:rPr>
              <a:t> RS</a:t>
            </a:r>
            <a:br>
              <a:rPr lang="pt-BR" sz="7200" dirty="0" smtClean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Benefícios e impactos para órgãos </a:t>
            </a:r>
            <a:r>
              <a:rPr lang="pt-BR" sz="2800" dirty="0" smtClean="0">
                <a:solidFill>
                  <a:schemeClr val="tx1"/>
                </a:solidFill>
              </a:rPr>
              <a:t>estaduais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2" y="5572483"/>
            <a:ext cx="6400800" cy="590180"/>
          </a:xfrm>
        </p:spPr>
        <p:txBody>
          <a:bodyPr>
            <a:normAutofit/>
          </a:bodyPr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Novembro/2014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data:image/jpeg;base64,/9j/4AAQSkZJRgABAQAAAQABAAD/2wCEAAkGBxQPEBQSEBEUFBAQGRQVGBYYFBYZFREXFRQYGBkTFxQdHSggGBwoHRcWLT0hJjUsLi4uFx8zODMsNygtLisBCgoKDg0OGxAQGywkICYsLDQsLywsLCwsLCwsLCwsLCwsLCwsLCwsLCwsLCwsLCwsLCwsLCwsLCwsLCwsLCwsLP/AABEIAKcBLQMBEQACEQEDEQH/xAAcAAEAAgMBAQEAAAAAAAAAAAAABgcDBAUCAQj/xABFEAABAwIEBAIHAwgHCQAAAAABAAIDBBEFBhIhEzFBUQdhFCJScYGRsTJCoRUzYnKCwcLRJENzkpOishcjU2PD0uHw8f/EABoBAQADAQEBAAAAAAAAAAAAAAABAwQFAgb/xAAqEQEAAgICAgICAQQCAwAAAAAAAQIDEQQSITETIkFhUQUjQnEUoSQygf/aAAwDAQACEQMRAD8AvFAQEBAQEBAQEBAQEBAQEBAQEBAQEBAQEBAQEBAQEBAQEBAQEBAQEBAQEBAQEBAQEBAQEBAQEBAQY5pQxpc4hrWgkkmwAHMk9E1tEzERuURwLNP5SrnR09xSUzS4u5Gd7jpbt0Z9o9yQFbbH0ruWbHn+W8xHqEyVTUICAgICAgICAgICAgICAgICAgICAgICAgICAgICAgICAgIMVRO2NrnvcGsYCS4mwaBzJKmImfEPMzFY3KlM+52dXuMMBLaRp9xnI+84dG9h8T2G7Dg6+Zcflcub/WvpueDlc1lXLE42M8Y0+ZjJOn32cT+yo5VZmNvX9Pvq8xK4wsLsPqAgICAgICAgICAgICAgICAgICAgICAgICAgICAgICAgIMVRO2NrnvcGsYCS4mwaB1JSI3OoeZmIjcqSz5nV2IOMUN20jTsORmI+84dB2b8T5dDDh6+Zcblcr5PFfSHrQwstJUuie2SNxbJGQ5rh0IUTG409UtNZ3C9MkZwjxGOxsypjHrs7/ps7t+nLsTzcmKaS7vH5NckftKVU1CAgICAgICAgICAgICAgICAgICAgICAgICAgICAgICDDU1DYmOe9waxgJc4mwaBzJKREzOkWtFY3Kks950diDzFFdtI07DkZiPvuHQdm/E78uhhw9fMuLyuV8nivpD1oYRAQbFDWPgkbLE4skYbtcOnl5jyXm1YtGpeqXmk7heWR84MxGOzrMqYwNbOh/TZ3b9PkTzsuKaS7vH5MZI/aUqpqEBAQEBAQEBAQEBAQEBAQEBAQEBAQEBAQEBAQEBBhqqlsTHPkcGsYCXOJsGgdSUiNzpFrRWNypHPec3Yg8xxXbSMOw5GYj77x0HZvxO/LoYcPWNy4vK5U5J1X0iC0MIgIgQESz0NY+CRssTiyRhu1w5j+Y8lFqxaNS9UvNJ3C88j5wZiMdnWZUxga2dD+mzu36fInm5cU0l3ePyIyR+0pVTUICAgICAgICAgICAgICAgICAgICAgICAgICAgw1NQ2JjnvcGsYCS47AAcySpiNom0VjcqQz1nJ2IP4cd20jDs3kZSPvv8ALs3pzO/Lfhw9Y3LicrlTknUekRWhiEBECAgICJZ6KrfBI2WJ5ZIw3a4cx/MeS82rFo1L1S80ncLzyPnBmIx6XWZUxj12dD/zGd2nt05diedlxTSXd4/IjJH7ShUtT6pBAQEBAQEBAQEBAQEBAQEBAQEBAQEBAQEBBUvi7mIukFFGbMYA+W333HdrD5AWPvI7LZxsf+UuVzs/npCtlscsRAgICAgICAiWxQ1j4JGyxOLJGG7XDp/MeXVebVi0al7peaTuH6FytjArqSKoAsZB6w9l7SWuA8rgrl3r1tp9DhyfJSLOsvK0QEBAQEBAQEBAQEBAQEBAQEBAQEBAQEBAQUD4i0josTn1j84WyNPtNLQL/MEfBdLBP08ODzKTGSdo0rmQRAgICAgICAiX1N6TEbX74eYW+lw+JkgIkdqkIPNvEcXBpHcAj4rl5rRa+4d/i0mmOIlJVW0iAgICAgICAgICAgICAgICAgICAgICAgICCP5vytHiUWl3qysvw5BzYT0PdpsLhWY8k0ncKM+CMtdSonF8LlpJnQzt0yN+Tmnk9p6tO+/kRzBXRreLRuHBy45xzqWkvasRAgICAgIkRMQtDw4yNfTV1bezooiOXaV4+g+Pa2LNm/EOpxOJ/ndaQCyOo+oCAgICAgICAgICAgICAgICAgICAgICAgICAg4mactRYjDw5RZ7b6JAPWjJ7dx3HVe8eSaTuFGbDXLGpURj2Cy0MxhnbZw3a77sjfaaeo+i6OO8X8w4ebDbHOpc5WKRECAgICJhZfhvkfiaaurb6mzooyPt9pHjt2HXn2WPPm/xh1OJxd/ey1wFjdV9QEBAQEBAQEBAQEBAQEBAQEBAQEBAQEBAQEBAQEHJzFgEVfCYpm+bXD7Ubvaaf3dV7peazuFWXDXJXUqIzHl+bD5jFMNjcseB6krR1HY8rjp8iejjyReHCz4JxTqXJVigRAiRBYnhzkfjltVVs/3IsY4yPzp9tw9nsOvu55M+f/GHT4nF397LeaLLE6sQ+okQEBAQEBAQEBAQEBAQEBAQEBAQEBAQEBAQEBAQEGGoqmRi8kjGD9JwH1Xmb1j3L1FbW9Q52LYdT4jC6N5bIw7hzXAljujmuHIr1jyxvdZVZsHaNWhR2astS4dNw5PWY65jkA9WQD6OHUfuXTxZYvDg58E4p8uIrWd9QT7w7yQaotqaptqcbsYf68j7xHsfX3c8mbPr6w6XE4u/vb0uJjbCwWJ1ojXp6RIgICAgICAgICAgICAgICAgICAgICAgICAgICAgII9m/HjSRgMtxpL6ezQObysfL5HxV8e2vh8f5r+fUKxqJnSOLpHFzzzJNyuDbJa87mXfpjpSNRD1S1L4XB8bixw6g2/+r1TJak7rJfFS8atCdtDMboHxS2EzevsPA9SQeR7e8L6Hhcqbxv8AL5n+o8KKzNfx+FIyxlji14s5hLXDs5psR8wV3oncbh8paup0m/h5kk1hFRUtIpWn1WnnOR/B9eXK6zZs2vEN/E4vb7W9LnjaGiwFgNgByHksLrxER4h6RIgICAgICAgICAgICAgICAgICAgICAgICAgICAgICCtfES/pbb8uG239511xP6jv5I/07n9M18c/7Rdc50hBLvDcnjy+zoF/fq2/iXT/AKbP2lyf6prVXNo8miuxWqllFqSOZ3lxn7EsB9kG9z8O9vpJzdccRHt8pHF75ptPpacMYa0NaAGtAAAFgAOQAWR0oiI8Q9okQEBAQEBAQEBAQEBAQEBAQEBAQEBAQEBAQEBAQEBAQRvOWAmqjDo/z0V7D22nm339v/Kxczj/AC18e2zh8j4r+fUqzkjLSWuBa4cwRYj3hcK1bVnUw+greto3EvsELpHBrGlzzyAFyVNKWtOqwi2StY3M6WhlLA/RITrtxZLF36NuTQfL9673EwfFT9y+e5fI+a+49O7HGGiwAA3PxJuT8yVrZNPSJEBAQEBAQEBAQEBAQEBAQEBAQEBAQEBAQEBAQEBAQEBAsg1avD4pvzkTH/rNB+q8Wx1t7h7rktX1L1SUMcP5uNjP1WgfRK4619Qi17W9y2F7eRAQEBAQEBAQEBAQEBAQEBAQEBAQc/GsYioouLUOLYwQ24BcbnkLDdeq1m06hXky1xxuyPM8SsPJtxnjzMT7fRe/guojm4t+0ooa6OoYJIZGyRu5OabgquYmPEtNbRaNw2VD0ICAgICDTrsUhpywTSsjMrtLNTgNbuwvz6fNTETPp5taK+22FD0+oCAgIMc0gY0ucbNaCSewAuSiJlFf9pGH/wDHd/hS/wDarfhuzf8AMxfy2MOz3RVErIYpi6SQ2aOHILm1+ZbYcilsVqxuU05WO9tQkyqaRAQEBAQEBAQEBAQEBAQaGMYxDRxiSok0MJDQbE3JBNrAX6Feq1m06h4yZK0jdnFh8QsPcbekgebmPA+ZbZe5wXj8KY5eKZ1tI4KhsjQ9jg5jhcOBBa4HqCOYVcx5aImJjaPVufqCF5Y6pBcNjoa94B/WaCFZGG8+YZ7cvFWdTLtYXikVVEJYH643XANiNxsRYrxNZidSupet43EoN4xyl8VLTNPrzy7fAaB+Mg+Su4/uZY+bO9V/aUYthFEymdx4YWwsbu4sYC0Acw61wfduq62v28L748cU8xCKeCsTxBUON+E57Q2/tNadZ/Fg/ZVvJ1uFHAjVZdHEc7ztrJqWloTUGC1y2Sx3Avtp23Nl5jDHWLTL1bk27zWsb06OXseq6ibRUYe6nj0l3Ec++4IAaBYc7n5LxelYjxK3FlvadWrp4zNnRlJK2nhidUVbuUTPu3FxqNjv1t232U0xTMbn0jNyYpPWvmXvL2OVk8xjqqA07dJeH8TUCQQNOwtffv0UXrWI3Epx5Mlp1aNNLHc6Sw1rqOmozUSMY15s+x3FztpPIFvzXquKJr2mVeTk2i/SsbbGC5irJ52xzYa+CN19UhfcNs0kbad7mw+Ki1KxHiXqmXJadTXTHm2oo31dLT1MDpahzmuisSAwOeAS4gi49W+k3vpTHFuszBmtjm8Vt7beY8dqqaVrKagfUNLbl4dpDTcjTyN9vqopStvcvWXJes/WNo/QeINXUauBhjpOGdLtMt9Lux9XmrbYK192Z68vJb1VN8Kq3yQMknj4Mjm6nMJvw/IlZ5jzqG2tpmu5jTl5VzSzEXVAjADad4a03vxGEbSW6XId8AF7vSa+1eHPGSZiPwkSrXuBnqr4OHVLgbExuYPe/wBQfVe8UbvCjk2645Rrw7oqMYfGagUzpXl7jxBGXAF5DQdW/IBW5pt28M/Frj+OO2kyo8LpgWyQwQAjdr2Rs91w4D3qibW/LZFKR5iEar87yuqZKego3VLoDaR2vS0EGxA273G/Ox7K6MUaibTpmtybdprSN6diixmofQuqHUbm1Dddqe51OLXWAuWi1/oq5rEW1tdXJaadteUZq/EGrhfGyXDHMfMbMaZd5CCBYDT3c35q6MNZjfZlty71mImrv5dx2rqZSyooHU8YaXa3Pvd1wAwCw7n5Kq9axHiWjFkyWnVq6e8YzUynraakADn1B9Y3twmkENNupLhy8ilcczWbF89a3iv8u/PKGMc53JoJPuAuVXEfhfadRtXlF4hVcsPpDcMLqYXu9ktyLc9tN9vdZaJw1jxvywxy7zHaK+Exy5j8WIQCaEm17OaftMcObXD4j5qm9JpOpasWWuSu4YsJzHHVVM9PE1xNLs9xADdWot0t7/Zdv5KbUmsRMox5ovaYj8PmIZljhrIaPS508+4sBpa2ziXOPuYdkikzGy2aK3in5diaUMaXOIDWguJPIAC5JXj34WzOo3Lh5QzK3Eo5ZGN0iOR0Y33c0AFrz2uDy8l7yUmk6lThzRliZhjzdmc0DqdjYhJJVP0BpdpsLtGq9jfdzfmlKdtozZvjmsfykYXhofUFa+MDjK6jpWneaQn4ktjaf85Wnj+Ny5/Onc1r+0jx7LtA2mkMtPBGxjHHWGNY5lhsQ4AG6rpkv28LsmHFGPzCEZedOzLtU5uoXc7Ta92xksEpHYfnPxV9+s5YZMfeOPOnf8NMPopqFtoYZJhcS62Nc8OubA3Fw23Lp+KrzWtFl3EpitT9/lNqGijgYI4WNZG29mtFgLkk2HvJWeZmW2tYrGohWufIPTsZpaTU5oDBct+0zVqeSOxsxv4LXhnrjmzncmPkzVo5WOZajocQpmVcks1FPtre8gtdfSbuHIAlh2tsT2U1v2pPX28ZMPTJEWmZrK36SlZBG2OJrWRsFg0bABZJmZny6dYitdQqjKPp009ZVUAgtNK5rjLf2i4BtvJw/BasnSIiLObh+Wb2tTS0cLMwp2mq0ccAl+i+i9zs2/lZZZ1vw6VZt1+3tBvCaIVBqq6TeaaUsBPNrdLZCB2vraPcwK/POoiGLhxFptefaxrLM3qlwz0yoxWuqKAQlzHmImW9tIOgabf2Q/BbbdYpEWcunyWy2tT/ALWTgPpHBHpvD493X4d9AF/VtfrZZLa34dHHN9fb2hDf6TmY9W0kfytHb/VKVo9YWL/25X+k+xWp4FPLKf6pj3/3Wk/uWesbluyTqsyiPhDSaMP1nnNI91+9rM/hKuzz9tM3Cj+3v+XvxExVxEdBA4CetOlzr/mouTnHtff4Ncow092/EHKyeYxxPmXPyjTsocYnpYSOFLBE5tje5jDRf3+tIfiveSZtSLSr48RjyzSP4WOszoIF4x1eigazrLK0fBgLvqAr+PH22w86f7emfD/Deh4MfFgLpdDNZ4sou7SNRsHWG99ktyL79prw8XWNpZh9EyniZDENMcQDWi5NgPM7lUzO5211rFY1CuMTgqMCrJauJvFoal15G9WFzidz0ILjZ3I3sbbFaa9ctevqYc+0X49+8epWNhlcyphZNEbxygOB62PQjoVmmNTqW+t4tXcIPjn9IzDSRfdpozIfIkPd9RGr6+MUyx5PtyIr/CaY1ibKSB88p9SME+bjyDR5kkD4qitZtOobMl4pXtKosTp3CkbikzgauWpimsDvHE2+hgHbZvw09lsr76fjTl2jxGWfe/8ApZeda4R4ZUSA/biLWn+0s0f6lmxx94b89tYZn9MOQKcQYVT6iACwyknYAPcX3J9xTLO7yjjx1wxv+Ed8JXgR1swGmAy3btYANaXEAdLNc1WZ/cQo4eora342z+D7C+CoqXj1qmYk/AXP+Z7lHInzEPfCjxNv5l5w3+kZjnfzbSxaR5GzW/xvUz4xa/l5r9uTM/w2c/4gaiWLDIX6XVBDpn3A4UI3Iv3Nj8gPvKMVdffT1yb9pjFH/wBYMiBlNidfSR24REUkYBuAGgA2/wARvyTLu1YtLzxprXLakPmZj6Rj1DDzEDTKfIkud/02fNTj8YpkzfbkVr/Cwgs7eKBVebqT8oY7FTB7mCONt3s2cwgOk1NPQ7tWzHPTFMuXnr8ueKtGtwFtPikNNiE009LOBw3Plf8AbOwDjf2ttrfbapi+8e6+3m2Lrlit5mYlbcNKxkYjaxrY2jSGADSG8tNuyyb/AC6kViI1+FZ5sy2/CX/lDDn8NjSA+P7rQ5wFgOrCSPVPK9xy2047xk+tnOz4Zwz8lJWHgWJCrpopwNPFaHW9k9R87rPavWZhupf5KxaEaoMuz/lqWtlDRDpIjOq7vstYPV6bavmrJvHxxWFFcNvnm8+nSz3l78oUbo2gcZpD477DUNi0noC0kfFecV+ltrORi+Smvy94VDVDDjHM1vpbY3xtOsEPIaQxxd8r/FRbXbcek0i3x6n2iGXMIxfD4eDBFS6C4vJc4kkkAcwR0AV97Y7zudsmKmfHGo0nmAmoMA9NEYnJdcR/YAvt1PRZ7a39W7H2mv39oXTZfxDC5pfye2KalmdqDHusYz8xyG1xzACvm9Lx9mKMeTFaenpLcuirET3VpjMznEsZH9mNukAMueZuHG+/NU2678NePvqeyEZdwXF6ASCGKmJmdreXuuS63SxG3P5q+98d9b2x48eem+uvKc5bfVmJxrxE2XUdIjvp0WG53O99X4LPfr+G3F8kx9/biZOy/PBX1tVUNaPSHHh2cCdJe529uWwYrMl4msRCjBitGS1rfl2s40ctRQzQ04BllAaLmwsXDVv+rdeMcxFtyvz1m1JiHrLGHOpKGGFwHEjYNQB2Lzu4A+8ndRed22jFSaY4hGcKyR6VLPUYsxr5ZnDQxsjtMTGjYXaRfoP2fMq22XWoqopxu8zbINyWaTE6aehiaymYCJRrN7nUCQHEk7Fv91Pl7U1Y/wCN1yxaqfKhtQPxIy7U174PR2McyHWTqcAC5xbtbqLN/FX4b1rvbFy8N8kx1eeJjvsUn/v7Sn+1+0f+T+kkwr0w0jvSeEKwiTSG7Rg76Lnfyuqrdd+PTTTv1+3tD6ylxqqhdSysp2skGl8txdzeuwJ5+QHwV0TirO4Y7xnvHSdJxl3ChR0sVODq4TbF3tEm5Num5Kz2t2nbbix9KxVwMIwCZuL1NbMGiN7NEVnAkj1Bcjpsz/MrLXjp1hRTFPzTeTNmBT4jUwROs3D4jrks/wBaV3RunmAOV/0j2CY7RWN/lGfHbJaIn01cweHNMaaT0SnDamw0EyP53FwbkjldeqZpi25Rl4lJpqsPuYMCq6jCIKRrW8doibIC8AWjB3Duu4aopesX2nLiyWwxX8tE5exWqhZTTywU9K1rWER3LnMaAA099h3AXrvjidx7V/FmtXradR+kyocCigpPRYwRGWOYT946wQ55Pc3VM3mbblrriitOsIRg2F4thsbqanZTyxEktkc62m/M6dQPw3V9rUv5lipTNjiaRpIMo5bkoI55ZHCatqLvfY2BIuQwOPmTv5+SryZItMR+GjDhnHE2n3LnYJkNs3FmxVglqZ3lxAe7SxvIAFpF/wBwAC9Wy68V9PFOLFpm2T29Ydk91FirJqSNraMxljxrNw4g3sDudwz8UnL2x6krgmmXtX01cUwXEW4pLW0scLg5oYziP5N0tBOkEWNwfmvVb06dZeL4ssZZvXSQ5bkxJ0rvT2U7Yg3bh31F1xz9Y7Wuqr9P8V+Kcsz99JGSq2n8oZgWXJmYtU1kwbokDmx2dc2u0AkW29Vn4q614mkVYseGYzTeW34hZbOIUwEVvSInBzCTbns5urptv72hRhv0nz6WcrDOSvj21sUjxUwUzqcxCeMOE7S4ESu2AIuLWNieYIupr8e5283+brHXTjV2D4vibRDVmGCnuC7TYl1jcbAu1e64Gy9xbHTzVTbHmzeLa0sHC6BlNDHDH9iJoaO5sOZ8ys8zudt1KxWsRD/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data:image/jpeg;base64,/9j/4AAQSkZJRgABAQAAAQABAAD/2wCEAAkGBxQPEBQSEBEUFBAQGRQVGBYYFBYZFREXFRQYGBkTFxQdHSggGBwoHRcWLT0hJjUsLi4uFx8zODMsNygtLisBCgoKDg0OGxAQGywkICYsLDQsLywsLCwsLCwsLCwsLCwsLCwsLCwsLCwsLCwsLCwsLCwsLCwsLCwsLCwsLCwsLP/AABEIAKcBLQMBEQACEQEDEQH/xAAcAAEAAgMBAQEAAAAAAAAAAAAABgcDBAUCAQj/xABFEAABAwIEBAIHAwgHCQAAAAABAAIDBBEFBhIhEzFBUQdhFCJScYGRsTJCoRUzYnKCwcLRJENzkpOishcjU2PD0uHw8f/EABoBAQADAQEBAAAAAAAAAAAAAAABAwQFAgb/xAAqEQEAAgICAgICAQQCAwAAAAAAAQIDEQQSITETIkFhUQUjQnEUoSQygf/aAAwDAQACEQMRAD8AvFAQEBAQEBAQEBAQEBAQEBAQEBAQEBAQEBAQEBAQEBAQEBAQEBAQEBAQEBAQEBAQEBAQEBAQEBAQY5pQxpc4hrWgkkmwAHMk9E1tEzERuURwLNP5SrnR09xSUzS4u5Gd7jpbt0Z9o9yQFbbH0ruWbHn+W8xHqEyVTUICAgICAgICAgICAgICAgICAgICAgICAgICAgICAgICAgIMVRO2NrnvcGsYCS4mwaBzJKmImfEPMzFY3KlM+52dXuMMBLaRp9xnI+84dG9h8T2G7Dg6+Zcflcub/WvpueDlc1lXLE42M8Y0+ZjJOn32cT+yo5VZmNvX9Pvq8xK4wsLsPqAgICAgICAgICAgICAgICAgICAgICAgICAgICAgICAgIMVRO2NrnvcGsYCS4mwaB1JSI3OoeZmIjcqSz5nV2IOMUN20jTsORmI+84dB2b8T5dDDh6+Zcblcr5PFfSHrQwstJUuie2SNxbJGQ5rh0IUTG409UtNZ3C9MkZwjxGOxsypjHrs7/ps7t+nLsTzcmKaS7vH5NckftKVU1CAgICAgICAgICAgICAgICAgICAgICAgICAgICAgICDDU1DYmOe9waxgJc4mwaBzJKREzOkWtFY3Kks950diDzFFdtI07DkZiPvuHQdm/E78uhhw9fMuLyuV8nivpD1oYRAQbFDWPgkbLE4skYbtcOnl5jyXm1YtGpeqXmk7heWR84MxGOzrMqYwNbOh/TZ3b9PkTzsuKaS7vH5MZI/aUqpqEBAQEBAQEBAQEBAQEBAQEBAQEBAQEBAQEBAQEBBhqqlsTHPkcGsYCXOJsGgdSUiNzpFrRWNypHPec3Yg8xxXbSMOw5GYj77x0HZvxO/LoYcPWNy4vK5U5J1X0iC0MIgIgQESz0NY+CRssTiyRhu1w5j+Y8lFqxaNS9UvNJ3C88j5wZiMdnWZUxga2dD+mzu36fInm5cU0l3ePyIyR+0pVTUICAgICAgICAgICAgICAgICAgICAgICAgICAgw1NQ2JjnvcGsYCS47AAcySpiNom0VjcqQz1nJ2IP4cd20jDs3kZSPvv8ALs3pzO/Lfhw9Y3LicrlTknUekRWhiEBECAgICJZ6KrfBI2WJ5ZIw3a4cx/MeS82rFo1L1S80ncLzyPnBmIx6XWZUxj12dD/zGd2nt05diedlxTSXd4/IjJH7ShUtT6pBAQEBAQEBAQEBAQEBAQEBAQEBAQEBAQEBBUvi7mIukFFGbMYA+W333HdrD5AWPvI7LZxsf+UuVzs/npCtlscsRAgICAgICAiWxQ1j4JGyxOLJGG7XDp/MeXVebVi0al7peaTuH6FytjArqSKoAsZB6w9l7SWuA8rgrl3r1tp9DhyfJSLOsvK0QEBAQEBAQEBAQEBAQEBAQEBAQEBAQEBAQUD4i0josTn1j84WyNPtNLQL/MEfBdLBP08ODzKTGSdo0rmQRAgICAgICAiX1N6TEbX74eYW+lw+JkgIkdqkIPNvEcXBpHcAj4rl5rRa+4d/i0mmOIlJVW0iAgICAgICAgICAgICAgICAgICAgICAgICCP5vytHiUWl3qysvw5BzYT0PdpsLhWY8k0ncKM+CMtdSonF8LlpJnQzt0yN+Tmnk9p6tO+/kRzBXRreLRuHBy45xzqWkvasRAgICAgIkRMQtDw4yNfTV1bezooiOXaV4+g+Pa2LNm/EOpxOJ/ndaQCyOo+oCAgICAgICAgICAgICAgICAgICAgICAgICAg4mactRYjDw5RZ7b6JAPWjJ7dx3HVe8eSaTuFGbDXLGpURj2Cy0MxhnbZw3a77sjfaaeo+i6OO8X8w4ebDbHOpc5WKRECAgICJhZfhvkfiaaurb6mzooyPt9pHjt2HXn2WPPm/xh1OJxd/ey1wFjdV9QEBAQEBAQEBAQEBAQEBAQEBAQEBAQEBAQEBAQEHJzFgEVfCYpm+bXD7Ubvaaf3dV7peazuFWXDXJXUqIzHl+bD5jFMNjcseB6krR1HY8rjp8iejjyReHCz4JxTqXJVigRAiRBYnhzkfjltVVs/3IsY4yPzp9tw9nsOvu55M+f/GHT4nF397LeaLLE6sQ+okQEBAQEBAQEBAQEBAQEBAQEBAQEBAQEBAQEBAQEGGoqmRi8kjGD9JwH1Xmb1j3L1FbW9Q52LYdT4jC6N5bIw7hzXAljujmuHIr1jyxvdZVZsHaNWhR2astS4dNw5PWY65jkA9WQD6OHUfuXTxZYvDg58E4p8uIrWd9QT7w7yQaotqaptqcbsYf68j7xHsfX3c8mbPr6w6XE4u/vb0uJjbCwWJ1ojXp6RIgICAgICAgICAgICAgICAgICAgICAgICAgICAgII9m/HjSRgMtxpL6ezQObysfL5HxV8e2vh8f5r+fUKxqJnSOLpHFzzzJNyuDbJa87mXfpjpSNRD1S1L4XB8bixw6g2/+r1TJak7rJfFS8atCdtDMboHxS2EzevsPA9SQeR7e8L6Hhcqbxv8AL5n+o8KKzNfx+FIyxlji14s5hLXDs5psR8wV3oncbh8paup0m/h5kk1hFRUtIpWn1WnnOR/B9eXK6zZs2vEN/E4vb7W9LnjaGiwFgNgByHksLrxER4h6RIgICAgICAgICAgICAgICAgICAgICAgICAgICAgICCtfES/pbb8uG239511xP6jv5I/07n9M18c/7Rdc50hBLvDcnjy+zoF/fq2/iXT/AKbP2lyf6prVXNo8miuxWqllFqSOZ3lxn7EsB9kG9z8O9vpJzdccRHt8pHF75ptPpacMYa0NaAGtAAAFgAOQAWR0oiI8Q9okQEBAQEBAQEBAQEBAQEBAQEBAQEBAQEBAQEBAQEBAQRvOWAmqjDo/z0V7D22nm339v/Kxczj/AC18e2zh8j4r+fUqzkjLSWuBa4cwRYj3hcK1bVnUw+greto3EvsELpHBrGlzzyAFyVNKWtOqwi2StY3M6WhlLA/RITrtxZLF36NuTQfL9673EwfFT9y+e5fI+a+49O7HGGiwAA3PxJuT8yVrZNPSJEBAQEBAQEBAQEBAQEBAQEBAQEBAQEBAQEBAQEBAQEBAsg1avD4pvzkTH/rNB+q8Wx1t7h7rktX1L1SUMcP5uNjP1WgfRK4619Qi17W9y2F7eRAQEBAQEBAQEBAQEBAQEBAQEBAQc/GsYioouLUOLYwQ24BcbnkLDdeq1m06hXky1xxuyPM8SsPJtxnjzMT7fRe/guojm4t+0ooa6OoYJIZGyRu5OabgquYmPEtNbRaNw2VD0ICAgICDTrsUhpywTSsjMrtLNTgNbuwvz6fNTETPp5taK+22FD0+oCAgIMc0gY0ucbNaCSewAuSiJlFf9pGH/wDHd/hS/wDarfhuzf8AMxfy2MOz3RVErIYpi6SQ2aOHILm1+ZbYcilsVqxuU05WO9tQkyqaRAQEBAQEBAQEBAQEBAQaGMYxDRxiSok0MJDQbE3JBNrAX6Feq1m06h4yZK0jdnFh8QsPcbekgebmPA+ZbZe5wXj8KY5eKZ1tI4KhsjQ9jg5jhcOBBa4HqCOYVcx5aImJjaPVufqCF5Y6pBcNjoa94B/WaCFZGG8+YZ7cvFWdTLtYXikVVEJYH643XANiNxsRYrxNZidSupet43EoN4xyl8VLTNPrzy7fAaB+Mg+Su4/uZY+bO9V/aUYthFEymdx4YWwsbu4sYC0Acw61wfduq62v28L748cU8xCKeCsTxBUON+E57Q2/tNadZ/Fg/ZVvJ1uFHAjVZdHEc7ztrJqWloTUGC1y2Sx3Avtp23Nl5jDHWLTL1bk27zWsb06OXseq6ibRUYe6nj0l3Ec++4IAaBYc7n5LxelYjxK3FlvadWrp4zNnRlJK2nhidUVbuUTPu3FxqNjv1t232U0xTMbn0jNyYpPWvmXvL2OVk8xjqqA07dJeH8TUCQQNOwtffv0UXrWI3Epx5Mlp1aNNLHc6Sw1rqOmozUSMY15s+x3FztpPIFvzXquKJr2mVeTk2i/SsbbGC5irJ52xzYa+CN19UhfcNs0kbad7mw+Ki1KxHiXqmXJadTXTHm2oo31dLT1MDpahzmuisSAwOeAS4gi49W+k3vpTHFuszBmtjm8Vt7beY8dqqaVrKagfUNLbl4dpDTcjTyN9vqopStvcvWXJes/WNo/QeINXUauBhjpOGdLtMt9Lux9XmrbYK192Z68vJb1VN8Kq3yQMknj4Mjm6nMJvw/IlZ5jzqG2tpmu5jTl5VzSzEXVAjADad4a03vxGEbSW6XId8AF7vSa+1eHPGSZiPwkSrXuBnqr4OHVLgbExuYPe/wBQfVe8UbvCjk2645Rrw7oqMYfGagUzpXl7jxBGXAF5DQdW/IBW5pt28M/Frj+OO2kyo8LpgWyQwQAjdr2Rs91w4D3qibW/LZFKR5iEar87yuqZKego3VLoDaR2vS0EGxA273G/Ox7K6MUaibTpmtybdprSN6diixmofQuqHUbm1Dddqe51OLXWAuWi1/oq5rEW1tdXJaadteUZq/EGrhfGyXDHMfMbMaZd5CCBYDT3c35q6MNZjfZlty71mImrv5dx2rqZSyooHU8YaXa3Pvd1wAwCw7n5Kq9axHiWjFkyWnVq6e8YzUynraakADn1B9Y3twmkENNupLhy8ilcczWbF89a3iv8u/PKGMc53JoJPuAuVXEfhfadRtXlF4hVcsPpDcMLqYXu9ktyLc9tN9vdZaJw1jxvywxy7zHaK+Exy5j8WIQCaEm17OaftMcObXD4j5qm9JpOpasWWuSu4YsJzHHVVM9PE1xNLs9xADdWot0t7/Zdv5KbUmsRMox5ovaYj8PmIZljhrIaPS508+4sBpa2ziXOPuYdkikzGy2aK3in5diaUMaXOIDWguJPIAC5JXj34WzOo3Lh5QzK3Eo5ZGN0iOR0Y33c0AFrz2uDy8l7yUmk6lThzRliZhjzdmc0DqdjYhJJVP0BpdpsLtGq9jfdzfmlKdtozZvjmsfykYXhofUFa+MDjK6jpWneaQn4ktjaf85Wnj+Ny5/Onc1r+0jx7LtA2mkMtPBGxjHHWGNY5lhsQ4AG6rpkv28LsmHFGPzCEZedOzLtU5uoXc7Ta92xksEpHYfnPxV9+s5YZMfeOPOnf8NMPopqFtoYZJhcS62Nc8OubA3Fw23Lp+KrzWtFl3EpitT9/lNqGijgYI4WNZG29mtFgLkk2HvJWeZmW2tYrGohWufIPTsZpaTU5oDBct+0zVqeSOxsxv4LXhnrjmzncmPkzVo5WOZajocQpmVcks1FPtre8gtdfSbuHIAlh2tsT2U1v2pPX28ZMPTJEWmZrK36SlZBG2OJrWRsFg0bABZJmZny6dYitdQqjKPp009ZVUAgtNK5rjLf2i4BtvJw/BasnSIiLObh+Wb2tTS0cLMwp2mq0ccAl+i+i9zs2/lZZZ1vw6VZt1+3tBvCaIVBqq6TeaaUsBPNrdLZCB2vraPcwK/POoiGLhxFptefaxrLM3qlwz0yoxWuqKAQlzHmImW9tIOgabf2Q/BbbdYpEWcunyWy2tT/ALWTgPpHBHpvD493X4d9AF/VtfrZZLa34dHHN9fb2hDf6TmY9W0kfytHb/VKVo9YWL/25X+k+xWp4FPLKf6pj3/3Wk/uWesbluyTqsyiPhDSaMP1nnNI91+9rM/hKuzz9tM3Cj+3v+XvxExVxEdBA4CetOlzr/mouTnHtff4Ncow092/EHKyeYxxPmXPyjTsocYnpYSOFLBE5tje5jDRf3+tIfiveSZtSLSr48RjyzSP4WOszoIF4x1eigazrLK0fBgLvqAr+PH22w86f7emfD/Deh4MfFgLpdDNZ4sou7SNRsHWG99ktyL79prw8XWNpZh9EyniZDENMcQDWi5NgPM7lUzO5211rFY1CuMTgqMCrJauJvFoal15G9WFzidz0ILjZ3I3sbbFaa9ctevqYc+0X49+8epWNhlcyphZNEbxygOB62PQjoVmmNTqW+t4tXcIPjn9IzDSRfdpozIfIkPd9RGr6+MUyx5PtyIr/CaY1ibKSB88p9SME+bjyDR5kkD4qitZtOobMl4pXtKosTp3CkbikzgauWpimsDvHE2+hgHbZvw09lsr76fjTl2jxGWfe/8ApZeda4R4ZUSA/biLWn+0s0f6lmxx94b89tYZn9MOQKcQYVT6iACwyknYAPcX3J9xTLO7yjjx1wxv+Ed8JXgR1swGmAy3btYANaXEAdLNc1WZ/cQo4eora342z+D7C+CoqXj1qmYk/AXP+Z7lHInzEPfCjxNv5l5w3+kZjnfzbSxaR5GzW/xvUz4xa/l5r9uTM/w2c/4gaiWLDIX6XVBDpn3A4UI3Iv3Nj8gPvKMVdffT1yb9pjFH/wBYMiBlNidfSR24REUkYBuAGgA2/wARvyTLu1YtLzxprXLakPmZj6Rj1DDzEDTKfIkud/02fNTj8YpkzfbkVr/Cwgs7eKBVebqT8oY7FTB7mCONt3s2cwgOk1NPQ7tWzHPTFMuXnr8ueKtGtwFtPikNNiE009LOBw3Plf8AbOwDjf2ttrfbapi+8e6+3m2Lrlit5mYlbcNKxkYjaxrY2jSGADSG8tNuyyb/AC6kViI1+FZ5sy2/CX/lDDn8NjSA+P7rQ5wFgOrCSPVPK9xy2047xk+tnOz4Zwz8lJWHgWJCrpopwNPFaHW9k9R87rPavWZhupf5KxaEaoMuz/lqWtlDRDpIjOq7vstYPV6bavmrJvHxxWFFcNvnm8+nSz3l78oUbo2gcZpD477DUNi0noC0kfFecV+ltrORi+Smvy94VDVDDjHM1vpbY3xtOsEPIaQxxd8r/FRbXbcek0i3x6n2iGXMIxfD4eDBFS6C4vJc4kkkAcwR0AV97Y7zudsmKmfHGo0nmAmoMA9NEYnJdcR/YAvt1PRZ7a39W7H2mv39oXTZfxDC5pfye2KalmdqDHusYz8xyG1xzACvm9Lx9mKMeTFaenpLcuirET3VpjMznEsZH9mNukAMueZuHG+/NU2678NePvqeyEZdwXF6ASCGKmJmdreXuuS63SxG3P5q+98d9b2x48eem+uvKc5bfVmJxrxE2XUdIjvp0WG53O99X4LPfr+G3F8kx9/biZOy/PBX1tVUNaPSHHh2cCdJe529uWwYrMl4msRCjBitGS1rfl2s40ctRQzQ04BllAaLmwsXDVv+rdeMcxFtyvz1m1JiHrLGHOpKGGFwHEjYNQB2Lzu4A+8ndRed22jFSaY4hGcKyR6VLPUYsxr5ZnDQxsjtMTGjYXaRfoP2fMq22XWoqopxu8zbINyWaTE6aehiaymYCJRrN7nUCQHEk7Fv91Pl7U1Y/wCN1yxaqfKhtQPxIy7U174PR2McyHWTqcAC5xbtbqLN/FX4b1rvbFy8N8kx1eeJjvsUn/v7Sn+1+0f+T+kkwr0w0jvSeEKwiTSG7Rg76Lnfyuqrdd+PTTTv1+3tD6ylxqqhdSysp2skGl8txdzeuwJ5+QHwV0TirO4Y7xnvHSdJxl3ChR0sVODq4TbF3tEm5Num5Kz2t2nbbix9KxVwMIwCZuL1NbMGiN7NEVnAkj1Bcjpsz/MrLXjp1hRTFPzTeTNmBT4jUwROs3D4jrks/wBaV3RunmAOV/0j2CY7RWN/lGfHbJaIn01cweHNMaaT0SnDamw0EyP53FwbkjldeqZpi25Rl4lJpqsPuYMCq6jCIKRrW8doibIC8AWjB3Duu4aopesX2nLiyWwxX8tE5exWqhZTTywU9K1rWER3LnMaAA099h3AXrvjidx7V/FmtXradR+kyocCigpPRYwRGWOYT946wQ55Pc3VM3mbblrriitOsIRg2F4thsbqanZTyxEktkc62m/M6dQPw3V9rUv5lipTNjiaRpIMo5bkoI55ZHCatqLvfY2BIuQwOPmTv5+SryZItMR+GjDhnHE2n3LnYJkNs3FmxVglqZ3lxAe7SxvIAFpF/wBwAC9Wy68V9PFOLFpm2T29Ydk91FirJqSNraMxljxrNw4g3sDudwz8UnL2x6krgmmXtX01cUwXEW4pLW0scLg5oYziP5N0tBOkEWNwfmvVb06dZeL4ssZZvXSQ5bkxJ0rvT2U7Yg3bh31F1xz9Y7Wuqr9P8V+Kcsz99JGSq2n8oZgWXJmYtU1kwbokDmx2dc2u0AkW29Vn4q614mkVYseGYzTeW34hZbOIUwEVvSInBzCTbns5urptv72hRhv0nz6WcrDOSvj21sUjxUwUzqcxCeMOE7S4ESu2AIuLWNieYIupr8e5283+brHXTjV2D4vibRDVmGCnuC7TYl1jcbAu1e64Gy9xbHTzVTbHmzeLa0sHC6BlNDHDH9iJoaO5sOZ8ys8zudt1KxWsRD//2Q==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42766"/>
            <a:ext cx="23241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06589"/>
            <a:ext cx="26193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05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2400" b="1" dirty="0" smtClean="0"/>
              <a:t>ABNT </a:t>
            </a:r>
            <a:r>
              <a:rPr lang="pt-BR" sz="2400" b="1" dirty="0"/>
              <a:t>NBR 15.247:2004 </a:t>
            </a:r>
            <a:r>
              <a:rPr lang="pt-BR" sz="2400" dirty="0"/>
              <a:t>– Unidades de armazenagem segura – Salas cofre e cofres para hardware – Classificação e método de ensaio de resistência ao fogo;</a:t>
            </a:r>
          </a:p>
          <a:p>
            <a:pPr lvl="0"/>
            <a:r>
              <a:rPr lang="pt-BR" sz="2400" b="1" dirty="0"/>
              <a:t>ABNT NBR/ISO 60.529:2005 </a:t>
            </a:r>
            <a:r>
              <a:rPr lang="pt-BR" sz="2400" dirty="0"/>
              <a:t>– Graus de proteção para invólucros de equipamentos elétricos (código IP);</a:t>
            </a:r>
          </a:p>
          <a:p>
            <a:pPr lvl="0"/>
            <a:r>
              <a:rPr lang="pt-BR" sz="2400" b="1" dirty="0"/>
              <a:t>ABNT 11.515:2007 </a:t>
            </a:r>
            <a:r>
              <a:rPr lang="pt-BR" sz="2400" dirty="0"/>
              <a:t>– Guia de práticas para segurança física relativas ao armazenamento de dados;</a:t>
            </a:r>
          </a:p>
          <a:p>
            <a:pPr lvl="0"/>
            <a:r>
              <a:rPr lang="pt-BR" sz="2400" b="1" dirty="0"/>
              <a:t>ABNT NBR/ISO 27002:2005 </a:t>
            </a:r>
            <a:r>
              <a:rPr lang="pt-BR" sz="2400" dirty="0"/>
              <a:t>– Tecnologia da informação – Técnicas de segurança – Código de prática para a gestão de segurança da informação.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Visão geral do projeto</a:t>
            </a:r>
            <a:r>
              <a:rPr lang="pt-BR" sz="4500" b="1" dirty="0" smtClean="0"/>
              <a:t/>
            </a:r>
            <a:br>
              <a:rPr lang="pt-BR" sz="4500" b="1" dirty="0" smtClean="0"/>
            </a:br>
            <a:r>
              <a:rPr lang="pt-BR" sz="3100" b="1" dirty="0" smtClean="0"/>
              <a:t>Normas nacionais aplicáveis - ABNT</a:t>
            </a:r>
            <a:endParaRPr lang="pt-BR" sz="2900" b="1" dirty="0"/>
          </a:p>
        </p:txBody>
      </p:sp>
    </p:spTree>
    <p:extLst>
      <p:ext uri="{BB962C8B-B14F-4D97-AF65-F5344CB8AC3E}">
        <p14:creationId xmlns:p14="http://schemas.microsoft.com/office/powerpoint/2010/main" val="68063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Visão geral do projeto</a:t>
            </a:r>
            <a:br>
              <a:rPr lang="pt-BR" b="1" dirty="0" smtClean="0"/>
            </a:br>
            <a:r>
              <a:rPr lang="pt-BR" sz="3800" b="1" dirty="0" smtClean="0"/>
              <a:t>Área de Data Center – PROCERGS (atual)</a:t>
            </a:r>
            <a:endParaRPr lang="pt-BR" sz="38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40" y="1644112"/>
            <a:ext cx="7335168" cy="519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33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199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Visão geral do projeto</a:t>
            </a:r>
            <a:br>
              <a:rPr lang="pt-BR" b="1" dirty="0" smtClean="0"/>
            </a:br>
            <a:r>
              <a:rPr lang="pt-BR" sz="3800" b="1" dirty="0" smtClean="0"/>
              <a:t>Sala Cofre e nova área de Data Center</a:t>
            </a:r>
            <a:endParaRPr lang="pt-BR" sz="38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283" y="1591252"/>
            <a:ext cx="5663234" cy="5266748"/>
          </a:xfrm>
          <a:prstGeom prst="rect">
            <a:avLst/>
          </a:prstGeom>
        </p:spPr>
      </p:pic>
      <p:sp>
        <p:nvSpPr>
          <p:cNvPr id="6" name="Forma livre 5"/>
          <p:cNvSpPr/>
          <p:nvPr/>
        </p:nvSpPr>
        <p:spPr>
          <a:xfrm>
            <a:off x="3262895" y="2702528"/>
            <a:ext cx="3466011" cy="1637211"/>
          </a:xfrm>
          <a:custGeom>
            <a:avLst/>
            <a:gdLst>
              <a:gd name="connsiteX0" fmla="*/ 0 w 3466011"/>
              <a:gd name="connsiteY0" fmla="*/ 0 h 1637211"/>
              <a:gd name="connsiteX1" fmla="*/ 3466011 w 3466011"/>
              <a:gd name="connsiteY1" fmla="*/ 0 h 1637211"/>
              <a:gd name="connsiteX2" fmla="*/ 3457303 w 3466011"/>
              <a:gd name="connsiteY2" fmla="*/ 1637211 h 1637211"/>
              <a:gd name="connsiteX3" fmla="*/ 2316480 w 3466011"/>
              <a:gd name="connsiteY3" fmla="*/ 1628503 h 1637211"/>
              <a:gd name="connsiteX4" fmla="*/ 2316480 w 3466011"/>
              <a:gd name="connsiteY4" fmla="*/ 949234 h 1637211"/>
              <a:gd name="connsiteX5" fmla="*/ 1236617 w 3466011"/>
              <a:gd name="connsiteY5" fmla="*/ 940526 h 1637211"/>
              <a:gd name="connsiteX6" fmla="*/ 1236617 w 3466011"/>
              <a:gd name="connsiteY6" fmla="*/ 1245326 h 1637211"/>
              <a:gd name="connsiteX7" fmla="*/ 0 w 3466011"/>
              <a:gd name="connsiteY7" fmla="*/ 1245326 h 1637211"/>
              <a:gd name="connsiteX8" fmla="*/ 0 w 3466011"/>
              <a:gd name="connsiteY8" fmla="*/ 0 h 1637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6011" h="1637211">
                <a:moveTo>
                  <a:pt x="0" y="0"/>
                </a:moveTo>
                <a:lnTo>
                  <a:pt x="3466011" y="0"/>
                </a:lnTo>
                <a:cubicBezTo>
                  <a:pt x="3463108" y="545737"/>
                  <a:pt x="3460206" y="1091474"/>
                  <a:pt x="3457303" y="1637211"/>
                </a:cubicBezTo>
                <a:lnTo>
                  <a:pt x="2316480" y="1628503"/>
                </a:lnTo>
                <a:lnTo>
                  <a:pt x="2316480" y="949234"/>
                </a:lnTo>
                <a:lnTo>
                  <a:pt x="1236617" y="940526"/>
                </a:lnTo>
                <a:lnTo>
                  <a:pt x="1236617" y="1245326"/>
                </a:lnTo>
                <a:lnTo>
                  <a:pt x="0" y="1245326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3203848" y="4077072"/>
            <a:ext cx="1065177" cy="19124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4061709" y="5033302"/>
            <a:ext cx="1008112" cy="15121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4995901" y="5065432"/>
            <a:ext cx="1008112" cy="15121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4411" y="1988840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Sala Cofre de </a:t>
            </a:r>
            <a:r>
              <a:rPr lang="pt-BR" sz="2800" dirty="0" smtClean="0">
                <a:solidFill>
                  <a:schemeClr val="accent1"/>
                </a:solidFill>
              </a:rPr>
              <a:t>178m2</a:t>
            </a:r>
            <a:endParaRPr lang="pt-BR" sz="2800" dirty="0">
              <a:solidFill>
                <a:schemeClr val="accent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4411" y="3538578"/>
            <a:ext cx="2109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Salas convencionais modernas</a:t>
            </a:r>
            <a:endParaRPr lang="pt-BR" sz="2400" dirty="0">
              <a:solidFill>
                <a:schemeClr val="accent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4411" y="5855337"/>
            <a:ext cx="2578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Salas de telecomunicações</a:t>
            </a:r>
            <a:endParaRPr lang="pt-BR" sz="2400" dirty="0">
              <a:solidFill>
                <a:schemeClr val="accent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3614787" y="1995848"/>
            <a:ext cx="1381113" cy="61367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5085548" y="1988840"/>
            <a:ext cx="1381113" cy="61367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 rot="5400000">
            <a:off x="6404234" y="3326666"/>
            <a:ext cx="1381113" cy="61367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6051279" y="4550959"/>
            <a:ext cx="1381113" cy="61367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6018784" y="5276652"/>
            <a:ext cx="919421" cy="88865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915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8" grpId="0"/>
      <p:bldP spid="12" grpId="0"/>
      <p:bldP spid="13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547416"/>
            <a:ext cx="8676910" cy="512516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199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Visão geral do projeto</a:t>
            </a:r>
            <a:br>
              <a:rPr lang="pt-BR" b="1" dirty="0" smtClean="0"/>
            </a:br>
            <a:r>
              <a:rPr lang="pt-BR" sz="3800" b="1" dirty="0" smtClean="0"/>
              <a:t>Conceito de Sala Cofre</a:t>
            </a:r>
            <a:endParaRPr lang="pt-BR" sz="3800" b="1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4926302"/>
            <a:ext cx="3959244" cy="1756862"/>
          </a:xfrm>
          <a:prstGeom prst="rect">
            <a:avLst/>
          </a:prstGeom>
        </p:spPr>
      </p:pic>
      <p:sp>
        <p:nvSpPr>
          <p:cNvPr id="11" name="Seta para a direita 10"/>
          <p:cNvSpPr/>
          <p:nvPr/>
        </p:nvSpPr>
        <p:spPr>
          <a:xfrm>
            <a:off x="827584" y="2564904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 rot="5400000">
            <a:off x="3815916" y="1664804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 rot="5400000">
            <a:off x="5994131" y="1880828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 rot="10800000">
            <a:off x="8290755" y="3017030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 rot="18946419">
            <a:off x="2375757" y="4896808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 rot="12946446">
            <a:off x="7588808" y="4344790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62" y="4937426"/>
            <a:ext cx="1323975" cy="962025"/>
          </a:xfrm>
          <a:prstGeom prst="rect">
            <a:avLst/>
          </a:prstGeom>
        </p:spPr>
      </p:pic>
      <p:sp>
        <p:nvSpPr>
          <p:cNvPr id="20" name="Símbolo de 'Não' 19"/>
          <p:cNvSpPr/>
          <p:nvPr/>
        </p:nvSpPr>
        <p:spPr>
          <a:xfrm>
            <a:off x="719572" y="3108874"/>
            <a:ext cx="1080120" cy="1055419"/>
          </a:xfrm>
          <a:prstGeom prst="noSmoking">
            <a:avLst>
              <a:gd name="adj" fmla="val 1184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91" y="3017030"/>
            <a:ext cx="1297106" cy="1297106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33" y="2969309"/>
            <a:ext cx="1297106" cy="1297106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789" y="2907538"/>
            <a:ext cx="1297106" cy="1297106"/>
          </a:xfrm>
          <a:prstGeom prst="rect">
            <a:avLst/>
          </a:prstGeom>
        </p:spPr>
      </p:pic>
      <p:sp>
        <p:nvSpPr>
          <p:cNvPr id="26" name="Seta para cima 25"/>
          <p:cNvSpPr/>
          <p:nvPr/>
        </p:nvSpPr>
        <p:spPr>
          <a:xfrm rot="3706000">
            <a:off x="2641295" y="3441280"/>
            <a:ext cx="468051" cy="627994"/>
          </a:xfrm>
          <a:prstGeom prst="up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 para cima 26"/>
          <p:cNvSpPr/>
          <p:nvPr/>
        </p:nvSpPr>
        <p:spPr>
          <a:xfrm rot="18509939">
            <a:off x="6742346" y="3517321"/>
            <a:ext cx="468051" cy="627994"/>
          </a:xfrm>
          <a:prstGeom prst="up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3873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0" grpId="0" animBg="1"/>
      <p:bldP spid="20" grpId="1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199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Visão geral do projeto</a:t>
            </a:r>
            <a:br>
              <a:rPr lang="pt-BR" b="1" dirty="0" smtClean="0"/>
            </a:br>
            <a:r>
              <a:rPr lang="pt-BR" sz="3800" b="1" dirty="0" smtClean="0"/>
              <a:t>Geradores e </a:t>
            </a:r>
            <a:r>
              <a:rPr lang="pt-BR" sz="3800" b="1" i="1" dirty="0" err="1" smtClean="0"/>
              <a:t>No-breaks</a:t>
            </a:r>
            <a:endParaRPr lang="pt-BR" sz="3800" b="1" i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20" y="1675412"/>
            <a:ext cx="8908876" cy="513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27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199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Visão geral do projeto</a:t>
            </a:r>
            <a:br>
              <a:rPr lang="pt-BR" b="1" dirty="0" smtClean="0"/>
            </a:br>
            <a:r>
              <a:rPr lang="pt-BR" sz="3800" b="1" dirty="0" smtClean="0"/>
              <a:t>Ampliação infraestrutura Sala Cofre SEFAZ</a:t>
            </a:r>
            <a:endParaRPr lang="pt-BR" sz="3800" b="1" i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" y="1772816"/>
            <a:ext cx="8658225" cy="4791075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2483768" y="2564904"/>
            <a:ext cx="648072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4788024" y="2564904"/>
            <a:ext cx="648072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5652120" y="2591584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4247962" y="4509120"/>
            <a:ext cx="68407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5220072" y="5733256"/>
            <a:ext cx="86409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4229959" y="3700301"/>
            <a:ext cx="68407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0725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Andamento do projeto</a:t>
            </a:r>
            <a:br>
              <a:rPr lang="pt-BR" b="1" dirty="0" smtClean="0"/>
            </a:br>
            <a:endParaRPr lang="pt-BR" sz="38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2" y="1484784"/>
            <a:ext cx="8395516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54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Andamento do projeto</a:t>
            </a:r>
            <a:br>
              <a:rPr lang="pt-BR" b="1" dirty="0" smtClean="0"/>
            </a:br>
            <a:r>
              <a:rPr lang="pt-BR" sz="3800" b="1" dirty="0" smtClean="0"/>
              <a:t>Liberar a área para a Sala Cofre</a:t>
            </a:r>
            <a:endParaRPr lang="pt-BR" sz="38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40" y="1644112"/>
            <a:ext cx="7335168" cy="5194837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2094332" y="1772816"/>
            <a:ext cx="4853932" cy="3744416"/>
            <a:chOff x="2123728" y="1772816"/>
            <a:chExt cx="4853932" cy="3744416"/>
          </a:xfrm>
        </p:grpSpPr>
        <p:cxnSp>
          <p:nvCxnSpPr>
            <p:cNvPr id="14" name="Conector reto 13"/>
            <p:cNvCxnSpPr/>
            <p:nvPr/>
          </p:nvCxnSpPr>
          <p:spPr>
            <a:xfrm>
              <a:off x="2123728" y="3963583"/>
              <a:ext cx="1921339" cy="187572"/>
            </a:xfrm>
            <a:prstGeom prst="line">
              <a:avLst/>
            </a:prstGeom>
            <a:ln w="6350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Forma livre 14"/>
            <p:cNvSpPr/>
            <p:nvPr/>
          </p:nvSpPr>
          <p:spPr>
            <a:xfrm>
              <a:off x="2123728" y="1803445"/>
              <a:ext cx="2112255" cy="2184455"/>
            </a:xfrm>
            <a:custGeom>
              <a:avLst/>
              <a:gdLst>
                <a:gd name="connsiteX0" fmla="*/ 0 w 2357437"/>
                <a:gd name="connsiteY0" fmla="*/ 2401497 h 2401497"/>
                <a:gd name="connsiteX1" fmla="*/ 304800 w 2357437"/>
                <a:gd name="connsiteY1" fmla="*/ 1368034 h 2401497"/>
                <a:gd name="connsiteX2" fmla="*/ 1338262 w 2357437"/>
                <a:gd name="connsiteY2" fmla="*/ 348859 h 2401497"/>
                <a:gd name="connsiteX3" fmla="*/ 2357437 w 2357437"/>
                <a:gd name="connsiteY3" fmla="*/ 10722 h 2401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7437" h="2401497">
                  <a:moveTo>
                    <a:pt x="0" y="2401497"/>
                  </a:moveTo>
                  <a:cubicBezTo>
                    <a:pt x="40878" y="2055818"/>
                    <a:pt x="81756" y="1710140"/>
                    <a:pt x="304800" y="1368034"/>
                  </a:cubicBezTo>
                  <a:cubicBezTo>
                    <a:pt x="527844" y="1025928"/>
                    <a:pt x="996156" y="575078"/>
                    <a:pt x="1338262" y="348859"/>
                  </a:cubicBezTo>
                  <a:cubicBezTo>
                    <a:pt x="1680368" y="122640"/>
                    <a:pt x="2286000" y="-44840"/>
                    <a:pt x="2357437" y="10722"/>
                  </a:cubicBezTo>
                </a:path>
              </a:pathLst>
            </a:cu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Forma livre 15"/>
            <p:cNvSpPr/>
            <p:nvPr/>
          </p:nvSpPr>
          <p:spPr>
            <a:xfrm>
              <a:off x="4244254" y="1772816"/>
              <a:ext cx="2733406" cy="2446658"/>
            </a:xfrm>
            <a:custGeom>
              <a:avLst/>
              <a:gdLst>
                <a:gd name="connsiteX0" fmla="*/ 0 w 3148013"/>
                <a:gd name="connsiteY0" fmla="*/ 22183 h 2817771"/>
                <a:gd name="connsiteX1" fmla="*/ 942975 w 3148013"/>
                <a:gd name="connsiteY1" fmla="*/ 41233 h 2817771"/>
                <a:gd name="connsiteX2" fmla="*/ 1757363 w 3148013"/>
                <a:gd name="connsiteY2" fmla="*/ 398421 h 2817771"/>
                <a:gd name="connsiteX3" fmla="*/ 2776538 w 3148013"/>
                <a:gd name="connsiteY3" fmla="*/ 1436646 h 2817771"/>
                <a:gd name="connsiteX4" fmla="*/ 3148013 w 3148013"/>
                <a:gd name="connsiteY4" fmla="*/ 2817771 h 2817771"/>
                <a:gd name="connsiteX5" fmla="*/ 3148013 w 3148013"/>
                <a:gd name="connsiteY5" fmla="*/ 2817771 h 281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8013" h="2817771">
                  <a:moveTo>
                    <a:pt x="0" y="22183"/>
                  </a:moveTo>
                  <a:cubicBezTo>
                    <a:pt x="325040" y="355"/>
                    <a:pt x="650081" y="-21473"/>
                    <a:pt x="942975" y="41233"/>
                  </a:cubicBezTo>
                  <a:cubicBezTo>
                    <a:pt x="1235869" y="103939"/>
                    <a:pt x="1451769" y="165852"/>
                    <a:pt x="1757363" y="398421"/>
                  </a:cubicBezTo>
                  <a:cubicBezTo>
                    <a:pt x="2062957" y="630990"/>
                    <a:pt x="2544763" y="1033421"/>
                    <a:pt x="2776538" y="1436646"/>
                  </a:cubicBezTo>
                  <a:cubicBezTo>
                    <a:pt x="3008313" y="1839871"/>
                    <a:pt x="3148013" y="2817771"/>
                    <a:pt x="3148013" y="2817771"/>
                  </a:cubicBezTo>
                  <a:lnTo>
                    <a:pt x="3148013" y="2817771"/>
                  </a:lnTo>
                </a:path>
              </a:pathLst>
            </a:cu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Forma livre 16"/>
            <p:cNvSpPr/>
            <p:nvPr/>
          </p:nvSpPr>
          <p:spPr>
            <a:xfrm>
              <a:off x="6588224" y="4244287"/>
              <a:ext cx="389436" cy="1253962"/>
            </a:xfrm>
            <a:custGeom>
              <a:avLst/>
              <a:gdLst>
                <a:gd name="connsiteX0" fmla="*/ 838200 w 838200"/>
                <a:gd name="connsiteY0" fmla="*/ 0 h 1890712"/>
                <a:gd name="connsiteX1" fmla="*/ 623887 w 838200"/>
                <a:gd name="connsiteY1" fmla="*/ 1085850 h 1890712"/>
                <a:gd name="connsiteX2" fmla="*/ 0 w 838200"/>
                <a:gd name="connsiteY2" fmla="*/ 1890712 h 189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8200" h="1890712">
                  <a:moveTo>
                    <a:pt x="838200" y="0"/>
                  </a:moveTo>
                  <a:cubicBezTo>
                    <a:pt x="800893" y="385365"/>
                    <a:pt x="763587" y="770731"/>
                    <a:pt x="623887" y="1085850"/>
                  </a:cubicBezTo>
                  <a:cubicBezTo>
                    <a:pt x="484187" y="1400969"/>
                    <a:pt x="242093" y="1645840"/>
                    <a:pt x="0" y="1890712"/>
                  </a:cubicBezTo>
                </a:path>
              </a:pathLst>
            </a:cu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8" name="Conector reto 17"/>
            <p:cNvCxnSpPr/>
            <p:nvPr/>
          </p:nvCxnSpPr>
          <p:spPr>
            <a:xfrm>
              <a:off x="5652120" y="4526301"/>
              <a:ext cx="0" cy="990931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4874794" y="4526301"/>
              <a:ext cx="777326" cy="0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orma livre 19"/>
            <p:cNvSpPr/>
            <p:nvPr/>
          </p:nvSpPr>
          <p:spPr>
            <a:xfrm>
              <a:off x="4045067" y="4151155"/>
              <a:ext cx="827745" cy="527831"/>
            </a:xfrm>
            <a:custGeom>
              <a:avLst/>
              <a:gdLst>
                <a:gd name="connsiteX0" fmla="*/ 53188 w 953300"/>
                <a:gd name="connsiteY0" fmla="*/ 0 h 795912"/>
                <a:gd name="connsiteX1" fmla="*/ 5563 w 953300"/>
                <a:gd name="connsiteY1" fmla="*/ 333375 h 795912"/>
                <a:gd name="connsiteX2" fmla="*/ 167488 w 953300"/>
                <a:gd name="connsiteY2" fmla="*/ 628650 h 795912"/>
                <a:gd name="connsiteX3" fmla="*/ 481813 w 953300"/>
                <a:gd name="connsiteY3" fmla="*/ 790575 h 795912"/>
                <a:gd name="connsiteX4" fmla="*/ 786613 w 953300"/>
                <a:gd name="connsiteY4" fmla="*/ 742950 h 795912"/>
                <a:gd name="connsiteX5" fmla="*/ 953300 w 953300"/>
                <a:gd name="connsiteY5" fmla="*/ 604837 h 795912"/>
                <a:gd name="connsiteX6" fmla="*/ 953300 w 953300"/>
                <a:gd name="connsiteY6" fmla="*/ 604837 h 79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3300" h="795912">
                  <a:moveTo>
                    <a:pt x="53188" y="0"/>
                  </a:moveTo>
                  <a:cubicBezTo>
                    <a:pt x="19850" y="114300"/>
                    <a:pt x="-13487" y="228600"/>
                    <a:pt x="5563" y="333375"/>
                  </a:cubicBezTo>
                  <a:cubicBezTo>
                    <a:pt x="24613" y="438150"/>
                    <a:pt x="88113" y="552450"/>
                    <a:pt x="167488" y="628650"/>
                  </a:cubicBezTo>
                  <a:cubicBezTo>
                    <a:pt x="246863" y="704850"/>
                    <a:pt x="378626" y="771525"/>
                    <a:pt x="481813" y="790575"/>
                  </a:cubicBezTo>
                  <a:cubicBezTo>
                    <a:pt x="585001" y="809625"/>
                    <a:pt x="708032" y="773906"/>
                    <a:pt x="786613" y="742950"/>
                  </a:cubicBezTo>
                  <a:cubicBezTo>
                    <a:pt x="865194" y="711994"/>
                    <a:pt x="953300" y="604837"/>
                    <a:pt x="953300" y="604837"/>
                  </a:cubicBezTo>
                  <a:lnTo>
                    <a:pt x="953300" y="604837"/>
                  </a:lnTo>
                </a:path>
              </a:pathLst>
            </a:custGeom>
            <a:noFill/>
            <a:ln w="666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1" name="Conector reto 20"/>
            <p:cNvCxnSpPr/>
            <p:nvPr/>
          </p:nvCxnSpPr>
          <p:spPr>
            <a:xfrm>
              <a:off x="5654842" y="5498249"/>
              <a:ext cx="933382" cy="18983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291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Andamento do projeto</a:t>
            </a:r>
            <a:br>
              <a:rPr lang="pt-BR" b="1" dirty="0" smtClean="0"/>
            </a:br>
            <a:r>
              <a:rPr lang="pt-BR" sz="3800" b="1" dirty="0" smtClean="0"/>
              <a:t>Liberar a área para a Sala Cofre</a:t>
            </a:r>
            <a:endParaRPr lang="pt-BR" sz="38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8" y="1700808"/>
            <a:ext cx="813916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28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Andamento do projeto</a:t>
            </a:r>
            <a:br>
              <a:rPr lang="pt-BR" b="1" dirty="0" smtClean="0"/>
            </a:br>
            <a:r>
              <a:rPr lang="pt-BR" sz="3800" b="1" dirty="0" smtClean="0"/>
              <a:t>Liberar a área para a Sala Cofre</a:t>
            </a:r>
            <a:endParaRPr lang="pt-BR" sz="38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30510000" cy="40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6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1.88212 7.40741E-7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AGENDA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988840"/>
            <a:ext cx="6851104" cy="4047728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</a:pPr>
            <a:r>
              <a:rPr lang="pt-BR" sz="2800" dirty="0" smtClean="0"/>
              <a:t>Porque fazer</a:t>
            </a:r>
          </a:p>
          <a:p>
            <a:pPr>
              <a:buClr>
                <a:schemeClr val="accent2"/>
              </a:buClr>
            </a:pPr>
            <a:r>
              <a:rPr lang="pt-BR" sz="2800" dirty="0" smtClean="0"/>
              <a:t>Motivadores</a:t>
            </a:r>
            <a:endParaRPr lang="pt-BR" sz="2800" dirty="0"/>
          </a:p>
          <a:p>
            <a:pPr>
              <a:buClr>
                <a:schemeClr val="accent2"/>
              </a:buClr>
            </a:pPr>
            <a:r>
              <a:rPr lang="pt-BR" sz="2800" dirty="0"/>
              <a:t>Situação </a:t>
            </a:r>
            <a:r>
              <a:rPr lang="pt-BR" sz="2800" dirty="0" smtClean="0"/>
              <a:t>atual</a:t>
            </a:r>
            <a:endParaRPr lang="pt-BR" sz="2800" dirty="0"/>
          </a:p>
          <a:p>
            <a:pPr>
              <a:buClr>
                <a:schemeClr val="accent2"/>
              </a:buClr>
            </a:pPr>
            <a:r>
              <a:rPr lang="pt-BR" sz="2800" dirty="0"/>
              <a:t>Visão </a:t>
            </a:r>
            <a:r>
              <a:rPr lang="pt-BR" sz="2800" dirty="0" smtClean="0"/>
              <a:t>geral </a:t>
            </a:r>
            <a:r>
              <a:rPr lang="pt-BR" sz="2800" dirty="0"/>
              <a:t>do </a:t>
            </a:r>
            <a:r>
              <a:rPr lang="pt-BR" sz="2800" dirty="0" smtClean="0"/>
              <a:t>projeto</a:t>
            </a:r>
            <a:endParaRPr lang="pt-BR" sz="2800" dirty="0"/>
          </a:p>
          <a:p>
            <a:pPr>
              <a:buClr>
                <a:schemeClr val="accent2"/>
              </a:buClr>
            </a:pPr>
            <a:r>
              <a:rPr lang="pt-BR" sz="2800" dirty="0" smtClean="0"/>
              <a:t>Andamento do projeto</a:t>
            </a:r>
            <a:endParaRPr lang="pt-BR" sz="2800" dirty="0"/>
          </a:p>
          <a:p>
            <a:pPr lvl="1">
              <a:buClr>
                <a:schemeClr val="accent2"/>
              </a:buClr>
            </a:pPr>
            <a:r>
              <a:rPr lang="pt-BR" dirty="0"/>
              <a:t>Obras</a:t>
            </a:r>
          </a:p>
          <a:p>
            <a:pPr lvl="1">
              <a:buClr>
                <a:schemeClr val="accent2"/>
              </a:buClr>
            </a:pPr>
            <a:r>
              <a:rPr lang="pt-BR" i="1" dirty="0" err="1" smtClean="0"/>
              <a:t>Moving</a:t>
            </a:r>
            <a:endParaRPr lang="pt-BR" i="1" dirty="0" smtClean="0"/>
          </a:p>
          <a:p>
            <a:pPr lvl="1">
              <a:buClr>
                <a:schemeClr val="accent2"/>
              </a:buClr>
            </a:pPr>
            <a:r>
              <a:rPr lang="pt-BR" dirty="0" smtClean="0"/>
              <a:t>Parada Programada</a:t>
            </a:r>
            <a:endParaRPr lang="pt-BR" dirty="0"/>
          </a:p>
          <a:p>
            <a:pPr>
              <a:buClr>
                <a:schemeClr val="accent2"/>
              </a:buClr>
            </a:pPr>
            <a:r>
              <a:rPr lang="pt-BR" sz="2800" dirty="0" smtClean="0"/>
              <a:t>Perguntas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329403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Andamento do projeto</a:t>
            </a:r>
            <a:br>
              <a:rPr lang="pt-BR" b="1" dirty="0" smtClean="0"/>
            </a:br>
            <a:r>
              <a:rPr lang="pt-BR" sz="3800" b="1" dirty="0" smtClean="0"/>
              <a:t>Liberar a área para a Sala Cofre</a:t>
            </a:r>
            <a:endParaRPr lang="pt-BR" sz="38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734594"/>
            <a:ext cx="7740000" cy="434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4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Andamento do projeto</a:t>
            </a:r>
            <a:br>
              <a:rPr lang="pt-BR" b="1" dirty="0" smtClean="0"/>
            </a:br>
            <a:r>
              <a:rPr lang="pt-BR" sz="3800" b="1" i="1" dirty="0" err="1" smtClean="0"/>
              <a:t>Moving</a:t>
            </a:r>
            <a:endParaRPr lang="pt-BR" sz="3800" b="1" i="1" dirty="0"/>
          </a:p>
        </p:txBody>
      </p:sp>
      <p:grpSp>
        <p:nvGrpSpPr>
          <p:cNvPr id="5" name="Group 94"/>
          <p:cNvGrpSpPr>
            <a:grpSpLocks/>
          </p:cNvGrpSpPr>
          <p:nvPr/>
        </p:nvGrpSpPr>
        <p:grpSpPr bwMode="auto">
          <a:xfrm>
            <a:off x="339725" y="2287588"/>
            <a:ext cx="2608263" cy="2655887"/>
            <a:chOff x="218" y="1440"/>
            <a:chExt cx="1643" cy="1673"/>
          </a:xfrm>
        </p:grpSpPr>
        <p:pic>
          <p:nvPicPr>
            <p:cNvPr id="7" name="Picture 95" descr="CONSULTORIA+ESTRATEGICA+-+MESA+REUNIA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" y="1440"/>
              <a:ext cx="1638" cy="1323"/>
            </a:xfrm>
            <a:prstGeom prst="rect">
              <a:avLst/>
            </a:prstGeom>
            <a:solidFill>
              <a:srgbClr val="A50021"/>
            </a:solidFill>
            <a:ln w="19050" algn="ctr">
              <a:solidFill>
                <a:srgbClr val="A50021"/>
              </a:solidFill>
              <a:miter lim="800000"/>
              <a:headEnd/>
              <a:tailEnd/>
            </a:ln>
          </p:spPr>
        </p:pic>
        <p:sp>
          <p:nvSpPr>
            <p:cNvPr id="8" name="Text Box 96"/>
            <p:cNvSpPr txBox="1">
              <a:spLocks noChangeArrowheads="1"/>
            </p:cNvSpPr>
            <p:nvPr/>
          </p:nvSpPr>
          <p:spPr bwMode="auto">
            <a:xfrm>
              <a:off x="218" y="2544"/>
              <a:ext cx="1643" cy="231"/>
            </a:xfrm>
            <a:prstGeom prst="rect">
              <a:avLst/>
            </a:prstGeom>
            <a:solidFill>
              <a:srgbClr val="A5002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pt-BR" sz="1800">
                  <a:solidFill>
                    <a:schemeClr val="bg1"/>
                  </a:solidFill>
                </a:rPr>
                <a:t>Pré Moving</a:t>
              </a:r>
            </a:p>
          </p:txBody>
        </p:sp>
        <p:sp>
          <p:nvSpPr>
            <p:cNvPr id="9" name="Text Box 97"/>
            <p:cNvSpPr txBox="1">
              <a:spLocks noChangeArrowheads="1"/>
            </p:cNvSpPr>
            <p:nvPr/>
          </p:nvSpPr>
          <p:spPr bwMode="auto">
            <a:xfrm>
              <a:off x="563" y="2880"/>
              <a:ext cx="96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i="1" dirty="0"/>
                <a:t>Planejamento</a:t>
              </a:r>
            </a:p>
          </p:txBody>
        </p:sp>
      </p:grpSp>
      <p:grpSp>
        <p:nvGrpSpPr>
          <p:cNvPr id="10" name="Group 85"/>
          <p:cNvGrpSpPr>
            <a:grpSpLocks/>
          </p:cNvGrpSpPr>
          <p:nvPr/>
        </p:nvGrpSpPr>
        <p:grpSpPr bwMode="auto">
          <a:xfrm>
            <a:off x="3286125" y="2287588"/>
            <a:ext cx="2600325" cy="2932113"/>
            <a:chOff x="2074" y="1440"/>
            <a:chExt cx="1638" cy="1847"/>
          </a:xfrm>
        </p:grpSpPr>
        <p:sp>
          <p:nvSpPr>
            <p:cNvPr id="11" name="Text Box 86"/>
            <p:cNvSpPr txBox="1">
              <a:spLocks noChangeArrowheads="1"/>
            </p:cNvSpPr>
            <p:nvPr/>
          </p:nvSpPr>
          <p:spPr bwMode="auto">
            <a:xfrm>
              <a:off x="2454" y="2880"/>
              <a:ext cx="90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i="1" dirty="0"/>
                <a:t>Segurança &amp;</a:t>
              </a:r>
            </a:p>
            <a:p>
              <a:r>
                <a:rPr lang="pt-BR" sz="1800" i="1" dirty="0"/>
                <a:t>Preservação</a:t>
              </a:r>
            </a:p>
          </p:txBody>
        </p:sp>
        <p:pic>
          <p:nvPicPr>
            <p:cNvPr id="12" name="Picture 11" descr="MoveEMC0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83" y="1440"/>
              <a:ext cx="1620" cy="1321"/>
            </a:xfrm>
            <a:prstGeom prst="rect">
              <a:avLst/>
            </a:prstGeom>
            <a:solidFill>
              <a:srgbClr val="A50021"/>
            </a:solidFill>
            <a:ln w="19050" algn="ctr">
              <a:solidFill>
                <a:srgbClr val="A50021"/>
              </a:solidFill>
              <a:miter lim="800000"/>
              <a:headEnd/>
              <a:tailEnd/>
            </a:ln>
          </p:spPr>
        </p:pic>
        <p:sp>
          <p:nvSpPr>
            <p:cNvPr id="13" name="Text Box 88"/>
            <p:cNvSpPr txBox="1">
              <a:spLocks noChangeArrowheads="1"/>
            </p:cNvSpPr>
            <p:nvPr/>
          </p:nvSpPr>
          <p:spPr bwMode="auto">
            <a:xfrm>
              <a:off x="2074" y="2544"/>
              <a:ext cx="1638" cy="231"/>
            </a:xfrm>
            <a:prstGeom prst="rect">
              <a:avLst/>
            </a:prstGeom>
            <a:solidFill>
              <a:srgbClr val="A5002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pt-BR" sz="1800">
                  <a:solidFill>
                    <a:schemeClr val="bg1"/>
                  </a:solidFill>
                </a:rPr>
                <a:t>Moving</a:t>
              </a:r>
            </a:p>
          </p:txBody>
        </p:sp>
      </p:grpSp>
      <p:grpSp>
        <p:nvGrpSpPr>
          <p:cNvPr id="14" name="Group 100"/>
          <p:cNvGrpSpPr>
            <a:grpSpLocks/>
          </p:cNvGrpSpPr>
          <p:nvPr/>
        </p:nvGrpSpPr>
        <p:grpSpPr bwMode="auto">
          <a:xfrm>
            <a:off x="6223000" y="2287588"/>
            <a:ext cx="2600325" cy="2932113"/>
            <a:chOff x="3920" y="1441"/>
            <a:chExt cx="1638" cy="1847"/>
          </a:xfrm>
        </p:grpSpPr>
        <p:sp>
          <p:nvSpPr>
            <p:cNvPr id="15" name="Text Box 90"/>
            <p:cNvSpPr txBox="1">
              <a:spLocks noChangeArrowheads="1"/>
            </p:cNvSpPr>
            <p:nvPr/>
          </p:nvSpPr>
          <p:spPr bwMode="auto">
            <a:xfrm>
              <a:off x="4158" y="2881"/>
              <a:ext cx="122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i="1" dirty="0"/>
                <a:t>Plantão &amp;</a:t>
              </a:r>
            </a:p>
            <a:p>
              <a:r>
                <a:rPr lang="pt-BR" sz="1800" i="1" dirty="0"/>
                <a:t>Outros Benefícios</a:t>
              </a:r>
            </a:p>
          </p:txBody>
        </p:sp>
        <p:pic>
          <p:nvPicPr>
            <p:cNvPr id="16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 r="28096"/>
            <a:stretch>
              <a:fillRect/>
            </a:stretch>
          </p:blipFill>
          <p:spPr bwMode="auto">
            <a:xfrm>
              <a:off x="3929" y="1441"/>
              <a:ext cx="1620" cy="1326"/>
            </a:xfrm>
            <a:prstGeom prst="rect">
              <a:avLst/>
            </a:prstGeom>
            <a:solidFill>
              <a:srgbClr val="A50021"/>
            </a:solidFill>
            <a:ln w="19050" algn="ctr">
              <a:solidFill>
                <a:srgbClr val="A50021"/>
              </a:solidFill>
              <a:miter lim="800000"/>
              <a:headEnd/>
              <a:tailEnd/>
            </a:ln>
          </p:spPr>
        </p:pic>
        <p:sp>
          <p:nvSpPr>
            <p:cNvPr id="17" name="Text Box 92"/>
            <p:cNvSpPr txBox="1">
              <a:spLocks noChangeArrowheads="1"/>
            </p:cNvSpPr>
            <p:nvPr/>
          </p:nvSpPr>
          <p:spPr bwMode="auto">
            <a:xfrm>
              <a:off x="3920" y="2545"/>
              <a:ext cx="1638" cy="231"/>
            </a:xfrm>
            <a:prstGeom prst="rect">
              <a:avLst/>
            </a:prstGeom>
            <a:solidFill>
              <a:srgbClr val="A5002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pt-BR" sz="1800">
                  <a:solidFill>
                    <a:schemeClr val="bg1"/>
                  </a:solidFill>
                </a:rPr>
                <a:t>Pós Moving</a:t>
              </a:r>
            </a:p>
          </p:txBody>
        </p:sp>
      </p:grpSp>
      <p:pic>
        <p:nvPicPr>
          <p:cNvPr id="18" name="Imagem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01" y="5805264"/>
            <a:ext cx="24574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94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7544" y="1681921"/>
            <a:ext cx="403244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Mainframe / Appliance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UNISYS LIBRA </a:t>
            </a:r>
            <a:r>
              <a:rPr lang="pt-BR" dirty="0" smtClean="0"/>
              <a:t>880</a:t>
            </a:r>
            <a:endParaRPr lang="pt-B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IBM z114 </a:t>
            </a:r>
            <a:endParaRPr lang="pt-B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ORACLE </a:t>
            </a:r>
            <a:r>
              <a:rPr lang="pt-BR" dirty="0" err="1"/>
              <a:t>Exadata</a:t>
            </a:r>
            <a:r>
              <a:rPr lang="pt-BR" dirty="0"/>
              <a:t> </a:t>
            </a:r>
            <a:endParaRPr lang="pt-BR" dirty="0" smtClean="0"/>
          </a:p>
          <a:p>
            <a:pPr>
              <a:spcBef>
                <a:spcPts val="1200"/>
              </a:spcBef>
            </a:pPr>
            <a:r>
              <a:rPr lang="pt-BR" b="1" dirty="0" smtClean="0"/>
              <a:t>Servidores (</a:t>
            </a:r>
            <a:r>
              <a:rPr lang="pt-BR" b="1" dirty="0" smtClean="0">
                <a:solidFill>
                  <a:schemeClr val="accent1"/>
                </a:solidFill>
              </a:rPr>
              <a:t>1.729</a:t>
            </a:r>
            <a:r>
              <a:rPr lang="pt-BR" b="1" dirty="0" smtClean="0"/>
              <a:t>)</a:t>
            </a:r>
            <a:endParaRPr lang="pt-BR" b="1" dirty="0"/>
          </a:p>
          <a:p>
            <a:pPr lvl="1"/>
            <a:r>
              <a:rPr lang="pt-BR" b="1" dirty="0"/>
              <a:t>Servidores </a:t>
            </a:r>
            <a:r>
              <a:rPr lang="pt-BR" b="1" dirty="0" err="1"/>
              <a:t>Blade</a:t>
            </a:r>
            <a:endParaRPr lang="pt-BR" b="1" dirty="0"/>
          </a:p>
          <a:p>
            <a:pPr lvl="2"/>
            <a:r>
              <a:rPr lang="pt-BR" dirty="0"/>
              <a:t>29 </a:t>
            </a:r>
            <a:r>
              <a:rPr lang="pt-BR" dirty="0" err="1"/>
              <a:t>Enclosures</a:t>
            </a:r>
            <a:r>
              <a:rPr lang="pt-BR" dirty="0"/>
              <a:t> </a:t>
            </a:r>
          </a:p>
          <a:p>
            <a:pPr lvl="2"/>
            <a:r>
              <a:rPr lang="pt-BR" dirty="0"/>
              <a:t>400 </a:t>
            </a:r>
            <a:r>
              <a:rPr lang="pt-BR" dirty="0" err="1"/>
              <a:t>Blades</a:t>
            </a:r>
            <a:r>
              <a:rPr lang="pt-BR" dirty="0"/>
              <a:t> </a:t>
            </a:r>
          </a:p>
          <a:p>
            <a:pPr lvl="1"/>
            <a:r>
              <a:rPr lang="pt-BR" b="1" dirty="0"/>
              <a:t>Servidores Rack</a:t>
            </a:r>
          </a:p>
          <a:p>
            <a:pPr lvl="2"/>
            <a:r>
              <a:rPr lang="pt-BR" dirty="0"/>
              <a:t>19 Servidores de 1U</a:t>
            </a:r>
          </a:p>
          <a:p>
            <a:pPr lvl="2"/>
            <a:r>
              <a:rPr lang="pt-BR" dirty="0"/>
              <a:t>23 Servidores de 2U</a:t>
            </a:r>
          </a:p>
          <a:p>
            <a:pPr lvl="2"/>
            <a:r>
              <a:rPr lang="pt-BR" dirty="0" smtClean="0"/>
              <a:t>  1 </a:t>
            </a:r>
            <a:r>
              <a:rPr lang="pt-BR" dirty="0"/>
              <a:t>Servidor de 3U</a:t>
            </a:r>
          </a:p>
          <a:p>
            <a:pPr lvl="2"/>
            <a:r>
              <a:rPr lang="pt-BR" dirty="0" smtClean="0"/>
              <a:t>  4 </a:t>
            </a:r>
            <a:r>
              <a:rPr lang="pt-BR" dirty="0"/>
              <a:t>Servidores de 4U</a:t>
            </a:r>
          </a:p>
          <a:p>
            <a:pPr lvl="2"/>
            <a:r>
              <a:rPr lang="pt-BR" dirty="0" smtClean="0"/>
              <a:t>  3 </a:t>
            </a:r>
            <a:r>
              <a:rPr lang="pt-BR" dirty="0"/>
              <a:t>Servidores de 5U</a:t>
            </a:r>
          </a:p>
          <a:p>
            <a:pPr lvl="2"/>
            <a:r>
              <a:rPr lang="pt-BR" dirty="0" smtClean="0"/>
              <a:t>  1 </a:t>
            </a:r>
            <a:r>
              <a:rPr lang="pt-BR" dirty="0"/>
              <a:t>Servidor de 6U</a:t>
            </a:r>
          </a:p>
          <a:p>
            <a:pPr lvl="1"/>
            <a:r>
              <a:rPr lang="pt-BR" b="1" dirty="0"/>
              <a:t>Servidores Torre</a:t>
            </a:r>
          </a:p>
          <a:p>
            <a:pPr lvl="2"/>
            <a:r>
              <a:rPr lang="pt-BR" dirty="0"/>
              <a:t>1 Servidor </a:t>
            </a:r>
            <a:r>
              <a:rPr lang="pt-BR" dirty="0" smtClean="0"/>
              <a:t>Torre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317147" y="1681921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err="1"/>
              <a:t>Storage</a:t>
            </a:r>
            <a:endParaRPr lang="pt-B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1 HITACHI VSP </a:t>
            </a:r>
            <a:endParaRPr lang="pt-B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1 </a:t>
            </a:r>
            <a:r>
              <a:rPr lang="pt-BR" dirty="0"/>
              <a:t>HITACHI USP </a:t>
            </a:r>
            <a:endParaRPr lang="pt-B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1 </a:t>
            </a:r>
            <a:r>
              <a:rPr lang="pt-BR" dirty="0"/>
              <a:t>HITACHI </a:t>
            </a:r>
            <a:r>
              <a:rPr lang="pt-BR" dirty="0" smtClean="0"/>
              <a:t>HUS150</a:t>
            </a:r>
            <a:endParaRPr lang="pt-B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1 EMC VMAX 40K </a:t>
            </a:r>
            <a:endParaRPr lang="pt-B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1 </a:t>
            </a:r>
            <a:r>
              <a:rPr lang="pt-BR" dirty="0"/>
              <a:t>EMC VNX p/ </a:t>
            </a:r>
            <a:r>
              <a:rPr lang="pt-BR" dirty="0" smtClean="0"/>
              <a:t>UNISYS</a:t>
            </a:r>
            <a:endParaRPr lang="pt-B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1 EMC DMX4/VPLEX </a:t>
            </a:r>
            <a:endParaRPr lang="pt-B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1 </a:t>
            </a:r>
            <a:r>
              <a:rPr lang="pt-BR" dirty="0"/>
              <a:t>IBM DS8800 p/ </a:t>
            </a:r>
            <a:r>
              <a:rPr lang="pt-BR" dirty="0" smtClean="0"/>
              <a:t>IBM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2 </a:t>
            </a:r>
            <a:r>
              <a:rPr lang="pt-BR" dirty="0"/>
              <a:t>Switches SAN </a:t>
            </a:r>
            <a:r>
              <a:rPr lang="pt-BR" dirty="0" smtClean="0"/>
              <a:t>BROCADE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2 </a:t>
            </a:r>
            <a:r>
              <a:rPr lang="pt-BR" dirty="0"/>
              <a:t>Switches SAN </a:t>
            </a:r>
            <a:r>
              <a:rPr lang="pt-BR" dirty="0" smtClean="0"/>
              <a:t>EMC </a:t>
            </a:r>
          </a:p>
          <a:p>
            <a:pPr>
              <a:spcBef>
                <a:spcPts val="1200"/>
              </a:spcBef>
            </a:pPr>
            <a:r>
              <a:rPr lang="pt-BR" b="1" dirty="0" smtClean="0"/>
              <a:t>Fitotecas/Backup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1 </a:t>
            </a:r>
            <a:r>
              <a:rPr lang="pt-BR" dirty="0"/>
              <a:t>VTL Quantum DXI 8500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1 VTS IBM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1 Fitoteca IBM 3584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1 Fitoteca IBM TS3500 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199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Andamento do projeto</a:t>
            </a:r>
            <a:br>
              <a:rPr lang="pt-BR" b="1" dirty="0" smtClean="0"/>
            </a:br>
            <a:r>
              <a:rPr lang="pt-BR" sz="3600" b="1" dirty="0" smtClean="0"/>
              <a:t>Nosso </a:t>
            </a:r>
            <a:r>
              <a:rPr lang="pt-BR" sz="3600" b="1" i="1" dirty="0" err="1" smtClean="0"/>
              <a:t>Moving</a:t>
            </a:r>
            <a:endParaRPr lang="pt-BR" sz="3600" b="1" i="1" dirty="0"/>
          </a:p>
        </p:txBody>
      </p:sp>
    </p:spTree>
    <p:extLst>
      <p:ext uri="{BB962C8B-B14F-4D97-AF65-F5344CB8AC3E}">
        <p14:creationId xmlns:p14="http://schemas.microsoft.com/office/powerpoint/2010/main" val="1722823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224576" y="1744355"/>
            <a:ext cx="70198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Sala de Telecom hoje (01/11/2014)</a:t>
            </a:r>
            <a:endParaRPr lang="pt-BR" sz="2000" b="1" dirty="0"/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000" dirty="0" smtClean="0"/>
              <a:t>456 equipamentos cadastrados no RTP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293 “Interfaces” (Placas, </a:t>
            </a:r>
            <a:r>
              <a:rPr lang="pt-BR" sz="2000" dirty="0" err="1" smtClean="0"/>
              <a:t>GBiCs</a:t>
            </a:r>
            <a:r>
              <a:rPr lang="pt-BR" sz="2000" dirty="0" smtClean="0"/>
              <a:t>, Módulos, etc.)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50 Switches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24 Servidores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23 Roteadores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Equipamentos de Operadoras e Parceiros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OI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Embratel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000" dirty="0" err="1" smtClean="0"/>
              <a:t>Level</a:t>
            </a:r>
            <a:r>
              <a:rPr lang="pt-BR" sz="2000" dirty="0" smtClean="0"/>
              <a:t> 3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CEEE-D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Etc.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000" dirty="0" smtClean="0"/>
              <a:t>799 “Escopos” no GCR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Central Telefônica</a:t>
            </a:r>
            <a:endParaRPr lang="pt-BR" sz="20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199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Andamento do projeto</a:t>
            </a:r>
            <a:br>
              <a:rPr lang="pt-BR" b="1" dirty="0" smtClean="0"/>
            </a:br>
            <a:r>
              <a:rPr lang="pt-BR" sz="3600" b="1" dirty="0" smtClean="0"/>
              <a:t>Nosso </a:t>
            </a:r>
            <a:r>
              <a:rPr lang="pt-BR" sz="3600" b="1" i="1" dirty="0" err="1" smtClean="0"/>
              <a:t>Moving</a:t>
            </a:r>
            <a:endParaRPr lang="pt-BR" sz="3600" b="1" i="1" dirty="0"/>
          </a:p>
        </p:txBody>
      </p:sp>
    </p:spTree>
    <p:extLst>
      <p:ext uri="{BB962C8B-B14F-4D97-AF65-F5344CB8AC3E}">
        <p14:creationId xmlns:p14="http://schemas.microsoft.com/office/powerpoint/2010/main" val="3301763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Andamento do projeto</a:t>
            </a:r>
            <a:br>
              <a:rPr lang="pt-BR" b="1" dirty="0" smtClean="0"/>
            </a:br>
            <a:r>
              <a:rPr lang="pt-BR" sz="3800" b="1" dirty="0" smtClean="0"/>
              <a:t>Desmontagem do </a:t>
            </a:r>
            <a:r>
              <a:rPr lang="pt-BR" sz="3800" b="1" i="1" dirty="0" err="1" smtClean="0"/>
              <a:t>busway</a:t>
            </a:r>
            <a:r>
              <a:rPr lang="pt-BR" sz="3800" b="1" i="1" dirty="0" smtClean="0"/>
              <a:t> (</a:t>
            </a:r>
            <a:r>
              <a:rPr lang="pt-BR" sz="3800" b="1" i="1" dirty="0" err="1" smtClean="0"/>
              <a:t>desenergizado</a:t>
            </a:r>
            <a:r>
              <a:rPr lang="pt-BR" sz="3800" b="1" i="1" dirty="0" smtClean="0"/>
              <a:t>)</a:t>
            </a:r>
            <a:endParaRPr lang="pt-BR" sz="3800" b="1" i="1" dirty="0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58" y="1700808"/>
            <a:ext cx="5001429" cy="5112568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58" y="1700989"/>
            <a:ext cx="5001429" cy="5112572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59" y="1700808"/>
            <a:ext cx="5001428" cy="51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4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Andamento do projeto</a:t>
            </a:r>
            <a:br>
              <a:rPr lang="pt-BR" b="1" dirty="0" smtClean="0"/>
            </a:br>
            <a:r>
              <a:rPr lang="pt-BR" sz="3800" b="1" dirty="0" smtClean="0"/>
              <a:t>Planejamento inicial da parada</a:t>
            </a:r>
            <a:endParaRPr lang="pt-BR" sz="3800" b="1" i="1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51504"/>
            <a:ext cx="8229600" cy="394179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800" b="1" dirty="0"/>
              <a:t>De 20/10 a </a:t>
            </a:r>
            <a:r>
              <a:rPr lang="pt-BR" sz="2800" b="1" dirty="0" smtClean="0"/>
              <a:t>07/11/2014</a:t>
            </a:r>
          </a:p>
          <a:p>
            <a:pPr marL="0" lvl="0" indent="0">
              <a:buNone/>
            </a:pPr>
            <a:endParaRPr lang="pt-BR" sz="1600" dirty="0"/>
          </a:p>
          <a:p>
            <a:pPr lvl="1"/>
            <a:r>
              <a:rPr lang="pt-BR" dirty="0"/>
              <a:t>Comunicação Interna</a:t>
            </a:r>
          </a:p>
          <a:p>
            <a:pPr lvl="1"/>
            <a:r>
              <a:rPr lang="pt-BR" dirty="0"/>
              <a:t>Comunicação com Clientes, Fornecedores e Parceiros</a:t>
            </a:r>
          </a:p>
          <a:p>
            <a:pPr lvl="1"/>
            <a:r>
              <a:rPr lang="pt-BR" dirty="0"/>
              <a:t>Planejamento da Parada e Retorno</a:t>
            </a:r>
          </a:p>
          <a:p>
            <a:pPr lvl="1"/>
            <a:r>
              <a:rPr lang="pt-BR" dirty="0"/>
              <a:t>Priorização dos serviços mais críticos</a:t>
            </a:r>
          </a:p>
          <a:p>
            <a:pPr lvl="1"/>
            <a:r>
              <a:rPr lang="pt-BR" dirty="0"/>
              <a:t>Mitigação de riscos</a:t>
            </a:r>
          </a:p>
          <a:p>
            <a:pPr lvl="1"/>
            <a:r>
              <a:rPr lang="pt-BR" dirty="0"/>
              <a:t>Organização e Logística</a:t>
            </a:r>
          </a:p>
        </p:txBody>
      </p:sp>
    </p:spTree>
    <p:extLst>
      <p:ext uri="{BB962C8B-B14F-4D97-AF65-F5344CB8AC3E}">
        <p14:creationId xmlns:p14="http://schemas.microsoft.com/office/powerpoint/2010/main" val="107972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Andamento do projeto</a:t>
            </a:r>
            <a:br>
              <a:rPr lang="pt-BR" b="1" dirty="0" smtClean="0"/>
            </a:br>
            <a:r>
              <a:rPr lang="pt-BR" sz="3800" b="1" dirty="0" smtClean="0"/>
              <a:t>Execução – Parada dos ambientes</a:t>
            </a:r>
            <a:endParaRPr lang="pt-BR" sz="3800" b="1" i="1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525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08/11/2014 (Sábado)</a:t>
            </a:r>
          </a:p>
          <a:p>
            <a:pPr lvl="1">
              <a:lnSpc>
                <a:spcPct val="150000"/>
              </a:lnSpc>
            </a:pPr>
            <a:r>
              <a:rPr lang="pt-BR" sz="2200" b="1" dirty="0"/>
              <a:t>16h00 às 20h00	Desativação de ambientes “não-Produção”</a:t>
            </a:r>
          </a:p>
          <a:p>
            <a:pPr lvl="1">
              <a:lnSpc>
                <a:spcPct val="150000"/>
              </a:lnSpc>
            </a:pPr>
            <a:r>
              <a:rPr lang="pt-BR" sz="2200" b="1" dirty="0"/>
              <a:t>20h00 		Encerramento da produção </a:t>
            </a:r>
          </a:p>
          <a:p>
            <a:pPr lvl="1">
              <a:lnSpc>
                <a:spcPct val="150000"/>
              </a:lnSpc>
            </a:pP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</a:rPr>
              <a:t>21h00</a:t>
            </a:r>
            <a:r>
              <a:rPr lang="pt-BR" sz="2200" b="1" dirty="0"/>
              <a:t>  às </a:t>
            </a:r>
            <a:r>
              <a:rPr lang="pt-BR" sz="2200" b="1" dirty="0">
                <a:solidFill>
                  <a:srgbClr val="FF0000"/>
                </a:solidFill>
              </a:rPr>
              <a:t>24h00</a:t>
            </a:r>
            <a:r>
              <a:rPr lang="pt-BR" sz="2200" b="1" dirty="0"/>
              <a:t> 	Retirada dos servidores HSP,</a:t>
            </a:r>
            <a:br>
              <a:rPr lang="pt-BR" sz="2200" b="1" dirty="0"/>
            </a:br>
            <a:r>
              <a:rPr lang="pt-BR" sz="2200" b="1" dirty="0"/>
              <a:t>			servidores de aplicação, mainframes,</a:t>
            </a:r>
            <a:br>
              <a:rPr lang="pt-BR" sz="2200" b="1" dirty="0"/>
            </a:br>
            <a:r>
              <a:rPr lang="pt-BR" sz="2200" b="1" dirty="0"/>
              <a:t>			servidores de Bancos de Dados, </a:t>
            </a:r>
            <a:r>
              <a:rPr lang="pt-BR" sz="2200" b="1" dirty="0" smtClean="0"/>
              <a:t>etc.</a:t>
            </a:r>
          </a:p>
          <a:p>
            <a:pPr lvl="1">
              <a:lnSpc>
                <a:spcPct val="150000"/>
              </a:lnSpc>
            </a:pPr>
            <a:endParaRPr lang="pt-BR" sz="2000" b="1" dirty="0" smtClean="0"/>
          </a:p>
          <a:p>
            <a:pPr>
              <a:lnSpc>
                <a:spcPct val="150000"/>
              </a:lnSpc>
            </a:pPr>
            <a:r>
              <a:rPr lang="pt-BR" b="1" dirty="0" smtClean="0"/>
              <a:t>09/11/2014 (Domingo)</a:t>
            </a:r>
          </a:p>
          <a:p>
            <a:pPr lvl="1">
              <a:lnSpc>
                <a:spcPct val="150000"/>
              </a:lnSpc>
            </a:pPr>
            <a:r>
              <a:rPr lang="pt-BR" sz="2200" b="1" dirty="0" smtClean="0"/>
              <a:t>00h00 </a:t>
            </a:r>
            <a:r>
              <a:rPr lang="pt-BR" sz="2200" b="1" dirty="0"/>
              <a:t>às 01h00	Retirada dos </a:t>
            </a:r>
            <a:r>
              <a:rPr lang="pt-BR" sz="2200" b="1" dirty="0" err="1"/>
              <a:t>Storages</a:t>
            </a:r>
            <a:r>
              <a:rPr lang="pt-BR" sz="2200" b="1" dirty="0"/>
              <a:t> e Infra Básica</a:t>
            </a:r>
            <a:br>
              <a:rPr lang="pt-BR" sz="2200" b="1" dirty="0"/>
            </a:br>
            <a:r>
              <a:rPr lang="pt-BR" sz="2200" b="1" dirty="0"/>
              <a:t>			Desativação da infra de Rede</a:t>
            </a:r>
          </a:p>
        </p:txBody>
      </p:sp>
    </p:spTree>
    <p:extLst>
      <p:ext uri="{BB962C8B-B14F-4D97-AF65-F5344CB8AC3E}">
        <p14:creationId xmlns:p14="http://schemas.microsoft.com/office/powerpoint/2010/main" val="342889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Andamento do projeto</a:t>
            </a:r>
            <a:br>
              <a:rPr lang="pt-BR" b="1" dirty="0" smtClean="0"/>
            </a:br>
            <a:r>
              <a:rPr lang="pt-BR" sz="3800" b="1" dirty="0" smtClean="0"/>
              <a:t>Execução – NFE e Manutenção </a:t>
            </a:r>
            <a:r>
              <a:rPr lang="pt-BR" sz="3800" b="1" dirty="0" err="1" smtClean="0"/>
              <a:t>Busway</a:t>
            </a:r>
            <a:endParaRPr lang="pt-BR" sz="3800" b="1" i="1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511544"/>
            <a:ext cx="8229600" cy="2213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09/11/2014 (Domingo)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00h00 às 01h00 	Parada do NFE</a:t>
            </a:r>
          </a:p>
          <a:p>
            <a:pPr lvl="1">
              <a:lnSpc>
                <a:spcPct val="150000"/>
              </a:lnSpc>
            </a:pPr>
            <a:r>
              <a:rPr lang="pt-BR" sz="2000" b="1" dirty="0">
                <a:solidFill>
                  <a:srgbClr val="FF0000"/>
                </a:solidFill>
              </a:rPr>
              <a:t>01h00 às 02h00 </a:t>
            </a:r>
            <a:r>
              <a:rPr lang="pt-BR" sz="2000" b="1" dirty="0"/>
              <a:t>	</a:t>
            </a:r>
            <a:r>
              <a:rPr lang="pt-BR" sz="2000" b="1" dirty="0">
                <a:solidFill>
                  <a:srgbClr val="FF0000"/>
                </a:solidFill>
              </a:rPr>
              <a:t>Manutenção do </a:t>
            </a:r>
            <a:r>
              <a:rPr lang="pt-BR" sz="2000" b="1" dirty="0" err="1">
                <a:solidFill>
                  <a:srgbClr val="FF0000"/>
                </a:solidFill>
              </a:rPr>
              <a:t>Busway</a:t>
            </a:r>
            <a:endParaRPr lang="pt-BR" sz="2000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pt-BR" sz="2000" b="1" dirty="0"/>
              <a:t>02h00 às 03h00	Reativação do NFE</a:t>
            </a:r>
          </a:p>
        </p:txBody>
      </p:sp>
    </p:spTree>
    <p:extLst>
      <p:ext uri="{BB962C8B-B14F-4D97-AF65-F5344CB8AC3E}">
        <p14:creationId xmlns:p14="http://schemas.microsoft.com/office/powerpoint/2010/main" val="4253114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Andamento do projeto</a:t>
            </a:r>
            <a:br>
              <a:rPr lang="pt-BR" b="1" dirty="0" smtClean="0"/>
            </a:br>
            <a:r>
              <a:rPr lang="pt-BR" sz="3800" b="1" dirty="0" smtClean="0"/>
              <a:t>Execução – Reativação do Data Center</a:t>
            </a:r>
            <a:endParaRPr lang="pt-BR" sz="3800" b="1" i="1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36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09/11/2014 (Domingo)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02h00 às 03h00 	Reativação da Infra de Rede</a:t>
            </a:r>
          </a:p>
          <a:p>
            <a:pPr marL="393192" lvl="1" indent="0">
              <a:lnSpc>
                <a:spcPct val="150000"/>
              </a:lnSpc>
              <a:buNone/>
            </a:pPr>
            <a:r>
              <a:rPr lang="pt-BR" sz="2000" b="1" dirty="0"/>
              <a:t>			Reativação dos </a:t>
            </a:r>
            <a:r>
              <a:rPr lang="pt-BR" sz="2000" b="1" dirty="0" err="1"/>
              <a:t>Storages</a:t>
            </a:r>
            <a:r>
              <a:rPr lang="pt-BR" sz="2000" b="1" dirty="0"/>
              <a:t> e Infra Básica</a:t>
            </a:r>
          </a:p>
          <a:p>
            <a:pPr lvl="1">
              <a:lnSpc>
                <a:spcPct val="150000"/>
              </a:lnSpc>
            </a:pPr>
            <a:r>
              <a:rPr lang="pt-BR" sz="2000" b="1" dirty="0">
                <a:solidFill>
                  <a:srgbClr val="FF0000"/>
                </a:solidFill>
              </a:rPr>
              <a:t>03h00</a:t>
            </a:r>
            <a:r>
              <a:rPr lang="pt-BR" sz="2000" b="1" dirty="0"/>
              <a:t>  às </a:t>
            </a:r>
            <a:r>
              <a:rPr lang="pt-BR" sz="2000" b="1" dirty="0">
                <a:solidFill>
                  <a:schemeClr val="accent4">
                    <a:lumMod val="50000"/>
                  </a:schemeClr>
                </a:solidFill>
              </a:rPr>
              <a:t>06h00</a:t>
            </a:r>
            <a:r>
              <a:rPr lang="pt-BR" sz="2000" b="1" dirty="0"/>
              <a:t>  	Reativação dos servidores HSP,</a:t>
            </a:r>
            <a:br>
              <a:rPr lang="pt-BR" sz="2000" b="1" dirty="0"/>
            </a:br>
            <a:r>
              <a:rPr lang="pt-BR" sz="2000" b="1" dirty="0"/>
              <a:t>			servidores de aplicação, mainframes,</a:t>
            </a:r>
            <a:br>
              <a:rPr lang="pt-BR" sz="2000" b="1" dirty="0"/>
            </a:br>
            <a:r>
              <a:rPr lang="pt-BR" sz="2000" b="1" dirty="0"/>
              <a:t>			servidores de Bancos de Dados, etc.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06h00 às 07h00 	Reativação da </a:t>
            </a:r>
            <a:r>
              <a:rPr lang="pt-BR" sz="2000" b="1" dirty="0" smtClean="0"/>
              <a:t>produção</a:t>
            </a:r>
          </a:p>
          <a:p>
            <a:pPr lvl="1">
              <a:lnSpc>
                <a:spcPct val="150000"/>
              </a:lnSpc>
            </a:pPr>
            <a:r>
              <a:rPr lang="pt-BR" sz="2000" b="1" dirty="0" smtClean="0"/>
              <a:t>07h00 </a:t>
            </a:r>
            <a:r>
              <a:rPr lang="pt-BR" sz="2000" b="1" dirty="0"/>
              <a:t>às 12h00      </a:t>
            </a:r>
            <a:r>
              <a:rPr lang="pt-BR" sz="2000" b="1" dirty="0" smtClean="0"/>
              <a:t>Testes </a:t>
            </a:r>
            <a:r>
              <a:rPr lang="pt-BR" sz="2000" b="1" dirty="0"/>
              <a:t>e reativação dos demais </a:t>
            </a:r>
            <a:r>
              <a:rPr lang="pt-BR" sz="2000" b="1" dirty="0" smtClean="0"/>
              <a:t>ambientes. 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00157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4641" y="4509120"/>
            <a:ext cx="5328592" cy="818223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Perguntas?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72" y="1484784"/>
            <a:ext cx="124689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26976"/>
          </a:xfrm>
        </p:spPr>
        <p:txBody>
          <a:bodyPr>
            <a:normAutofit/>
          </a:bodyPr>
          <a:lstStyle/>
          <a:p>
            <a:r>
              <a:rPr lang="pt-BR" sz="4500" b="1" dirty="0" smtClean="0"/>
              <a:t>Porque fazer</a:t>
            </a:r>
            <a:endParaRPr lang="pt-BR" sz="4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88840"/>
            <a:ext cx="8748464" cy="5760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sz="3800" dirty="0"/>
              <a:t>Fatores </a:t>
            </a:r>
            <a:r>
              <a:rPr lang="pt-BR" sz="3800" dirty="0" smtClean="0"/>
              <a:t>essenciais </a:t>
            </a:r>
            <a:r>
              <a:rPr lang="pt-BR" sz="3800" dirty="0"/>
              <a:t>à </a:t>
            </a:r>
            <a:r>
              <a:rPr lang="pt-BR" sz="3800" dirty="0" smtClean="0"/>
              <a:t>continuidade </a:t>
            </a:r>
            <a:r>
              <a:rPr lang="pt-BR" sz="3800" dirty="0"/>
              <a:t>de um </a:t>
            </a:r>
            <a:r>
              <a:rPr lang="pt-BR" sz="3800" dirty="0" smtClean="0"/>
              <a:t>Data Center:</a:t>
            </a:r>
          </a:p>
          <a:p>
            <a:pPr marL="0" indent="0">
              <a:buNone/>
            </a:pPr>
            <a:endParaRPr lang="pt-BR" sz="2800" dirty="0"/>
          </a:p>
          <a:p>
            <a:endParaRPr lang="pt-BR" sz="24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1403648" y="2934072"/>
            <a:ext cx="3672408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Wingdings 2"/>
              <a:buChar char=""/>
            </a:pPr>
            <a:r>
              <a:rPr lang="pt-BR" sz="2800" dirty="0"/>
              <a:t>Infraestrutura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Wingdings 2"/>
              <a:buChar char=""/>
            </a:pPr>
            <a:r>
              <a:rPr lang="pt-BR" sz="2800" dirty="0"/>
              <a:t>Segurança Física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Wingdings 2"/>
              <a:buChar char=""/>
            </a:pPr>
            <a:r>
              <a:rPr lang="pt-BR" sz="2800" dirty="0"/>
              <a:t>Manutenção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Wingdings 2"/>
              <a:buChar char=""/>
            </a:pPr>
            <a:r>
              <a:rPr lang="pt-BR" sz="2800" dirty="0"/>
              <a:t>Conformidade</a:t>
            </a:r>
          </a:p>
        </p:txBody>
      </p:sp>
    </p:spTree>
    <p:extLst>
      <p:ext uri="{BB962C8B-B14F-4D97-AF65-F5344CB8AC3E}">
        <p14:creationId xmlns:p14="http://schemas.microsoft.com/office/powerpoint/2010/main" val="2642377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Obrigado!</a:t>
            </a:r>
            <a:endParaRPr lang="pt-BR" b="1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51520" y="4509120"/>
            <a:ext cx="8661648" cy="2160240"/>
          </a:xfrm>
          <a:prstGeom prst="rect">
            <a:avLst/>
          </a:prstGeom>
        </p:spPr>
        <p:txBody>
          <a:bodyPr vert="horz" lIns="0" rIns="0" bIns="0" anchor="b">
            <a:normAutofit fontScale="3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Contato SEFAZ-RS:</a:t>
            </a:r>
          </a:p>
          <a:p>
            <a:r>
              <a:rPr lang="pt-BR" dirty="0" smtClean="0"/>
              <a:t>André Renato </a:t>
            </a:r>
            <a:r>
              <a:rPr lang="pt-BR" dirty="0" err="1" smtClean="0"/>
              <a:t>Facchini</a:t>
            </a:r>
            <a:endParaRPr lang="pt-BR" dirty="0" smtClean="0"/>
          </a:p>
          <a:p>
            <a:r>
              <a:rPr lang="pt-BR" dirty="0" smtClean="0"/>
              <a:t>andre.facchini@sefaz.rs.gov.br</a:t>
            </a:r>
          </a:p>
          <a:p>
            <a:endParaRPr lang="pt-BR" dirty="0"/>
          </a:p>
          <a:p>
            <a:r>
              <a:rPr lang="pt-BR" b="1" dirty="0" smtClean="0"/>
              <a:t>Contatos PROCERGS</a:t>
            </a:r>
            <a:r>
              <a:rPr lang="pt-BR" dirty="0" smtClean="0"/>
              <a:t>:</a:t>
            </a:r>
          </a:p>
          <a:p>
            <a:r>
              <a:rPr lang="pt-BR" dirty="0" err="1" smtClean="0"/>
              <a:t>Genice</a:t>
            </a:r>
            <a:r>
              <a:rPr lang="pt-BR" dirty="0" smtClean="0"/>
              <a:t> Xavier Silveira</a:t>
            </a:r>
          </a:p>
          <a:p>
            <a:r>
              <a:rPr lang="pt-BR" dirty="0" smtClean="0"/>
              <a:t>genice-silveira@procergs.rs.gov.br</a:t>
            </a:r>
          </a:p>
          <a:p>
            <a:endParaRPr lang="pt-BR" dirty="0"/>
          </a:p>
          <a:p>
            <a:r>
              <a:rPr lang="pt-BR" dirty="0" smtClean="0"/>
              <a:t>Mauro Norberto Heine</a:t>
            </a:r>
          </a:p>
          <a:p>
            <a:r>
              <a:rPr lang="pt-BR" dirty="0" smtClean="0"/>
              <a:t>mauro-heine@procergs.rs.gov.br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7453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26976"/>
          </a:xfrm>
        </p:spPr>
        <p:txBody>
          <a:bodyPr>
            <a:normAutofit/>
          </a:bodyPr>
          <a:lstStyle/>
          <a:p>
            <a:r>
              <a:rPr lang="pt-BR" sz="4500" b="1" dirty="0" smtClean="0"/>
              <a:t>Motivadores</a:t>
            </a:r>
            <a:endParaRPr lang="pt-BR" sz="4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008" y="1484784"/>
            <a:ext cx="8928992" cy="53732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800" b="1" dirty="0" smtClean="0"/>
              <a:t>NF-e </a:t>
            </a:r>
            <a:r>
              <a:rPr lang="pt-BR" sz="2800" b="1" dirty="0"/>
              <a:t>– Nota Fiscal </a:t>
            </a:r>
            <a:r>
              <a:rPr lang="pt-BR" sz="2800" b="1" dirty="0" smtClean="0"/>
              <a:t>Eletrônica e demais documentos eletrônicos =&gt;  CT-e, MDF-e, NFC-e</a:t>
            </a:r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1900" dirty="0" smtClean="0"/>
          </a:p>
          <a:p>
            <a:r>
              <a:rPr lang="pt-BR" sz="1900" dirty="0" smtClean="0"/>
              <a:t>Quatorze </a:t>
            </a:r>
            <a:r>
              <a:rPr lang="pt-BR" sz="1900" dirty="0"/>
              <a:t>(14) Unidades da Federação - AC, AL, AP, DF, ES, PB, RJ, RN, RO, RR, RS, SC, SE, TO;</a:t>
            </a:r>
          </a:p>
          <a:p>
            <a:r>
              <a:rPr lang="pt-BR" sz="1900" dirty="0"/>
              <a:t>Todas as empresas destas UF que emitem </a:t>
            </a:r>
            <a:r>
              <a:rPr lang="pt-BR" sz="1900" dirty="0" smtClean="0"/>
              <a:t>NF-e;</a:t>
            </a:r>
            <a:endParaRPr lang="pt-BR" sz="1900" dirty="0"/>
          </a:p>
          <a:p>
            <a:r>
              <a:rPr lang="pt-BR" sz="1900" dirty="0" smtClean="0"/>
              <a:t>2,5 </a:t>
            </a:r>
            <a:r>
              <a:rPr lang="pt-BR" sz="1900" dirty="0"/>
              <a:t>milhões de notas autorizadas/ </a:t>
            </a:r>
            <a:r>
              <a:rPr lang="pt-BR" sz="1900" dirty="0" smtClean="0"/>
              <a:t>dia - </a:t>
            </a:r>
            <a:r>
              <a:rPr lang="pt-BR" sz="1900" dirty="0" err="1" smtClean="0"/>
              <a:t>NFe</a:t>
            </a:r>
            <a:r>
              <a:rPr lang="pt-BR" sz="1900" dirty="0" smtClean="0"/>
              <a:t>;</a:t>
            </a:r>
          </a:p>
          <a:p>
            <a:r>
              <a:rPr lang="pt-BR" sz="1900" dirty="0" smtClean="0"/>
              <a:t>23,7 milhões de notas / dia – NFC-e;</a:t>
            </a:r>
            <a:endParaRPr lang="pt-BR" sz="1900" dirty="0"/>
          </a:p>
          <a:p>
            <a:r>
              <a:rPr lang="pt-BR" sz="1900" dirty="0"/>
              <a:t>Mais de 400 mil empresas;</a:t>
            </a:r>
          </a:p>
          <a:p>
            <a:r>
              <a:rPr lang="pt-BR" sz="1900" dirty="0"/>
              <a:t>Base de dados com mais de 20 </a:t>
            </a:r>
            <a:r>
              <a:rPr lang="pt-BR" sz="1900" dirty="0" err="1" smtClean="0"/>
              <a:t>Terabytes</a:t>
            </a:r>
            <a:r>
              <a:rPr lang="pt-BR" sz="1900" dirty="0"/>
              <a:t> </a:t>
            </a:r>
            <a:r>
              <a:rPr lang="pt-BR" sz="1900" dirty="0" smtClean="0"/>
              <a:t>–&gt; crescimento estimado de </a:t>
            </a:r>
            <a:r>
              <a:rPr lang="pt-BR" sz="1900" b="1" dirty="0" smtClean="0"/>
              <a:t>6,6 TB/mês</a:t>
            </a:r>
            <a:r>
              <a:rPr lang="pt-BR" sz="1900" dirty="0" smtClean="0"/>
              <a:t>; </a:t>
            </a:r>
            <a:endParaRPr lang="pt-BR" sz="1900" dirty="0"/>
          </a:p>
          <a:p>
            <a:r>
              <a:rPr lang="pt-BR" sz="1900" dirty="0" smtClean="0"/>
              <a:t>Altíssima </a:t>
            </a:r>
            <a:r>
              <a:rPr lang="pt-BR" sz="1900" dirty="0"/>
              <a:t>disponibilidade </a:t>
            </a:r>
            <a:r>
              <a:rPr lang="pt-BR" sz="1900" dirty="0" smtClean="0"/>
              <a:t>– 24 x 7;  </a:t>
            </a:r>
            <a:endParaRPr lang="pt-BR" sz="1900" dirty="0"/>
          </a:p>
          <a:p>
            <a:r>
              <a:rPr lang="pt-BR" sz="1900" dirty="0"/>
              <a:t>Tempo de autorização inferior a 1 segundo por NF-e</a:t>
            </a:r>
            <a:r>
              <a:rPr lang="pt-BR" sz="1900" dirty="0" smtClean="0"/>
              <a:t>.</a:t>
            </a:r>
            <a:endParaRPr lang="pt-BR" sz="220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312" y="2564904"/>
            <a:ext cx="1080120" cy="97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384" y="2543678"/>
            <a:ext cx="1152128" cy="98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2515302"/>
            <a:ext cx="1296144" cy="101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820" y="2564904"/>
            <a:ext cx="1224136" cy="9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4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26976"/>
          </a:xfrm>
        </p:spPr>
        <p:txBody>
          <a:bodyPr>
            <a:normAutofit/>
          </a:bodyPr>
          <a:lstStyle/>
          <a:p>
            <a:r>
              <a:rPr lang="pt-BR" sz="4500" b="1" dirty="0" smtClean="0"/>
              <a:t>Motivadores</a:t>
            </a:r>
            <a:endParaRPr lang="pt-BR" sz="4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19" y="1556792"/>
            <a:ext cx="8736905" cy="51846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sz="3300" b="1" dirty="0" smtClean="0"/>
              <a:t>FPE – Finanças Públicas do Estado</a:t>
            </a:r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Todas </a:t>
            </a:r>
            <a:r>
              <a:rPr lang="pt-BR" sz="2400" dirty="0"/>
              <a:t>as Secretarias de Estado;</a:t>
            </a:r>
          </a:p>
          <a:p>
            <a:r>
              <a:rPr lang="pt-BR" sz="2400" dirty="0"/>
              <a:t>Todas as Fundações e Autarquias;</a:t>
            </a:r>
          </a:p>
          <a:p>
            <a:r>
              <a:rPr lang="pt-BR" sz="2400" dirty="0"/>
              <a:t>Poder Legislativo / Poder Judiciário / Ministério Público.</a:t>
            </a:r>
          </a:p>
          <a:p>
            <a:endParaRPr lang="pt-BR" sz="2400" dirty="0"/>
          </a:p>
          <a:p>
            <a:r>
              <a:rPr lang="pt-BR" sz="2400" dirty="0" smtClean="0"/>
              <a:t>100 </a:t>
            </a:r>
            <a:r>
              <a:rPr lang="pt-BR" sz="2400" dirty="0"/>
              <a:t>mil pagamentos/mês com uma movimentação financeira correspondente a R$ 11 bilhões;</a:t>
            </a:r>
          </a:p>
          <a:p>
            <a:r>
              <a:rPr lang="pt-BR" sz="2400" dirty="0"/>
              <a:t>Mais de 1,1 milhões de empenhos/ ano, representando mais de R$ 40 bilhões;</a:t>
            </a:r>
          </a:p>
          <a:p>
            <a:r>
              <a:rPr lang="pt-BR" sz="2400" dirty="0"/>
              <a:t>Mais de 4,2 milhões de transações/ ano;</a:t>
            </a:r>
          </a:p>
          <a:p>
            <a:r>
              <a:rPr lang="pt-BR" sz="2400" dirty="0"/>
              <a:t>12 mil Usuários com </a:t>
            </a:r>
            <a:r>
              <a:rPr lang="pt-BR" sz="2400" dirty="0" err="1"/>
              <a:t>login</a:t>
            </a:r>
            <a:r>
              <a:rPr lang="pt-BR" sz="2400" dirty="0"/>
              <a:t>/senha ativos</a:t>
            </a:r>
            <a:r>
              <a:rPr lang="pt-BR" sz="2400" dirty="0" smtClean="0"/>
              <a:t>.</a:t>
            </a:r>
          </a:p>
          <a:p>
            <a:endParaRPr lang="pt-BR" sz="2400" dirty="0"/>
          </a:p>
          <a:p>
            <a:r>
              <a:rPr lang="pt-BR" sz="2400" dirty="0" smtClean="0"/>
              <a:t>Disponibilidade </a:t>
            </a:r>
            <a:r>
              <a:rPr lang="pt-BR" sz="2400" dirty="0"/>
              <a:t>24 x 7.</a:t>
            </a:r>
          </a:p>
          <a:p>
            <a:endParaRPr lang="pt-BR" sz="2400" dirty="0" smtClean="0"/>
          </a:p>
        </p:txBody>
      </p:sp>
      <p:pic>
        <p:nvPicPr>
          <p:cNvPr id="1026" name="Picture 2" descr="http://www.sistemasaude.rs.gov.br/images/ss_f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557" y="2132856"/>
            <a:ext cx="1786827" cy="86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48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26976"/>
          </a:xfrm>
        </p:spPr>
        <p:txBody>
          <a:bodyPr>
            <a:normAutofit/>
          </a:bodyPr>
          <a:lstStyle/>
          <a:p>
            <a:r>
              <a:rPr lang="pt-BR" sz="4500" b="1" dirty="0" smtClean="0"/>
              <a:t>Motivadores</a:t>
            </a:r>
            <a:endParaRPr lang="pt-BR" sz="4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19" y="1556792"/>
            <a:ext cx="8736905" cy="5184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RHE – Recursos Humanos do Estado</a:t>
            </a:r>
            <a:endParaRPr lang="pt-BR" dirty="0" smtClean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r>
              <a:rPr lang="pt-BR" sz="2000" dirty="0"/>
              <a:t>Todas as Secretarias de Estado;</a:t>
            </a:r>
          </a:p>
          <a:p>
            <a:r>
              <a:rPr lang="pt-BR" sz="2000" dirty="0"/>
              <a:t>Fundações e Autarquias (23 Órgãos);</a:t>
            </a:r>
          </a:p>
          <a:p>
            <a:r>
              <a:rPr lang="pt-BR" sz="2000" dirty="0"/>
              <a:t>Assembleia Legislativa / Tribunal de Justiça /  Tribunal de Justiça Militar / Ministério Público.</a:t>
            </a:r>
          </a:p>
          <a:p>
            <a:endParaRPr lang="pt-BR" sz="2000" dirty="0"/>
          </a:p>
          <a:p>
            <a:r>
              <a:rPr lang="pt-BR" sz="2000" dirty="0" smtClean="0"/>
              <a:t>Mais </a:t>
            </a:r>
            <a:r>
              <a:rPr lang="pt-BR" sz="2000" dirty="0"/>
              <a:t>de 200 folhas de pagamentos/mês;</a:t>
            </a:r>
          </a:p>
          <a:p>
            <a:r>
              <a:rPr lang="pt-BR" sz="2000" dirty="0"/>
              <a:t>Em torno de 230.000 contracheques/mês.</a:t>
            </a:r>
          </a:p>
        </p:txBody>
      </p:sp>
      <p:pic>
        <p:nvPicPr>
          <p:cNvPr id="2050" name="Picture 2" descr="http://cdn1.sempretops.com/wp-content/uploads/rhe_bt_2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204" y="2276872"/>
            <a:ext cx="1776264" cy="82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19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Situação atual</a:t>
            </a:r>
            <a:r>
              <a:rPr lang="pt-BR" sz="4500" b="1" dirty="0" smtClean="0"/>
              <a:t/>
            </a:r>
            <a:br>
              <a:rPr lang="pt-BR" sz="4500" b="1" dirty="0" smtClean="0"/>
            </a:br>
            <a:r>
              <a:rPr lang="pt-BR" sz="3800" b="1" dirty="0" smtClean="0"/>
              <a:t>Estrutura de Data Centers da SEFAZ-RS</a:t>
            </a:r>
            <a:endParaRPr lang="pt-BR" sz="38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15064"/>
            <a:ext cx="3096064" cy="232204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3140968"/>
            <a:ext cx="5523809" cy="357142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67544" y="479715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2"/>
                </a:solidFill>
              </a:rPr>
              <a:t>Sala Cofre </a:t>
            </a:r>
            <a:r>
              <a:rPr lang="pt-BR" dirty="0" smtClean="0"/>
              <a:t>para</a:t>
            </a:r>
            <a:br>
              <a:rPr lang="pt-BR" dirty="0" smtClean="0"/>
            </a:br>
            <a:r>
              <a:rPr lang="pt-BR" dirty="0" smtClean="0"/>
              <a:t>sistemas da SEFAZ-RS.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3738480" y="2278613"/>
            <a:ext cx="527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2"/>
                </a:solidFill>
              </a:rPr>
              <a:t>Datacenter Convencional </a:t>
            </a:r>
            <a:r>
              <a:rPr lang="pt-BR" dirty="0"/>
              <a:t>para </a:t>
            </a:r>
            <a:r>
              <a:rPr lang="pt-BR" dirty="0" smtClean="0"/>
              <a:t>sistemas do Estado.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313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/>
          </a:bodyPr>
          <a:lstStyle/>
          <a:p>
            <a:r>
              <a:rPr lang="pt-BR" sz="4500" b="1" dirty="0" smtClean="0"/>
              <a:t>Visão geral do projeto</a:t>
            </a:r>
            <a:endParaRPr lang="pt-BR" sz="45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2952328" cy="221424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88" y="1412776"/>
            <a:ext cx="3066200" cy="181628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71600" y="3789040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2"/>
                </a:solidFill>
              </a:rPr>
              <a:t>Sala Cofre </a:t>
            </a:r>
            <a:r>
              <a:rPr lang="pt-BR" dirty="0" smtClean="0"/>
              <a:t>para</a:t>
            </a:r>
            <a:br>
              <a:rPr lang="pt-BR" dirty="0" smtClean="0"/>
            </a:br>
            <a:r>
              <a:rPr lang="pt-BR" dirty="0" smtClean="0"/>
              <a:t>redundância          </a:t>
            </a:r>
            <a:r>
              <a:rPr lang="pt-BR" b="1" dirty="0" smtClean="0">
                <a:solidFill>
                  <a:schemeClr val="tx2"/>
                </a:solidFill>
              </a:rPr>
              <a:t>(Ativo-Ativo) </a:t>
            </a:r>
            <a:r>
              <a:rPr lang="pt-BR" dirty="0" smtClean="0"/>
              <a:t>de Sistemas de Missão Crítica da SEFAZ-RS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539808" y="3507973"/>
            <a:ext cx="3344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2"/>
                </a:solidFill>
              </a:rPr>
              <a:t>Sala Cofre </a:t>
            </a:r>
            <a:r>
              <a:rPr lang="pt-BR" dirty="0"/>
              <a:t>para</a:t>
            </a:r>
            <a:br>
              <a:rPr lang="pt-BR" dirty="0"/>
            </a:br>
            <a:r>
              <a:rPr lang="pt-BR" dirty="0"/>
              <a:t>infraestrutura </a:t>
            </a:r>
            <a:r>
              <a:rPr lang="pt-BR" dirty="0" smtClean="0"/>
              <a:t>de Sistemas </a:t>
            </a:r>
            <a:r>
              <a:rPr lang="pt-BR" dirty="0"/>
              <a:t>de Missão Crítica </a:t>
            </a:r>
            <a:r>
              <a:rPr lang="pt-BR" b="1" dirty="0">
                <a:solidFill>
                  <a:schemeClr val="tx2"/>
                </a:solidFill>
              </a:rPr>
              <a:t>do Estado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2"/>
                </a:solidFill>
              </a:rPr>
              <a:t>Datacenter </a:t>
            </a:r>
            <a:r>
              <a:rPr lang="pt-BR" b="1" dirty="0" smtClean="0">
                <a:solidFill>
                  <a:schemeClr val="tx2"/>
                </a:solidFill>
              </a:rPr>
              <a:t>Convencional, modernizado, </a:t>
            </a:r>
            <a:r>
              <a:rPr lang="pt-BR" dirty="0" smtClean="0"/>
              <a:t>para </a:t>
            </a:r>
            <a:r>
              <a:rPr lang="pt-BR" dirty="0" err="1"/>
              <a:t>Housing</a:t>
            </a:r>
            <a:r>
              <a:rPr lang="pt-BR" dirty="0"/>
              <a:t>, </a:t>
            </a:r>
            <a:r>
              <a:rPr lang="pt-BR" dirty="0" smtClean="0"/>
              <a:t>Sistemas </a:t>
            </a:r>
            <a:r>
              <a:rPr lang="pt-BR" dirty="0"/>
              <a:t>de Apoio e Desenvolvimento / Homologação de soluções </a:t>
            </a:r>
          </a:p>
        </p:txBody>
      </p:sp>
    </p:spTree>
    <p:extLst>
      <p:ext uri="{BB962C8B-B14F-4D97-AF65-F5344CB8AC3E}">
        <p14:creationId xmlns:p14="http://schemas.microsoft.com/office/powerpoint/2010/main" val="1870216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 smtClean="0"/>
              <a:t>EN </a:t>
            </a:r>
            <a:r>
              <a:rPr lang="en-US" b="1" dirty="0"/>
              <a:t>1047-2 </a:t>
            </a:r>
            <a:r>
              <a:rPr lang="en-US" dirty="0"/>
              <a:t>– </a:t>
            </a:r>
            <a:r>
              <a:rPr lang="en-US" i="1" dirty="0"/>
              <a:t>Secure storage units. Classification and methods of test for resistance to fire – Data rooms and data containers</a:t>
            </a:r>
            <a:r>
              <a:rPr lang="en-US" dirty="0"/>
              <a:t>;</a:t>
            </a:r>
            <a:endParaRPr lang="pt-BR" dirty="0"/>
          </a:p>
          <a:p>
            <a:pPr lvl="0"/>
            <a:r>
              <a:rPr lang="en-US" b="1" dirty="0"/>
              <a:t>EN 60529 </a:t>
            </a:r>
            <a:r>
              <a:rPr lang="en-US" dirty="0"/>
              <a:t>– </a:t>
            </a:r>
            <a:r>
              <a:rPr lang="en-US" i="1" dirty="0"/>
              <a:t>Degrees of protection provided by enclosures (IP Code);</a:t>
            </a:r>
            <a:endParaRPr lang="pt-BR" dirty="0"/>
          </a:p>
          <a:p>
            <a:pPr lvl="0"/>
            <a:r>
              <a:rPr lang="en-US" b="1" dirty="0"/>
              <a:t>EN 1627 </a:t>
            </a:r>
            <a:r>
              <a:rPr lang="en-US" dirty="0"/>
              <a:t>– </a:t>
            </a:r>
            <a:r>
              <a:rPr lang="en-US" i="1" dirty="0"/>
              <a:t>Pedestrian </a:t>
            </a:r>
            <a:r>
              <a:rPr lang="en-US" i="1" dirty="0" err="1"/>
              <a:t>doorsets</a:t>
            </a:r>
            <a:r>
              <a:rPr lang="en-US" i="1" dirty="0"/>
              <a:t>, windows, curtain walling, grilles and shutters – Burglar resistance – Requirements and classification</a:t>
            </a:r>
            <a:r>
              <a:rPr lang="en-US" dirty="0"/>
              <a:t>;</a:t>
            </a:r>
            <a:endParaRPr lang="pt-BR" dirty="0"/>
          </a:p>
          <a:p>
            <a:pPr lvl="0"/>
            <a:r>
              <a:rPr lang="en-US" b="1" dirty="0"/>
              <a:t>ANSI/TIA-942-A</a:t>
            </a:r>
            <a:r>
              <a:rPr lang="en-US" dirty="0"/>
              <a:t> – </a:t>
            </a:r>
            <a:r>
              <a:rPr lang="en-US" i="1" dirty="0"/>
              <a:t>Telecommunications Infrastructure Standard for Data Centers</a:t>
            </a:r>
            <a:r>
              <a:rPr lang="en-US" dirty="0"/>
              <a:t>;</a:t>
            </a:r>
            <a:endParaRPr lang="pt-BR" dirty="0"/>
          </a:p>
          <a:p>
            <a:pPr lvl="0"/>
            <a:r>
              <a:rPr lang="en-US" b="1" dirty="0"/>
              <a:t>ANSI/BICSI 002-2011 </a:t>
            </a:r>
            <a:r>
              <a:rPr lang="en-US" dirty="0"/>
              <a:t>– </a:t>
            </a:r>
            <a:r>
              <a:rPr lang="en-US" i="1" dirty="0"/>
              <a:t>Data Center Design and Implementation Best Practices</a:t>
            </a:r>
            <a:r>
              <a:rPr lang="en-US" dirty="0"/>
              <a:t>.</a:t>
            </a:r>
            <a:endParaRPr lang="pt-BR" dirty="0"/>
          </a:p>
          <a:p>
            <a:endParaRPr lang="pt-BR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Visão geral do projeto</a:t>
            </a:r>
            <a:r>
              <a:rPr lang="pt-BR" sz="4500" b="1" dirty="0" smtClean="0"/>
              <a:t/>
            </a:r>
            <a:br>
              <a:rPr lang="pt-BR" sz="4500" b="1" dirty="0" smtClean="0"/>
            </a:br>
            <a:r>
              <a:rPr lang="pt-BR" sz="3100" b="1" dirty="0" smtClean="0"/>
              <a:t>Normas internacionais aplicáveis</a:t>
            </a:r>
            <a:endParaRPr lang="pt-BR" sz="2900" b="1" dirty="0"/>
          </a:p>
        </p:txBody>
      </p:sp>
    </p:spTree>
    <p:extLst>
      <p:ext uri="{BB962C8B-B14F-4D97-AF65-F5344CB8AC3E}">
        <p14:creationId xmlns:p14="http://schemas.microsoft.com/office/powerpoint/2010/main" val="1724334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1611</TotalTime>
  <Words>806</Words>
  <Application>Microsoft Macintosh PowerPoint</Application>
  <PresentationFormat>On-screen Show (4:3)</PresentationFormat>
  <Paragraphs>194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Fluxo</vt:lpstr>
      <vt:lpstr>DataCenter RS Benefícios e impactos para órgãos estaduais</vt:lpstr>
      <vt:lpstr>AGENDA</vt:lpstr>
      <vt:lpstr>Porque fazer</vt:lpstr>
      <vt:lpstr>Motivadores</vt:lpstr>
      <vt:lpstr>Motivadores</vt:lpstr>
      <vt:lpstr>Motivadores</vt:lpstr>
      <vt:lpstr>Situação atual Estrutura de Data Centers da SEFAZ-RS</vt:lpstr>
      <vt:lpstr>Visão geral do projeto</vt:lpstr>
      <vt:lpstr>Visão geral do projeto Normas internacionais aplicáveis</vt:lpstr>
      <vt:lpstr>Visão geral do projeto Normas nacionais aplicáveis - ABNT</vt:lpstr>
      <vt:lpstr>Visão geral do projeto Área de Data Center – PROCERGS (atual)</vt:lpstr>
      <vt:lpstr>Visão geral do projeto Sala Cofre e nova área de Data Center</vt:lpstr>
      <vt:lpstr>Visão geral do projeto Conceito de Sala Cofre</vt:lpstr>
      <vt:lpstr>Visão geral do projeto Geradores e No-breaks</vt:lpstr>
      <vt:lpstr>Visão geral do projeto Ampliação infraestrutura Sala Cofre SEFAZ</vt:lpstr>
      <vt:lpstr>Andamento do projeto </vt:lpstr>
      <vt:lpstr>Andamento do projeto Liberar a área para a Sala Cofre</vt:lpstr>
      <vt:lpstr>Andamento do projeto Liberar a área para a Sala Cofre</vt:lpstr>
      <vt:lpstr>Andamento do projeto Liberar a área para a Sala Cofre</vt:lpstr>
      <vt:lpstr>Andamento do projeto Liberar a área para a Sala Cofre</vt:lpstr>
      <vt:lpstr>Andamento do projeto Moving</vt:lpstr>
      <vt:lpstr>Andamento do projeto Nosso Moving</vt:lpstr>
      <vt:lpstr>Andamento do projeto Nosso Moving</vt:lpstr>
      <vt:lpstr>Andamento do projeto Desmontagem do busway (desenergizado)</vt:lpstr>
      <vt:lpstr>Andamento do projeto Planejamento inicial da parada</vt:lpstr>
      <vt:lpstr>Andamento do projeto Execução – Parada dos ambientes</vt:lpstr>
      <vt:lpstr>Andamento do projeto Execução – NFE e Manutenção Busway</vt:lpstr>
      <vt:lpstr>Andamento do projeto Execução – Reativação do Data Center</vt:lpstr>
      <vt:lpstr>Perguntas?</vt:lpstr>
      <vt:lpstr>Obrigado!</vt:lpstr>
    </vt:vector>
  </TitlesOfParts>
  <Company>Procergs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GCO e IOP</dc:title>
  <dc:creator>Mauro Norberto Heine</dc:creator>
  <cp:lastModifiedBy>Carlos Alberto Agostini</cp:lastModifiedBy>
  <cp:revision>156</cp:revision>
  <dcterms:created xsi:type="dcterms:W3CDTF">2013-06-18T10:52:42Z</dcterms:created>
  <dcterms:modified xsi:type="dcterms:W3CDTF">2014-11-26T14:27:01Z</dcterms:modified>
</cp:coreProperties>
</file>