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68" r:id="rId3"/>
    <p:sldId id="269" r:id="rId4"/>
    <p:sldId id="322" r:id="rId5"/>
    <p:sldId id="270" r:id="rId6"/>
    <p:sldId id="323" r:id="rId7"/>
    <p:sldId id="271" r:id="rId8"/>
    <p:sldId id="324" r:id="rId9"/>
    <p:sldId id="272" r:id="rId10"/>
    <p:sldId id="325" r:id="rId11"/>
    <p:sldId id="273" r:id="rId12"/>
    <p:sldId id="326" r:id="rId13"/>
    <p:sldId id="321" r:id="rId14"/>
    <p:sldId id="274" r:id="rId15"/>
    <p:sldId id="275" r:id="rId16"/>
    <p:sldId id="276" r:id="rId17"/>
    <p:sldId id="305" r:id="rId18"/>
    <p:sldId id="277" r:id="rId19"/>
    <p:sldId id="319" r:id="rId20"/>
    <p:sldId id="310" r:id="rId21"/>
    <p:sldId id="311" r:id="rId22"/>
    <p:sldId id="327" r:id="rId23"/>
    <p:sldId id="312" r:id="rId24"/>
    <p:sldId id="313" r:id="rId25"/>
    <p:sldId id="314" r:id="rId26"/>
    <p:sldId id="315" r:id="rId27"/>
    <p:sldId id="316" r:id="rId28"/>
    <p:sldId id="318" r:id="rId29"/>
    <p:sldId id="278" r:id="rId30"/>
    <p:sldId id="279" r:id="rId31"/>
    <p:sldId id="280" r:id="rId32"/>
    <p:sldId id="281" r:id="rId33"/>
    <p:sldId id="329" r:id="rId34"/>
    <p:sldId id="320" r:id="rId3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98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sz="2400">
                <a:latin typeface="Times New Roman" charset="0"/>
              </a:endParaRPr>
            </a:p>
          </p:txBody>
        </p:sp>
        <p:sp>
          <p:nvSpPr>
            <p:cNvPr id="41988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 sz="2400">
                <a:latin typeface="Times New Roman" charset="0"/>
              </a:endParaRPr>
            </a:p>
          </p:txBody>
        </p:sp>
        <p:grpSp>
          <p:nvGrpSpPr>
            <p:cNvPr id="41989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1990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Times New Roman" charset="0"/>
                </a:endParaRPr>
              </a:p>
            </p:txBody>
          </p:sp>
          <p:sp>
            <p:nvSpPr>
              <p:cNvPr id="41991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Times New Roman" charset="0"/>
                </a:endParaRPr>
              </a:p>
            </p:txBody>
          </p:sp>
          <p:sp>
            <p:nvSpPr>
              <p:cNvPr id="41992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Times New Roman" charset="0"/>
                </a:endParaRPr>
              </a:p>
            </p:txBody>
          </p:sp>
          <p:sp>
            <p:nvSpPr>
              <p:cNvPr id="41993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Times New Roman" charset="0"/>
                </a:endParaRPr>
              </a:p>
            </p:txBody>
          </p:sp>
          <p:sp>
            <p:nvSpPr>
              <p:cNvPr id="41994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Times New Roman" charset="0"/>
                </a:endParaRPr>
              </a:p>
            </p:txBody>
          </p:sp>
          <p:sp>
            <p:nvSpPr>
              <p:cNvPr id="41995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Times New Roman" charset="0"/>
                </a:endParaRPr>
              </a:p>
            </p:txBody>
          </p:sp>
          <p:sp>
            <p:nvSpPr>
              <p:cNvPr id="41996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Times New Roman" charset="0"/>
                </a:endParaRPr>
              </a:p>
            </p:txBody>
          </p:sp>
          <p:sp>
            <p:nvSpPr>
              <p:cNvPr id="41997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Times New Roman" charset="0"/>
                </a:endParaRPr>
              </a:p>
            </p:txBody>
          </p:sp>
          <p:sp>
            <p:nvSpPr>
              <p:cNvPr id="41998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Times New Roman" charset="0"/>
                </a:endParaRPr>
              </a:p>
            </p:txBody>
          </p:sp>
          <p:sp>
            <p:nvSpPr>
              <p:cNvPr id="41999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sz="2400">
                  <a:latin typeface="Times New Roman" charset="0"/>
                </a:endParaRPr>
              </a:p>
            </p:txBody>
          </p:sp>
        </p:grpSp>
      </p:grpSp>
      <p:sp>
        <p:nvSpPr>
          <p:cNvPr id="42000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2001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2002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3866AE-F5DD-4A86-9A18-7A09C8D13E8B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4200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4200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7A7A3-8322-4036-85AA-73E784971953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FFF1CF-FBF7-4E7A-B407-A62D5F11AC5A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402BAF-08F5-48FD-A8A4-96A6825D17A1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C9D544-ABFD-4E91-8B97-41A4B7D5A49E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2923FE-8668-43D7-8D2C-00485BFBDD73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589910-05AC-4F95-A49D-C22353CC4F64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280AC4-2F8F-4086-A8E6-7A288FAFE3DF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53BE96-F51E-4037-9408-540A90BF47C9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F4EF3E-EEFE-418F-A3B8-D25D6941BB01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02E632-E835-43EC-8F71-A61039487AC6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pt-BR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D2529162-45F1-4458-ACD7-07B410711B74}" type="slidenum">
              <a:rPr lang="pt-BR"/>
              <a:pPr/>
              <a:t>‹nº›</a:t>
            </a:fld>
            <a:endParaRPr lang="pt-BR"/>
          </a:p>
        </p:txBody>
      </p:sp>
      <p:grpSp>
        <p:nvGrpSpPr>
          <p:cNvPr id="4096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sz="2400">
                <a:latin typeface="Times New Roman" charset="0"/>
              </a:endParaRPr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 sz="2400">
                <a:latin typeface="Times New Roman" charset="0"/>
              </a:endParaRPr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hlink"/>
                </a:solidFill>
              </a:endParaRPr>
            </a:p>
          </p:txBody>
        </p:sp>
        <p:sp>
          <p:nvSpPr>
            <p:cNvPr id="4096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hlink"/>
                </a:solidFill>
              </a:endParaRPr>
            </a:p>
          </p:txBody>
        </p:sp>
        <p:sp>
          <p:nvSpPr>
            <p:cNvPr id="4096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  <p:sp>
          <p:nvSpPr>
            <p:cNvPr id="4097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hlink"/>
                </a:solidFill>
              </a:endParaRPr>
            </a:p>
          </p:txBody>
        </p:sp>
        <p:sp>
          <p:nvSpPr>
            <p:cNvPr id="4097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 sz="2400">
                <a:latin typeface="Times New Roman" charset="0"/>
              </a:endParaRPr>
            </a:p>
          </p:txBody>
        </p:sp>
        <p:sp>
          <p:nvSpPr>
            <p:cNvPr id="4097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  <p:sp>
          <p:nvSpPr>
            <p:cNvPr id="4097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</p:grpSp>
      <p:sp>
        <p:nvSpPr>
          <p:cNvPr id="4097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09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Sistema Fronteira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Uso dos documentos eletrônicos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83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3464" y="714356"/>
            <a:ext cx="8544816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ARQUIVAMENTO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 posse das vias do fisco RO, carregar o comando, localizar o documento e arquivar</a:t>
            </a:r>
          </a:p>
          <a:p>
            <a:endParaRPr lang="pt-BR" dirty="0" smtClean="0"/>
          </a:p>
          <a:p>
            <a:r>
              <a:rPr lang="pt-BR" dirty="0" smtClean="0"/>
              <a:t>Arquivamento físico dos documentos em pacotes e caixas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93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04848"/>
            <a:ext cx="7165264" cy="5581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3600" dirty="0" smtClean="0">
                <a:solidFill>
                  <a:srgbClr val="6600FF"/>
                </a:solidFill>
                <a:latin typeface="Monotype Corsiva" pitchFamily="66" charset="0"/>
              </a:rPr>
              <a:t>“Nada é permanente, senão a mudança.”</a:t>
            </a:r>
            <a:r>
              <a:rPr lang="pt-BR" sz="3600" dirty="0" smtClean="0">
                <a:solidFill>
                  <a:schemeClr val="accent1"/>
                </a:solidFill>
                <a:latin typeface="Monotype Corsiva" pitchFamily="66" charset="0"/>
              </a:rPr>
              <a:t/>
            </a:r>
            <a:br>
              <a:rPr lang="pt-BR" sz="3600" dirty="0" smtClean="0">
                <a:solidFill>
                  <a:schemeClr val="accent1"/>
                </a:solidFill>
                <a:latin typeface="Monotype Corsiva" pitchFamily="66" charset="0"/>
              </a:rPr>
            </a:br>
            <a:r>
              <a:rPr lang="pt-BR" dirty="0">
                <a:solidFill>
                  <a:schemeClr val="accent2"/>
                </a:solidFill>
                <a:latin typeface="Monotype Corsiva" pitchFamily="66" charset="0"/>
              </a:rPr>
              <a:t>                                                              </a:t>
            </a:r>
            <a:r>
              <a:rPr lang="pt-BR" dirty="0">
                <a:solidFill>
                  <a:srgbClr val="660066"/>
                </a:solidFill>
                <a:latin typeface="Monotype Corsiva" pitchFamily="66" charset="0"/>
              </a:rPr>
              <a:t> </a:t>
            </a:r>
            <a:r>
              <a:rPr lang="pt-BR" sz="2400" b="1" dirty="0" smtClean="0">
                <a:solidFill>
                  <a:srgbClr val="660066"/>
                </a:solidFill>
              </a:rPr>
              <a:t>Heráclito</a:t>
            </a:r>
            <a:endParaRPr lang="pt-BR" dirty="0">
              <a:solidFill>
                <a:srgbClr val="660066"/>
              </a:solidFill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USO DOS DOC. ELETRÔNICOS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Nfe</a:t>
            </a:r>
            <a:r>
              <a:rPr lang="pt-BR" dirty="0" smtClean="0"/>
              <a:t> massificação em 2010;</a:t>
            </a:r>
          </a:p>
          <a:p>
            <a:r>
              <a:rPr lang="pt-BR" dirty="0" err="1" smtClean="0"/>
              <a:t>Cte</a:t>
            </a:r>
            <a:r>
              <a:rPr lang="pt-BR" dirty="0" smtClean="0"/>
              <a:t> dez/12;</a:t>
            </a:r>
          </a:p>
          <a:p>
            <a:r>
              <a:rPr lang="pt-BR" dirty="0" smtClean="0"/>
              <a:t>Manifesto Eletrônico 2014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NOVO MODELO DE TRABALHO – Docs. Eletrônicos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Recepção – Importação de dados</a:t>
            </a:r>
          </a:p>
          <a:p>
            <a:r>
              <a:rPr lang="pt-BR" dirty="0" smtClean="0"/>
              <a:t>Captura documentos eletrônicos</a:t>
            </a:r>
          </a:p>
          <a:p>
            <a:r>
              <a:rPr lang="pt-BR" dirty="0" smtClean="0"/>
              <a:t>Processamento</a:t>
            </a:r>
          </a:p>
          <a:p>
            <a:r>
              <a:rPr lang="pt-BR" dirty="0" smtClean="0"/>
              <a:t>Liberação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RECEPÇÃO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Mais ágil, devido a importação de dados</a:t>
            </a:r>
          </a:p>
          <a:p>
            <a:pPr>
              <a:buNone/>
            </a:pPr>
            <a:r>
              <a:rPr lang="pt-BR" dirty="0" smtClean="0"/>
              <a:t>Do Manifesto e </a:t>
            </a:r>
            <a:r>
              <a:rPr lang="pt-BR" dirty="0" err="1" smtClean="0"/>
              <a:t>CTe</a:t>
            </a:r>
            <a:r>
              <a:rPr lang="pt-BR" dirty="0" smtClean="0"/>
              <a:t>: </a:t>
            </a:r>
          </a:p>
          <a:p>
            <a:pPr>
              <a:buFontTx/>
              <a:buChar char="-"/>
            </a:pPr>
            <a:r>
              <a:rPr lang="pt-BR" dirty="0" smtClean="0"/>
              <a:t>CPF motorista</a:t>
            </a:r>
          </a:p>
          <a:p>
            <a:pPr>
              <a:buFontTx/>
              <a:buChar char="-"/>
            </a:pPr>
            <a:r>
              <a:rPr lang="pt-BR" dirty="0" smtClean="0"/>
              <a:t>CNPJ transportador</a:t>
            </a:r>
          </a:p>
          <a:p>
            <a:pPr>
              <a:buFontTx/>
              <a:buChar char="-"/>
            </a:pPr>
            <a:r>
              <a:rPr lang="pt-BR" dirty="0" smtClean="0"/>
              <a:t>Placa do veículo trator e reboque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DIGITAÇÃO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Etapa substituída pela Captura dos documentos eletrônicos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CAPTURA DOCS. ELETRÔNICOS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Leitura do Manifesto Eletrônico carrega automaticamente os </a:t>
            </a:r>
            <a:r>
              <a:rPr lang="pt-BR" dirty="0" err="1" smtClean="0"/>
              <a:t>CTes</a:t>
            </a:r>
            <a:r>
              <a:rPr lang="pt-BR" dirty="0" smtClean="0"/>
              <a:t> e </a:t>
            </a:r>
            <a:r>
              <a:rPr lang="pt-BR" dirty="0" err="1" smtClean="0"/>
              <a:t>Nfes</a:t>
            </a:r>
            <a:r>
              <a:rPr lang="pt-BR" dirty="0" smtClean="0"/>
              <a:t>.</a:t>
            </a:r>
          </a:p>
          <a:p>
            <a:r>
              <a:rPr lang="pt-BR" dirty="0" smtClean="0"/>
              <a:t>Checa duplicidade e existência dos documentos no ambiente nacional</a:t>
            </a:r>
          </a:p>
          <a:p>
            <a:r>
              <a:rPr lang="pt-BR" dirty="0" smtClean="0"/>
              <a:t>Lista os documentos não encontrados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714356"/>
            <a:ext cx="6590800" cy="54387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TRABALHO DOC. MANUAIS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A) Recepção </a:t>
            </a:r>
          </a:p>
          <a:p>
            <a:r>
              <a:rPr lang="pt-BR" dirty="0" smtClean="0"/>
              <a:t>B) Classificação</a:t>
            </a:r>
          </a:p>
          <a:p>
            <a:r>
              <a:rPr lang="pt-BR" dirty="0" smtClean="0"/>
              <a:t>C) Digitação</a:t>
            </a:r>
          </a:p>
          <a:p>
            <a:r>
              <a:rPr lang="pt-BR" dirty="0" smtClean="0"/>
              <a:t>D) Processamento do Comando</a:t>
            </a:r>
          </a:p>
          <a:p>
            <a:r>
              <a:rPr lang="pt-BR" dirty="0" smtClean="0"/>
              <a:t>E) Liberação</a:t>
            </a:r>
          </a:p>
          <a:p>
            <a:r>
              <a:rPr lang="pt-BR" dirty="0" smtClean="0"/>
              <a:t>F) Arquivamento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PROCESSAMENTO DA </a:t>
            </a:r>
            <a:r>
              <a:rPr lang="pt-BR" dirty="0" err="1" smtClean="0"/>
              <a:t>NFe</a:t>
            </a:r>
            <a:r>
              <a:rPr lang="pt-BR" dirty="0" smtClean="0"/>
              <a:t> pelo NCM</a:t>
            </a:r>
            <a:endParaRPr lang="pt-BR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NCM – </a:t>
            </a:r>
            <a:r>
              <a:rPr lang="pt-BR" dirty="0" err="1"/>
              <a:t>Nomemclatura</a:t>
            </a:r>
            <a:r>
              <a:rPr lang="pt-BR" dirty="0"/>
              <a:t> Comum do </a:t>
            </a:r>
            <a:r>
              <a:rPr lang="pt-BR" dirty="0" err="1"/>
              <a:t>Mercosul</a:t>
            </a:r>
            <a:r>
              <a:rPr lang="pt-BR" dirty="0"/>
              <a:t> </a:t>
            </a:r>
          </a:p>
          <a:p>
            <a:r>
              <a:rPr lang="pt-BR" dirty="0" smtClean="0"/>
              <a:t>C</a:t>
            </a:r>
            <a:r>
              <a:rPr lang="pt-BR" dirty="0" smtClean="0"/>
              <a:t>ada </a:t>
            </a:r>
            <a:r>
              <a:rPr lang="pt-BR" dirty="0"/>
              <a:t>item de produto possui um código </a:t>
            </a:r>
            <a:r>
              <a:rPr lang="pt-BR" dirty="0" smtClean="0"/>
              <a:t>n</a:t>
            </a:r>
            <a:r>
              <a:rPr lang="pt-BR" dirty="0" smtClean="0"/>
              <a:t>a </a:t>
            </a:r>
            <a:r>
              <a:rPr lang="pt-BR" dirty="0" err="1" smtClean="0"/>
              <a:t>NFe</a:t>
            </a:r>
            <a:r>
              <a:rPr lang="pt-BR" dirty="0" smtClean="0"/>
              <a:t> </a:t>
            </a:r>
            <a:endParaRPr lang="pt-BR" dirty="0"/>
          </a:p>
          <a:p>
            <a:r>
              <a:rPr lang="pt-BR" dirty="0"/>
              <a:t>NCM é obrigatório a partir de 01/01/2011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5175"/>
            <a:ext cx="9144000" cy="573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2555875" y="2420938"/>
            <a:ext cx="576263" cy="7207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9727" y="561608"/>
            <a:ext cx="5676917" cy="6153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Sistema Fronteira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Tabela de mercadoria </a:t>
            </a:r>
            <a:r>
              <a:rPr lang="pt-BR" dirty="0" smtClean="0"/>
              <a:t>SEFIN-RO</a:t>
            </a:r>
            <a:endParaRPr lang="pt-BR" dirty="0"/>
          </a:p>
          <a:p>
            <a:pPr>
              <a:buFont typeface="Wingdings" pitchFamily="2" charset="2"/>
              <a:buNone/>
            </a:pPr>
            <a:endParaRPr lang="pt-BR" dirty="0"/>
          </a:p>
          <a:p>
            <a:pPr>
              <a:buFont typeface="Wingdings" pitchFamily="2" charset="2"/>
              <a:buNone/>
            </a:pPr>
            <a:endParaRPr lang="pt-BR" dirty="0"/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2636838"/>
            <a:ext cx="4184650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Sistema Fronteira - Adequações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Criação da Tabela NCM-Código SEFIN</a:t>
            </a:r>
          </a:p>
          <a:p>
            <a:pPr>
              <a:buFont typeface="Wingdings" pitchFamily="2" charset="2"/>
              <a:buNone/>
            </a:pPr>
            <a:endParaRPr lang="pt-BR"/>
          </a:p>
          <a:p>
            <a:pPr>
              <a:buFont typeface="Wingdings" pitchFamily="2" charset="2"/>
              <a:buNone/>
            </a:pPr>
            <a:endParaRPr lang="pt-BR"/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8575" y="2492375"/>
            <a:ext cx="2940050" cy="346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Mecanismo</a:t>
            </a:r>
            <a:endParaRPr lang="pt-BR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Na importação da chave acesso o Fronteira, reconhece o NCM do item e busca o código da Mercadoria </a:t>
            </a:r>
            <a:r>
              <a:rPr lang="pt-BR" dirty="0" err="1"/>
              <a:t>Sefin</a:t>
            </a:r>
            <a:r>
              <a:rPr lang="pt-BR" dirty="0"/>
              <a:t> cadastrado</a:t>
            </a:r>
          </a:p>
          <a:p>
            <a:r>
              <a:rPr lang="pt-BR" dirty="0"/>
              <a:t>O sistema agrupa os códigos repetidos</a:t>
            </a:r>
          </a:p>
          <a:p>
            <a:r>
              <a:rPr lang="pt-BR" dirty="0"/>
              <a:t>O cálculo é feito por item,o crédito é distribuído proporcionalmente</a:t>
            </a:r>
          </a:p>
          <a:p>
            <a:pPr>
              <a:buFont typeface="Wingdings" pitchFamily="2" charset="2"/>
              <a:buNone/>
            </a:pPr>
            <a:endParaRPr lang="pt-BR" dirty="0"/>
          </a:p>
          <a:p>
            <a:pPr>
              <a:buFont typeface="Wingdings" pitchFamily="2" charset="2"/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Benefícios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Redução do erro humano ao escolher um produto errado</a:t>
            </a:r>
          </a:p>
          <a:p>
            <a:r>
              <a:rPr lang="pt-BR" dirty="0"/>
              <a:t>Desmembramento correto dos produtos da nota fiscal</a:t>
            </a:r>
          </a:p>
          <a:p>
            <a:r>
              <a:rPr lang="pt-BR" dirty="0"/>
              <a:t>Processamento automático da nota fiscal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</a:t>
            </a:r>
            <a:endParaRPr lang="pt-BR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sz="2400" dirty="0"/>
              <a:t>Erro no lançamento se o emitente usar um NCM incorreto</a:t>
            </a:r>
          </a:p>
          <a:p>
            <a:r>
              <a:rPr lang="pt-BR" sz="2400" dirty="0" smtClean="0"/>
              <a:t>Arquitetura do Sistema deve basear-se no NCM apontando para o produto SEFIN-RO</a:t>
            </a:r>
            <a:endParaRPr lang="pt-BR" sz="2400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None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/>
              <a:t>Tratamento da não conformidade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Opção 1: excluir os remetentes que utilizem NCM incorretos e processar manualmente</a:t>
            </a:r>
          </a:p>
          <a:p>
            <a:r>
              <a:rPr lang="pt-BR" dirty="0"/>
              <a:t>Opção 2: intimar os remetentes que utilizem NCM incorretos e processar manualmente enquanto não corrigirem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Apenas para as notas não processadas manualmente;</a:t>
            </a:r>
          </a:p>
          <a:p>
            <a:r>
              <a:rPr lang="pt-BR" dirty="0" smtClean="0"/>
              <a:t>Pode ser realizado sem a presença física do DANFE;</a:t>
            </a:r>
          </a:p>
          <a:p>
            <a:r>
              <a:rPr lang="pt-BR" dirty="0" smtClean="0"/>
              <a:t>Processamento posterior sem prejuízo;</a:t>
            </a:r>
          </a:p>
          <a:p>
            <a:r>
              <a:rPr lang="pt-BR" dirty="0" smtClean="0"/>
              <a:t>Exportação dos itens da </a:t>
            </a:r>
            <a:r>
              <a:rPr lang="pt-BR" dirty="0" err="1" smtClean="0"/>
              <a:t>Nfe</a:t>
            </a:r>
            <a:r>
              <a:rPr lang="pt-BR" dirty="0" smtClean="0"/>
              <a:t> para Excel;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RECEPÇÃO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dirty="0" smtClean="0"/>
              <a:t>Receber os documentos fiscais</a:t>
            </a:r>
          </a:p>
          <a:p>
            <a:pPr>
              <a:lnSpc>
                <a:spcPct val="90000"/>
              </a:lnSpc>
            </a:pPr>
            <a:r>
              <a:rPr lang="pt-BR" dirty="0" smtClean="0"/>
              <a:t>Solicitar </a:t>
            </a:r>
            <a:r>
              <a:rPr lang="pt-BR" dirty="0" err="1" smtClean="0"/>
              <a:t>Doc’s</a:t>
            </a:r>
            <a:r>
              <a:rPr lang="pt-BR" dirty="0" smtClean="0"/>
              <a:t> do Veículo e Motorista</a:t>
            </a:r>
          </a:p>
          <a:p>
            <a:pPr>
              <a:lnSpc>
                <a:spcPct val="90000"/>
              </a:lnSpc>
            </a:pPr>
            <a:r>
              <a:rPr lang="pt-BR" dirty="0" smtClean="0"/>
              <a:t>Separação das vias para digitação e retenção (quando destinatário RO)</a:t>
            </a:r>
          </a:p>
          <a:p>
            <a:pPr>
              <a:lnSpc>
                <a:spcPct val="90000"/>
              </a:lnSpc>
            </a:pPr>
            <a:r>
              <a:rPr lang="pt-BR" dirty="0" smtClean="0"/>
              <a:t>Gerar n. Comando da Recepção Fronteira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Liberação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Tratamento das </a:t>
            </a:r>
            <a:r>
              <a:rPr lang="pt-BR" dirty="0" err="1" smtClean="0"/>
              <a:t>Nfe</a:t>
            </a:r>
            <a:r>
              <a:rPr lang="pt-BR" dirty="0" smtClean="0"/>
              <a:t> não encontradas no ambiente nacional;</a:t>
            </a:r>
          </a:p>
          <a:p>
            <a:r>
              <a:rPr lang="pt-BR" dirty="0" smtClean="0"/>
              <a:t>Atalho para consulta da </a:t>
            </a:r>
            <a:r>
              <a:rPr lang="pt-BR" dirty="0" err="1" smtClean="0"/>
              <a:t>Nfe</a:t>
            </a:r>
            <a:r>
              <a:rPr lang="pt-BR" dirty="0" smtClean="0"/>
              <a:t> na origem</a:t>
            </a:r>
          </a:p>
          <a:p>
            <a:r>
              <a:rPr lang="pt-BR" dirty="0" smtClean="0"/>
              <a:t>Indicação para autuação das operações irregulares</a:t>
            </a:r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Arquivamento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Etapa desativada.</a:t>
            </a:r>
          </a:p>
          <a:p>
            <a:r>
              <a:rPr lang="pt-BR" dirty="0" smtClean="0"/>
              <a:t>Economia com custos de </a:t>
            </a:r>
            <a:r>
              <a:rPr lang="pt-BR" dirty="0" err="1" smtClean="0"/>
              <a:t>arquivadores</a:t>
            </a:r>
            <a:r>
              <a:rPr lang="pt-BR" dirty="0" smtClean="0"/>
              <a:t>, aquisição de caixas de papelão, plásticos, papel e espaço físico para armazenamento dos documentos fiscais.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Informações Adicionais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índice médio atual de processamento automático para as operações de entrada é de 80% das notas fiscais por comando.</a:t>
            </a:r>
          </a:p>
          <a:p>
            <a:r>
              <a:rPr lang="pt-BR" dirty="0" smtClean="0"/>
              <a:t>A redução do tempo de espera do transportador foi drasticamente reduzido.</a:t>
            </a:r>
          </a:p>
          <a:p>
            <a:r>
              <a:rPr lang="pt-BR" dirty="0" smtClean="0"/>
              <a:t>Para 2015 está previsto o processamento antecipado da </a:t>
            </a:r>
            <a:r>
              <a:rPr lang="pt-BR" dirty="0" err="1" smtClean="0"/>
              <a:t>Nfe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14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6248" y="3071810"/>
            <a:ext cx="3302761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3116"/>
            <a:ext cx="8265769" cy="42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0913" y="2871788"/>
            <a:ext cx="3575921" cy="184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Conector de seta reta 7"/>
          <p:cNvCxnSpPr/>
          <p:nvPr/>
        </p:nvCxnSpPr>
        <p:spPr>
          <a:xfrm flipV="1">
            <a:off x="1285852" y="4786322"/>
            <a:ext cx="2214578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sz="2800" dirty="0" smtClean="0"/>
          </a:p>
          <a:p>
            <a:pPr>
              <a:buNone/>
            </a:pPr>
            <a:endParaRPr lang="pt-BR" sz="2800" dirty="0"/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endParaRPr lang="pt-BR" sz="2800" dirty="0"/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Anderson A. </a:t>
            </a:r>
            <a:r>
              <a:rPr lang="pt-BR" sz="2800" dirty="0" err="1" smtClean="0"/>
              <a:t>Arnaut</a:t>
            </a: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Auditor Fiscal – Gestor Sistema Fronteira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52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571480"/>
            <a:ext cx="6948635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DIGITAÇÃO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Carregar o comando gerado na recepção e digitar as notas fiscais e os conhecimentos de transporte.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63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74160"/>
            <a:ext cx="7000924" cy="624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u="sng" dirty="0" smtClean="0"/>
              <a:t>Realizar os lançamentos</a:t>
            </a:r>
          </a:p>
          <a:p>
            <a:pPr>
              <a:buNone/>
            </a:pPr>
            <a:r>
              <a:rPr lang="pt-BR" dirty="0" smtClean="0"/>
              <a:t>	</a:t>
            </a:r>
            <a:endParaRPr lang="pt-BR" u="sng" dirty="0" smtClean="0"/>
          </a:p>
          <a:p>
            <a:r>
              <a:rPr lang="pt-BR" u="sng" dirty="0" smtClean="0"/>
              <a:t>Emissão dos documentos fiscais</a:t>
            </a:r>
          </a:p>
          <a:p>
            <a:pPr>
              <a:buNone/>
            </a:pPr>
            <a:r>
              <a:rPr lang="pt-BR" dirty="0" smtClean="0"/>
              <a:t>	- Termo de Lacre  ou  TDVF</a:t>
            </a:r>
          </a:p>
          <a:p>
            <a:pPr>
              <a:buNone/>
            </a:pPr>
            <a:r>
              <a:rPr lang="pt-BR" dirty="0" smtClean="0"/>
              <a:t>	- Impressão do DARE a vista </a:t>
            </a:r>
          </a:p>
          <a:p>
            <a:pPr>
              <a:buNone/>
            </a:pPr>
            <a:r>
              <a:rPr lang="pt-BR" dirty="0" smtClean="0"/>
              <a:t>	- listagem de Depositário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Tela de Processamento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57364"/>
            <a:ext cx="9144000" cy="459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LIBERAÇÃO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hlink"/>
              </a:buClr>
              <a:buSzPct val="70000"/>
              <a:buFont typeface="Wingdings" pitchFamily="2" charset="2"/>
              <a:buChar char="u"/>
            </a:pPr>
            <a:r>
              <a:rPr lang="pt-BR" dirty="0"/>
              <a:t>Receber as NF e os documentos impressos pelo sistema;</a:t>
            </a:r>
          </a:p>
          <a:p>
            <a:pPr>
              <a:buClr>
                <a:schemeClr val="hlink"/>
              </a:buClr>
              <a:buSzPct val="70000"/>
              <a:buFont typeface="Wingdings" pitchFamily="2" charset="2"/>
              <a:buChar char="u"/>
            </a:pPr>
            <a:r>
              <a:rPr lang="pt-BR" dirty="0"/>
              <a:t>Carregar o comando e verificar se existem pendências;	</a:t>
            </a:r>
          </a:p>
          <a:p>
            <a:pPr>
              <a:buClr>
                <a:schemeClr val="hlink"/>
              </a:buClr>
              <a:buSzPct val="70000"/>
              <a:buFont typeface="Wingdings" pitchFamily="2" charset="2"/>
              <a:buChar char="u"/>
            </a:pPr>
            <a:r>
              <a:rPr lang="pt-BR" dirty="0"/>
              <a:t>Emissão do Termo de Liberação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544</TotalTime>
  <Words>536</Words>
  <Application>Microsoft Office PowerPoint</Application>
  <PresentationFormat>Apresentação na tela (4:3)</PresentationFormat>
  <Paragraphs>100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Pixel</vt:lpstr>
      <vt:lpstr>Sistema Fronteira</vt:lpstr>
      <vt:lpstr>MODELO TRABALHO DOC. MANUAIS  </vt:lpstr>
      <vt:lpstr>RECEPÇÃO</vt:lpstr>
      <vt:lpstr>Slide 4</vt:lpstr>
      <vt:lpstr>DIGITAÇÃO</vt:lpstr>
      <vt:lpstr>Slide 6</vt:lpstr>
      <vt:lpstr>PROCESSAMENTO</vt:lpstr>
      <vt:lpstr>Tela de Processamento</vt:lpstr>
      <vt:lpstr>LIBERAÇÃO</vt:lpstr>
      <vt:lpstr>Slide 10</vt:lpstr>
      <vt:lpstr>ARQUIVAMENTO</vt:lpstr>
      <vt:lpstr>Slide 12</vt:lpstr>
      <vt:lpstr>Slide 13</vt:lpstr>
      <vt:lpstr>USO DOS DOC. ELETRÔNICOS</vt:lpstr>
      <vt:lpstr> NOVO MODELO DE TRABALHO – Docs. Eletrônicos </vt:lpstr>
      <vt:lpstr>RECEPÇÃO</vt:lpstr>
      <vt:lpstr>DIGITAÇÃO</vt:lpstr>
      <vt:lpstr>CAPTURA DOCS. ELETRÔNICOS</vt:lpstr>
      <vt:lpstr>Slide 19</vt:lpstr>
      <vt:lpstr>PROCESSAMENTO DA NFe pelo NCM</vt:lpstr>
      <vt:lpstr>Slide 21</vt:lpstr>
      <vt:lpstr>Slide 22</vt:lpstr>
      <vt:lpstr>Sistema Fronteira </vt:lpstr>
      <vt:lpstr>Sistema Fronteira - Adequações</vt:lpstr>
      <vt:lpstr>Mecanismo</vt:lpstr>
      <vt:lpstr>Benefícios</vt:lpstr>
      <vt:lpstr>Considerações</vt:lpstr>
      <vt:lpstr>Tratamento da não conformidade</vt:lpstr>
      <vt:lpstr>PROCESSAMENTO</vt:lpstr>
      <vt:lpstr>Liberação</vt:lpstr>
      <vt:lpstr>Arquivamento</vt:lpstr>
      <vt:lpstr>Informações Adicionais</vt:lpstr>
      <vt:lpstr>Slide 33</vt:lpstr>
      <vt:lpstr>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Lançamentos no Sistema Fronteira</dc:title>
  <dc:creator>300039591</dc:creator>
  <cp:lastModifiedBy>300039591</cp:lastModifiedBy>
  <cp:revision>44</cp:revision>
  <dcterms:created xsi:type="dcterms:W3CDTF">2010-09-15T12:46:36Z</dcterms:created>
  <dcterms:modified xsi:type="dcterms:W3CDTF">2014-11-25T18:20:47Z</dcterms:modified>
</cp:coreProperties>
</file>