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9" r:id="rId2"/>
    <p:sldId id="327" r:id="rId3"/>
    <p:sldId id="328" r:id="rId4"/>
    <p:sldId id="330" r:id="rId5"/>
    <p:sldId id="329" r:id="rId6"/>
    <p:sldId id="325" r:id="rId7"/>
  </p:sldIdLst>
  <p:sldSz cx="9144000" cy="6858000" type="screen4x3"/>
  <p:notesSz cx="7035800" cy="91948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00"/>
    <a:srgbClr val="993333"/>
    <a:srgbClr val="CC3300"/>
    <a:srgbClr val="FF9900"/>
    <a:srgbClr val="FFCC66"/>
    <a:srgbClr val="5F5F5F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50" y="66"/>
      </p:cViewPr>
      <p:guideLst>
        <p:guide orient="horz" pos="2160"/>
        <p:guide pos="15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51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8725" y="695325"/>
            <a:ext cx="4579938" cy="34353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367213"/>
            <a:ext cx="5159375" cy="4138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11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0255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19263" y="1182688"/>
            <a:ext cx="10477501" cy="7858125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0575" y="325438"/>
            <a:ext cx="5454650" cy="304800"/>
          </a:xfrm>
          <a:noFill/>
          <a:ln w="9525"/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93928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ptBanner"/>
          <p:cNvSpPr>
            <a:spLocks noChangeArrowheads="1"/>
          </p:cNvSpPr>
          <p:nvPr/>
        </p:nvSpPr>
        <p:spPr bwMode="gray">
          <a:xfrm>
            <a:off x="0" y="0"/>
            <a:ext cx="9144000" cy="34274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0300" name="Rectangle 60"/>
          <p:cNvSpPr>
            <a:spLocks noGrp="1" noChangeArrowheads="1"/>
          </p:cNvSpPr>
          <p:nvPr>
            <p:ph type="ctrTitle" sz="quarter"/>
          </p:nvPr>
        </p:nvSpPr>
        <p:spPr>
          <a:xfrm>
            <a:off x="2517775" y="4530725"/>
            <a:ext cx="6270625" cy="365125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17775" y="5505450"/>
            <a:ext cx="6275388" cy="274638"/>
          </a:xfrm>
          <a:ln w="9525"/>
        </p:spPr>
        <p:txBody>
          <a:bodyPr>
            <a:spAutoFit/>
          </a:bodyPr>
          <a:lstStyle>
            <a:lvl1pPr marL="3175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77"/>
          <p:cNvSpPr>
            <a:spLocks noGrp="1" noChangeArrowheads="1"/>
          </p:cNvSpPr>
          <p:nvPr>
            <p:ph type="ftr" sz="quarter" idx="10"/>
          </p:nvPr>
        </p:nvSpPr>
        <p:spPr>
          <a:xfrm>
            <a:off x="179388" y="6326188"/>
            <a:ext cx="8763000" cy="45720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A9C8A-F0D0-40D4-915F-A002C2457FC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909638"/>
            <a:ext cx="2193925" cy="4649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909638"/>
            <a:ext cx="6434137" cy="4649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373CA-92F7-4987-9A08-2A7F9AF163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8401-A923-4A65-8554-69F58D58578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404C6-2EF6-41D0-861B-A942A9F2F9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2200275"/>
            <a:ext cx="4313237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2200275"/>
            <a:ext cx="4314825" cy="3359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7B128-1493-49A1-B37B-CB99981DDD1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6201B-3BFD-4A51-A356-A251CDB5E3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9370-4AC8-429D-8C70-358D5B5BF5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12114-76E7-4075-9BF0-DAA0E42D9D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4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D208-84EF-4B92-96D9-04EB49D3FD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0D6A-F565-4339-94EA-8567215DFB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9"/>
          <p:cNvSpPr>
            <a:spLocks noGrp="1" noChangeArrowheads="1"/>
          </p:cNvSpPr>
          <p:nvPr>
            <p:ph type="body" idx="1"/>
          </p:nvPr>
        </p:nvSpPr>
        <p:spPr bwMode="gray">
          <a:xfrm>
            <a:off x="179388" y="2200275"/>
            <a:ext cx="8780462" cy="335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9" name="QptBanner"/>
          <p:cNvSpPr>
            <a:spLocks noChangeArrowheads="1"/>
          </p:cNvSpPr>
          <p:nvPr userDrawn="1"/>
        </p:nvSpPr>
        <p:spPr bwMode="gray">
          <a:xfrm>
            <a:off x="0" y="0"/>
            <a:ext cx="9140825" cy="13239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pt-BR"/>
          </a:p>
        </p:txBody>
      </p:sp>
      <p:sp>
        <p:nvSpPr>
          <p:cNvPr id="16388" name="Rectangle 64"/>
          <p:cNvSpPr>
            <a:spLocks noGrp="1" noChangeArrowheads="1"/>
          </p:cNvSpPr>
          <p:nvPr>
            <p:ph type="title"/>
          </p:nvPr>
        </p:nvSpPr>
        <p:spPr bwMode="gray">
          <a:xfrm>
            <a:off x="179388" y="909638"/>
            <a:ext cx="87804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90" name="Rectangle 6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79388" y="6618288"/>
            <a:ext cx="2286000" cy="166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fld id="{F1C002A9-7E72-4C9F-BE78-16C6084BC3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04" name="AcnFootnote" hidden="1"/>
          <p:cNvSpPr txBox="1">
            <a:spLocks noChangeArrowheads="1"/>
          </p:cNvSpPr>
          <p:nvPr/>
        </p:nvSpPr>
        <p:spPr bwMode="gray">
          <a:xfrm>
            <a:off x="179388" y="6254750"/>
            <a:ext cx="8780462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eaLnBrk="0" hangingPunct="0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*	Footnote</a:t>
            </a:r>
          </a:p>
          <a:p>
            <a:pPr marL="538163" indent="-538163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1000" b="0"/>
              <a:t>Source:	Source</a:t>
            </a:r>
          </a:p>
        </p:txBody>
      </p:sp>
      <p:sp>
        <p:nvSpPr>
          <p:cNvPr id="1105" name="Rectangle 8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730500" y="6632575"/>
            <a:ext cx="3683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spcBef>
                <a:spcPct val="0"/>
              </a:spcBef>
              <a:buSzTx/>
              <a:buFontTx/>
              <a:buNone/>
              <a:defRPr sz="10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4" name="AcnSubjectTitle_ID_11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179388" y="1420813"/>
            <a:ext cx="69850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sz="1600"/>
              <a:t>Subject Title</a:t>
            </a:r>
          </a:p>
        </p:txBody>
      </p:sp>
      <p:sp>
        <p:nvSpPr>
          <p:cNvPr id="1125" name="AcnUnitofMeasure_ID_1125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79388" y="1697038"/>
            <a:ext cx="6985000" cy="212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US" b="0"/>
              <a:t>Unit of Measure</a:t>
            </a:r>
          </a:p>
        </p:txBody>
      </p:sp>
      <p:sp>
        <p:nvSpPr>
          <p:cNvPr id="1126" name="AcnStamp_ID_1126" hidden="1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7537450" y="1411288"/>
            <a:ext cx="1422400" cy="263525"/>
          </a:xfrm>
          <a:prstGeom prst="leftRightArrow">
            <a:avLst>
              <a:gd name="adj1" fmla="val 100000"/>
              <a:gd name="adj2" fmla="val 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25400" rIns="0" bIns="25400">
            <a:spAutoFit/>
          </a:bodyPr>
          <a:lstStyle/>
          <a:p>
            <a:pPr algn="r" eaLnBrk="0" hangingPunct="0">
              <a:buSzPct val="100000"/>
              <a:buFont typeface="Wingdings" pitchFamily="2" charset="2"/>
              <a:buNone/>
              <a:defRPr/>
            </a:pPr>
            <a:r>
              <a:rPr lang="en-US"/>
              <a:t>MASTER STAMP</a:t>
            </a:r>
          </a:p>
        </p:txBody>
      </p:sp>
      <p:cxnSp>
        <p:nvCxnSpPr>
          <p:cNvPr id="16396" name="AcnStpConnector_ID_1127" hidden="1"/>
          <p:cNvCxnSpPr>
            <a:cxnSpLocks noChangeShapeType="1"/>
            <a:stCxn id="1126" idx="2"/>
            <a:endCxn id="1126" idx="0"/>
          </p:cNvCxnSpPr>
          <p:nvPr>
            <p:custDataLst>
              <p:tags r:id="rId16"/>
            </p:custDataLst>
          </p:nvPr>
        </p:nvCxnSpPr>
        <p:spPr bwMode="gray">
          <a:xfrm>
            <a:off x="7537450" y="1411288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6397" name="AcnStpConnector_ID_1128" hidden="1"/>
          <p:cNvCxnSpPr>
            <a:cxnSpLocks noChangeShapeType="1"/>
            <a:stCxn id="1126" idx="4"/>
            <a:endCxn id="1126" idx="6"/>
          </p:cNvCxnSpPr>
          <p:nvPr>
            <p:custDataLst>
              <p:tags r:id="rId17"/>
            </p:custDataLst>
          </p:nvPr>
        </p:nvCxnSpPr>
        <p:spPr bwMode="gray">
          <a:xfrm>
            <a:off x="7537450" y="1674813"/>
            <a:ext cx="14224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131" name="Text Box 107"/>
          <p:cNvSpPr txBox="1">
            <a:spLocks noChangeArrowheads="1"/>
          </p:cNvSpPr>
          <p:nvPr userDrawn="1"/>
        </p:nvSpPr>
        <p:spPr bwMode="gray">
          <a:xfrm>
            <a:off x="7847013" y="0"/>
            <a:ext cx="1296987" cy="7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2000" tIns="72000" rIns="72000" bIns="72000">
            <a:spAutoFit/>
          </a:bodyPr>
          <a:lstStyle/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pt-BR" sz="2000">
                <a:solidFill>
                  <a:srgbClr val="FFFF66"/>
                </a:solidFill>
              </a:rPr>
              <a:t>COGEF</a:t>
            </a:r>
            <a:r>
              <a:rPr lang="pt-BR" sz="1800">
                <a:solidFill>
                  <a:srgbClr val="FFFF66"/>
                </a:solidFill>
              </a:rPr>
              <a:t> </a:t>
            </a:r>
          </a:p>
          <a:p>
            <a:pPr algn="ctr" eaLnBrk="0" hangingPunct="0"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pt-BR" sz="1800">
              <a:solidFill>
                <a:srgbClr val="FFFF6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342900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5334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sz="1400">
          <a:solidFill>
            <a:schemeClr val="tx1"/>
          </a:solidFill>
          <a:latin typeface="+mn-lt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5pPr>
      <a:lvl6pPr marL="11684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6pPr>
      <a:lvl7pPr marL="16256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7pPr>
      <a:lvl8pPr marL="20828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8pPr>
      <a:lvl9pPr marL="2540000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oleObject" Target="../embeddings/oleObject1.bin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Rectangle 31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3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1308100" y="3776663"/>
            <a:ext cx="5756275" cy="985837"/>
          </a:xfrm>
        </p:spPr>
        <p:txBody>
          <a:bodyPr/>
          <a:lstStyle/>
          <a:p>
            <a:pPr>
              <a:defRPr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3600" dirty="0" smtClean="0">
                <a:solidFill>
                  <a:schemeClr val="accent1">
                    <a:lumMod val="25000"/>
                  </a:schemeClr>
                </a:solidFill>
              </a:rPr>
              <a:t>GT CAPACITAÇÃO</a:t>
            </a:r>
          </a:p>
        </p:txBody>
      </p:sp>
      <p:sp>
        <p:nvSpPr>
          <p:cNvPr id="1028" name="Rectangle 30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465388" y="5819775"/>
            <a:ext cx="6275387" cy="274638"/>
          </a:xfrm>
          <a:ln w="12700"/>
        </p:spPr>
        <p:txBody>
          <a:bodyPr/>
          <a:lstStyle/>
          <a:p>
            <a:pPr indent="0" algn="r">
              <a:buFont typeface="Wingdings" pitchFamily="2" charset="2"/>
              <a:buNone/>
              <a:defRPr/>
            </a:pPr>
            <a:r>
              <a:rPr lang="pt-BR" dirty="0" smtClean="0">
                <a:solidFill>
                  <a:schemeClr val="accent1">
                    <a:lumMod val="25000"/>
                  </a:schemeClr>
                </a:solidFill>
              </a:rPr>
              <a:t>Porto Velho/RO, 27 e 28 de novembro de 2014.</a:t>
            </a:r>
          </a:p>
        </p:txBody>
      </p:sp>
      <p:sp>
        <p:nvSpPr>
          <p:cNvPr id="1029" name="Rectangle 37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1343025" y="777875"/>
            <a:ext cx="653097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sz="4000" cap="small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25ª </a:t>
            </a:r>
            <a:r>
              <a:rPr lang="en-US" sz="4000" cap="small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REUNIÃO DA COGEF </a:t>
            </a:r>
          </a:p>
          <a:p>
            <a:pPr eaLnBrk="0" hangingPunct="0">
              <a:defRPr/>
            </a:pPr>
            <a:r>
              <a:rPr lang="pt-BR" sz="2800" dirty="0">
                <a:solidFill>
                  <a:srgbClr val="FFFF66"/>
                </a:solidFill>
              </a:rPr>
              <a:t/>
            </a:r>
            <a:br>
              <a:rPr lang="pt-BR" sz="2800" dirty="0">
                <a:solidFill>
                  <a:srgbClr val="FFFF66"/>
                </a:solidFill>
              </a:rPr>
            </a:b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>
          <a:xfrm>
            <a:off x="635000" y="274511"/>
            <a:ext cx="6869113" cy="430212"/>
          </a:xfrm>
        </p:spPr>
        <p:txBody>
          <a:bodyPr/>
          <a:lstStyle/>
          <a:p>
            <a:r>
              <a:rPr lang="pt-BR" sz="2800" dirty="0" smtClean="0"/>
              <a:t>Ações em andamento</a:t>
            </a:r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>
          <a:xfrm>
            <a:off x="420688" y="1428750"/>
            <a:ext cx="8445500" cy="5146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1600" dirty="0" smtClean="0"/>
              <a:t> </a:t>
            </a:r>
            <a:r>
              <a:rPr lang="pt-BR" sz="1600" b="1" dirty="0" smtClean="0"/>
              <a:t>Participantes:</a:t>
            </a:r>
          </a:p>
          <a:p>
            <a:pPr algn="just">
              <a:buFont typeface="Arial" charset="0"/>
              <a:buChar char="•"/>
            </a:pPr>
            <a:r>
              <a:rPr lang="pt-BR" sz="1600" dirty="0" smtClean="0"/>
              <a:t>Milton Cesar da Costa – RS - </a:t>
            </a:r>
            <a:r>
              <a:rPr lang="pt-BR" sz="1600" i="1" dirty="0" smtClean="0"/>
              <a:t>Coordenador</a:t>
            </a:r>
          </a:p>
          <a:p>
            <a:pPr algn="just">
              <a:buFont typeface="Arial" charset="0"/>
              <a:buChar char="•"/>
            </a:pPr>
            <a:r>
              <a:rPr lang="pt-BR" sz="1600" dirty="0" smtClean="0"/>
              <a:t>Sônia Mara Borges – TO</a:t>
            </a:r>
          </a:p>
          <a:p>
            <a:pPr algn="just">
              <a:buFont typeface="Arial" charset="0"/>
              <a:buChar char="•"/>
            </a:pPr>
            <a:r>
              <a:rPr lang="pt-BR" sz="1600" dirty="0" err="1"/>
              <a:t>Kiola</a:t>
            </a:r>
            <a:r>
              <a:rPr lang="pt-BR" sz="1600" dirty="0"/>
              <a:t> Moraes Rego – MA</a:t>
            </a:r>
          </a:p>
          <a:p>
            <a:pPr algn="just">
              <a:buFont typeface="Arial" charset="0"/>
              <a:buChar char="•"/>
            </a:pPr>
            <a:r>
              <a:rPr lang="pt-BR" sz="1600" dirty="0"/>
              <a:t>Maria Juraci Alves Câmara – PI</a:t>
            </a:r>
          </a:p>
          <a:p>
            <a:pPr algn="just">
              <a:buFont typeface="Arial" charset="0"/>
              <a:buChar char="•"/>
            </a:pPr>
            <a:endParaRPr lang="pt-BR" sz="1600" dirty="0" smtClean="0"/>
          </a:p>
          <a:p>
            <a:pPr algn="ctr">
              <a:buFont typeface="Wingdings" pitchFamily="2" charset="2"/>
              <a:buNone/>
            </a:pPr>
            <a:r>
              <a:rPr lang="pt-BR" sz="1600" b="1" u="sng" dirty="0" smtClean="0"/>
              <a:t>Atividades Desenvolvidas</a:t>
            </a:r>
          </a:p>
          <a:p>
            <a:pPr algn="ctr">
              <a:buFont typeface="Wingdings" pitchFamily="2" charset="2"/>
              <a:buNone/>
            </a:pPr>
            <a:endParaRPr lang="pt-BR" sz="1600" b="1" dirty="0" smtClean="0"/>
          </a:p>
          <a:p>
            <a:pPr>
              <a:buFont typeface="Wingdings" pitchFamily="2" charset="2"/>
              <a:buAutoNum type="arabicPeriod"/>
            </a:pPr>
            <a:r>
              <a:rPr lang="pt-BR" sz="1600" b="1" dirty="0" smtClean="0"/>
              <a:t>Alinhamento com GDFAZ:</a:t>
            </a:r>
          </a:p>
          <a:p>
            <a:pPr>
              <a:buFont typeface="Wingdings" pitchFamily="2" charset="2"/>
              <a:buAutoNum type="arabicPeriod"/>
            </a:pPr>
            <a:endParaRPr lang="pt-BR" sz="1600" b="1" dirty="0" smtClean="0"/>
          </a:p>
          <a:p>
            <a:pPr algn="just">
              <a:buFont typeface="Wingdings" pitchFamily="2" charset="2"/>
              <a:buNone/>
            </a:pPr>
            <a:r>
              <a:rPr lang="pt-BR" sz="1600" dirty="0" smtClean="0"/>
              <a:t>Deliberações da última reunião do GDFAZ, em Tocantins:</a:t>
            </a:r>
          </a:p>
          <a:p>
            <a:pPr algn="just">
              <a:buFont typeface="Wingdings" pitchFamily="2" charset="2"/>
              <a:buNone/>
            </a:pPr>
            <a:endParaRPr lang="pt-BR" sz="1600" dirty="0" smtClean="0"/>
          </a:p>
          <a:p>
            <a:pPr algn="just">
              <a:buFontTx/>
              <a:buChar char="-"/>
            </a:pPr>
            <a:r>
              <a:rPr lang="pt-BR" sz="1600" dirty="0" smtClean="0"/>
              <a:t>Subgrupo do GDFAZ está fazendo levantamento dos cursos oferecidos pelos Estados (e ESAF)  nos últimos dois anos, enquadramento desses cursos nas Trilhas de Capacitação e verificação da possibilidade de compartilhamento com outros Estados;</a:t>
            </a:r>
          </a:p>
          <a:p>
            <a:pPr algn="just">
              <a:buFontTx/>
              <a:buChar char="-"/>
            </a:pPr>
            <a:r>
              <a:rPr lang="pt-BR" sz="1600" dirty="0" smtClean="0"/>
              <a:t>Alguns desses cursos talvez atendam as demandas da COGEF.</a:t>
            </a:r>
            <a:endParaRPr lang="pt-BR" sz="1600" dirty="0"/>
          </a:p>
          <a:p>
            <a:pPr marL="0" indent="0" algn="just">
              <a:buNone/>
            </a:pPr>
            <a:endParaRPr lang="pt-BR" sz="1600" dirty="0" smtClean="0"/>
          </a:p>
          <a:p>
            <a:pPr marL="0" indent="0" algn="just">
              <a:buNone/>
            </a:pPr>
            <a:r>
              <a:rPr lang="pt-BR" sz="1600" dirty="0" smtClean="0"/>
              <a:t>Reunião do GDFAZ está ocorrendo concomitantemente com a COGEF, em Florianópolis/SC</a:t>
            </a:r>
          </a:p>
          <a:p>
            <a:pPr>
              <a:buFont typeface="Wingdings" pitchFamily="2" charset="2"/>
              <a:buNone/>
            </a:pPr>
            <a:endParaRPr lang="pt-BR" sz="1600" b="1" dirty="0" smtClean="0"/>
          </a:p>
          <a:p>
            <a:pPr>
              <a:buFont typeface="Wingdings" pitchFamily="2" charset="2"/>
              <a:buNone/>
            </a:pPr>
            <a:endParaRPr lang="pt-BR" sz="1600" b="1" dirty="0" smtClean="0"/>
          </a:p>
          <a:p>
            <a:pPr algn="just">
              <a:buFont typeface="Wingdings" pitchFamily="2" charset="2"/>
              <a:buNone/>
            </a:pPr>
            <a:endParaRPr lang="pt-BR" sz="1600" dirty="0" smtClean="0"/>
          </a:p>
          <a:p>
            <a:pPr>
              <a:buFont typeface="Wingdings" pitchFamily="2" charset="2"/>
              <a:buNone/>
            </a:pPr>
            <a:endParaRPr lang="pt-BR" sz="1600" b="1" dirty="0" smtClean="0"/>
          </a:p>
          <a:p>
            <a:pPr>
              <a:buFontTx/>
              <a:buChar char="-"/>
            </a:pPr>
            <a:endParaRPr lang="pt-BR" sz="1600" dirty="0" smtClean="0"/>
          </a:p>
        </p:txBody>
      </p:sp>
      <p:sp>
        <p:nvSpPr>
          <p:cNvPr id="18435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844CE9-5784-4386-9F98-E2531C87C9C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ço Reservado para Número de Slide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9B51CC-2CC9-443E-8514-CB9B7DD4E3A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tângulo 2"/>
          <p:cNvSpPr>
            <a:spLocks noChangeArrowheads="1"/>
          </p:cNvSpPr>
          <p:nvPr/>
        </p:nvSpPr>
        <p:spPr bwMode="auto">
          <a:xfrm>
            <a:off x="144463" y="1397000"/>
            <a:ext cx="8815387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1600" dirty="0"/>
          </a:p>
          <a:p>
            <a:pPr algn="just"/>
            <a:r>
              <a:rPr lang="pt-BR" sz="1600" dirty="0"/>
              <a:t>2. Programa de </a:t>
            </a:r>
            <a:r>
              <a:rPr lang="pt-BR" sz="1600" dirty="0" smtClean="0"/>
              <a:t>Formação </a:t>
            </a:r>
            <a:r>
              <a:rPr lang="pt-BR" sz="1600" dirty="0"/>
              <a:t>para </a:t>
            </a:r>
            <a:r>
              <a:rPr lang="pt-BR" sz="1600" dirty="0" err="1" smtClean="0"/>
              <a:t>UCPs</a:t>
            </a:r>
            <a:r>
              <a:rPr lang="pt-BR" sz="1600" dirty="0" smtClean="0"/>
              <a:t> e </a:t>
            </a:r>
            <a:r>
              <a:rPr lang="pt-BR" sz="1600" dirty="0" err="1" smtClean="0"/>
              <a:t>UEMs</a:t>
            </a:r>
            <a:r>
              <a:rPr lang="pt-BR" sz="1600" dirty="0" smtClean="0"/>
              <a:t>:</a:t>
            </a:r>
          </a:p>
          <a:p>
            <a:pPr algn="just"/>
            <a:endParaRPr lang="pt-BR" sz="1600" dirty="0" smtClean="0"/>
          </a:p>
          <a:p>
            <a:r>
              <a:rPr lang="pt-BR" sz="1600" b="0" dirty="0" smtClean="0"/>
              <a:t>Reunião de Alinhamento em 19/11/2014 – Sede do BID em Brasília.</a:t>
            </a:r>
          </a:p>
          <a:p>
            <a:endParaRPr lang="pt-BR" sz="1600" dirty="0"/>
          </a:p>
          <a:p>
            <a:r>
              <a:rPr lang="pt-BR" sz="1600" b="0" dirty="0"/>
              <a:t>COGEF/PROFISCO: Milton</a:t>
            </a:r>
          </a:p>
          <a:p>
            <a:r>
              <a:rPr lang="pt-BR" sz="1600" b="0" dirty="0"/>
              <a:t>COGEP/PNAFM: Rodrigo André</a:t>
            </a:r>
          </a:p>
          <a:p>
            <a:r>
              <a:rPr lang="pt-BR" sz="1600" b="0" dirty="0"/>
              <a:t>ESAF: Carlos Henrique Moreira; , </a:t>
            </a:r>
            <a:r>
              <a:rPr lang="pt-BR" sz="1600" b="0" dirty="0" err="1"/>
              <a:t>Rai</a:t>
            </a:r>
            <a:r>
              <a:rPr lang="pt-BR" sz="1600" b="0" dirty="0"/>
              <a:t> Almeida; </a:t>
            </a:r>
            <a:r>
              <a:rPr lang="pt-BR" sz="1600" b="0" dirty="0" err="1"/>
              <a:t>Luciola</a:t>
            </a:r>
            <a:r>
              <a:rPr lang="pt-BR" sz="1600" b="0" dirty="0"/>
              <a:t> Arruda</a:t>
            </a:r>
          </a:p>
          <a:p>
            <a:r>
              <a:rPr lang="pt-BR" sz="1600" b="0" dirty="0"/>
              <a:t>ENAP: Paulo Marques, Marcia Seroa Brandão</a:t>
            </a:r>
          </a:p>
          <a:p>
            <a:r>
              <a:rPr lang="pt-BR" sz="1600" b="0" dirty="0"/>
              <a:t>BID: Ana Lúcia </a:t>
            </a:r>
            <a:r>
              <a:rPr lang="pt-BR" sz="1600" b="0" dirty="0" err="1"/>
              <a:t>Dezolt</a:t>
            </a:r>
            <a:endParaRPr lang="pt-BR" sz="1600" b="0" dirty="0"/>
          </a:p>
          <a:p>
            <a:r>
              <a:rPr lang="pt-BR" sz="1600" dirty="0"/>
              <a:t> </a:t>
            </a:r>
          </a:p>
          <a:p>
            <a:r>
              <a:rPr lang="pt-BR" sz="1600" dirty="0"/>
              <a:t>Reunião de Coordenação</a:t>
            </a:r>
            <a:r>
              <a:rPr lang="pt-BR" sz="1600" dirty="0" smtClean="0"/>
              <a:t>:</a:t>
            </a:r>
          </a:p>
          <a:p>
            <a:endParaRPr lang="pt-BR" sz="1600" b="0" dirty="0"/>
          </a:p>
          <a:p>
            <a:r>
              <a:rPr lang="pt-BR" sz="1600" b="0" dirty="0" smtClean="0"/>
              <a:t>a. Propor </a:t>
            </a:r>
            <a:r>
              <a:rPr lang="pt-BR" sz="1600" b="0" dirty="0"/>
              <a:t>um plano de trabalho conjunto para atender as demandas por formação dos Estados e Municípios do </a:t>
            </a:r>
            <a:r>
              <a:rPr lang="pt-BR" sz="1600" b="0" dirty="0" smtClean="0"/>
              <a:t>PNAFM;</a:t>
            </a:r>
          </a:p>
          <a:p>
            <a:endParaRPr lang="pt-BR" sz="1600" b="0" dirty="0"/>
          </a:p>
          <a:p>
            <a:r>
              <a:rPr lang="pt-BR" sz="1600" b="0" dirty="0" smtClean="0"/>
              <a:t>b. Breve </a:t>
            </a:r>
            <a:r>
              <a:rPr lang="pt-BR" sz="1600" b="0" dirty="0"/>
              <a:t>apresentação dos antecedentes e expectativas da COGEF e da formação em </a:t>
            </a:r>
            <a:r>
              <a:rPr lang="pt-BR" sz="1600" b="0" dirty="0" smtClean="0"/>
              <a:t>compras/ENAP;</a:t>
            </a:r>
          </a:p>
          <a:p>
            <a:endParaRPr lang="pt-BR" sz="1600" b="0" dirty="0"/>
          </a:p>
          <a:p>
            <a:r>
              <a:rPr lang="pt-BR" sz="1600" b="0" dirty="0" smtClean="0"/>
              <a:t>c. </a:t>
            </a:r>
            <a:r>
              <a:rPr lang="pt-BR" sz="1600" b="0" dirty="0"/>
              <a:t>Planejamento e procedimentos para a demanda por capacitação e capacidade de resposta da ESAF e </a:t>
            </a:r>
            <a:r>
              <a:rPr lang="pt-BR" sz="1600" b="0" dirty="0" smtClean="0"/>
              <a:t>ENAP;</a:t>
            </a:r>
          </a:p>
          <a:p>
            <a:endParaRPr lang="pt-BR" sz="1600" b="0" dirty="0"/>
          </a:p>
        </p:txBody>
      </p:sp>
      <p:sp>
        <p:nvSpPr>
          <p:cNvPr id="19459" name="CaixaDeTexto 3"/>
          <p:cNvSpPr txBox="1">
            <a:spLocks noChangeArrowheads="1"/>
          </p:cNvSpPr>
          <p:nvPr/>
        </p:nvSpPr>
        <p:spPr bwMode="auto">
          <a:xfrm>
            <a:off x="1293813" y="411163"/>
            <a:ext cx="52308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</a:rPr>
              <a:t>Ações em andamento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112114-76E7-4075-9BF0-DAA0E42D9D6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Retângulo 2"/>
          <p:cNvSpPr/>
          <p:nvPr/>
        </p:nvSpPr>
        <p:spPr>
          <a:xfrm>
            <a:off x="0" y="1275775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0" dirty="0"/>
              <a:t>d. Indicação do procedimento de execução, via descentralização - elaboração de plano de formação global, contendo as ações de cada </a:t>
            </a:r>
            <a:r>
              <a:rPr lang="pt-BR" sz="1600" b="0" dirty="0" smtClean="0"/>
              <a:t>Escola;</a:t>
            </a:r>
          </a:p>
          <a:p>
            <a:endParaRPr lang="pt-BR" sz="1600" b="0" dirty="0"/>
          </a:p>
          <a:p>
            <a:r>
              <a:rPr lang="pt-BR" sz="1600" b="0" dirty="0"/>
              <a:t>e. Possibilidades de formação/ENAP, sujeitas à confirmação:</a:t>
            </a:r>
          </a:p>
          <a:p>
            <a:r>
              <a:rPr lang="pt-BR" sz="1600" b="0" dirty="0"/>
              <a:t>        - replicação do programa Gestão de Compras Públicas, acrescentando módulo de gestão de contratos.</a:t>
            </a:r>
          </a:p>
          <a:p>
            <a:r>
              <a:rPr lang="pt-BR" sz="1600" b="0" dirty="0"/>
              <a:t>        - Gestão Estratégica da Organização: OBS: contemplaria os módulo III, V, VII do Programa </a:t>
            </a:r>
            <a:r>
              <a:rPr lang="pt-BR" sz="1600" b="0" dirty="0" smtClean="0"/>
              <a:t>COGEF;</a:t>
            </a:r>
          </a:p>
          <a:p>
            <a:endParaRPr lang="pt-BR" sz="1600" b="0" dirty="0"/>
          </a:p>
          <a:p>
            <a:r>
              <a:rPr lang="pt-BR" sz="1600" b="0" dirty="0"/>
              <a:t>f. BID: envio do material do Programa de Compras/ENAP e do Questionário sobre Compras Públicas Estaduais. Capacitação sobre os procedimentos do </a:t>
            </a:r>
            <a:r>
              <a:rPr lang="pt-BR" sz="1600" b="0" dirty="0" smtClean="0"/>
              <a:t>Banco;</a:t>
            </a:r>
          </a:p>
          <a:p>
            <a:endParaRPr lang="pt-BR" sz="1600" b="0" dirty="0"/>
          </a:p>
          <a:p>
            <a:r>
              <a:rPr lang="pt-BR" sz="1600" b="0" dirty="0"/>
              <a:t>g. Possibilidades de formação/ESAF: </a:t>
            </a:r>
          </a:p>
          <a:p>
            <a:r>
              <a:rPr lang="pt-BR" sz="1600" b="0" dirty="0"/>
              <a:t>        - envio da programação do primeiro semestre de 2015 e procedimentos para participação:</a:t>
            </a:r>
          </a:p>
          <a:p>
            <a:r>
              <a:rPr lang="pt-BR" sz="1600" b="0" dirty="0"/>
              <a:t>                - curso gestão por projetos</a:t>
            </a:r>
          </a:p>
          <a:p>
            <a:r>
              <a:rPr lang="pt-BR" sz="1600" b="0" dirty="0"/>
              <a:t>                - curso de negociação</a:t>
            </a:r>
          </a:p>
          <a:p>
            <a:r>
              <a:rPr lang="pt-BR" sz="1600" b="0" dirty="0"/>
              <a:t>                - Gestão do conhecimento e capital intelectual</a:t>
            </a:r>
          </a:p>
          <a:p>
            <a:r>
              <a:rPr lang="pt-BR" sz="1600" b="0" dirty="0"/>
              <a:t>                - lideranças e desenvolvimento de equipe.</a:t>
            </a:r>
          </a:p>
          <a:p>
            <a:r>
              <a:rPr lang="pt-BR" sz="1600" b="0" dirty="0"/>
              <a:t>        - apresentação de proposta para Linha Editorial das ações de modernização da gestão fazendária - Publicação de </a:t>
            </a:r>
            <a:r>
              <a:rPr lang="pt-BR" sz="1600" b="0" dirty="0" smtClean="0"/>
              <a:t>Artigos;</a:t>
            </a:r>
          </a:p>
          <a:p>
            <a:endParaRPr lang="pt-BR" sz="1600" b="0" dirty="0"/>
          </a:p>
          <a:p>
            <a:r>
              <a:rPr lang="pt-BR" sz="1600" b="0" dirty="0"/>
              <a:t>h.  Participação da ENAP na primeira reunião da COGEF e COGEP de 2015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19125" y="533400"/>
            <a:ext cx="712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 smtClean="0">
                <a:solidFill>
                  <a:schemeClr val="bg1"/>
                </a:solidFill>
              </a:rPr>
              <a:t>Alinhamento Programa de Formação </a:t>
            </a:r>
            <a:r>
              <a:rPr lang="pt-BR" sz="1800" dirty="0" err="1" smtClean="0">
                <a:solidFill>
                  <a:schemeClr val="bg1"/>
                </a:solidFill>
              </a:rPr>
              <a:t>UCPs</a:t>
            </a:r>
            <a:r>
              <a:rPr lang="pt-BR" sz="1800" dirty="0" smtClean="0">
                <a:solidFill>
                  <a:schemeClr val="bg1"/>
                </a:solidFill>
              </a:rPr>
              <a:t> e </a:t>
            </a:r>
            <a:r>
              <a:rPr lang="pt-BR" sz="1800" dirty="0" err="1" smtClean="0">
                <a:solidFill>
                  <a:schemeClr val="bg1"/>
                </a:solidFill>
              </a:rPr>
              <a:t>UEMs</a:t>
            </a:r>
            <a:r>
              <a:rPr lang="pt-BR" sz="1800" dirty="0" smtClean="0">
                <a:solidFill>
                  <a:schemeClr val="bg1"/>
                </a:solidFill>
              </a:rPr>
              <a:t> - Continua</a:t>
            </a:r>
            <a:endParaRPr lang="pt-B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38" y="214313"/>
            <a:ext cx="6726237" cy="427037"/>
          </a:xfrm>
        </p:spPr>
        <p:txBody>
          <a:bodyPr/>
          <a:lstStyle/>
          <a:p>
            <a:pPr algn="ctr"/>
            <a:r>
              <a:rPr lang="pt-BR" sz="2800" smtClean="0"/>
              <a:t>Andamento da Ações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12888"/>
            <a:ext cx="8780462" cy="4046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000" b="1" dirty="0"/>
              <a:t>3</a:t>
            </a:r>
            <a:r>
              <a:rPr lang="pt-BR" sz="2000" b="1" dirty="0" smtClean="0"/>
              <a:t>. Mestrado – Universidade Externado da Colômbia e CIAT:</a:t>
            </a:r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     </a:t>
            </a:r>
            <a:r>
              <a:rPr lang="pt-BR" sz="2000" dirty="0" smtClean="0"/>
              <a:t>Em negociação: Parceria com a Universidade Federal de Tocantins – UFT.</a:t>
            </a:r>
          </a:p>
          <a:p>
            <a:pPr>
              <a:buFont typeface="Wingdings" pitchFamily="2" charset="2"/>
              <a:buNone/>
            </a:pPr>
            <a:endParaRPr lang="pt-BR" sz="2000" b="1" dirty="0"/>
          </a:p>
          <a:p>
            <a:pPr marL="0" indent="0" algn="just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4. </a:t>
            </a:r>
            <a:r>
              <a:rPr lang="pt-BR" sz="2000" b="1" dirty="0"/>
              <a:t>Workshops 2015:</a:t>
            </a:r>
          </a:p>
          <a:p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    Quais </a:t>
            </a:r>
            <a:r>
              <a:rPr lang="pt-BR" sz="2000" dirty="0"/>
              <a:t>os próximos eventos? </a:t>
            </a:r>
            <a:r>
              <a:rPr lang="pt-BR" sz="2000" dirty="0" smtClean="0"/>
              <a:t>Onde serão?</a:t>
            </a:r>
            <a:endParaRPr lang="pt-BR" sz="2000" dirty="0"/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endParaRPr lang="pt-BR" sz="2000" b="1" dirty="0"/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endParaRPr lang="pt-BR" sz="2000" b="1" dirty="0" smtClean="0"/>
          </a:p>
          <a:p>
            <a:pPr>
              <a:buFont typeface="Wingdings" pitchFamily="2" charset="2"/>
              <a:buNone/>
            </a:pPr>
            <a:r>
              <a:rPr lang="pt-BR" sz="2000" b="1" dirty="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2"/>
          <p:cNvSpPr txBox="1">
            <a:spLocks noGrp="1"/>
          </p:cNvSpPr>
          <p:nvPr/>
        </p:nvSpPr>
        <p:spPr bwMode="gray">
          <a:xfrm>
            <a:off x="8240713" y="6619875"/>
            <a:ext cx="719137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eaLnBrk="0" hangingPunct="0">
              <a:lnSpc>
                <a:spcPct val="80000"/>
              </a:lnSpc>
            </a:pPr>
            <a:fld id="{116035F2-7C2C-46AD-BF84-03D5F84A8442}" type="slidenum">
              <a:rPr lang="en-US" sz="1000" b="0"/>
              <a:pPr algn="r" eaLnBrk="0" hangingPunct="0">
                <a:lnSpc>
                  <a:spcPct val="80000"/>
                </a:lnSpc>
              </a:pPr>
              <a:t>6</a:t>
            </a:fld>
            <a:endParaRPr lang="en-US" sz="1000" b="0"/>
          </a:p>
        </p:txBody>
      </p:sp>
      <p:sp>
        <p:nvSpPr>
          <p:cNvPr id="4" name="CaixaDeTexto 3"/>
          <p:cNvSpPr txBox="1"/>
          <p:nvPr/>
        </p:nvSpPr>
        <p:spPr>
          <a:xfrm>
            <a:off x="1016000" y="1397000"/>
            <a:ext cx="69786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r>
              <a:rPr lang="pt-BR" sz="4400" dirty="0"/>
              <a:t>      </a:t>
            </a:r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Obrigado !</a:t>
            </a:r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5295900" y="4978400"/>
            <a:ext cx="3200400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pt-BR" dirty="0"/>
              <a:t> </a:t>
            </a: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 Cesar da Costa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GT Capacitação/COGEF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SEFAZ/RS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 Fone (51) 9991.0675</a:t>
            </a:r>
          </a:p>
          <a:p>
            <a:pPr>
              <a:spcBef>
                <a:spcPts val="0"/>
              </a:spcBef>
              <a:defRPr/>
            </a:pPr>
            <a:r>
              <a:rPr lang="pt-BR" i="1" dirty="0">
                <a:solidFill>
                  <a:schemeClr val="accent2">
                    <a:lumMod val="50000"/>
                  </a:schemeClr>
                </a:solidFill>
                <a:latin typeface="Arial Rounded MT Bold" pitchFamily="34" charset="0"/>
              </a:rPr>
              <a:t>miltoncc@sefaz.rs.gov.br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1"/>
  <p:tag name="COLORSCHEME" val="ppBackground$16777215|ppForeground$0|ppShadow$8421504|ppTitle$102|ppFill$15129023|ppAccent1$13415296|ppAccent2$11766848|ppAccent3$10053120|ExtraColor$14540253|ExtraColor$11711154|ExtraColor$6250335|ExtraColor$6737151|ExtraColor$39423|ExtraColor$13260|ExtraColor$3355545|ExtraColor$52326|"/>
  <p:tag name="THINKCELLUNDODONOTDELETE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26.03.2006 17:56: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UnitofMeasure"/>
  <p:tag name="DATE" val="26.03.2006 17:56: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amp"/>
  <p:tag name="DATE" val="26.03.2006 17:56: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tpConnector"/>
  <p:tag name="DATE" val="26.03.2006 17:56: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MDgffkzs0yFlkmZHdX9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NUTdCKLUK.8EdwFWoKKA"/>
</p:tagLst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660000"/>
      </a:dk2>
      <a:lt2>
        <a:srgbClr val="808080"/>
      </a:lt2>
      <a:accent1>
        <a:srgbClr val="BFD9E6"/>
      </a:accent1>
      <a:accent2>
        <a:srgbClr val="80B3CC"/>
      </a:accent2>
      <a:accent3>
        <a:srgbClr val="FFFFFF"/>
      </a:accent3>
      <a:accent4>
        <a:srgbClr val="000000"/>
      </a:accent4>
      <a:accent5>
        <a:srgbClr val="DCE9F0"/>
      </a:accent5>
      <a:accent6>
        <a:srgbClr val="73A2B9"/>
      </a:accent6>
      <a:hlink>
        <a:srgbClr val="408CB3"/>
      </a:hlink>
      <a:folHlink>
        <a:srgbClr val="006699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72000" tIns="72000" rIns="7200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100000"/>
          <a:buFont typeface="Wingdings" pitchFamily="2" charset="2"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FFFFFF"/>
        </a:dk2>
        <a:lt2>
          <a:srgbClr val="999999"/>
        </a:lt2>
        <a:accent1>
          <a:srgbClr val="D6EBF6"/>
        </a:accent1>
        <a:accent2>
          <a:srgbClr val="83C2E5"/>
        </a:accent2>
        <a:accent3>
          <a:srgbClr val="FFFFFF"/>
        </a:accent3>
        <a:accent4>
          <a:srgbClr val="000000"/>
        </a:accent4>
        <a:accent5>
          <a:srgbClr val="E8F3FA"/>
        </a:accent5>
        <a:accent6>
          <a:srgbClr val="76B0CF"/>
        </a:accent6>
        <a:hlink>
          <a:srgbClr val="288FC8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15986</TotalTime>
  <Words>288</Words>
  <Application>Microsoft Office PowerPoint</Application>
  <PresentationFormat>Apresentação na tela (4:3)</PresentationFormat>
  <Paragraphs>94</Paragraphs>
  <Slides>6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Wingdings</vt:lpstr>
      <vt:lpstr>Blank</vt:lpstr>
      <vt:lpstr>think-cell Slide</vt:lpstr>
      <vt:lpstr> GT CAPACITAÇÃO</vt:lpstr>
      <vt:lpstr>Ações em andamento</vt:lpstr>
      <vt:lpstr>Apresentação do PowerPoint</vt:lpstr>
      <vt:lpstr>Apresentação do PowerPoint</vt:lpstr>
      <vt:lpstr>Andamento da Ações</vt:lpstr>
      <vt:lpstr>Apresentação do PowerPoint</vt:lpstr>
    </vt:vector>
  </TitlesOfParts>
  <Company>Accenture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Modernização das Secretarias de Fazenda Funções Financeiras e Tributárias</dc:title>
  <dc:creator>leonardo.paolucci</dc:creator>
  <cp:lastModifiedBy>Milton Cesar da Costa</cp:lastModifiedBy>
  <cp:revision>167</cp:revision>
  <cp:lastPrinted>2000-08-10T20:43:38Z</cp:lastPrinted>
  <dcterms:created xsi:type="dcterms:W3CDTF">2010-11-12T18:31:08Z</dcterms:created>
  <dcterms:modified xsi:type="dcterms:W3CDTF">2014-11-27T13:21:04Z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QptVersion">
    <vt:i4>507</vt:i4>
  </property>
  <property fmtid="{D5CDD505-2E9C-101B-9397-08002B2CF9AE}" pid="3" name="QptDesign">
    <vt:i4>2</vt:i4>
  </property>
  <property fmtid="{D5CDD505-2E9C-101B-9397-08002B2CF9AE}" pid="4" name="QptPageSize">
    <vt:i4>1</vt:i4>
  </property>
  <property fmtid="{D5CDD505-2E9C-101B-9397-08002B2CF9AE}" pid="5" name="QptColorScheme">
    <vt:lpwstr>Default</vt:lpwstr>
  </property>
</Properties>
</file>