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4" r:id="rId2"/>
    <p:sldId id="262" r:id="rId3"/>
    <p:sldId id="263" r:id="rId4"/>
    <p:sldId id="257" r:id="rId5"/>
    <p:sldId id="256" r:id="rId6"/>
    <p:sldId id="258" r:id="rId7"/>
    <p:sldId id="261" r:id="rId8"/>
    <p:sldId id="259" r:id="rId9"/>
    <p:sldId id="266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48" d="100"/>
          <a:sy n="48" d="100"/>
        </p:scale>
        <p:origin x="1800" y="6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A5BDA0-A224-449F-B139-9EC014175940}" type="datetimeFigureOut">
              <a:rPr lang="pt-BR" smtClean="0"/>
              <a:t>27/11/2014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E91619-3600-45BE-96A9-0545FF8321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5231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574611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719263" y="1182688"/>
            <a:ext cx="10477501" cy="7858125"/>
          </a:xfrm>
          <a:ln/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0575" y="325438"/>
            <a:ext cx="5454650" cy="304800"/>
          </a:xfrm>
          <a:noFill/>
          <a:ln w="9525"/>
        </p:spPr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2723490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C8F51-F93B-47D1-9CA9-0EA90529C236}" type="datetimeFigureOut">
              <a:rPr lang="pt-BR" smtClean="0"/>
              <a:t>27/11/2014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54CE0-1CAB-4155-8FDB-F309CC2ACB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7646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C8F51-F93B-47D1-9CA9-0EA90529C236}" type="datetimeFigureOut">
              <a:rPr lang="pt-BR" smtClean="0"/>
              <a:t>27/11/2014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54CE0-1CAB-4155-8FDB-F309CC2ACB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6095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C8F51-F93B-47D1-9CA9-0EA90529C236}" type="datetimeFigureOut">
              <a:rPr lang="pt-BR" smtClean="0"/>
              <a:t>27/11/2014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54CE0-1CAB-4155-8FDB-F309CC2ACB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258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C8F51-F93B-47D1-9CA9-0EA90529C236}" type="datetimeFigureOut">
              <a:rPr lang="pt-BR" smtClean="0"/>
              <a:t>27/11/2014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54CE0-1CAB-4155-8FDB-F309CC2ACB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6918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C8F51-F93B-47D1-9CA9-0EA90529C236}" type="datetimeFigureOut">
              <a:rPr lang="pt-BR" smtClean="0"/>
              <a:t>27/11/2014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54CE0-1CAB-4155-8FDB-F309CC2ACB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3471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C8F51-F93B-47D1-9CA9-0EA90529C236}" type="datetimeFigureOut">
              <a:rPr lang="pt-BR" smtClean="0"/>
              <a:t>27/11/2014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54CE0-1CAB-4155-8FDB-F309CC2ACB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3056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C8F51-F93B-47D1-9CA9-0EA90529C236}" type="datetimeFigureOut">
              <a:rPr lang="pt-BR" smtClean="0"/>
              <a:t>27/11/2014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54CE0-1CAB-4155-8FDB-F309CC2ACB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112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C8F51-F93B-47D1-9CA9-0EA90529C236}" type="datetimeFigureOut">
              <a:rPr lang="pt-BR" smtClean="0"/>
              <a:t>27/11/2014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54CE0-1CAB-4155-8FDB-F309CC2ACB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5808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C8F51-F93B-47D1-9CA9-0EA90529C236}" type="datetimeFigureOut">
              <a:rPr lang="pt-BR" smtClean="0"/>
              <a:t>27/11/2014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54CE0-1CAB-4155-8FDB-F309CC2ACB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7687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C8F51-F93B-47D1-9CA9-0EA90529C236}" type="datetimeFigureOut">
              <a:rPr lang="pt-BR" smtClean="0"/>
              <a:t>27/11/2014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54CE0-1CAB-4155-8FDB-F309CC2ACB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1532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C8F51-F93B-47D1-9CA9-0EA90529C236}" type="datetimeFigureOut">
              <a:rPr lang="pt-BR" smtClean="0"/>
              <a:t>27/11/2014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54CE0-1CAB-4155-8FDB-F309CC2ACB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0186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C8F51-F93B-47D1-9CA9-0EA90529C236}" type="datetimeFigureOut">
              <a:rPr lang="pt-BR" smtClean="0"/>
              <a:t>27/11/2014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54CE0-1CAB-4155-8FDB-F309CC2ACB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4629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Rectangle 31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0" name="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6"/>
          <a:srcRect l="8269" t="162" r="9044" b="-1276"/>
          <a:stretch/>
        </p:blipFill>
        <p:spPr>
          <a:xfrm>
            <a:off x="0" y="-175957"/>
            <a:ext cx="9204901" cy="7035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31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95536" y="1421934"/>
            <a:ext cx="8136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/>
              </a:rPr>
              <a:t>23º COGEF HOUVE A PROPOSTA DO MESTRADO EM ADMINISTRAÇÃO TRIBUTÁRIA PELA UNIVERSIDADE EXTERNATO DA COLÔMBIA EM PARCERIA COM O CIAT</a:t>
            </a:r>
            <a:endParaRPr lang="pt-BR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03548" y="3246075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/>
              </a:rPr>
              <a:t>A PROPOSTA INICIAL NÃO ATENDIA AS ESPECIFICIDADES DOS ESTADOS BRASILEIROS (ERA FOCADO EM ADUANAS).</a:t>
            </a:r>
            <a:endParaRPr lang="pt-BR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4686235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/>
              </a:rPr>
              <a:t>COMO CONVALIDAR  NO  BRASIL? PODE SER FINANCIADO PELO BID?</a:t>
            </a:r>
            <a:endParaRPr lang="pt-BR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664774" y="366684"/>
            <a:ext cx="75984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smtClean="0">
                <a:ln w="10541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GT – CAPACITAÇÃO:  ENCAMINHAMENTOS DO MESTRADO</a:t>
            </a:r>
            <a:endParaRPr lang="pt-BR" sz="2400" b="1" dirty="0">
              <a:ln w="10541" cmpd="sng">
                <a:solidFill>
                  <a:schemeClr val="tx1">
                    <a:lumMod val="85000"/>
                    <a:lumOff val="15000"/>
                  </a:schemeClr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85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433024" y="2651428"/>
            <a:ext cx="81369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/>
              </a:rPr>
              <a:t>A UFT PROPÔS A </a:t>
            </a:r>
            <a:r>
              <a:rPr lang="pt-BR" sz="2400" b="1" cap="all" dirty="0" smtClean="0">
                <a:ln w="90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/>
              </a:rPr>
              <a:t>DUPLA CERTIFICAÇÃO  </a:t>
            </a:r>
            <a:r>
              <a:rPr lang="pt-B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/>
              </a:rPr>
              <a:t>COMO CAMINHO MAIS FÁCIL PARA A TÍTULAÇÃO SER RECONHECIDA NO BRASIL. </a:t>
            </a:r>
          </a:p>
          <a:p>
            <a:endParaRPr lang="pt-BR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467544" y="1013827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/>
              </a:rPr>
              <a:t>GT CAPACITAÇÃO CONTACTOU  A UFT – UNIVERSIDADE FEDERAL DO TOCANTINS DURANTE O  53º GDFAZ </a:t>
            </a:r>
            <a:endParaRPr lang="pt-BR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3851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95536" y="620688"/>
            <a:ext cx="842493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PROPOSTA DA UNIVERSIDADE </a:t>
            </a:r>
            <a:r>
              <a:rPr lang="pt-BR" b="1" u="sng" dirty="0">
                <a:latin typeface="Arial" panose="020B0604020202020204" pitchFamily="34" charset="0"/>
                <a:cs typeface="Arial" panose="020B0604020202020204" pitchFamily="34" charset="0"/>
              </a:rPr>
              <a:t>FEDERAL DO TOCANTINS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pt-BR" b="1" u="sng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Disciplinas Obrigatórias</a:t>
            </a:r>
            <a:endParaRPr lang="pt-BR" b="1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Estado e Sociedade - 45 horas – 3 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créditos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– presencial</a:t>
            </a:r>
          </a:p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Metodologia de Pesquisa – 45 horas - 3 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créditos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– presencial</a:t>
            </a:r>
          </a:p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Fundamentos de Políticas Públicas – 45 horas - 3 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créditos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– presencial</a:t>
            </a:r>
          </a:p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Avaliação de Políticas Públicas  - 45 horas - 3 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créditos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– presencial</a:t>
            </a:r>
          </a:p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Economia e Finanças Públicas – 45 horas - 3 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créditos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– presencial</a:t>
            </a:r>
          </a:p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Residência  em Políticas Públicas (Estágio Profissional) – 60 horas – 6 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créditos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semi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 presencial</a:t>
            </a:r>
          </a:p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Oficinas de Dissertação  Profissional – 60 horas – 4 créditos – </a:t>
            </a:r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semi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 presencial</a:t>
            </a:r>
          </a:p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pt-BR" b="1" u="sng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Disciplinas Optativas</a:t>
            </a:r>
            <a:endParaRPr lang="pt-BR" b="1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Metodologia Qualitativa  - 30 horas – 3 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créditos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Análise Multivariada Aplicada -  30 horas – 3 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créditos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Planejamento Estratégico e Governamental – 30 horas – 3 créditos</a:t>
            </a:r>
          </a:p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Direito Público – 30 horas - – 3 créditos</a:t>
            </a:r>
          </a:p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Gestão de Processos – 30 horas – 3 créditos</a:t>
            </a:r>
          </a:p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Gestão de Pessoas – 30 horas – 3 créditos</a:t>
            </a:r>
          </a:p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Federalismo, Dinâmicas Territoriais  e Políticas Públicas – 30 horas – 3 créditos</a:t>
            </a:r>
          </a:p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2" name="Retângulo 1"/>
          <p:cNvSpPr/>
          <p:nvPr/>
        </p:nvSpPr>
        <p:spPr>
          <a:xfrm>
            <a:off x="906165" y="203743"/>
            <a:ext cx="69443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MESTRADO EM GESTÃO DE POLÍTICAS PÚBLICAS </a:t>
            </a:r>
          </a:p>
        </p:txBody>
      </p:sp>
    </p:spTree>
    <p:extLst>
      <p:ext uri="{BB962C8B-B14F-4D97-AF65-F5344CB8AC3E}">
        <p14:creationId xmlns:p14="http://schemas.microsoft.com/office/powerpoint/2010/main" val="12187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467544" y="548680"/>
            <a:ext cx="784887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400" b="1" dirty="0" smtClean="0"/>
              <a:t>Os </a:t>
            </a:r>
            <a:r>
              <a:rPr lang="pt-BR" sz="2400" b="1" dirty="0"/>
              <a:t>alunos precisam fazer as obrigatórias e mais 3 (três) optativas. </a:t>
            </a:r>
            <a:endParaRPr lang="pt-BR" sz="2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400" b="1" dirty="0"/>
              <a:t>Todas optativas podem ser feitas pela instituição parceira na modalidade EAD.</a:t>
            </a:r>
            <a:endParaRPr lang="pt-BR" sz="2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400" b="1" dirty="0"/>
              <a:t>As disciplinas Residência  em Políticas Públicas (Estágio Profissional) e Oficinas de Dissertação  Profissional também utilizarão suporte de tecnologias educacionais a distância,  mas são </a:t>
            </a:r>
            <a:r>
              <a:rPr lang="pt-BR" sz="2400" b="1" dirty="0" err="1"/>
              <a:t>semi</a:t>
            </a:r>
            <a:r>
              <a:rPr lang="pt-BR" sz="2400" b="1" dirty="0"/>
              <a:t> presenciais.</a:t>
            </a:r>
            <a:endParaRPr lang="pt-BR" sz="2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400" b="1" dirty="0"/>
              <a:t>As disciplinas poderão ser distribuídas em três encontros presenciais,  de quinze dias cada, com atividades de 8 horas por dia. </a:t>
            </a:r>
            <a:endParaRPr lang="pt-BR" sz="2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400" b="1" dirty="0"/>
              <a:t>Podemos pensar em defesas conjuntas entre as duas instituições parceiras.</a:t>
            </a:r>
            <a:endParaRPr lang="pt-BR" sz="2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400" b="1" dirty="0"/>
              <a:t>Os custos irão depender da quantidade de alunos</a:t>
            </a:r>
            <a:r>
              <a:rPr lang="pt-BR" sz="2400" b="1" dirty="0" smtClean="0"/>
              <a:t>.</a:t>
            </a:r>
            <a:r>
              <a:rPr lang="pt-BR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9161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5117633"/>
              </p:ext>
            </p:extLst>
          </p:nvPr>
        </p:nvGraphicFramePr>
        <p:xfrm>
          <a:off x="755576" y="1122443"/>
          <a:ext cx="7920880" cy="46131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0120"/>
                <a:gridCol w="5760640"/>
                <a:gridCol w="1080120"/>
              </a:tblGrid>
              <a:tr h="44728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>
                          <a:effectLst/>
                        </a:rPr>
                        <a:t>1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>
                          <a:effectLst/>
                        </a:rPr>
                        <a:t>Teoría del Estado 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32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4728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>
                          <a:effectLst/>
                        </a:rPr>
                        <a:t>2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>
                          <a:effectLst/>
                        </a:rPr>
                        <a:t>Metodología de la investigación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32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4728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>
                          <a:effectLst/>
                        </a:rPr>
                        <a:t>3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Teoría de las finanzas y las políticas públicas 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64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4728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>
                          <a:effectLst/>
                        </a:rPr>
                        <a:t>4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>
                          <a:effectLst/>
                        </a:rPr>
                        <a:t>Sociología y ética fiscal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32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4728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>
                          <a:effectLst/>
                        </a:rPr>
                        <a:t>5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>
                          <a:effectLst/>
                        </a:rPr>
                        <a:t>Política fiscal y tributaria 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64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4728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>
                          <a:effectLst/>
                        </a:rPr>
                        <a:t>6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Gerencia pública y su aplicación a las administraciones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32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4728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>
                          <a:effectLst/>
                        </a:rPr>
                        <a:t>7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Soberanía fiscal y subnacional -fundamentos constitucionales comparados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64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4728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>
                          <a:effectLst/>
                        </a:rPr>
                        <a:t>8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Instrumentos fiscales en el medio ambiente 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64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4728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>
                          <a:effectLst/>
                        </a:rPr>
                        <a:t>9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>
                          <a:effectLst/>
                        </a:rPr>
                        <a:t>Gestión contractual 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32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Retângulo 2"/>
          <p:cNvSpPr/>
          <p:nvPr/>
        </p:nvSpPr>
        <p:spPr>
          <a:xfrm>
            <a:off x="323528" y="188640"/>
            <a:ext cx="8424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/>
              <a:t>Propuesta de Maestría gestión Hacendaria de la Universidad Externado de Colombia</a:t>
            </a:r>
            <a:endParaRPr lang="pt-BR" sz="2400" b="1" dirty="0"/>
          </a:p>
        </p:txBody>
      </p:sp>
      <p:sp>
        <p:nvSpPr>
          <p:cNvPr id="5" name="Elipse 4"/>
          <p:cNvSpPr/>
          <p:nvPr/>
        </p:nvSpPr>
        <p:spPr>
          <a:xfrm>
            <a:off x="3707904" y="5805264"/>
            <a:ext cx="2088232" cy="864096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1ª ANO</a:t>
            </a:r>
            <a:endParaRPr lang="pt-B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5987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7116273"/>
              </p:ext>
            </p:extLst>
          </p:nvPr>
        </p:nvGraphicFramePr>
        <p:xfrm>
          <a:off x="467544" y="426720"/>
          <a:ext cx="8208912" cy="6004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9397"/>
                <a:gridCol w="5970118"/>
                <a:gridCol w="1119397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 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>
                          <a:effectLst/>
                        </a:rPr>
                        <a:t>GESTION TRIBUTARIA</a:t>
                      </a:r>
                      <a:endParaRPr lang="pt-BR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 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1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>
                          <a:effectLst/>
                        </a:rPr>
                        <a:t>Estructura  de tribtuaria I 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64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2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>
                          <a:effectLst/>
                        </a:rPr>
                        <a:t>Estructura tributaria II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64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3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>
                          <a:effectLst/>
                        </a:rPr>
                        <a:t>Procedimientos administrativos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64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4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>
                          <a:effectLst/>
                        </a:rPr>
                        <a:t>Coordinación intraterritorial 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64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5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>
                          <a:effectLst/>
                        </a:rPr>
                        <a:t>Estudio de casos 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64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6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>
                          <a:effectLst/>
                        </a:rPr>
                        <a:t>Trabajo de grado 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 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 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>
                          <a:effectLst/>
                        </a:rPr>
                        <a:t>Subto total</a:t>
                      </a:r>
                      <a:endParaRPr lang="pt-BR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320</a:t>
                      </a:r>
                      <a:endParaRPr lang="pt-BR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 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>
                          <a:effectLst/>
                        </a:rPr>
                        <a:t>GESTION DEL GASTO PUBLICO</a:t>
                      </a:r>
                      <a:endParaRPr lang="pt-BR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 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1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>
                          <a:effectLst/>
                        </a:rPr>
                        <a:t>Estructura  del gasto I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64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2</a:t>
                      </a:r>
                      <a:endParaRPr lang="pt-BR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>
                          <a:effectLst/>
                        </a:rPr>
                        <a:t>Estructura del gasto II 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64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3</a:t>
                      </a:r>
                      <a:endParaRPr lang="pt-BR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>
                          <a:effectLst/>
                        </a:rPr>
                        <a:t>Control fiscal 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64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4</a:t>
                      </a:r>
                      <a:endParaRPr lang="pt-BR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>
                          <a:effectLst/>
                        </a:rPr>
                        <a:t>Instrumentos financieros 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64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5</a:t>
                      </a:r>
                      <a:endParaRPr lang="pt-BR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>
                          <a:effectLst/>
                        </a:rPr>
                        <a:t>Estudio de casos 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64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6</a:t>
                      </a:r>
                      <a:endParaRPr lang="pt-BR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>
                          <a:effectLst/>
                        </a:rPr>
                        <a:t>Trabajo de grado 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>
                          <a:effectLst/>
                        </a:rPr>
                        <a:t> 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>
                          <a:effectLst/>
                        </a:rPr>
                        <a:t> 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>
                          <a:effectLst/>
                        </a:rPr>
                        <a:t>Subtotal </a:t>
                      </a:r>
                      <a:endParaRPr lang="pt-BR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320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Elipse 5"/>
          <p:cNvSpPr/>
          <p:nvPr/>
        </p:nvSpPr>
        <p:spPr>
          <a:xfrm>
            <a:off x="4752020" y="5840441"/>
            <a:ext cx="2088232" cy="864096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2ª ANO</a:t>
            </a:r>
            <a:endParaRPr lang="pt-B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7437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04027" y="1664774"/>
            <a:ext cx="846046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b="1" dirty="0" smtClean="0">
                <a:solidFill>
                  <a:srgbClr val="002060"/>
                </a:solidFill>
              </a:rPr>
              <a:t>Ajuste das Grades Curriculares e compartilhamento de disciplinas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b="1" dirty="0" smtClean="0">
                <a:solidFill>
                  <a:srgbClr val="002060"/>
                </a:solidFill>
              </a:rPr>
              <a:t>Levantamento de custos;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b="1" dirty="0" smtClean="0">
                <a:solidFill>
                  <a:srgbClr val="002060"/>
                </a:solidFill>
              </a:rPr>
              <a:t>Identificação da demanda  das </a:t>
            </a:r>
            <a:r>
              <a:rPr lang="pt-BR" sz="2800" b="1" dirty="0" err="1" smtClean="0">
                <a:solidFill>
                  <a:srgbClr val="002060"/>
                </a:solidFill>
              </a:rPr>
              <a:t>Ufs</a:t>
            </a:r>
            <a:r>
              <a:rPr lang="pt-BR" sz="2800" b="1" dirty="0" smtClean="0">
                <a:solidFill>
                  <a:srgbClr val="002060"/>
                </a:solidFill>
              </a:rPr>
              <a:t>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b="1" dirty="0" smtClean="0">
                <a:solidFill>
                  <a:srgbClr val="002060"/>
                </a:solidFill>
              </a:rPr>
              <a:t>Formato dos 3 encontros presenciais de 15 dias;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b="1" dirty="0" smtClean="0">
                <a:solidFill>
                  <a:srgbClr val="002060"/>
                </a:solidFill>
              </a:rPr>
              <a:t>Definição do formato de contratação e aval do BID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b="1" dirty="0" smtClean="0">
                <a:solidFill>
                  <a:srgbClr val="002060"/>
                </a:solidFill>
              </a:rPr>
              <a:t>Outros...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2800" b="1" dirty="0">
              <a:solidFill>
                <a:srgbClr val="00206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971600" y="564093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PRÓXIMOS ENCAMINHAMENTOS ...</a:t>
            </a:r>
            <a:endParaRPr lang="pt-BR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5619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Number Placeholder 2"/>
          <p:cNvSpPr txBox="1">
            <a:spLocks noGrp="1"/>
          </p:cNvSpPr>
          <p:nvPr/>
        </p:nvSpPr>
        <p:spPr bwMode="gray">
          <a:xfrm>
            <a:off x="8240713" y="6619875"/>
            <a:ext cx="719137" cy="165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r" eaLnBrk="0" hangingPunct="0">
              <a:lnSpc>
                <a:spcPct val="80000"/>
              </a:lnSpc>
            </a:pPr>
            <a:fld id="{116035F2-7C2C-46AD-BF84-03D5F84A8442}" type="slidenum">
              <a:rPr lang="en-US" sz="1000" b="0"/>
              <a:pPr algn="r" eaLnBrk="0" hangingPunct="0">
                <a:lnSpc>
                  <a:spcPct val="80000"/>
                </a:lnSpc>
              </a:pPr>
              <a:t>9</a:t>
            </a:fld>
            <a:endParaRPr lang="en-US" sz="1000" b="0"/>
          </a:p>
        </p:txBody>
      </p:sp>
      <p:sp>
        <p:nvSpPr>
          <p:cNvPr id="4" name="CaixaDeTexto 3"/>
          <p:cNvSpPr txBox="1"/>
          <p:nvPr/>
        </p:nvSpPr>
        <p:spPr>
          <a:xfrm>
            <a:off x="1016000" y="1397000"/>
            <a:ext cx="6978650" cy="3140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pt-BR" dirty="0"/>
          </a:p>
          <a:p>
            <a:pPr>
              <a:defRPr/>
            </a:pPr>
            <a:endParaRPr lang="pt-BR" dirty="0"/>
          </a:p>
          <a:p>
            <a:pPr>
              <a:defRPr/>
            </a:pPr>
            <a:endParaRPr lang="pt-BR" dirty="0"/>
          </a:p>
          <a:p>
            <a:pPr>
              <a:defRPr/>
            </a:pPr>
            <a:endParaRPr lang="pt-BR" dirty="0"/>
          </a:p>
          <a:p>
            <a:pPr>
              <a:defRPr/>
            </a:pPr>
            <a:endParaRPr lang="pt-BR" dirty="0"/>
          </a:p>
          <a:p>
            <a:pPr>
              <a:defRPr/>
            </a:pPr>
            <a:endParaRPr lang="pt-BR" dirty="0"/>
          </a:p>
          <a:p>
            <a:pPr>
              <a:defRPr/>
            </a:pPr>
            <a:r>
              <a:rPr lang="pt-BR" sz="4400" dirty="0"/>
              <a:t>      </a:t>
            </a:r>
            <a:r>
              <a:rPr lang="pt-BR" sz="4400" dirty="0">
                <a:solidFill>
                  <a:schemeClr val="accent2">
                    <a:lumMod val="50000"/>
                  </a:schemeClr>
                </a:solidFill>
              </a:rPr>
              <a:t>Obrigado !</a:t>
            </a:r>
          </a:p>
          <a:p>
            <a:pPr>
              <a:defRPr/>
            </a:pPr>
            <a:endParaRPr lang="pt-BR" dirty="0"/>
          </a:p>
          <a:p>
            <a:pPr>
              <a:defRPr/>
            </a:pPr>
            <a:endParaRPr lang="pt-BR" dirty="0"/>
          </a:p>
          <a:p>
            <a:pPr>
              <a:defRPr/>
            </a:pPr>
            <a:endParaRPr lang="pt-BR" dirty="0"/>
          </a:p>
          <a:p>
            <a:pPr>
              <a:defRPr/>
            </a:pPr>
            <a:endParaRPr lang="pt-BR" dirty="0"/>
          </a:p>
          <a:p>
            <a:pPr>
              <a:defRPr/>
            </a:pP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5295900" y="4978400"/>
            <a:ext cx="32004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pt-BR" dirty="0"/>
              <a:t> </a:t>
            </a:r>
            <a:r>
              <a:rPr lang="pt-BR" i="1" dirty="0">
                <a:solidFill>
                  <a:schemeClr val="accent2">
                    <a:lumMod val="50000"/>
                  </a:schemeClr>
                </a:solidFill>
                <a:latin typeface="Arial Rounded MT Bold" pitchFamily="34" charset="0"/>
              </a:rPr>
              <a:t>Sônia Mara Borges</a:t>
            </a:r>
          </a:p>
          <a:p>
            <a:pPr>
              <a:spcBef>
                <a:spcPts val="0"/>
              </a:spcBef>
              <a:defRPr/>
            </a:pPr>
            <a:r>
              <a:rPr lang="pt-BR" i="1" dirty="0" smtClean="0">
                <a:solidFill>
                  <a:schemeClr val="accent2">
                    <a:lumMod val="50000"/>
                  </a:schemeClr>
                </a:solidFill>
                <a:latin typeface="Arial Rounded MT Bold" pitchFamily="34" charset="0"/>
              </a:rPr>
              <a:t> </a:t>
            </a:r>
            <a:r>
              <a:rPr lang="pt-BR" i="1" dirty="0">
                <a:solidFill>
                  <a:schemeClr val="accent2">
                    <a:lumMod val="50000"/>
                  </a:schemeClr>
                </a:solidFill>
                <a:latin typeface="Arial Rounded MT Bold" pitchFamily="34" charset="0"/>
              </a:rPr>
              <a:t>GT Capacitação/COGEF</a:t>
            </a:r>
          </a:p>
          <a:p>
            <a:pPr>
              <a:spcBef>
                <a:spcPts val="0"/>
              </a:spcBef>
              <a:defRPr/>
            </a:pPr>
            <a:r>
              <a:rPr lang="pt-BR" i="1" dirty="0">
                <a:solidFill>
                  <a:schemeClr val="accent2">
                    <a:lumMod val="50000"/>
                  </a:schemeClr>
                </a:solidFill>
                <a:latin typeface="Arial Rounded MT Bold" pitchFamily="34" charset="0"/>
              </a:rPr>
              <a:t> </a:t>
            </a:r>
            <a:r>
              <a:rPr lang="pt-BR" i="1" dirty="0" smtClean="0">
                <a:solidFill>
                  <a:schemeClr val="accent2">
                    <a:lumMod val="50000"/>
                  </a:schemeClr>
                </a:solidFill>
                <a:latin typeface="Arial Rounded MT Bold" pitchFamily="34" charset="0"/>
              </a:rPr>
              <a:t>SEFAZ/TO</a:t>
            </a:r>
          </a:p>
          <a:p>
            <a:pPr>
              <a:spcBef>
                <a:spcPts val="0"/>
              </a:spcBef>
              <a:defRPr/>
            </a:pPr>
            <a:r>
              <a:rPr lang="pt-BR" i="1" dirty="0" smtClean="0">
                <a:solidFill>
                  <a:schemeClr val="accent2">
                    <a:lumMod val="50000"/>
                  </a:schemeClr>
                </a:solidFill>
                <a:latin typeface="Arial Rounded MT Bold" pitchFamily="34" charset="0"/>
              </a:rPr>
              <a:t> </a:t>
            </a:r>
            <a:r>
              <a:rPr lang="pt-BR" i="1" dirty="0">
                <a:solidFill>
                  <a:schemeClr val="accent2">
                    <a:lumMod val="50000"/>
                  </a:schemeClr>
                </a:solidFill>
                <a:latin typeface="Arial Rounded MT Bold" pitchFamily="34" charset="0"/>
              </a:rPr>
              <a:t>Fone </a:t>
            </a:r>
            <a:r>
              <a:rPr lang="pt-BR" i="1" dirty="0" smtClean="0">
                <a:solidFill>
                  <a:schemeClr val="accent2">
                    <a:lumMod val="50000"/>
                  </a:schemeClr>
                </a:solidFill>
                <a:latin typeface="Arial Rounded MT Bold" pitchFamily="34" charset="0"/>
              </a:rPr>
              <a:t>(63) </a:t>
            </a:r>
            <a:r>
              <a:rPr lang="pt-BR" i="1" dirty="0" smtClean="0">
                <a:solidFill>
                  <a:schemeClr val="accent2">
                    <a:lumMod val="50000"/>
                  </a:schemeClr>
                </a:solidFill>
                <a:latin typeface="Arial Rounded MT Bold" pitchFamily="34" charset="0"/>
              </a:rPr>
              <a:t>8114</a:t>
            </a:r>
            <a:r>
              <a:rPr lang="pt-BR" i="1" dirty="0" smtClean="0">
                <a:solidFill>
                  <a:schemeClr val="accent2">
                    <a:lumMod val="50000"/>
                  </a:schemeClr>
                </a:solidFill>
                <a:latin typeface="Arial Rounded MT Bold" pitchFamily="34" charset="0"/>
              </a:rPr>
              <a:t>.9900</a:t>
            </a:r>
            <a:endParaRPr lang="pt-BR" i="1" dirty="0">
              <a:solidFill>
                <a:schemeClr val="accent2">
                  <a:lumMod val="50000"/>
                </a:schemeClr>
              </a:solidFill>
              <a:latin typeface="Arial Rounded MT Bold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pt-BR" i="1" dirty="0" smtClean="0">
                <a:solidFill>
                  <a:schemeClr val="accent2">
                    <a:lumMod val="50000"/>
                  </a:schemeClr>
                </a:solidFill>
                <a:latin typeface="Arial Rounded MT Bold" pitchFamily="34" charset="0"/>
              </a:rPr>
              <a:t>soniamarasb@gmail.com</a:t>
            </a:r>
            <a:endParaRPr lang="pt-BR" i="1" dirty="0">
              <a:solidFill>
                <a:schemeClr val="accent2">
                  <a:lumMod val="50000"/>
                </a:schemeClr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2732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321</Words>
  <Application>Microsoft Office PowerPoint</Application>
  <PresentationFormat>Apresentação na tela (4:3)</PresentationFormat>
  <Paragraphs>134</Paragraphs>
  <Slides>9</Slides>
  <Notes>2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5" baseType="lpstr">
      <vt:lpstr>Arial</vt:lpstr>
      <vt:lpstr>Arial Rounded MT Bold</vt:lpstr>
      <vt:lpstr>Calibri</vt:lpstr>
      <vt:lpstr>Wingdings</vt:lpstr>
      <vt:lpstr>Tema do Office</vt:lpstr>
      <vt:lpstr>think-cell Slide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Sonia Mara</dc:creator>
  <cp:lastModifiedBy>Milton Cesar da Costa</cp:lastModifiedBy>
  <cp:revision>15</cp:revision>
  <dcterms:created xsi:type="dcterms:W3CDTF">2014-11-26T20:22:39Z</dcterms:created>
  <dcterms:modified xsi:type="dcterms:W3CDTF">2014-11-27T13:20:57Z</dcterms:modified>
</cp:coreProperties>
</file>