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56" r:id="rId3"/>
    <p:sldId id="433" r:id="rId4"/>
    <p:sldId id="472" r:id="rId5"/>
    <p:sldId id="435" r:id="rId6"/>
    <p:sldId id="439" r:id="rId7"/>
    <p:sldId id="495" r:id="rId8"/>
    <p:sldId id="496" r:id="rId9"/>
    <p:sldId id="497" r:id="rId10"/>
    <p:sldId id="502" r:id="rId11"/>
    <p:sldId id="498" r:id="rId12"/>
    <p:sldId id="499" r:id="rId13"/>
    <p:sldId id="501" r:id="rId14"/>
    <p:sldId id="493" r:id="rId15"/>
    <p:sldId id="369" r:id="rId16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000" kern="1200">
        <a:solidFill>
          <a:schemeClr val="bg2"/>
        </a:solidFill>
        <a:latin typeface="Arial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392">
          <p15:clr>
            <a:srgbClr val="A4A3A4"/>
          </p15:clr>
        </p15:guide>
        <p15:guide id="3" pos="192">
          <p15:clr>
            <a:srgbClr val="A4A3A4"/>
          </p15:clr>
        </p15:guide>
        <p15:guide id="4" pos="42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3300"/>
    <a:srgbClr val="006666"/>
    <a:srgbClr val="B2B2B2"/>
    <a:srgbClr val="5F5F5F"/>
    <a:srgbClr val="339966"/>
    <a:srgbClr val="EAEAEA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1392"/>
        <p:guide pos="192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154" y="-7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1A01E-D414-4F66-A22F-64F0497CDE0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086FBA-234A-442F-95C3-99F0D1145F8F}">
      <dgm:prSet/>
      <dgm:spPr/>
      <dgm:t>
        <a:bodyPr/>
        <a:lstStyle/>
        <a:p>
          <a:pPr algn="l" rtl="0"/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1945</a:t>
          </a:r>
          <a:r>
            <a:rPr lang="pt-BR" dirty="0" smtClean="0">
              <a:solidFill>
                <a:schemeClr val="accent2">
                  <a:lumMod val="50000"/>
                </a:schemeClr>
              </a:solidFill>
            </a:rPr>
            <a:t>: Criação dos cursos de aperfeiçoamento do Ministério da Fazenda</a:t>
          </a:r>
          <a:endParaRPr lang="pt-BR" dirty="0">
            <a:solidFill>
              <a:schemeClr val="accent2">
                <a:lumMod val="50000"/>
              </a:schemeClr>
            </a:solidFill>
          </a:endParaRPr>
        </a:p>
      </dgm:t>
    </dgm:pt>
    <dgm:pt modelId="{23A3E681-8BAF-4BF5-81D5-F1364465E574}" type="parTrans" cxnId="{2C7664F3-3D37-4C4C-BB54-09073A4DC1E4}">
      <dgm:prSet/>
      <dgm:spPr/>
      <dgm:t>
        <a:bodyPr/>
        <a:lstStyle/>
        <a:p>
          <a:endParaRPr lang="pt-BR"/>
        </a:p>
      </dgm:t>
    </dgm:pt>
    <dgm:pt modelId="{11BB22BB-63BD-4F3D-9AC7-60CE0057CCBB}" type="sibTrans" cxnId="{2C7664F3-3D37-4C4C-BB54-09073A4DC1E4}">
      <dgm:prSet/>
      <dgm:spPr/>
      <dgm:t>
        <a:bodyPr/>
        <a:lstStyle/>
        <a:p>
          <a:endParaRPr lang="pt-BR"/>
        </a:p>
      </dgm:t>
    </dgm:pt>
    <dgm:pt modelId="{8BED3793-FADC-40ED-834C-CB2FE83890CE}">
      <dgm:prSet/>
      <dgm:spPr/>
      <dgm:t>
        <a:bodyPr/>
        <a:lstStyle/>
        <a:p>
          <a:pPr algn="l" rtl="0"/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1967</a:t>
          </a:r>
          <a:r>
            <a:rPr lang="pt-BR" dirty="0" smtClean="0">
              <a:solidFill>
                <a:schemeClr val="accent2">
                  <a:lumMod val="50000"/>
                </a:schemeClr>
              </a:solidFill>
            </a:rPr>
            <a:t>: Centro de Treinamento do Ministério da Fazenda</a:t>
          </a:r>
          <a:endParaRPr lang="pt-BR" dirty="0">
            <a:solidFill>
              <a:schemeClr val="accent2">
                <a:lumMod val="50000"/>
              </a:schemeClr>
            </a:solidFill>
          </a:endParaRPr>
        </a:p>
      </dgm:t>
    </dgm:pt>
    <dgm:pt modelId="{B4419631-8BFE-4AE5-B69D-E6CB177A27C6}" type="parTrans" cxnId="{8761D885-4C20-415C-945B-D3A6F5578E78}">
      <dgm:prSet/>
      <dgm:spPr/>
      <dgm:t>
        <a:bodyPr/>
        <a:lstStyle/>
        <a:p>
          <a:endParaRPr lang="pt-BR"/>
        </a:p>
      </dgm:t>
    </dgm:pt>
    <dgm:pt modelId="{68659B34-15F1-4D65-94B7-427EDA88379F}" type="sibTrans" cxnId="{8761D885-4C20-415C-945B-D3A6F5578E78}">
      <dgm:prSet/>
      <dgm:spPr/>
      <dgm:t>
        <a:bodyPr/>
        <a:lstStyle/>
        <a:p>
          <a:endParaRPr lang="pt-BR"/>
        </a:p>
      </dgm:t>
    </dgm:pt>
    <dgm:pt modelId="{1C8AB1A3-1A2C-49C0-97C8-851A37C92176}">
      <dgm:prSet/>
      <dgm:spPr/>
      <dgm:t>
        <a:bodyPr/>
        <a:lstStyle/>
        <a:p>
          <a:pPr algn="l" rtl="0"/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1973</a:t>
          </a:r>
          <a:r>
            <a:rPr lang="pt-BR" dirty="0" smtClean="0">
              <a:solidFill>
                <a:schemeClr val="accent2">
                  <a:lumMod val="50000"/>
                </a:schemeClr>
              </a:solidFill>
            </a:rPr>
            <a:t>: Criação legal da ESAF</a:t>
          </a:r>
          <a:endParaRPr lang="pt-BR" dirty="0">
            <a:solidFill>
              <a:schemeClr val="accent2">
                <a:lumMod val="50000"/>
              </a:schemeClr>
            </a:solidFill>
          </a:endParaRPr>
        </a:p>
      </dgm:t>
    </dgm:pt>
    <dgm:pt modelId="{27C2A090-DE1C-4EE1-A9A1-5B2706C7925F}" type="parTrans" cxnId="{A675F787-0D1B-45EA-9AD9-FDAA06123A34}">
      <dgm:prSet/>
      <dgm:spPr/>
      <dgm:t>
        <a:bodyPr/>
        <a:lstStyle/>
        <a:p>
          <a:endParaRPr lang="pt-BR"/>
        </a:p>
      </dgm:t>
    </dgm:pt>
    <dgm:pt modelId="{59D2E7C8-59E0-4966-BE5A-46C18318B14B}" type="sibTrans" cxnId="{A675F787-0D1B-45EA-9AD9-FDAA06123A34}">
      <dgm:prSet/>
      <dgm:spPr/>
      <dgm:t>
        <a:bodyPr/>
        <a:lstStyle/>
        <a:p>
          <a:endParaRPr lang="pt-BR"/>
        </a:p>
      </dgm:t>
    </dgm:pt>
    <dgm:pt modelId="{95D27BA2-B3BF-40F5-BA45-DC339C87C900}">
      <dgm:prSet/>
      <dgm:spPr/>
      <dgm:t>
        <a:bodyPr/>
        <a:lstStyle/>
        <a:p>
          <a:pPr algn="l" rtl="0"/>
          <a:r>
            <a:rPr lang="pt-BR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1975</a:t>
          </a:r>
          <a:r>
            <a:rPr lang="pt-BR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: Instalação da Sede Própria</a:t>
          </a:r>
          <a:endParaRPr lang="pt-BR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1CDD04B8-8C25-460E-AB99-665CB7F776A9}" type="parTrans" cxnId="{D770626C-2007-4DE2-8A63-8B64035D8DA0}">
      <dgm:prSet/>
      <dgm:spPr/>
      <dgm:t>
        <a:bodyPr/>
        <a:lstStyle/>
        <a:p>
          <a:endParaRPr lang="pt-BR"/>
        </a:p>
      </dgm:t>
    </dgm:pt>
    <dgm:pt modelId="{D3B76B5B-EA50-4668-BBFD-9D58FFBEB3DE}" type="sibTrans" cxnId="{D770626C-2007-4DE2-8A63-8B64035D8DA0}">
      <dgm:prSet/>
      <dgm:spPr/>
      <dgm:t>
        <a:bodyPr/>
        <a:lstStyle/>
        <a:p>
          <a:endParaRPr lang="pt-BR"/>
        </a:p>
      </dgm:t>
    </dgm:pt>
    <dgm:pt modelId="{667E2B01-2943-4B5E-826F-33F0A11C5615}" type="pres">
      <dgm:prSet presAssocID="{5F91A01E-D414-4F66-A22F-64F0497CDE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62FA9A-FC42-4B71-857C-E677078D0CDE}" type="pres">
      <dgm:prSet presAssocID="{26086FBA-234A-442F-95C3-99F0D1145F8F}" presName="composite" presStyleCnt="0"/>
      <dgm:spPr/>
    </dgm:pt>
    <dgm:pt modelId="{58AFC3FD-6DC8-45A1-B06D-18580F0D8D22}" type="pres">
      <dgm:prSet presAssocID="{26086FBA-234A-442F-95C3-99F0D1145F8F}" presName="imgShp" presStyleLbl="fgImgPlace1" presStyleIdx="0" presStyleCnt="4"/>
      <dgm:spPr/>
    </dgm:pt>
    <dgm:pt modelId="{909BE2C2-CD7D-433A-98D6-D426B7FFCCAD}" type="pres">
      <dgm:prSet presAssocID="{26086FBA-234A-442F-95C3-99F0D1145F8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28E292-EBDB-4A14-8114-9EDE3CA9DDF4}" type="pres">
      <dgm:prSet presAssocID="{11BB22BB-63BD-4F3D-9AC7-60CE0057CCBB}" presName="spacing" presStyleCnt="0"/>
      <dgm:spPr/>
    </dgm:pt>
    <dgm:pt modelId="{0B6C370B-0460-4897-9D3C-5B6FF1CA2E69}" type="pres">
      <dgm:prSet presAssocID="{8BED3793-FADC-40ED-834C-CB2FE83890CE}" presName="composite" presStyleCnt="0"/>
      <dgm:spPr/>
    </dgm:pt>
    <dgm:pt modelId="{F2834C26-13A8-4A36-84A5-AB6A21A7CE94}" type="pres">
      <dgm:prSet presAssocID="{8BED3793-FADC-40ED-834C-CB2FE83890CE}" presName="imgShp" presStyleLbl="fgImgPlace1" presStyleIdx="1" presStyleCnt="4"/>
      <dgm:spPr/>
    </dgm:pt>
    <dgm:pt modelId="{B35C36E1-52A0-49C6-A551-8333AD339A75}" type="pres">
      <dgm:prSet presAssocID="{8BED3793-FADC-40ED-834C-CB2FE83890C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2ED789-DB10-43E7-A05C-600520A518C2}" type="pres">
      <dgm:prSet presAssocID="{68659B34-15F1-4D65-94B7-427EDA88379F}" presName="spacing" presStyleCnt="0"/>
      <dgm:spPr/>
    </dgm:pt>
    <dgm:pt modelId="{5783D80C-49A8-4796-A2EB-55CF1C877603}" type="pres">
      <dgm:prSet presAssocID="{1C8AB1A3-1A2C-49C0-97C8-851A37C92176}" presName="composite" presStyleCnt="0"/>
      <dgm:spPr/>
    </dgm:pt>
    <dgm:pt modelId="{136BB255-5978-4A55-8078-AD4C14E5E47B}" type="pres">
      <dgm:prSet presAssocID="{1C8AB1A3-1A2C-49C0-97C8-851A37C92176}" presName="imgShp" presStyleLbl="fgImgPlace1" presStyleIdx="2" presStyleCnt="4"/>
      <dgm:spPr/>
    </dgm:pt>
    <dgm:pt modelId="{D9223F30-B231-4F27-BF3B-0D8AB6BE2F87}" type="pres">
      <dgm:prSet presAssocID="{1C8AB1A3-1A2C-49C0-97C8-851A37C9217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D62BB5-436F-4825-BE50-8C8F304C40D4}" type="pres">
      <dgm:prSet presAssocID="{59D2E7C8-59E0-4966-BE5A-46C18318B14B}" presName="spacing" presStyleCnt="0"/>
      <dgm:spPr/>
    </dgm:pt>
    <dgm:pt modelId="{940DCBBC-2F0A-43A8-B647-7E46D50FEA0E}" type="pres">
      <dgm:prSet presAssocID="{95D27BA2-B3BF-40F5-BA45-DC339C87C900}" presName="composite" presStyleCnt="0"/>
      <dgm:spPr/>
    </dgm:pt>
    <dgm:pt modelId="{5773EFA5-B1A5-4029-AF51-EBA51828948C}" type="pres">
      <dgm:prSet presAssocID="{95D27BA2-B3BF-40F5-BA45-DC339C87C900}" presName="imgShp" presStyleLbl="fgImgPlace1" presStyleIdx="3" presStyleCnt="4"/>
      <dgm:spPr/>
    </dgm:pt>
    <dgm:pt modelId="{DDA38919-B38C-418A-A5BF-E35CF986D8BE}" type="pres">
      <dgm:prSet presAssocID="{95D27BA2-B3BF-40F5-BA45-DC339C87C90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3E33DD-A4C7-4B5A-B9E1-9F5F78348886}" type="presOf" srcId="{95D27BA2-B3BF-40F5-BA45-DC339C87C900}" destId="{DDA38919-B38C-418A-A5BF-E35CF986D8BE}" srcOrd="0" destOrd="0" presId="urn:microsoft.com/office/officeart/2005/8/layout/vList3#1"/>
    <dgm:cxn modelId="{C1C718B2-E03F-428C-A070-0313086DB516}" type="presOf" srcId="{5F91A01E-D414-4F66-A22F-64F0497CDE0D}" destId="{667E2B01-2943-4B5E-826F-33F0A11C5615}" srcOrd="0" destOrd="0" presId="urn:microsoft.com/office/officeart/2005/8/layout/vList3#1"/>
    <dgm:cxn modelId="{8761D885-4C20-415C-945B-D3A6F5578E78}" srcId="{5F91A01E-D414-4F66-A22F-64F0497CDE0D}" destId="{8BED3793-FADC-40ED-834C-CB2FE83890CE}" srcOrd="1" destOrd="0" parTransId="{B4419631-8BFE-4AE5-B69D-E6CB177A27C6}" sibTransId="{68659B34-15F1-4D65-94B7-427EDA88379F}"/>
    <dgm:cxn modelId="{2C7664F3-3D37-4C4C-BB54-09073A4DC1E4}" srcId="{5F91A01E-D414-4F66-A22F-64F0497CDE0D}" destId="{26086FBA-234A-442F-95C3-99F0D1145F8F}" srcOrd="0" destOrd="0" parTransId="{23A3E681-8BAF-4BF5-81D5-F1364465E574}" sibTransId="{11BB22BB-63BD-4F3D-9AC7-60CE0057CCBB}"/>
    <dgm:cxn modelId="{C5D9288B-8318-4014-B18D-22F2A4424359}" type="presOf" srcId="{1C8AB1A3-1A2C-49C0-97C8-851A37C92176}" destId="{D9223F30-B231-4F27-BF3B-0D8AB6BE2F87}" srcOrd="0" destOrd="0" presId="urn:microsoft.com/office/officeart/2005/8/layout/vList3#1"/>
    <dgm:cxn modelId="{01AC939D-9F2D-43ED-8CDB-5C7F7AEC5590}" type="presOf" srcId="{8BED3793-FADC-40ED-834C-CB2FE83890CE}" destId="{B35C36E1-52A0-49C6-A551-8333AD339A75}" srcOrd="0" destOrd="0" presId="urn:microsoft.com/office/officeart/2005/8/layout/vList3#1"/>
    <dgm:cxn modelId="{D770626C-2007-4DE2-8A63-8B64035D8DA0}" srcId="{5F91A01E-D414-4F66-A22F-64F0497CDE0D}" destId="{95D27BA2-B3BF-40F5-BA45-DC339C87C900}" srcOrd="3" destOrd="0" parTransId="{1CDD04B8-8C25-460E-AB99-665CB7F776A9}" sibTransId="{D3B76B5B-EA50-4668-BBFD-9D58FFBEB3DE}"/>
    <dgm:cxn modelId="{A675F787-0D1B-45EA-9AD9-FDAA06123A34}" srcId="{5F91A01E-D414-4F66-A22F-64F0497CDE0D}" destId="{1C8AB1A3-1A2C-49C0-97C8-851A37C92176}" srcOrd="2" destOrd="0" parTransId="{27C2A090-DE1C-4EE1-A9A1-5B2706C7925F}" sibTransId="{59D2E7C8-59E0-4966-BE5A-46C18318B14B}"/>
    <dgm:cxn modelId="{F35F3E09-4CFF-4AD5-878B-4CAA4BF5F12C}" type="presOf" srcId="{26086FBA-234A-442F-95C3-99F0D1145F8F}" destId="{909BE2C2-CD7D-433A-98D6-D426B7FFCCAD}" srcOrd="0" destOrd="0" presId="urn:microsoft.com/office/officeart/2005/8/layout/vList3#1"/>
    <dgm:cxn modelId="{1FC0702F-01FA-4F26-B935-7478EC4506F2}" type="presParOf" srcId="{667E2B01-2943-4B5E-826F-33F0A11C5615}" destId="{8862FA9A-FC42-4B71-857C-E677078D0CDE}" srcOrd="0" destOrd="0" presId="urn:microsoft.com/office/officeart/2005/8/layout/vList3#1"/>
    <dgm:cxn modelId="{10E3B21D-318E-4CD8-85CA-2515D5601331}" type="presParOf" srcId="{8862FA9A-FC42-4B71-857C-E677078D0CDE}" destId="{58AFC3FD-6DC8-45A1-B06D-18580F0D8D22}" srcOrd="0" destOrd="0" presId="urn:microsoft.com/office/officeart/2005/8/layout/vList3#1"/>
    <dgm:cxn modelId="{C802455C-6843-45E6-A1D5-98ACB8B3FCE0}" type="presParOf" srcId="{8862FA9A-FC42-4B71-857C-E677078D0CDE}" destId="{909BE2C2-CD7D-433A-98D6-D426B7FFCCAD}" srcOrd="1" destOrd="0" presId="urn:microsoft.com/office/officeart/2005/8/layout/vList3#1"/>
    <dgm:cxn modelId="{F11FD578-A389-4141-A0A4-C42115D12C4E}" type="presParOf" srcId="{667E2B01-2943-4B5E-826F-33F0A11C5615}" destId="{7028E292-EBDB-4A14-8114-9EDE3CA9DDF4}" srcOrd="1" destOrd="0" presId="urn:microsoft.com/office/officeart/2005/8/layout/vList3#1"/>
    <dgm:cxn modelId="{DD6F967B-0C1D-4CED-A71B-82539D142241}" type="presParOf" srcId="{667E2B01-2943-4B5E-826F-33F0A11C5615}" destId="{0B6C370B-0460-4897-9D3C-5B6FF1CA2E69}" srcOrd="2" destOrd="0" presId="urn:microsoft.com/office/officeart/2005/8/layout/vList3#1"/>
    <dgm:cxn modelId="{599DE2C3-F1EC-43F9-8660-B96BA88D0494}" type="presParOf" srcId="{0B6C370B-0460-4897-9D3C-5B6FF1CA2E69}" destId="{F2834C26-13A8-4A36-84A5-AB6A21A7CE94}" srcOrd="0" destOrd="0" presId="urn:microsoft.com/office/officeart/2005/8/layout/vList3#1"/>
    <dgm:cxn modelId="{5C2389A4-E905-4BEE-9557-AF919966597D}" type="presParOf" srcId="{0B6C370B-0460-4897-9D3C-5B6FF1CA2E69}" destId="{B35C36E1-52A0-49C6-A551-8333AD339A75}" srcOrd="1" destOrd="0" presId="urn:microsoft.com/office/officeart/2005/8/layout/vList3#1"/>
    <dgm:cxn modelId="{CBFE79B7-6776-46EB-8916-8401A01DB92A}" type="presParOf" srcId="{667E2B01-2943-4B5E-826F-33F0A11C5615}" destId="{7F2ED789-DB10-43E7-A05C-600520A518C2}" srcOrd="3" destOrd="0" presId="urn:microsoft.com/office/officeart/2005/8/layout/vList3#1"/>
    <dgm:cxn modelId="{8B0EFB56-EAA3-409B-B85E-51001F91FDFB}" type="presParOf" srcId="{667E2B01-2943-4B5E-826F-33F0A11C5615}" destId="{5783D80C-49A8-4796-A2EB-55CF1C877603}" srcOrd="4" destOrd="0" presId="urn:microsoft.com/office/officeart/2005/8/layout/vList3#1"/>
    <dgm:cxn modelId="{4C9552A4-0827-48B2-8F96-AC838D0501F3}" type="presParOf" srcId="{5783D80C-49A8-4796-A2EB-55CF1C877603}" destId="{136BB255-5978-4A55-8078-AD4C14E5E47B}" srcOrd="0" destOrd="0" presId="urn:microsoft.com/office/officeart/2005/8/layout/vList3#1"/>
    <dgm:cxn modelId="{A4991F7C-65F9-4146-8900-D40E0CBD574B}" type="presParOf" srcId="{5783D80C-49A8-4796-A2EB-55CF1C877603}" destId="{D9223F30-B231-4F27-BF3B-0D8AB6BE2F87}" srcOrd="1" destOrd="0" presId="urn:microsoft.com/office/officeart/2005/8/layout/vList3#1"/>
    <dgm:cxn modelId="{FB3A6255-610D-4720-8F2A-95CF8B9AA5F0}" type="presParOf" srcId="{667E2B01-2943-4B5E-826F-33F0A11C5615}" destId="{28D62BB5-436F-4825-BE50-8C8F304C40D4}" srcOrd="5" destOrd="0" presId="urn:microsoft.com/office/officeart/2005/8/layout/vList3#1"/>
    <dgm:cxn modelId="{E824C8F3-7CE0-412D-AF58-E97339BCD504}" type="presParOf" srcId="{667E2B01-2943-4B5E-826F-33F0A11C5615}" destId="{940DCBBC-2F0A-43A8-B647-7E46D50FEA0E}" srcOrd="6" destOrd="0" presId="urn:microsoft.com/office/officeart/2005/8/layout/vList3#1"/>
    <dgm:cxn modelId="{82010B77-22CA-43E3-B780-4FBDF441663B}" type="presParOf" srcId="{940DCBBC-2F0A-43A8-B647-7E46D50FEA0E}" destId="{5773EFA5-B1A5-4029-AF51-EBA51828948C}" srcOrd="0" destOrd="0" presId="urn:microsoft.com/office/officeart/2005/8/layout/vList3#1"/>
    <dgm:cxn modelId="{574F8120-048F-4DF3-A000-BDF945D0292B}" type="presParOf" srcId="{940DCBBC-2F0A-43A8-B647-7E46D50FEA0E}" destId="{DDA38919-B38C-418A-A5BF-E35CF986D8B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BE2C2-CD7D-433A-98D6-D426B7FFCCAD}">
      <dsp:nvSpPr>
        <dsp:cNvPr id="0" name=""/>
        <dsp:cNvSpPr/>
      </dsp:nvSpPr>
      <dsp:spPr>
        <a:xfrm rot="10800000">
          <a:off x="1661299" y="148"/>
          <a:ext cx="5878068" cy="7229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9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accent2">
                  <a:lumMod val="50000"/>
                </a:schemeClr>
              </a:solidFill>
            </a:rPr>
            <a:t>1945</a:t>
          </a:r>
          <a:r>
            <a:rPr lang="pt-BR" sz="2100" kern="1200" dirty="0" smtClean="0">
              <a:solidFill>
                <a:schemeClr val="accent2">
                  <a:lumMod val="50000"/>
                </a:schemeClr>
              </a:solidFill>
            </a:rPr>
            <a:t>: Criação dos cursos de aperfeiçoamento do Ministério da Fazenda</a:t>
          </a:r>
          <a:endParaRPr lang="pt-BR" sz="2100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1661299" y="148"/>
        <a:ext cx="5878068" cy="722932"/>
      </dsp:txXfrm>
    </dsp:sp>
    <dsp:sp modelId="{58AFC3FD-6DC8-45A1-B06D-18580F0D8D22}">
      <dsp:nvSpPr>
        <dsp:cNvPr id="0" name=""/>
        <dsp:cNvSpPr/>
      </dsp:nvSpPr>
      <dsp:spPr>
        <a:xfrm>
          <a:off x="1299832" y="148"/>
          <a:ext cx="722932" cy="7229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C36E1-52A0-49C6-A551-8333AD339A75}">
      <dsp:nvSpPr>
        <dsp:cNvPr id="0" name=""/>
        <dsp:cNvSpPr/>
      </dsp:nvSpPr>
      <dsp:spPr>
        <a:xfrm rot="10800000">
          <a:off x="1661299" y="938881"/>
          <a:ext cx="5878068" cy="7229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9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accent2">
                  <a:lumMod val="50000"/>
                </a:schemeClr>
              </a:solidFill>
            </a:rPr>
            <a:t>1967</a:t>
          </a:r>
          <a:r>
            <a:rPr lang="pt-BR" sz="2100" kern="1200" dirty="0" smtClean="0">
              <a:solidFill>
                <a:schemeClr val="accent2">
                  <a:lumMod val="50000"/>
                </a:schemeClr>
              </a:solidFill>
            </a:rPr>
            <a:t>: Centro de Treinamento do Ministério da Fazenda</a:t>
          </a:r>
          <a:endParaRPr lang="pt-BR" sz="2100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1661299" y="938881"/>
        <a:ext cx="5878068" cy="722932"/>
      </dsp:txXfrm>
    </dsp:sp>
    <dsp:sp modelId="{F2834C26-13A8-4A36-84A5-AB6A21A7CE94}">
      <dsp:nvSpPr>
        <dsp:cNvPr id="0" name=""/>
        <dsp:cNvSpPr/>
      </dsp:nvSpPr>
      <dsp:spPr>
        <a:xfrm>
          <a:off x="1299832" y="938881"/>
          <a:ext cx="722932" cy="7229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23F30-B231-4F27-BF3B-0D8AB6BE2F87}">
      <dsp:nvSpPr>
        <dsp:cNvPr id="0" name=""/>
        <dsp:cNvSpPr/>
      </dsp:nvSpPr>
      <dsp:spPr>
        <a:xfrm rot="10800000">
          <a:off x="1661299" y="1877615"/>
          <a:ext cx="5878068" cy="7229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9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accent2">
                  <a:lumMod val="50000"/>
                </a:schemeClr>
              </a:solidFill>
            </a:rPr>
            <a:t>1973</a:t>
          </a:r>
          <a:r>
            <a:rPr lang="pt-BR" sz="2100" kern="1200" dirty="0" smtClean="0">
              <a:solidFill>
                <a:schemeClr val="accent2">
                  <a:lumMod val="50000"/>
                </a:schemeClr>
              </a:solidFill>
            </a:rPr>
            <a:t>: Criação legal da ESAF</a:t>
          </a:r>
          <a:endParaRPr lang="pt-BR" sz="2100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1661299" y="1877615"/>
        <a:ext cx="5878068" cy="722932"/>
      </dsp:txXfrm>
    </dsp:sp>
    <dsp:sp modelId="{136BB255-5978-4A55-8078-AD4C14E5E47B}">
      <dsp:nvSpPr>
        <dsp:cNvPr id="0" name=""/>
        <dsp:cNvSpPr/>
      </dsp:nvSpPr>
      <dsp:spPr>
        <a:xfrm>
          <a:off x="1299832" y="1877615"/>
          <a:ext cx="722932" cy="7229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38919-B38C-418A-A5BF-E35CF986D8BE}">
      <dsp:nvSpPr>
        <dsp:cNvPr id="0" name=""/>
        <dsp:cNvSpPr/>
      </dsp:nvSpPr>
      <dsp:spPr>
        <a:xfrm rot="10800000">
          <a:off x="1661299" y="2816348"/>
          <a:ext cx="5878068" cy="7229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93" tIns="80010" rIns="149352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1975</a:t>
          </a:r>
          <a:r>
            <a:rPr lang="pt-BR" sz="2100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: Instalação da Sede Própria</a:t>
          </a:r>
          <a:endParaRPr lang="pt-BR" sz="2100" kern="1200" dirty="0">
            <a:solidFill>
              <a:schemeClr val="accent2">
                <a:lumMod val="50000"/>
              </a:schemeClr>
            </a:solidFill>
            <a:latin typeface="+mn-lt"/>
          </a:endParaRPr>
        </a:p>
      </dsp:txBody>
      <dsp:txXfrm rot="10800000">
        <a:off x="1661299" y="2816348"/>
        <a:ext cx="5878068" cy="722932"/>
      </dsp:txXfrm>
    </dsp:sp>
    <dsp:sp modelId="{5773EFA5-B1A5-4029-AF51-EBA51828948C}">
      <dsp:nvSpPr>
        <dsp:cNvPr id="0" name=""/>
        <dsp:cNvSpPr/>
      </dsp:nvSpPr>
      <dsp:spPr>
        <a:xfrm>
          <a:off x="1299832" y="2816348"/>
          <a:ext cx="722932" cy="7229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B5A61C-8E3C-423F-914B-4742E32979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573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A504E5-29F0-4202-A044-940E28E6E1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83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646F5-1E50-4008-957C-C2921472C0B4}" type="slidenum">
              <a:rPr lang="pt-BR" smtClean="0">
                <a:latin typeface="Arial" pitchFamily="34" charset="0"/>
              </a:rPr>
              <a:pPr/>
              <a:t>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42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349EA-4144-4C40-ADBB-BED92C4D4086}" type="slidenum">
              <a:rPr lang="pt-BR" smtClean="0">
                <a:latin typeface="Arial" pitchFamily="34" charset="0"/>
              </a:rPr>
              <a:pPr/>
              <a:t>14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pt-BR" smtClean="0">
                <a:latin typeface="Arial" pitchFamily="34" charset="0"/>
              </a:rPr>
              <a:t>Visão Geral do Projeto junto ao Secretário Adjunto</a:t>
            </a:r>
          </a:p>
          <a:p>
            <a:pPr eaLnBrk="1" hangingPunct="1"/>
            <a:endParaRPr lang="pt-BR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A230-A82E-4BAE-B6DA-74B366D8EC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003C7-701D-4FB5-83B6-E0DFAFD6E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3E82-5660-4B68-9B2A-93B949B862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50EC-78D8-4403-BA5F-6ABEA126D9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7592-21D1-465A-9230-F4E2360B48B0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478-944B-47E7-BC5B-46DA28F3F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6B51-48C7-418E-9B61-1003EDD402D9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4520-4C3B-4407-ABC1-B197EFA787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CC97-333A-4466-A22A-4AA7A84D96BF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D454-F79B-453A-962D-72CC573EC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A4AA-54AE-48F6-A192-5670CAF27F78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264F-1886-4ADF-919E-A97BDA978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7D89-3167-48B7-A573-D5A63335414E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19D00-BB2B-4E88-8810-F65C308535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7287-2533-498D-955D-177292A75EF7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A7B8-4A0B-4C1D-BDFF-F3FD53309A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DFC1-CBD8-434F-8372-A487E7A17B30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4954-D74D-4F53-B5EF-5A648D0317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603E-7ADE-433C-86C0-B3E1AD436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D5E1-F5AE-496D-B5AE-9281970BD46A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57BC-901F-4B3B-A848-C1EAF82DD5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8055-B4F6-4AF7-B716-E0C4FA5101DD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EF53-EE26-475C-B5AD-8E39703784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9981-857B-41E6-B8ED-6EE28F087303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50D31-971F-4540-838A-732BD78D4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64B8-BD0D-48E9-99C2-83C1B628C853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3475-0D6C-4C55-8BE1-E610208CD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03F9-F447-4C19-9C6A-E2679C0C63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F29E-0908-46A4-A173-97E50280D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EE8C-D5A5-44E4-AEE6-EBA98F1789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0445-F6CF-47BA-B4C8-E1CF2AF68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5A2DF-3A45-484E-8FF8-5CEE3AAA51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EBBE-7C1E-49E3-BA1D-2F4FBDFD7F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98CF-DB37-46F7-8DE2-D7ED7ADB45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logo ESA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916CE38-6AF8-4C48-B23E-B7A4938677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  <a:defRPr/>
            </a:pPr>
            <a:endParaRPr lang="pt-BR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5CF0B6-9305-4F0F-863E-EDD0AA9C9791}" type="datetimeFigureOut">
              <a:rPr lang="pt-BR"/>
              <a:pPr>
                <a:defRPr/>
              </a:pPr>
              <a:t>27/11/2014</a:t>
            </a:fld>
            <a:endParaRPr lang="pt-B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71BEE7-DC43-4670-A2B1-390CA19A56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055" name="Picture 7" descr="logo ESA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420938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24304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0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endParaRPr lang="pt-BR" sz="18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t-BR" sz="18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t-BR" sz="18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t-BR" sz="18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t-BR" sz="18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t-BR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aimunda.almeida@fazenda.gov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7775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Arial Black" pitchFamily="34" charset="0"/>
              </a:rPr>
              <a:t>Título da Apresentação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5076057" y="5857875"/>
            <a:ext cx="165653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3300"/>
                </a:solidFill>
                <a:latin typeface="+mn-lt"/>
              </a:rPr>
              <a:t>Porto Velho - RO</a:t>
            </a:r>
            <a:endParaRPr lang="pt-BR" sz="1400" b="1" dirty="0">
              <a:solidFill>
                <a:srgbClr val="003300"/>
              </a:solidFill>
              <a:latin typeface="+mn-lt"/>
            </a:endParaRPr>
          </a:p>
          <a:p>
            <a:pPr algn="ctr"/>
            <a:r>
              <a:rPr lang="pt-BR" sz="1400" b="1" dirty="0" smtClean="0">
                <a:solidFill>
                  <a:srgbClr val="003300"/>
                </a:solidFill>
                <a:latin typeface="+mn-lt"/>
              </a:rPr>
              <a:t>Novembro/2014</a:t>
            </a:r>
            <a:endParaRPr lang="pt-BR" sz="1400" b="1" dirty="0">
              <a:solidFill>
                <a:srgbClr val="003300"/>
              </a:solidFill>
              <a:latin typeface="+mn-lt"/>
            </a:endParaRPr>
          </a:p>
        </p:txBody>
      </p:sp>
      <p:grpSp>
        <p:nvGrpSpPr>
          <p:cNvPr id="3076" name="Group 14"/>
          <p:cNvGrpSpPr>
            <a:grpSpLocks noChangeAspect="1"/>
          </p:cNvGrpSpPr>
          <p:nvPr/>
        </p:nvGrpSpPr>
        <p:grpSpPr bwMode="auto">
          <a:xfrm>
            <a:off x="0" y="1052513"/>
            <a:ext cx="3254375" cy="5805487"/>
            <a:chOff x="-1526" y="-3588"/>
            <a:chExt cx="8813" cy="11501"/>
          </a:xfrm>
        </p:grpSpPr>
        <p:sp>
          <p:nvSpPr>
            <p:cNvPr id="307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1526" y="-3588"/>
              <a:ext cx="8813" cy="1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308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6" y="-3588"/>
              <a:ext cx="8820" cy="1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Retângulo 7"/>
          <p:cNvSpPr>
            <a:spLocks noChangeArrowheads="1"/>
          </p:cNvSpPr>
          <p:nvPr/>
        </p:nvSpPr>
        <p:spPr bwMode="auto">
          <a:xfrm>
            <a:off x="3779912" y="1772816"/>
            <a:ext cx="521652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Programa de Formação para Gestores de Programas de Modernização</a:t>
            </a:r>
          </a:p>
          <a:p>
            <a:pPr algn="ctr">
              <a:spcBef>
                <a:spcPct val="50000"/>
              </a:spcBef>
            </a:pPr>
            <a:endParaRPr lang="pt-BR" sz="3200" b="1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25ª Reunião da COGEF</a:t>
            </a: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F4690-FB45-47B2-AC16-43A0A16325DF}" type="slidenum">
              <a:rPr lang="pt-BR" sz="900">
                <a:solidFill>
                  <a:schemeClr val="tx1"/>
                </a:solidFill>
              </a:rPr>
              <a:pPr algn="r"/>
              <a:t>10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 smtClean="0">
                <a:solidFill>
                  <a:srgbClr val="006600"/>
                </a:solidFill>
                <a:latin typeface="+mn-lt"/>
              </a:rPr>
              <a:t>PROGRAMA DE FORMAÇÃO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9552" y="1844824"/>
            <a:ext cx="8208912" cy="52475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buClr>
                <a:srgbClr val="008000"/>
              </a:buClr>
              <a:defRPr/>
            </a:pPr>
            <a:r>
              <a:rPr lang="pt-BR" sz="2000" b="1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Eventos a Serem realizados pela ESAF em 2015</a:t>
            </a:r>
          </a:p>
          <a:p>
            <a:pPr defTabSz="762000" eaLnBrk="0" hangingPunct="0">
              <a:buClr>
                <a:srgbClr val="008000"/>
              </a:buClr>
              <a:defRPr/>
            </a:pPr>
            <a:endParaRPr lang="pt-BR" sz="2000" b="1" dirty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spcBef>
                <a:spcPts val="30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Desenvolvimento de Equipes– 20 horas</a:t>
            </a:r>
          </a:p>
          <a:p>
            <a:pPr>
              <a:spcBef>
                <a:spcPts val="300"/>
              </a:spcBef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Objetivo geral: Apresentar instrumentos para o fortalecimento emocional dos participantes, buscando intensificar o relacionamento interpessoal por meio dos processos de comunicação e incentivar o trabalho em equipe de forma que todos os envolvidos sejam valorizados.</a:t>
            </a:r>
          </a:p>
          <a:p>
            <a:pPr>
              <a:spcBef>
                <a:spcPts val="300"/>
              </a:spcBef>
            </a:pPr>
            <a:endParaRPr lang="pt-BR" sz="20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spcBef>
                <a:spcPts val="30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Gestão do Conhecimento– 20 horas</a:t>
            </a:r>
          </a:p>
          <a:p>
            <a:pPr>
              <a:spcBef>
                <a:spcPts val="300"/>
              </a:spcBef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 objetivo geral: introduzir aos alunos os conceitos básicos relativos à disciplina, contextualizando sua procedência histórica e sua relevância para a gestão e administração públicas, com ênfase nas possibilidades de inovação trazidas pelas tecnologias de informação e comunicação. </a:t>
            </a:r>
          </a:p>
          <a:p>
            <a:pPr>
              <a:spcBef>
                <a:spcPts val="300"/>
              </a:spcBef>
            </a:pPr>
            <a:endParaRPr lang="pt-BR" sz="20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pt-BR" sz="2000" dirty="0">
              <a:solidFill>
                <a:srgbClr val="080808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F4690-FB45-47B2-AC16-43A0A16325DF}" type="slidenum">
              <a:rPr lang="pt-BR" sz="900">
                <a:solidFill>
                  <a:schemeClr val="tx1"/>
                </a:solidFill>
              </a:rPr>
              <a:pPr algn="r"/>
              <a:t>11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 smtClean="0">
                <a:solidFill>
                  <a:srgbClr val="006600"/>
                </a:solidFill>
                <a:latin typeface="+mn-lt"/>
              </a:rPr>
              <a:t>PROGRAMA DE FORMAÇÃO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9552" y="1844824"/>
            <a:ext cx="8208912" cy="24006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buClr>
                <a:srgbClr val="008000"/>
              </a:buClr>
              <a:defRPr/>
            </a:pPr>
            <a:r>
              <a:rPr lang="pt-BR" sz="2000" b="1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Eventos em negociação com a ENAP</a:t>
            </a:r>
          </a:p>
          <a:p>
            <a:pPr defTabSz="762000" eaLnBrk="0" hangingPunct="0">
              <a:buClr>
                <a:srgbClr val="008000"/>
              </a:buClr>
              <a:defRPr/>
            </a:pPr>
            <a:endParaRPr lang="pt-BR" sz="2000" b="1" dirty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spcBef>
                <a:spcPts val="30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Gestão Estratégica da Organização</a:t>
            </a:r>
          </a:p>
          <a:p>
            <a:pPr>
              <a:spcBef>
                <a:spcPts val="300"/>
              </a:spcBef>
            </a:pPr>
            <a:endParaRPr lang="pt-BR" sz="20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spcBef>
                <a:spcPts val="30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Compras e Gestão de Contratos</a:t>
            </a:r>
          </a:p>
          <a:p>
            <a:pPr>
              <a:spcBef>
                <a:spcPts val="300"/>
              </a:spcBef>
            </a:pPr>
            <a:endParaRPr lang="pt-BR" sz="20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pt-BR" sz="2000" dirty="0">
              <a:solidFill>
                <a:srgbClr val="080808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5A2DF-3A45-484E-8FF8-5CEE3AAA515A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2060848"/>
            <a:ext cx="8208912" cy="45427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altLang="zh-CN" sz="2400" b="1" dirty="0">
              <a:solidFill>
                <a:srgbClr val="000000"/>
              </a:solidFill>
              <a:latin typeface="+mn-lt"/>
              <a:ea typeface="SimSun" pitchFamily="2" charset="-122"/>
              <a:cs typeface="Arial" pitchFamily="34" charset="0"/>
            </a:endParaRPr>
          </a:p>
          <a:p>
            <a:r>
              <a:rPr lang="pt-BR" altLang="zh-CN" sz="2800" b="1" dirty="0" smtClean="0">
                <a:solidFill>
                  <a:srgbClr val="336600"/>
                </a:solidFill>
                <a:latin typeface="+mn-lt"/>
                <a:cs typeface="Arial" pitchFamily="34" charset="0"/>
              </a:rPr>
              <a:t>  </a:t>
            </a:r>
            <a:r>
              <a:rPr lang="pt-BR" altLang="zh-CN" sz="2000" dirty="0">
                <a:solidFill>
                  <a:srgbClr val="080808"/>
                </a:solidFill>
                <a:latin typeface="+mn-lt"/>
                <a:cs typeface="Arial" pitchFamily="34" charset="0"/>
              </a:rPr>
              <a:t> </a:t>
            </a:r>
            <a:r>
              <a:rPr lang="pt-BR" altLang="zh-CN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</a:t>
            </a:r>
          </a:p>
          <a:p>
            <a:pPr algn="l">
              <a:buFont typeface="Wingdings" pitchFamily="2" charset="2"/>
              <a:buChar char="q"/>
            </a:pPr>
            <a:r>
              <a:rPr lang="pt-BR" altLang="zh-CN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Programa </a:t>
            </a:r>
            <a:r>
              <a:rPr lang="pt-BR" altLang="zh-CN" sz="2000" dirty="0">
                <a:solidFill>
                  <a:srgbClr val="080808"/>
                </a:solidFill>
                <a:latin typeface="+mn-lt"/>
                <a:cs typeface="Arial" pitchFamily="34" charset="0"/>
              </a:rPr>
              <a:t>para a realização de estudos, debates e um pensar constante sobre as finanças públicas no Brasil, com a produção de artigo; de modo a permitir a aplicabilidade do estudo assim como sua ampla divulgação. </a:t>
            </a:r>
            <a:endParaRPr lang="pt-BR" altLang="zh-CN" sz="20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algn="l"/>
            <a:endParaRPr lang="pt-BR" altLang="zh-CN" sz="2000" dirty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pt-BR" altLang="zh-CN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 Os </a:t>
            </a:r>
            <a:r>
              <a:rPr lang="pt-BR" altLang="zh-CN" sz="2000" dirty="0">
                <a:solidFill>
                  <a:srgbClr val="080808"/>
                </a:solidFill>
                <a:latin typeface="+mn-lt"/>
                <a:cs typeface="Arial" pitchFamily="34" charset="0"/>
              </a:rPr>
              <a:t>trabalhos resultantes dos grupos de pesquisa </a:t>
            </a:r>
            <a:r>
              <a:rPr lang="pt-BR" altLang="zh-CN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são </a:t>
            </a:r>
            <a:r>
              <a:rPr lang="pt-BR" altLang="zh-CN" sz="2000" dirty="0">
                <a:solidFill>
                  <a:srgbClr val="080808"/>
                </a:solidFill>
                <a:latin typeface="+mn-lt"/>
                <a:cs typeface="Arial" pitchFamily="34" charset="0"/>
              </a:rPr>
              <a:t>publicados no Caderno de </a:t>
            </a:r>
            <a:r>
              <a:rPr lang="pt-BR" altLang="zh-CN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Finanças.</a:t>
            </a:r>
            <a:endParaRPr lang="pt-BR" altLang="zh-CN" sz="2000" dirty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r>
              <a:rPr lang="pt-BR" altLang="zh-CN" sz="2400" dirty="0">
                <a:solidFill>
                  <a:srgbClr val="000000"/>
                </a:solidFill>
                <a:latin typeface="+mn-lt"/>
                <a:ea typeface="SimSun" pitchFamily="2" charset="-122"/>
                <a:cs typeface="Arial" pitchFamily="34" charset="0"/>
              </a:rPr>
              <a:t/>
            </a:r>
            <a:br>
              <a:rPr lang="pt-BR" altLang="zh-CN" sz="2400" dirty="0">
                <a:solidFill>
                  <a:srgbClr val="000000"/>
                </a:solidFill>
                <a:latin typeface="+mn-lt"/>
                <a:ea typeface="SimSun" pitchFamily="2" charset="-122"/>
                <a:cs typeface="Arial" pitchFamily="34" charset="0"/>
              </a:rPr>
            </a:br>
            <a:r>
              <a:rPr lang="pt-BR" altLang="zh-CN" sz="2400" dirty="0">
                <a:solidFill>
                  <a:srgbClr val="000000"/>
                </a:solidFill>
                <a:latin typeface="+mn-lt"/>
                <a:ea typeface="SimSun" pitchFamily="2" charset="-122"/>
                <a:cs typeface="Arial" pitchFamily="34" charset="0"/>
              </a:rPr>
              <a:t> </a:t>
            </a:r>
          </a:p>
          <a:p>
            <a:r>
              <a:rPr lang="pt-BR" altLang="zh-CN" sz="2400" dirty="0">
                <a:solidFill>
                  <a:srgbClr val="000000"/>
                </a:solidFill>
                <a:latin typeface="+mn-lt"/>
                <a:ea typeface="SimSun" pitchFamily="2" charset="-122"/>
                <a:cs typeface="Arial" pitchFamily="34" charset="0"/>
              </a:rPr>
              <a:t> </a:t>
            </a:r>
          </a:p>
          <a:p>
            <a:pPr algn="l" eaLnBrk="0" hangingPunct="0">
              <a:lnSpc>
                <a:spcPct val="95000"/>
              </a:lnSpc>
              <a:spcBef>
                <a:spcPct val="10000"/>
              </a:spcBef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endParaRPr lang="pt-BR" sz="2400" dirty="0">
              <a:solidFill>
                <a:srgbClr val="000000"/>
              </a:solidFill>
              <a:latin typeface="+mn-lt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1520" y="1268760"/>
            <a:ext cx="871309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cap="all" dirty="0" smtClean="0">
                <a:solidFill>
                  <a:srgbClr val="006600"/>
                </a:solidFill>
                <a:latin typeface="+mn-lt"/>
              </a:rPr>
              <a:t>Grupo de Pesquisa em Finanças Públicas</a:t>
            </a:r>
            <a:endParaRPr lang="en-US" sz="2800" b="1" cap="all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5446AF-75FB-40E9-A4AA-1D042C3F2BB0}" type="slidenum">
              <a:rPr lang="pt-BR" sz="900">
                <a:solidFill>
                  <a:schemeClr val="tx1"/>
                </a:solidFill>
              </a:rPr>
              <a:pPr algn="r"/>
              <a:t>13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69554" y="1184300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cap="all" dirty="0" smtClean="0">
                <a:solidFill>
                  <a:srgbClr val="006600"/>
                </a:solidFill>
                <a:latin typeface="+mn-lt"/>
              </a:rPr>
              <a:t>Linhas</a:t>
            </a:r>
            <a:r>
              <a:rPr lang="pt-BR" sz="28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pt-BR" sz="2800" b="1" cap="all" dirty="0" smtClean="0">
                <a:solidFill>
                  <a:srgbClr val="006600"/>
                </a:solidFill>
                <a:latin typeface="+mn-lt"/>
              </a:rPr>
              <a:t>de Pesquisa</a:t>
            </a:r>
            <a:endParaRPr lang="en-US" sz="2800" b="1" cap="all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24544" y="1628800"/>
            <a:ext cx="9001000" cy="50844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1338" indent="-363538" algn="just" defTabSz="762000" eaLnBrk="0" hangingPunct="0">
              <a:lnSpc>
                <a:spcPct val="170000"/>
              </a:lnSpc>
              <a:buClr>
                <a:srgbClr val="008000"/>
              </a:buClr>
            </a:pPr>
            <a:r>
              <a:rPr lang="pt-BR" sz="22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	</a:t>
            </a:r>
            <a:endParaRPr lang="pt-BR" sz="2200" b="1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Tributo e receitas públicas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Orçamento público, qualidade do gasto público e dívida pública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Gestão fazendária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Regulação de mercados e políticas setoriais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Comércio exterior e finanças internacionais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Contabilidade aplicada ao setor público e contabilidade de custos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Elementos do direito atinentes às questões fazendárias e de gestão pública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Didática, aprendizagem, avaliação, práticas educacionais e tecnologia da informação e comunicação aplicada a processos educacionais.</a:t>
            </a:r>
          </a:p>
          <a:p>
            <a:pPr marL="998538" lvl="1" indent="-363538" algn="just" defTabSz="762000" eaLnBrk="0" hangingPunct="0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q"/>
            </a:pPr>
            <a:endParaRPr lang="pt-BR" sz="22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380189-C38D-4AF1-A4CB-F807EDB6307F}" type="slidenum">
              <a:rPr lang="pt-BR" smtClean="0">
                <a:latin typeface="Arial" pitchFamily="34" charset="0"/>
              </a:rPr>
              <a:pPr/>
              <a:t>14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15363" name="CaixaDeTexto 3"/>
          <p:cNvSpPr txBox="1">
            <a:spLocks noChangeArrowheads="1"/>
          </p:cNvSpPr>
          <p:nvPr/>
        </p:nvSpPr>
        <p:spPr bwMode="auto">
          <a:xfrm>
            <a:off x="1979612" y="5300663"/>
            <a:ext cx="46086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tx1"/>
                </a:solidFill>
                <a:latin typeface="+mn-lt"/>
              </a:rPr>
              <a:t>Rai</a:t>
            </a:r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 de Almeida</a:t>
            </a:r>
            <a:endParaRPr lang="pt-BR" sz="20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Diretora-Geral Adjunta</a:t>
            </a:r>
            <a:endParaRPr lang="pt-BR" sz="16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+mn-lt"/>
              </a:rPr>
              <a:t>ESCOLA DE ADMINSTRAÇÃO FAZENDÁRIA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+mn-lt"/>
                <a:hlinkClick r:id="rId3"/>
              </a:rPr>
              <a:t>raimunda.almeida@fazenda.gov.br</a:t>
            </a:r>
            <a:endParaRPr lang="pt-BR" sz="14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pt-BR" sz="1400" b="1" dirty="0">
                <a:solidFill>
                  <a:schemeClr val="tx1"/>
                </a:solidFill>
                <a:latin typeface="+mn-lt"/>
              </a:rPr>
              <a:t>61) </a:t>
            </a:r>
            <a:r>
              <a:rPr lang="pt-BR" sz="1400" b="1" dirty="0" smtClean="0">
                <a:solidFill>
                  <a:schemeClr val="tx1"/>
                </a:solidFill>
                <a:latin typeface="+mn-lt"/>
              </a:rPr>
              <a:t>3412-6103</a:t>
            </a:r>
            <a:endParaRPr lang="pt-BR" sz="1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4" name="Imagem 4" descr="IMG_53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052513"/>
            <a:ext cx="67691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78B25D-FFBD-4E72-A4B7-01070A29D21A}" type="slidenum">
              <a:rPr lang="pt-BR" sz="900">
                <a:solidFill>
                  <a:schemeClr val="tx1"/>
                </a:solidFill>
              </a:rPr>
              <a:pPr algn="r"/>
              <a:t>2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125663" y="14128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>
                <a:solidFill>
                  <a:srgbClr val="006600"/>
                </a:solidFill>
                <a:latin typeface="Calibri" pitchFamily="34" charset="0"/>
              </a:rPr>
              <a:t>ORIGEM DA ESAF</a:t>
            </a:r>
            <a:endParaRPr lang="en-US" sz="2800" b="1">
              <a:solidFill>
                <a:srgbClr val="006600"/>
              </a:solidFill>
              <a:latin typeface="Calibri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304800" y="2276475"/>
          <a:ext cx="8839200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08BF04-F4D5-4407-B72B-110028E9CDF0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125663" y="1125538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400" b="1">
                <a:solidFill>
                  <a:schemeClr val="bg1"/>
                </a:solidFill>
                <a:latin typeface="Arial Black" pitchFamily="34" charset="0"/>
              </a:rPr>
              <a:t>TÍTULO DA APRESENTAÇÃO</a:t>
            </a:r>
            <a:endParaRPr lang="en-US" sz="1400" b="1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125663" y="1620838"/>
            <a:ext cx="1889125" cy="1404937"/>
            <a:chOff x="1587" y="1008"/>
            <a:chExt cx="1190" cy="885"/>
          </a:xfrm>
        </p:grpSpPr>
        <p:sp>
          <p:nvSpPr>
            <p:cNvPr id="5144" name="Freeform 8"/>
            <p:cNvSpPr>
              <a:spLocks noChangeAspect="1"/>
            </p:cNvSpPr>
            <p:nvPr/>
          </p:nvSpPr>
          <p:spPr bwMode="auto">
            <a:xfrm>
              <a:off x="1587" y="1016"/>
              <a:ext cx="566" cy="551"/>
            </a:xfrm>
            <a:custGeom>
              <a:avLst/>
              <a:gdLst>
                <a:gd name="T0" fmla="*/ 0 w 359"/>
                <a:gd name="T1" fmla="*/ 0 h 350"/>
                <a:gd name="T2" fmla="*/ 84354 w 359"/>
                <a:gd name="T3" fmla="*/ 0 h 350"/>
                <a:gd name="T4" fmla="*/ 84354 w 359"/>
                <a:gd name="T5" fmla="*/ 80792 h 350"/>
                <a:gd name="T6" fmla="*/ 0 w 359"/>
                <a:gd name="T7" fmla="*/ 80792 h 350"/>
                <a:gd name="T8" fmla="*/ 0 w 359"/>
                <a:gd name="T9" fmla="*/ 0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350"/>
                <a:gd name="T17" fmla="*/ 359 w 359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350">
                  <a:moveTo>
                    <a:pt x="0" y="0"/>
                  </a:moveTo>
                  <a:lnTo>
                    <a:pt x="358" y="0"/>
                  </a:lnTo>
                  <a:lnTo>
                    <a:pt x="358" y="349"/>
                  </a:lnTo>
                  <a:lnTo>
                    <a:pt x="0" y="349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5145" name="Freeform 14"/>
            <p:cNvSpPr>
              <a:spLocks noChangeAspect="1"/>
            </p:cNvSpPr>
            <p:nvPr/>
          </p:nvSpPr>
          <p:spPr bwMode="auto">
            <a:xfrm>
              <a:off x="2197" y="1008"/>
              <a:ext cx="580" cy="885"/>
            </a:xfrm>
            <a:custGeom>
              <a:avLst/>
              <a:gdLst>
                <a:gd name="T0" fmla="*/ 0 w 368"/>
                <a:gd name="T1" fmla="*/ 80607 h 562"/>
                <a:gd name="T2" fmla="*/ 1639 w 368"/>
                <a:gd name="T3" fmla="*/ 0 h 562"/>
                <a:gd name="T4" fmla="*/ 86179 w 368"/>
                <a:gd name="T5" fmla="*/ 50141 h 562"/>
                <a:gd name="T6" fmla="*/ 84554 w 368"/>
                <a:gd name="T7" fmla="*/ 130350 h 562"/>
                <a:gd name="T8" fmla="*/ 0 w 368"/>
                <a:gd name="T9" fmla="*/ 80607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562"/>
                <a:gd name="T17" fmla="*/ 368 w 368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562">
                  <a:moveTo>
                    <a:pt x="0" y="347"/>
                  </a:moveTo>
                  <a:lnTo>
                    <a:pt x="7" y="0"/>
                  </a:lnTo>
                  <a:lnTo>
                    <a:pt x="367" y="216"/>
                  </a:lnTo>
                  <a:lnTo>
                    <a:pt x="360" y="561"/>
                  </a:lnTo>
                  <a:lnTo>
                    <a:pt x="0" y="347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563938" y="2163763"/>
            <a:ext cx="1435100" cy="1862137"/>
            <a:chOff x="2493" y="1350"/>
            <a:chExt cx="904" cy="1173"/>
          </a:xfrm>
        </p:grpSpPr>
        <p:sp>
          <p:nvSpPr>
            <p:cNvPr id="5142" name="Freeform 10"/>
            <p:cNvSpPr>
              <a:spLocks noChangeAspect="1"/>
            </p:cNvSpPr>
            <p:nvPr/>
          </p:nvSpPr>
          <p:spPr bwMode="auto">
            <a:xfrm>
              <a:off x="2827" y="1350"/>
              <a:ext cx="570" cy="554"/>
            </a:xfrm>
            <a:custGeom>
              <a:avLst/>
              <a:gdLst>
                <a:gd name="T0" fmla="*/ 0 w 362"/>
                <a:gd name="T1" fmla="*/ 0 h 352"/>
                <a:gd name="T2" fmla="*/ 83770 w 362"/>
                <a:gd name="T3" fmla="*/ 0 h 352"/>
                <a:gd name="T4" fmla="*/ 83770 w 362"/>
                <a:gd name="T5" fmla="*/ 81068 h 352"/>
                <a:gd name="T6" fmla="*/ 0 w 362"/>
                <a:gd name="T7" fmla="*/ 81068 h 352"/>
                <a:gd name="T8" fmla="*/ 0 w 362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352"/>
                <a:gd name="T17" fmla="*/ 362 w 362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352">
                  <a:moveTo>
                    <a:pt x="0" y="0"/>
                  </a:moveTo>
                  <a:lnTo>
                    <a:pt x="361" y="0"/>
                  </a:lnTo>
                  <a:lnTo>
                    <a:pt x="361" y="351"/>
                  </a:lnTo>
                  <a:lnTo>
                    <a:pt x="0" y="351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5143" name="Freeform 16"/>
            <p:cNvSpPr>
              <a:spLocks noChangeAspect="1"/>
            </p:cNvSpPr>
            <p:nvPr/>
          </p:nvSpPr>
          <p:spPr bwMode="auto">
            <a:xfrm>
              <a:off x="2493" y="1962"/>
              <a:ext cx="904" cy="561"/>
            </a:xfrm>
            <a:custGeom>
              <a:avLst/>
              <a:gdLst>
                <a:gd name="T0" fmla="*/ 49580 w 574"/>
                <a:gd name="T1" fmla="*/ 307 h 356"/>
                <a:gd name="T2" fmla="*/ 133428 w 574"/>
                <a:gd name="T3" fmla="*/ 0 h 356"/>
                <a:gd name="T4" fmla="*/ 83072 w 574"/>
                <a:gd name="T5" fmla="*/ 82629 h 356"/>
                <a:gd name="T6" fmla="*/ 0 w 574"/>
                <a:gd name="T7" fmla="*/ 83152 h 356"/>
                <a:gd name="T8" fmla="*/ 49580 w 574"/>
                <a:gd name="T9" fmla="*/ 307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356"/>
                <a:gd name="T17" fmla="*/ 574 w 574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356">
                  <a:moveTo>
                    <a:pt x="213" y="1"/>
                  </a:moveTo>
                  <a:lnTo>
                    <a:pt x="573" y="0"/>
                  </a:lnTo>
                  <a:lnTo>
                    <a:pt x="357" y="352"/>
                  </a:lnTo>
                  <a:lnTo>
                    <a:pt x="0" y="355"/>
                  </a:lnTo>
                  <a:lnTo>
                    <a:pt x="213" y="1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587500" y="2595563"/>
            <a:ext cx="1436688" cy="1865312"/>
            <a:chOff x="1248" y="1622"/>
            <a:chExt cx="905" cy="1175"/>
          </a:xfrm>
        </p:grpSpPr>
        <p:sp>
          <p:nvSpPr>
            <p:cNvPr id="5140" name="Freeform 12"/>
            <p:cNvSpPr>
              <a:spLocks noChangeAspect="1"/>
            </p:cNvSpPr>
            <p:nvPr/>
          </p:nvSpPr>
          <p:spPr bwMode="auto">
            <a:xfrm>
              <a:off x="1248" y="1622"/>
              <a:ext cx="905" cy="555"/>
            </a:xfrm>
            <a:custGeom>
              <a:avLst/>
              <a:gdLst>
                <a:gd name="T0" fmla="*/ 50398 w 574"/>
                <a:gd name="T1" fmla="*/ 0 h 352"/>
                <a:gd name="T2" fmla="*/ 135162 w 574"/>
                <a:gd name="T3" fmla="*/ 0 h 352"/>
                <a:gd name="T4" fmla="*/ 84379 w 574"/>
                <a:gd name="T5" fmla="*/ 82796 h 352"/>
                <a:gd name="T6" fmla="*/ 0 w 574"/>
                <a:gd name="T7" fmla="*/ 82796 h 352"/>
                <a:gd name="T8" fmla="*/ 50398 w 574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352"/>
                <a:gd name="T17" fmla="*/ 574 w 574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352">
                  <a:moveTo>
                    <a:pt x="214" y="0"/>
                  </a:moveTo>
                  <a:lnTo>
                    <a:pt x="573" y="0"/>
                  </a:lnTo>
                  <a:lnTo>
                    <a:pt x="358" y="351"/>
                  </a:lnTo>
                  <a:lnTo>
                    <a:pt x="0" y="351"/>
                  </a:lnTo>
                  <a:lnTo>
                    <a:pt x="214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5141" name="Freeform 20"/>
            <p:cNvSpPr>
              <a:spLocks noChangeAspect="1"/>
            </p:cNvSpPr>
            <p:nvPr/>
          </p:nvSpPr>
          <p:spPr bwMode="auto">
            <a:xfrm>
              <a:off x="1254" y="2238"/>
              <a:ext cx="572" cy="559"/>
            </a:xfrm>
            <a:custGeom>
              <a:avLst/>
              <a:gdLst>
                <a:gd name="T0" fmla="*/ 0 w 363"/>
                <a:gd name="T1" fmla="*/ 0 h 355"/>
                <a:gd name="T2" fmla="*/ 84763 w 363"/>
                <a:gd name="T3" fmla="*/ 0 h 355"/>
                <a:gd name="T4" fmla="*/ 84763 w 363"/>
                <a:gd name="T5" fmla="*/ 82211 h 355"/>
                <a:gd name="T6" fmla="*/ 0 w 363"/>
                <a:gd name="T7" fmla="*/ 82211 h 355"/>
                <a:gd name="T8" fmla="*/ 0 w 363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55"/>
                <a:gd name="T17" fmla="*/ 363 w 363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55">
                  <a:moveTo>
                    <a:pt x="0" y="0"/>
                  </a:moveTo>
                  <a:lnTo>
                    <a:pt x="362" y="0"/>
                  </a:lnTo>
                  <a:lnTo>
                    <a:pt x="362" y="354"/>
                  </a:lnTo>
                  <a:lnTo>
                    <a:pt x="0" y="354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2557463" y="3573463"/>
            <a:ext cx="1892300" cy="1404937"/>
            <a:chOff x="1872" y="2235"/>
            <a:chExt cx="1193" cy="885"/>
          </a:xfrm>
        </p:grpSpPr>
        <p:sp>
          <p:nvSpPr>
            <p:cNvPr id="5138" name="Freeform 18"/>
            <p:cNvSpPr>
              <a:spLocks noChangeAspect="1"/>
            </p:cNvSpPr>
            <p:nvPr/>
          </p:nvSpPr>
          <p:spPr bwMode="auto">
            <a:xfrm>
              <a:off x="1872" y="2235"/>
              <a:ext cx="572" cy="885"/>
            </a:xfrm>
            <a:custGeom>
              <a:avLst/>
              <a:gdLst>
                <a:gd name="T0" fmla="*/ 84763 w 363"/>
                <a:gd name="T1" fmla="*/ 49300 h 562"/>
                <a:gd name="T2" fmla="*/ 84639 w 363"/>
                <a:gd name="T3" fmla="*/ 130350 h 562"/>
                <a:gd name="T4" fmla="*/ 0 w 363"/>
                <a:gd name="T5" fmla="*/ 81766 h 562"/>
                <a:gd name="T6" fmla="*/ 0 w 363"/>
                <a:gd name="T7" fmla="*/ 0 h 562"/>
                <a:gd name="T8" fmla="*/ 84763 w 363"/>
                <a:gd name="T9" fmla="*/ 49300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562"/>
                <a:gd name="T17" fmla="*/ 363 w 363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562">
                  <a:moveTo>
                    <a:pt x="362" y="212"/>
                  </a:moveTo>
                  <a:lnTo>
                    <a:pt x="361" y="561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62" y="212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5139" name="Freeform 22"/>
            <p:cNvSpPr>
              <a:spLocks noChangeAspect="1"/>
            </p:cNvSpPr>
            <p:nvPr/>
          </p:nvSpPr>
          <p:spPr bwMode="auto">
            <a:xfrm>
              <a:off x="2493" y="2561"/>
              <a:ext cx="572" cy="556"/>
            </a:xfrm>
            <a:custGeom>
              <a:avLst/>
              <a:gdLst>
                <a:gd name="T0" fmla="*/ 0 w 363"/>
                <a:gd name="T1" fmla="*/ 0 h 353"/>
                <a:gd name="T2" fmla="*/ 84763 w 363"/>
                <a:gd name="T3" fmla="*/ 0 h 353"/>
                <a:gd name="T4" fmla="*/ 84763 w 363"/>
                <a:gd name="T5" fmla="*/ 82047 h 353"/>
                <a:gd name="T6" fmla="*/ 0 w 363"/>
                <a:gd name="T7" fmla="*/ 82047 h 353"/>
                <a:gd name="T8" fmla="*/ 0 w 363"/>
                <a:gd name="T9" fmla="*/ 0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53"/>
                <a:gd name="T17" fmla="*/ 363 w 363"/>
                <a:gd name="T18" fmla="*/ 353 h 3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53">
                  <a:moveTo>
                    <a:pt x="0" y="0"/>
                  </a:moveTo>
                  <a:lnTo>
                    <a:pt x="362" y="0"/>
                  </a:lnTo>
                  <a:lnTo>
                    <a:pt x="362" y="352"/>
                  </a:lnTo>
                  <a:lnTo>
                    <a:pt x="0" y="352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128" name="Freeform 23"/>
          <p:cNvSpPr>
            <a:spLocks noChangeAspect="1"/>
          </p:cNvSpPr>
          <p:nvPr/>
        </p:nvSpPr>
        <p:spPr bwMode="auto">
          <a:xfrm>
            <a:off x="4787900" y="4303713"/>
            <a:ext cx="573088" cy="663575"/>
          </a:xfrm>
          <a:custGeom>
            <a:avLst/>
            <a:gdLst>
              <a:gd name="T0" fmla="*/ 2147483647 w 229"/>
              <a:gd name="T1" fmla="*/ 2147483647 h 265"/>
              <a:gd name="T2" fmla="*/ 2147483647 w 229"/>
              <a:gd name="T3" fmla="*/ 2147483647 h 265"/>
              <a:gd name="T4" fmla="*/ 2147483647 w 229"/>
              <a:gd name="T5" fmla="*/ 2147483647 h 265"/>
              <a:gd name="T6" fmla="*/ 2147483647 w 229"/>
              <a:gd name="T7" fmla="*/ 2147483647 h 265"/>
              <a:gd name="T8" fmla="*/ 2147483647 w 229"/>
              <a:gd name="T9" fmla="*/ 2147483647 h 265"/>
              <a:gd name="T10" fmla="*/ 2147483647 w 229"/>
              <a:gd name="T11" fmla="*/ 2147483647 h 265"/>
              <a:gd name="T12" fmla="*/ 2147483647 w 229"/>
              <a:gd name="T13" fmla="*/ 2147483647 h 265"/>
              <a:gd name="T14" fmla="*/ 2147483647 w 229"/>
              <a:gd name="T15" fmla="*/ 2147483647 h 265"/>
              <a:gd name="T16" fmla="*/ 2147483647 w 229"/>
              <a:gd name="T17" fmla="*/ 2147483647 h 265"/>
              <a:gd name="T18" fmla="*/ 2147483647 w 229"/>
              <a:gd name="T19" fmla="*/ 2147483647 h 265"/>
              <a:gd name="T20" fmla="*/ 2147483647 w 229"/>
              <a:gd name="T21" fmla="*/ 2147483647 h 265"/>
              <a:gd name="T22" fmla="*/ 2147483647 w 229"/>
              <a:gd name="T23" fmla="*/ 2147483647 h 265"/>
              <a:gd name="T24" fmla="*/ 2147483647 w 229"/>
              <a:gd name="T25" fmla="*/ 2147483647 h 265"/>
              <a:gd name="T26" fmla="*/ 2147483647 w 229"/>
              <a:gd name="T27" fmla="*/ 2147483647 h 265"/>
              <a:gd name="T28" fmla="*/ 2147483647 w 229"/>
              <a:gd name="T29" fmla="*/ 2147483647 h 265"/>
              <a:gd name="T30" fmla="*/ 2147483647 w 229"/>
              <a:gd name="T31" fmla="*/ 2147483647 h 265"/>
              <a:gd name="T32" fmla="*/ 2147483647 w 229"/>
              <a:gd name="T33" fmla="*/ 2147483647 h 265"/>
              <a:gd name="T34" fmla="*/ 2147483647 w 229"/>
              <a:gd name="T35" fmla="*/ 2147483647 h 265"/>
              <a:gd name="T36" fmla="*/ 2147483647 w 229"/>
              <a:gd name="T37" fmla="*/ 2147483647 h 265"/>
              <a:gd name="T38" fmla="*/ 2147483647 w 229"/>
              <a:gd name="T39" fmla="*/ 2147483647 h 265"/>
              <a:gd name="T40" fmla="*/ 2147483647 w 229"/>
              <a:gd name="T41" fmla="*/ 2147483647 h 265"/>
              <a:gd name="T42" fmla="*/ 2147483647 w 229"/>
              <a:gd name="T43" fmla="*/ 2147483647 h 265"/>
              <a:gd name="T44" fmla="*/ 2147483647 w 229"/>
              <a:gd name="T45" fmla="*/ 2147483647 h 265"/>
              <a:gd name="T46" fmla="*/ 2147483647 w 229"/>
              <a:gd name="T47" fmla="*/ 2147483647 h 265"/>
              <a:gd name="T48" fmla="*/ 2147483647 w 229"/>
              <a:gd name="T49" fmla="*/ 2147483647 h 265"/>
              <a:gd name="T50" fmla="*/ 2147483647 w 229"/>
              <a:gd name="T51" fmla="*/ 2147483647 h 265"/>
              <a:gd name="T52" fmla="*/ 2147483647 w 229"/>
              <a:gd name="T53" fmla="*/ 2147483647 h 265"/>
              <a:gd name="T54" fmla="*/ 2147483647 w 229"/>
              <a:gd name="T55" fmla="*/ 2147483647 h 265"/>
              <a:gd name="T56" fmla="*/ 2147483647 w 229"/>
              <a:gd name="T57" fmla="*/ 2147483647 h 265"/>
              <a:gd name="T58" fmla="*/ 2147483647 w 229"/>
              <a:gd name="T59" fmla="*/ 2147483647 h 265"/>
              <a:gd name="T60" fmla="*/ 2147483647 w 229"/>
              <a:gd name="T61" fmla="*/ 2147483647 h 265"/>
              <a:gd name="T62" fmla="*/ 2147483647 w 229"/>
              <a:gd name="T63" fmla="*/ 2147483647 h 265"/>
              <a:gd name="T64" fmla="*/ 2147483647 w 229"/>
              <a:gd name="T65" fmla="*/ 2147483647 h 265"/>
              <a:gd name="T66" fmla="*/ 2147483647 w 229"/>
              <a:gd name="T67" fmla="*/ 2147483647 h 265"/>
              <a:gd name="T68" fmla="*/ 2147483647 w 229"/>
              <a:gd name="T69" fmla="*/ 2147483647 h 265"/>
              <a:gd name="T70" fmla="*/ 2147483647 w 229"/>
              <a:gd name="T71" fmla="*/ 2147483647 h 265"/>
              <a:gd name="T72" fmla="*/ 2147483647 w 229"/>
              <a:gd name="T73" fmla="*/ 2147483647 h 265"/>
              <a:gd name="T74" fmla="*/ 2147483647 w 229"/>
              <a:gd name="T75" fmla="*/ 2147483647 h 265"/>
              <a:gd name="T76" fmla="*/ 2147483647 w 229"/>
              <a:gd name="T77" fmla="*/ 2147483647 h 265"/>
              <a:gd name="T78" fmla="*/ 2147483647 w 229"/>
              <a:gd name="T79" fmla="*/ 2147483647 h 265"/>
              <a:gd name="T80" fmla="*/ 2147483647 w 229"/>
              <a:gd name="T81" fmla="*/ 2147483647 h 265"/>
              <a:gd name="T82" fmla="*/ 2147483647 w 229"/>
              <a:gd name="T83" fmla="*/ 2147483647 h 265"/>
              <a:gd name="T84" fmla="*/ 0 w 229"/>
              <a:gd name="T85" fmla="*/ 0 h 265"/>
              <a:gd name="T86" fmla="*/ 2147483647 w 229"/>
              <a:gd name="T87" fmla="*/ 2147483647 h 265"/>
              <a:gd name="T88" fmla="*/ 2147483647 w 229"/>
              <a:gd name="T89" fmla="*/ 2147483647 h 265"/>
              <a:gd name="T90" fmla="*/ 2147483647 w 229"/>
              <a:gd name="T91" fmla="*/ 2147483647 h 265"/>
              <a:gd name="T92" fmla="*/ 2147483647 w 229"/>
              <a:gd name="T93" fmla="*/ 2147483647 h 265"/>
              <a:gd name="T94" fmla="*/ 2147483647 w 229"/>
              <a:gd name="T95" fmla="*/ 2147483647 h 265"/>
              <a:gd name="T96" fmla="*/ 2147483647 w 229"/>
              <a:gd name="T97" fmla="*/ 2147483647 h 265"/>
              <a:gd name="T98" fmla="*/ 2147483647 w 229"/>
              <a:gd name="T99" fmla="*/ 2147483647 h 265"/>
              <a:gd name="T100" fmla="*/ 2147483647 w 229"/>
              <a:gd name="T101" fmla="*/ 2147483647 h 2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9"/>
              <a:gd name="T154" fmla="*/ 0 h 265"/>
              <a:gd name="T155" fmla="*/ 229 w 229"/>
              <a:gd name="T156" fmla="*/ 265 h 26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9" h="265">
                <a:moveTo>
                  <a:pt x="75" y="16"/>
                </a:moveTo>
                <a:lnTo>
                  <a:pt x="75" y="119"/>
                </a:lnTo>
                <a:lnTo>
                  <a:pt x="132" y="119"/>
                </a:lnTo>
                <a:lnTo>
                  <a:pt x="137" y="119"/>
                </a:lnTo>
                <a:lnTo>
                  <a:pt x="143" y="119"/>
                </a:lnTo>
                <a:lnTo>
                  <a:pt x="147" y="118"/>
                </a:lnTo>
                <a:lnTo>
                  <a:pt x="151" y="118"/>
                </a:lnTo>
                <a:lnTo>
                  <a:pt x="154" y="116"/>
                </a:lnTo>
                <a:lnTo>
                  <a:pt x="157" y="115"/>
                </a:lnTo>
                <a:lnTo>
                  <a:pt x="160" y="114"/>
                </a:lnTo>
                <a:lnTo>
                  <a:pt x="161" y="112"/>
                </a:lnTo>
                <a:lnTo>
                  <a:pt x="164" y="110"/>
                </a:lnTo>
                <a:lnTo>
                  <a:pt x="167" y="108"/>
                </a:lnTo>
                <a:lnTo>
                  <a:pt x="169" y="104"/>
                </a:lnTo>
                <a:lnTo>
                  <a:pt x="171" y="100"/>
                </a:lnTo>
                <a:lnTo>
                  <a:pt x="172" y="96"/>
                </a:lnTo>
                <a:lnTo>
                  <a:pt x="173" y="92"/>
                </a:lnTo>
                <a:lnTo>
                  <a:pt x="174" y="87"/>
                </a:lnTo>
                <a:lnTo>
                  <a:pt x="174" y="82"/>
                </a:lnTo>
                <a:lnTo>
                  <a:pt x="181" y="82"/>
                </a:lnTo>
                <a:lnTo>
                  <a:pt x="181" y="172"/>
                </a:lnTo>
                <a:lnTo>
                  <a:pt x="174" y="172"/>
                </a:lnTo>
                <a:lnTo>
                  <a:pt x="174" y="168"/>
                </a:lnTo>
                <a:lnTo>
                  <a:pt x="173" y="164"/>
                </a:lnTo>
                <a:lnTo>
                  <a:pt x="172" y="159"/>
                </a:lnTo>
                <a:lnTo>
                  <a:pt x="172" y="156"/>
                </a:lnTo>
                <a:lnTo>
                  <a:pt x="171" y="154"/>
                </a:lnTo>
                <a:lnTo>
                  <a:pt x="170" y="151"/>
                </a:lnTo>
                <a:lnTo>
                  <a:pt x="169" y="150"/>
                </a:lnTo>
                <a:lnTo>
                  <a:pt x="169" y="148"/>
                </a:lnTo>
                <a:lnTo>
                  <a:pt x="166" y="145"/>
                </a:lnTo>
                <a:lnTo>
                  <a:pt x="163" y="142"/>
                </a:lnTo>
                <a:lnTo>
                  <a:pt x="160" y="140"/>
                </a:lnTo>
                <a:lnTo>
                  <a:pt x="157" y="137"/>
                </a:lnTo>
                <a:lnTo>
                  <a:pt x="154" y="137"/>
                </a:lnTo>
                <a:lnTo>
                  <a:pt x="152" y="136"/>
                </a:lnTo>
                <a:lnTo>
                  <a:pt x="150" y="135"/>
                </a:lnTo>
                <a:lnTo>
                  <a:pt x="147" y="135"/>
                </a:lnTo>
                <a:lnTo>
                  <a:pt x="144" y="135"/>
                </a:lnTo>
                <a:lnTo>
                  <a:pt x="141" y="134"/>
                </a:lnTo>
                <a:lnTo>
                  <a:pt x="136" y="134"/>
                </a:lnTo>
                <a:lnTo>
                  <a:pt x="132" y="134"/>
                </a:lnTo>
                <a:lnTo>
                  <a:pt x="75" y="134"/>
                </a:lnTo>
                <a:lnTo>
                  <a:pt x="75" y="219"/>
                </a:lnTo>
                <a:lnTo>
                  <a:pt x="75" y="225"/>
                </a:lnTo>
                <a:lnTo>
                  <a:pt x="75" y="228"/>
                </a:lnTo>
                <a:lnTo>
                  <a:pt x="75" y="231"/>
                </a:lnTo>
                <a:lnTo>
                  <a:pt x="76" y="234"/>
                </a:lnTo>
                <a:lnTo>
                  <a:pt x="76" y="237"/>
                </a:lnTo>
                <a:lnTo>
                  <a:pt x="76" y="238"/>
                </a:lnTo>
                <a:lnTo>
                  <a:pt x="77" y="239"/>
                </a:lnTo>
                <a:lnTo>
                  <a:pt x="77" y="241"/>
                </a:lnTo>
                <a:lnTo>
                  <a:pt x="78" y="242"/>
                </a:lnTo>
                <a:lnTo>
                  <a:pt x="79" y="244"/>
                </a:lnTo>
                <a:lnTo>
                  <a:pt x="80" y="246"/>
                </a:lnTo>
                <a:lnTo>
                  <a:pt x="82" y="247"/>
                </a:lnTo>
                <a:lnTo>
                  <a:pt x="84" y="248"/>
                </a:lnTo>
                <a:lnTo>
                  <a:pt x="87" y="248"/>
                </a:lnTo>
                <a:lnTo>
                  <a:pt x="92" y="250"/>
                </a:lnTo>
                <a:lnTo>
                  <a:pt x="97" y="250"/>
                </a:lnTo>
                <a:lnTo>
                  <a:pt x="142" y="250"/>
                </a:lnTo>
                <a:lnTo>
                  <a:pt x="147" y="250"/>
                </a:lnTo>
                <a:lnTo>
                  <a:pt x="153" y="250"/>
                </a:lnTo>
                <a:lnTo>
                  <a:pt x="157" y="248"/>
                </a:lnTo>
                <a:lnTo>
                  <a:pt x="161" y="248"/>
                </a:lnTo>
                <a:lnTo>
                  <a:pt x="166" y="248"/>
                </a:lnTo>
                <a:lnTo>
                  <a:pt x="169" y="247"/>
                </a:lnTo>
                <a:lnTo>
                  <a:pt x="172" y="247"/>
                </a:lnTo>
                <a:lnTo>
                  <a:pt x="174" y="246"/>
                </a:lnTo>
                <a:lnTo>
                  <a:pt x="177" y="245"/>
                </a:lnTo>
                <a:lnTo>
                  <a:pt x="179" y="244"/>
                </a:lnTo>
                <a:lnTo>
                  <a:pt x="182" y="243"/>
                </a:lnTo>
                <a:lnTo>
                  <a:pt x="184" y="242"/>
                </a:lnTo>
                <a:lnTo>
                  <a:pt x="186" y="240"/>
                </a:lnTo>
                <a:lnTo>
                  <a:pt x="189" y="238"/>
                </a:lnTo>
                <a:lnTo>
                  <a:pt x="192" y="237"/>
                </a:lnTo>
                <a:lnTo>
                  <a:pt x="194" y="234"/>
                </a:lnTo>
                <a:lnTo>
                  <a:pt x="197" y="231"/>
                </a:lnTo>
                <a:lnTo>
                  <a:pt x="200" y="228"/>
                </a:lnTo>
                <a:lnTo>
                  <a:pt x="203" y="224"/>
                </a:lnTo>
                <a:lnTo>
                  <a:pt x="206" y="219"/>
                </a:lnTo>
                <a:lnTo>
                  <a:pt x="209" y="214"/>
                </a:lnTo>
                <a:lnTo>
                  <a:pt x="212" y="209"/>
                </a:lnTo>
                <a:lnTo>
                  <a:pt x="217" y="204"/>
                </a:lnTo>
                <a:lnTo>
                  <a:pt x="220" y="198"/>
                </a:lnTo>
                <a:lnTo>
                  <a:pt x="228" y="198"/>
                </a:lnTo>
                <a:lnTo>
                  <a:pt x="204" y="264"/>
                </a:lnTo>
                <a:lnTo>
                  <a:pt x="0" y="264"/>
                </a:lnTo>
                <a:lnTo>
                  <a:pt x="0" y="257"/>
                </a:lnTo>
                <a:lnTo>
                  <a:pt x="8" y="257"/>
                </a:lnTo>
                <a:lnTo>
                  <a:pt x="11" y="257"/>
                </a:lnTo>
                <a:lnTo>
                  <a:pt x="14" y="257"/>
                </a:lnTo>
                <a:lnTo>
                  <a:pt x="16" y="257"/>
                </a:lnTo>
                <a:lnTo>
                  <a:pt x="18" y="256"/>
                </a:lnTo>
                <a:lnTo>
                  <a:pt x="20" y="256"/>
                </a:lnTo>
                <a:lnTo>
                  <a:pt x="23" y="255"/>
                </a:lnTo>
                <a:lnTo>
                  <a:pt x="25" y="254"/>
                </a:lnTo>
                <a:lnTo>
                  <a:pt x="27" y="254"/>
                </a:lnTo>
                <a:lnTo>
                  <a:pt x="29" y="252"/>
                </a:lnTo>
                <a:lnTo>
                  <a:pt x="32" y="250"/>
                </a:lnTo>
                <a:lnTo>
                  <a:pt x="34" y="246"/>
                </a:lnTo>
                <a:lnTo>
                  <a:pt x="35" y="244"/>
                </a:lnTo>
                <a:lnTo>
                  <a:pt x="35" y="242"/>
                </a:lnTo>
                <a:lnTo>
                  <a:pt x="35" y="240"/>
                </a:lnTo>
                <a:lnTo>
                  <a:pt x="36" y="238"/>
                </a:lnTo>
                <a:lnTo>
                  <a:pt x="36" y="234"/>
                </a:lnTo>
                <a:lnTo>
                  <a:pt x="36" y="231"/>
                </a:lnTo>
                <a:lnTo>
                  <a:pt x="37" y="227"/>
                </a:lnTo>
                <a:lnTo>
                  <a:pt x="37" y="223"/>
                </a:lnTo>
                <a:lnTo>
                  <a:pt x="37" y="217"/>
                </a:lnTo>
                <a:lnTo>
                  <a:pt x="37" y="47"/>
                </a:lnTo>
                <a:lnTo>
                  <a:pt x="37" y="40"/>
                </a:lnTo>
                <a:lnTo>
                  <a:pt x="36" y="35"/>
                </a:lnTo>
                <a:lnTo>
                  <a:pt x="36" y="30"/>
                </a:lnTo>
                <a:lnTo>
                  <a:pt x="36" y="26"/>
                </a:lnTo>
                <a:lnTo>
                  <a:pt x="35" y="23"/>
                </a:lnTo>
                <a:lnTo>
                  <a:pt x="34" y="20"/>
                </a:lnTo>
                <a:lnTo>
                  <a:pt x="33" y="18"/>
                </a:lnTo>
                <a:lnTo>
                  <a:pt x="32" y="16"/>
                </a:lnTo>
                <a:lnTo>
                  <a:pt x="30" y="13"/>
                </a:lnTo>
                <a:lnTo>
                  <a:pt x="28" y="12"/>
                </a:lnTo>
                <a:lnTo>
                  <a:pt x="26" y="10"/>
                </a:lnTo>
                <a:lnTo>
                  <a:pt x="23" y="9"/>
                </a:lnTo>
                <a:lnTo>
                  <a:pt x="20" y="8"/>
                </a:lnTo>
                <a:lnTo>
                  <a:pt x="17" y="8"/>
                </a:lnTo>
                <a:lnTo>
                  <a:pt x="12" y="7"/>
                </a:lnTo>
                <a:lnTo>
                  <a:pt x="8" y="7"/>
                </a:lnTo>
                <a:lnTo>
                  <a:pt x="0" y="7"/>
                </a:lnTo>
                <a:lnTo>
                  <a:pt x="0" y="0"/>
                </a:lnTo>
                <a:lnTo>
                  <a:pt x="204" y="0"/>
                </a:lnTo>
                <a:lnTo>
                  <a:pt x="206" y="59"/>
                </a:lnTo>
                <a:lnTo>
                  <a:pt x="198" y="59"/>
                </a:lnTo>
                <a:lnTo>
                  <a:pt x="197" y="54"/>
                </a:lnTo>
                <a:lnTo>
                  <a:pt x="197" y="49"/>
                </a:lnTo>
                <a:lnTo>
                  <a:pt x="196" y="45"/>
                </a:lnTo>
                <a:lnTo>
                  <a:pt x="194" y="41"/>
                </a:lnTo>
                <a:lnTo>
                  <a:pt x="193" y="37"/>
                </a:lnTo>
                <a:lnTo>
                  <a:pt x="192" y="35"/>
                </a:lnTo>
                <a:lnTo>
                  <a:pt x="191" y="32"/>
                </a:lnTo>
                <a:lnTo>
                  <a:pt x="189" y="30"/>
                </a:lnTo>
                <a:lnTo>
                  <a:pt x="186" y="26"/>
                </a:lnTo>
                <a:lnTo>
                  <a:pt x="182" y="24"/>
                </a:lnTo>
                <a:lnTo>
                  <a:pt x="178" y="21"/>
                </a:lnTo>
                <a:lnTo>
                  <a:pt x="174" y="18"/>
                </a:lnTo>
                <a:lnTo>
                  <a:pt x="173" y="18"/>
                </a:lnTo>
                <a:lnTo>
                  <a:pt x="170" y="17"/>
                </a:lnTo>
                <a:lnTo>
                  <a:pt x="167" y="17"/>
                </a:lnTo>
                <a:lnTo>
                  <a:pt x="163" y="16"/>
                </a:lnTo>
                <a:lnTo>
                  <a:pt x="160" y="16"/>
                </a:lnTo>
                <a:lnTo>
                  <a:pt x="156" y="16"/>
                </a:lnTo>
                <a:lnTo>
                  <a:pt x="152" y="16"/>
                </a:lnTo>
                <a:lnTo>
                  <a:pt x="147" y="16"/>
                </a:lnTo>
                <a:lnTo>
                  <a:pt x="75" y="16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/>
          </a:p>
        </p:txBody>
      </p:sp>
      <p:sp>
        <p:nvSpPr>
          <p:cNvPr id="5129" name="Freeform 24"/>
          <p:cNvSpPr>
            <a:spLocks noChangeAspect="1"/>
          </p:cNvSpPr>
          <p:nvPr/>
        </p:nvSpPr>
        <p:spPr bwMode="auto">
          <a:xfrm>
            <a:off x="5462588" y="4297363"/>
            <a:ext cx="447675" cy="687387"/>
          </a:xfrm>
          <a:custGeom>
            <a:avLst/>
            <a:gdLst>
              <a:gd name="T0" fmla="*/ 2147483647 w 178"/>
              <a:gd name="T1" fmla="*/ 2147483647 h 275"/>
              <a:gd name="T2" fmla="*/ 2147483647 w 178"/>
              <a:gd name="T3" fmla="*/ 2147483647 h 275"/>
              <a:gd name="T4" fmla="*/ 2147483647 w 178"/>
              <a:gd name="T5" fmla="*/ 2147483647 h 275"/>
              <a:gd name="T6" fmla="*/ 2147483647 w 178"/>
              <a:gd name="T7" fmla="*/ 2147483647 h 275"/>
              <a:gd name="T8" fmla="*/ 2147483647 w 178"/>
              <a:gd name="T9" fmla="*/ 2147483647 h 275"/>
              <a:gd name="T10" fmla="*/ 2147483647 w 178"/>
              <a:gd name="T11" fmla="*/ 2147483647 h 275"/>
              <a:gd name="T12" fmla="*/ 2147483647 w 178"/>
              <a:gd name="T13" fmla="*/ 2147483647 h 275"/>
              <a:gd name="T14" fmla="*/ 2147483647 w 178"/>
              <a:gd name="T15" fmla="*/ 2147483647 h 275"/>
              <a:gd name="T16" fmla="*/ 2147483647 w 178"/>
              <a:gd name="T17" fmla="*/ 2147483647 h 275"/>
              <a:gd name="T18" fmla="*/ 2147483647 w 178"/>
              <a:gd name="T19" fmla="*/ 2147483647 h 275"/>
              <a:gd name="T20" fmla="*/ 2147483647 w 178"/>
              <a:gd name="T21" fmla="*/ 2147483647 h 275"/>
              <a:gd name="T22" fmla="*/ 2147483647 w 178"/>
              <a:gd name="T23" fmla="*/ 2147483647 h 275"/>
              <a:gd name="T24" fmla="*/ 2147483647 w 178"/>
              <a:gd name="T25" fmla="*/ 2147483647 h 275"/>
              <a:gd name="T26" fmla="*/ 2147483647 w 178"/>
              <a:gd name="T27" fmla="*/ 2147483647 h 275"/>
              <a:gd name="T28" fmla="*/ 2147483647 w 178"/>
              <a:gd name="T29" fmla="*/ 2147483647 h 275"/>
              <a:gd name="T30" fmla="*/ 2147483647 w 178"/>
              <a:gd name="T31" fmla="*/ 2147483647 h 275"/>
              <a:gd name="T32" fmla="*/ 2147483647 w 178"/>
              <a:gd name="T33" fmla="*/ 2147483647 h 275"/>
              <a:gd name="T34" fmla="*/ 2147483647 w 178"/>
              <a:gd name="T35" fmla="*/ 2147483647 h 275"/>
              <a:gd name="T36" fmla="*/ 2147483647 w 178"/>
              <a:gd name="T37" fmla="*/ 2147483647 h 275"/>
              <a:gd name="T38" fmla="*/ 2147483647 w 178"/>
              <a:gd name="T39" fmla="*/ 2147483647 h 275"/>
              <a:gd name="T40" fmla="*/ 2147483647 w 178"/>
              <a:gd name="T41" fmla="*/ 2147483647 h 275"/>
              <a:gd name="T42" fmla="*/ 2147483647 w 178"/>
              <a:gd name="T43" fmla="*/ 2147483647 h 275"/>
              <a:gd name="T44" fmla="*/ 2147483647 w 178"/>
              <a:gd name="T45" fmla="*/ 2147483647 h 275"/>
              <a:gd name="T46" fmla="*/ 2147483647 w 178"/>
              <a:gd name="T47" fmla="*/ 2147483647 h 275"/>
              <a:gd name="T48" fmla="*/ 2147483647 w 178"/>
              <a:gd name="T49" fmla="*/ 2147483647 h 275"/>
              <a:gd name="T50" fmla="*/ 2147483647 w 178"/>
              <a:gd name="T51" fmla="*/ 2147483647 h 275"/>
              <a:gd name="T52" fmla="*/ 2147483647 w 178"/>
              <a:gd name="T53" fmla="*/ 2147483647 h 275"/>
              <a:gd name="T54" fmla="*/ 2147483647 w 178"/>
              <a:gd name="T55" fmla="*/ 2147483647 h 275"/>
              <a:gd name="T56" fmla="*/ 2147483647 w 178"/>
              <a:gd name="T57" fmla="*/ 2147483647 h 275"/>
              <a:gd name="T58" fmla="*/ 2147483647 w 178"/>
              <a:gd name="T59" fmla="*/ 2147483647 h 275"/>
              <a:gd name="T60" fmla="*/ 2147483647 w 178"/>
              <a:gd name="T61" fmla="*/ 2147483647 h 275"/>
              <a:gd name="T62" fmla="*/ 2147483647 w 178"/>
              <a:gd name="T63" fmla="*/ 2147483647 h 275"/>
              <a:gd name="T64" fmla="*/ 2147483647 w 178"/>
              <a:gd name="T65" fmla="*/ 2147483647 h 275"/>
              <a:gd name="T66" fmla="*/ 2147483647 w 178"/>
              <a:gd name="T67" fmla="*/ 2147483647 h 275"/>
              <a:gd name="T68" fmla="*/ 2147483647 w 178"/>
              <a:gd name="T69" fmla="*/ 2147483647 h 275"/>
              <a:gd name="T70" fmla="*/ 2147483647 w 178"/>
              <a:gd name="T71" fmla="*/ 2147483647 h 275"/>
              <a:gd name="T72" fmla="*/ 2147483647 w 178"/>
              <a:gd name="T73" fmla="*/ 2147483647 h 275"/>
              <a:gd name="T74" fmla="*/ 2147483647 w 178"/>
              <a:gd name="T75" fmla="*/ 2147483647 h 275"/>
              <a:gd name="T76" fmla="*/ 2147483647 w 178"/>
              <a:gd name="T77" fmla="*/ 2147483647 h 275"/>
              <a:gd name="T78" fmla="*/ 2147483647 w 178"/>
              <a:gd name="T79" fmla="*/ 2147483647 h 275"/>
              <a:gd name="T80" fmla="*/ 2147483647 w 178"/>
              <a:gd name="T81" fmla="*/ 2147483647 h 275"/>
              <a:gd name="T82" fmla="*/ 2147483647 w 178"/>
              <a:gd name="T83" fmla="*/ 2147483647 h 275"/>
              <a:gd name="T84" fmla="*/ 2147483647 w 178"/>
              <a:gd name="T85" fmla="*/ 2147483647 h 275"/>
              <a:gd name="T86" fmla="*/ 0 w 178"/>
              <a:gd name="T87" fmla="*/ 2147483647 h 275"/>
              <a:gd name="T88" fmla="*/ 2147483647 w 178"/>
              <a:gd name="T89" fmla="*/ 2147483647 h 275"/>
              <a:gd name="T90" fmla="*/ 2147483647 w 178"/>
              <a:gd name="T91" fmla="*/ 2147483647 h 275"/>
              <a:gd name="T92" fmla="*/ 2147483647 w 178"/>
              <a:gd name="T93" fmla="*/ 2147483647 h 275"/>
              <a:gd name="T94" fmla="*/ 2147483647 w 178"/>
              <a:gd name="T95" fmla="*/ 2147483647 h 275"/>
              <a:gd name="T96" fmla="*/ 2147483647 w 178"/>
              <a:gd name="T97" fmla="*/ 2147483647 h 275"/>
              <a:gd name="T98" fmla="*/ 2147483647 w 178"/>
              <a:gd name="T99" fmla="*/ 2147483647 h 275"/>
              <a:gd name="T100" fmla="*/ 2147483647 w 178"/>
              <a:gd name="T101" fmla="*/ 2147483647 h 2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"/>
              <a:gd name="T154" fmla="*/ 0 h 275"/>
              <a:gd name="T155" fmla="*/ 178 w 178"/>
              <a:gd name="T156" fmla="*/ 275 h 2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" h="275">
                <a:moveTo>
                  <a:pt x="160" y="0"/>
                </a:moveTo>
                <a:lnTo>
                  <a:pt x="160" y="90"/>
                </a:lnTo>
                <a:lnTo>
                  <a:pt x="153" y="90"/>
                </a:lnTo>
                <a:lnTo>
                  <a:pt x="152" y="84"/>
                </a:lnTo>
                <a:lnTo>
                  <a:pt x="151" y="78"/>
                </a:lnTo>
                <a:lnTo>
                  <a:pt x="150" y="73"/>
                </a:lnTo>
                <a:lnTo>
                  <a:pt x="149" y="67"/>
                </a:lnTo>
                <a:lnTo>
                  <a:pt x="147" y="63"/>
                </a:lnTo>
                <a:lnTo>
                  <a:pt x="145" y="57"/>
                </a:lnTo>
                <a:lnTo>
                  <a:pt x="142" y="53"/>
                </a:lnTo>
                <a:lnTo>
                  <a:pt x="140" y="50"/>
                </a:lnTo>
                <a:lnTo>
                  <a:pt x="138" y="46"/>
                </a:lnTo>
                <a:lnTo>
                  <a:pt x="135" y="42"/>
                </a:lnTo>
                <a:lnTo>
                  <a:pt x="132" y="39"/>
                </a:lnTo>
                <a:lnTo>
                  <a:pt x="129" y="36"/>
                </a:lnTo>
                <a:lnTo>
                  <a:pt x="126" y="33"/>
                </a:lnTo>
                <a:lnTo>
                  <a:pt x="121" y="31"/>
                </a:lnTo>
                <a:lnTo>
                  <a:pt x="118" y="28"/>
                </a:lnTo>
                <a:lnTo>
                  <a:pt x="114" y="26"/>
                </a:lnTo>
                <a:lnTo>
                  <a:pt x="110" y="24"/>
                </a:lnTo>
                <a:lnTo>
                  <a:pt x="106" y="22"/>
                </a:lnTo>
                <a:lnTo>
                  <a:pt x="102" y="19"/>
                </a:lnTo>
                <a:lnTo>
                  <a:pt x="96" y="18"/>
                </a:lnTo>
                <a:lnTo>
                  <a:pt x="91" y="17"/>
                </a:lnTo>
                <a:lnTo>
                  <a:pt x="87" y="16"/>
                </a:lnTo>
                <a:lnTo>
                  <a:pt x="83" y="15"/>
                </a:lnTo>
                <a:lnTo>
                  <a:pt x="78" y="15"/>
                </a:lnTo>
                <a:lnTo>
                  <a:pt x="73" y="15"/>
                </a:lnTo>
                <a:lnTo>
                  <a:pt x="69" y="16"/>
                </a:lnTo>
                <a:lnTo>
                  <a:pt x="64" y="17"/>
                </a:lnTo>
                <a:lnTo>
                  <a:pt x="60" y="18"/>
                </a:lnTo>
                <a:lnTo>
                  <a:pt x="56" y="21"/>
                </a:lnTo>
                <a:lnTo>
                  <a:pt x="51" y="23"/>
                </a:lnTo>
                <a:lnTo>
                  <a:pt x="48" y="26"/>
                </a:lnTo>
                <a:lnTo>
                  <a:pt x="45" y="28"/>
                </a:lnTo>
                <a:lnTo>
                  <a:pt x="42" y="31"/>
                </a:lnTo>
                <a:lnTo>
                  <a:pt x="39" y="35"/>
                </a:lnTo>
                <a:lnTo>
                  <a:pt x="37" y="38"/>
                </a:lnTo>
                <a:lnTo>
                  <a:pt x="35" y="42"/>
                </a:lnTo>
                <a:lnTo>
                  <a:pt x="34" y="45"/>
                </a:lnTo>
                <a:lnTo>
                  <a:pt x="31" y="49"/>
                </a:lnTo>
                <a:lnTo>
                  <a:pt x="31" y="53"/>
                </a:lnTo>
                <a:lnTo>
                  <a:pt x="31" y="57"/>
                </a:lnTo>
                <a:lnTo>
                  <a:pt x="31" y="61"/>
                </a:lnTo>
                <a:lnTo>
                  <a:pt x="31" y="63"/>
                </a:lnTo>
                <a:lnTo>
                  <a:pt x="32" y="66"/>
                </a:lnTo>
                <a:lnTo>
                  <a:pt x="34" y="69"/>
                </a:lnTo>
                <a:lnTo>
                  <a:pt x="35" y="71"/>
                </a:lnTo>
                <a:lnTo>
                  <a:pt x="36" y="74"/>
                </a:lnTo>
                <a:lnTo>
                  <a:pt x="38" y="76"/>
                </a:lnTo>
                <a:lnTo>
                  <a:pt x="39" y="78"/>
                </a:lnTo>
                <a:lnTo>
                  <a:pt x="43" y="82"/>
                </a:lnTo>
                <a:lnTo>
                  <a:pt x="47" y="86"/>
                </a:lnTo>
                <a:lnTo>
                  <a:pt x="53" y="90"/>
                </a:lnTo>
                <a:lnTo>
                  <a:pt x="60" y="94"/>
                </a:lnTo>
                <a:lnTo>
                  <a:pt x="68" y="101"/>
                </a:lnTo>
                <a:lnTo>
                  <a:pt x="78" y="106"/>
                </a:lnTo>
                <a:lnTo>
                  <a:pt x="87" y="112"/>
                </a:lnTo>
                <a:lnTo>
                  <a:pt x="97" y="117"/>
                </a:lnTo>
                <a:lnTo>
                  <a:pt x="107" y="122"/>
                </a:lnTo>
                <a:lnTo>
                  <a:pt x="115" y="126"/>
                </a:lnTo>
                <a:lnTo>
                  <a:pt x="123" y="130"/>
                </a:lnTo>
                <a:lnTo>
                  <a:pt x="130" y="134"/>
                </a:lnTo>
                <a:lnTo>
                  <a:pt x="135" y="138"/>
                </a:lnTo>
                <a:lnTo>
                  <a:pt x="141" y="142"/>
                </a:lnTo>
                <a:lnTo>
                  <a:pt x="146" y="145"/>
                </a:lnTo>
                <a:lnTo>
                  <a:pt x="149" y="148"/>
                </a:lnTo>
                <a:lnTo>
                  <a:pt x="152" y="151"/>
                </a:lnTo>
                <a:lnTo>
                  <a:pt x="155" y="153"/>
                </a:lnTo>
                <a:lnTo>
                  <a:pt x="158" y="156"/>
                </a:lnTo>
                <a:lnTo>
                  <a:pt x="161" y="159"/>
                </a:lnTo>
                <a:lnTo>
                  <a:pt x="163" y="161"/>
                </a:lnTo>
                <a:lnTo>
                  <a:pt x="165" y="165"/>
                </a:lnTo>
                <a:lnTo>
                  <a:pt x="168" y="168"/>
                </a:lnTo>
                <a:lnTo>
                  <a:pt x="170" y="171"/>
                </a:lnTo>
                <a:lnTo>
                  <a:pt x="171" y="175"/>
                </a:lnTo>
                <a:lnTo>
                  <a:pt x="173" y="179"/>
                </a:lnTo>
                <a:lnTo>
                  <a:pt x="174" y="183"/>
                </a:lnTo>
                <a:lnTo>
                  <a:pt x="175" y="187"/>
                </a:lnTo>
                <a:lnTo>
                  <a:pt x="176" y="190"/>
                </a:lnTo>
                <a:lnTo>
                  <a:pt x="177" y="194"/>
                </a:lnTo>
                <a:lnTo>
                  <a:pt x="177" y="198"/>
                </a:lnTo>
                <a:lnTo>
                  <a:pt x="177" y="201"/>
                </a:lnTo>
                <a:lnTo>
                  <a:pt x="177" y="209"/>
                </a:lnTo>
                <a:lnTo>
                  <a:pt x="176" y="216"/>
                </a:lnTo>
                <a:lnTo>
                  <a:pt x="174" y="223"/>
                </a:lnTo>
                <a:lnTo>
                  <a:pt x="171" y="230"/>
                </a:lnTo>
                <a:lnTo>
                  <a:pt x="169" y="235"/>
                </a:lnTo>
                <a:lnTo>
                  <a:pt x="164" y="241"/>
                </a:lnTo>
                <a:lnTo>
                  <a:pt x="160" y="247"/>
                </a:lnTo>
                <a:lnTo>
                  <a:pt x="154" y="252"/>
                </a:lnTo>
                <a:lnTo>
                  <a:pt x="149" y="258"/>
                </a:lnTo>
                <a:lnTo>
                  <a:pt x="141" y="262"/>
                </a:lnTo>
                <a:lnTo>
                  <a:pt x="134" y="266"/>
                </a:lnTo>
                <a:lnTo>
                  <a:pt x="127" y="269"/>
                </a:lnTo>
                <a:lnTo>
                  <a:pt x="118" y="272"/>
                </a:lnTo>
                <a:lnTo>
                  <a:pt x="111" y="273"/>
                </a:lnTo>
                <a:lnTo>
                  <a:pt x="102" y="274"/>
                </a:lnTo>
                <a:lnTo>
                  <a:pt x="93" y="274"/>
                </a:lnTo>
                <a:lnTo>
                  <a:pt x="90" y="274"/>
                </a:lnTo>
                <a:lnTo>
                  <a:pt x="87" y="274"/>
                </a:lnTo>
                <a:lnTo>
                  <a:pt x="85" y="274"/>
                </a:lnTo>
                <a:lnTo>
                  <a:pt x="82" y="274"/>
                </a:lnTo>
                <a:lnTo>
                  <a:pt x="80" y="274"/>
                </a:lnTo>
                <a:lnTo>
                  <a:pt x="76" y="274"/>
                </a:lnTo>
                <a:lnTo>
                  <a:pt x="74" y="273"/>
                </a:lnTo>
                <a:lnTo>
                  <a:pt x="71" y="273"/>
                </a:lnTo>
                <a:lnTo>
                  <a:pt x="70" y="273"/>
                </a:lnTo>
                <a:lnTo>
                  <a:pt x="68" y="272"/>
                </a:lnTo>
                <a:lnTo>
                  <a:pt x="66" y="272"/>
                </a:lnTo>
                <a:lnTo>
                  <a:pt x="63" y="270"/>
                </a:lnTo>
                <a:lnTo>
                  <a:pt x="59" y="270"/>
                </a:lnTo>
                <a:lnTo>
                  <a:pt x="56" y="269"/>
                </a:lnTo>
                <a:lnTo>
                  <a:pt x="51" y="268"/>
                </a:lnTo>
                <a:lnTo>
                  <a:pt x="46" y="266"/>
                </a:lnTo>
                <a:lnTo>
                  <a:pt x="42" y="265"/>
                </a:lnTo>
                <a:lnTo>
                  <a:pt x="38" y="263"/>
                </a:lnTo>
                <a:lnTo>
                  <a:pt x="34" y="262"/>
                </a:lnTo>
                <a:lnTo>
                  <a:pt x="30" y="261"/>
                </a:lnTo>
                <a:lnTo>
                  <a:pt x="27" y="261"/>
                </a:lnTo>
                <a:lnTo>
                  <a:pt x="25" y="261"/>
                </a:lnTo>
                <a:lnTo>
                  <a:pt x="23" y="260"/>
                </a:lnTo>
                <a:lnTo>
                  <a:pt x="22" y="260"/>
                </a:lnTo>
                <a:lnTo>
                  <a:pt x="19" y="260"/>
                </a:lnTo>
                <a:lnTo>
                  <a:pt x="18" y="261"/>
                </a:lnTo>
                <a:lnTo>
                  <a:pt x="16" y="261"/>
                </a:lnTo>
                <a:lnTo>
                  <a:pt x="15" y="262"/>
                </a:lnTo>
                <a:lnTo>
                  <a:pt x="14" y="264"/>
                </a:lnTo>
                <a:lnTo>
                  <a:pt x="12" y="266"/>
                </a:lnTo>
                <a:lnTo>
                  <a:pt x="10" y="270"/>
                </a:lnTo>
                <a:lnTo>
                  <a:pt x="10" y="274"/>
                </a:lnTo>
                <a:lnTo>
                  <a:pt x="3" y="274"/>
                </a:lnTo>
                <a:lnTo>
                  <a:pt x="3" y="185"/>
                </a:lnTo>
                <a:lnTo>
                  <a:pt x="10" y="185"/>
                </a:lnTo>
                <a:lnTo>
                  <a:pt x="12" y="191"/>
                </a:lnTo>
                <a:lnTo>
                  <a:pt x="13" y="198"/>
                </a:lnTo>
                <a:lnTo>
                  <a:pt x="15" y="203"/>
                </a:lnTo>
                <a:lnTo>
                  <a:pt x="16" y="209"/>
                </a:lnTo>
                <a:lnTo>
                  <a:pt x="18" y="214"/>
                </a:lnTo>
                <a:lnTo>
                  <a:pt x="19" y="219"/>
                </a:lnTo>
                <a:lnTo>
                  <a:pt x="22" y="223"/>
                </a:lnTo>
                <a:lnTo>
                  <a:pt x="23" y="227"/>
                </a:lnTo>
                <a:lnTo>
                  <a:pt x="26" y="230"/>
                </a:lnTo>
                <a:lnTo>
                  <a:pt x="28" y="234"/>
                </a:lnTo>
                <a:lnTo>
                  <a:pt x="31" y="237"/>
                </a:lnTo>
                <a:lnTo>
                  <a:pt x="35" y="240"/>
                </a:lnTo>
                <a:lnTo>
                  <a:pt x="38" y="242"/>
                </a:lnTo>
                <a:lnTo>
                  <a:pt x="42" y="245"/>
                </a:lnTo>
                <a:lnTo>
                  <a:pt x="46" y="248"/>
                </a:lnTo>
                <a:lnTo>
                  <a:pt x="50" y="250"/>
                </a:lnTo>
                <a:lnTo>
                  <a:pt x="54" y="252"/>
                </a:lnTo>
                <a:lnTo>
                  <a:pt x="59" y="253"/>
                </a:lnTo>
                <a:lnTo>
                  <a:pt x="64" y="256"/>
                </a:lnTo>
                <a:lnTo>
                  <a:pt x="69" y="257"/>
                </a:lnTo>
                <a:lnTo>
                  <a:pt x="74" y="258"/>
                </a:lnTo>
                <a:lnTo>
                  <a:pt x="79" y="259"/>
                </a:lnTo>
                <a:lnTo>
                  <a:pt x="84" y="260"/>
                </a:lnTo>
                <a:lnTo>
                  <a:pt x="89" y="260"/>
                </a:lnTo>
                <a:lnTo>
                  <a:pt x="95" y="260"/>
                </a:lnTo>
                <a:lnTo>
                  <a:pt x="101" y="259"/>
                </a:lnTo>
                <a:lnTo>
                  <a:pt x="106" y="258"/>
                </a:lnTo>
                <a:lnTo>
                  <a:pt x="111" y="257"/>
                </a:lnTo>
                <a:lnTo>
                  <a:pt x="116" y="255"/>
                </a:lnTo>
                <a:lnTo>
                  <a:pt x="120" y="252"/>
                </a:lnTo>
                <a:lnTo>
                  <a:pt x="125" y="249"/>
                </a:lnTo>
                <a:lnTo>
                  <a:pt x="129" y="246"/>
                </a:lnTo>
                <a:lnTo>
                  <a:pt x="132" y="243"/>
                </a:lnTo>
                <a:lnTo>
                  <a:pt x="135" y="240"/>
                </a:lnTo>
                <a:lnTo>
                  <a:pt x="137" y="237"/>
                </a:lnTo>
                <a:lnTo>
                  <a:pt x="139" y="233"/>
                </a:lnTo>
                <a:lnTo>
                  <a:pt x="141" y="229"/>
                </a:lnTo>
                <a:lnTo>
                  <a:pt x="142" y="225"/>
                </a:lnTo>
                <a:lnTo>
                  <a:pt x="142" y="221"/>
                </a:lnTo>
                <a:lnTo>
                  <a:pt x="142" y="217"/>
                </a:lnTo>
                <a:lnTo>
                  <a:pt x="142" y="214"/>
                </a:lnTo>
                <a:lnTo>
                  <a:pt x="142" y="211"/>
                </a:lnTo>
                <a:lnTo>
                  <a:pt x="142" y="209"/>
                </a:lnTo>
                <a:lnTo>
                  <a:pt x="141" y="206"/>
                </a:lnTo>
                <a:lnTo>
                  <a:pt x="140" y="204"/>
                </a:lnTo>
                <a:lnTo>
                  <a:pt x="139" y="202"/>
                </a:lnTo>
                <a:lnTo>
                  <a:pt x="138" y="200"/>
                </a:lnTo>
                <a:lnTo>
                  <a:pt x="137" y="198"/>
                </a:lnTo>
                <a:lnTo>
                  <a:pt x="136" y="195"/>
                </a:lnTo>
                <a:lnTo>
                  <a:pt x="134" y="193"/>
                </a:lnTo>
                <a:lnTo>
                  <a:pt x="133" y="191"/>
                </a:lnTo>
                <a:lnTo>
                  <a:pt x="130" y="188"/>
                </a:lnTo>
                <a:lnTo>
                  <a:pt x="129" y="186"/>
                </a:lnTo>
                <a:lnTo>
                  <a:pt x="126" y="183"/>
                </a:lnTo>
                <a:lnTo>
                  <a:pt x="123" y="181"/>
                </a:lnTo>
                <a:lnTo>
                  <a:pt x="120" y="179"/>
                </a:lnTo>
                <a:lnTo>
                  <a:pt x="118" y="177"/>
                </a:lnTo>
                <a:lnTo>
                  <a:pt x="115" y="174"/>
                </a:lnTo>
                <a:lnTo>
                  <a:pt x="111" y="172"/>
                </a:lnTo>
                <a:lnTo>
                  <a:pt x="106" y="170"/>
                </a:lnTo>
                <a:lnTo>
                  <a:pt x="99" y="166"/>
                </a:lnTo>
                <a:lnTo>
                  <a:pt x="93" y="163"/>
                </a:lnTo>
                <a:lnTo>
                  <a:pt x="86" y="159"/>
                </a:lnTo>
                <a:lnTo>
                  <a:pt x="78" y="155"/>
                </a:lnTo>
                <a:lnTo>
                  <a:pt x="69" y="150"/>
                </a:lnTo>
                <a:lnTo>
                  <a:pt x="62" y="145"/>
                </a:lnTo>
                <a:lnTo>
                  <a:pt x="54" y="141"/>
                </a:lnTo>
                <a:lnTo>
                  <a:pt x="49" y="138"/>
                </a:lnTo>
                <a:lnTo>
                  <a:pt x="43" y="133"/>
                </a:lnTo>
                <a:lnTo>
                  <a:pt x="38" y="130"/>
                </a:lnTo>
                <a:lnTo>
                  <a:pt x="34" y="127"/>
                </a:lnTo>
                <a:lnTo>
                  <a:pt x="29" y="124"/>
                </a:lnTo>
                <a:lnTo>
                  <a:pt x="26" y="121"/>
                </a:lnTo>
                <a:lnTo>
                  <a:pt x="23" y="118"/>
                </a:lnTo>
                <a:lnTo>
                  <a:pt x="19" y="116"/>
                </a:lnTo>
                <a:lnTo>
                  <a:pt x="17" y="113"/>
                </a:lnTo>
                <a:lnTo>
                  <a:pt x="14" y="110"/>
                </a:lnTo>
                <a:lnTo>
                  <a:pt x="12" y="107"/>
                </a:lnTo>
                <a:lnTo>
                  <a:pt x="9" y="104"/>
                </a:lnTo>
                <a:lnTo>
                  <a:pt x="7" y="101"/>
                </a:lnTo>
                <a:lnTo>
                  <a:pt x="5" y="96"/>
                </a:lnTo>
                <a:lnTo>
                  <a:pt x="4" y="93"/>
                </a:lnTo>
                <a:lnTo>
                  <a:pt x="3" y="89"/>
                </a:lnTo>
                <a:lnTo>
                  <a:pt x="2" y="85"/>
                </a:lnTo>
                <a:lnTo>
                  <a:pt x="1" y="81"/>
                </a:lnTo>
                <a:lnTo>
                  <a:pt x="0" y="78"/>
                </a:lnTo>
                <a:lnTo>
                  <a:pt x="0" y="74"/>
                </a:lnTo>
                <a:lnTo>
                  <a:pt x="0" y="70"/>
                </a:lnTo>
                <a:lnTo>
                  <a:pt x="0" y="63"/>
                </a:lnTo>
                <a:lnTo>
                  <a:pt x="1" y="55"/>
                </a:lnTo>
                <a:lnTo>
                  <a:pt x="3" y="49"/>
                </a:lnTo>
                <a:lnTo>
                  <a:pt x="5" y="43"/>
                </a:lnTo>
                <a:lnTo>
                  <a:pt x="8" y="38"/>
                </a:lnTo>
                <a:lnTo>
                  <a:pt x="12" y="32"/>
                </a:lnTo>
                <a:lnTo>
                  <a:pt x="17" y="27"/>
                </a:lnTo>
                <a:lnTo>
                  <a:pt x="22" y="22"/>
                </a:lnTo>
                <a:lnTo>
                  <a:pt x="27" y="16"/>
                </a:lnTo>
                <a:lnTo>
                  <a:pt x="34" y="12"/>
                </a:lnTo>
                <a:lnTo>
                  <a:pt x="40" y="8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69" y="1"/>
                </a:lnTo>
                <a:lnTo>
                  <a:pt x="78" y="0"/>
                </a:lnTo>
                <a:lnTo>
                  <a:pt x="83" y="0"/>
                </a:lnTo>
                <a:lnTo>
                  <a:pt x="89" y="1"/>
                </a:lnTo>
                <a:lnTo>
                  <a:pt x="94" y="2"/>
                </a:lnTo>
                <a:lnTo>
                  <a:pt x="99" y="3"/>
                </a:lnTo>
                <a:lnTo>
                  <a:pt x="106" y="4"/>
                </a:lnTo>
                <a:lnTo>
                  <a:pt x="112" y="7"/>
                </a:lnTo>
                <a:lnTo>
                  <a:pt x="117" y="8"/>
                </a:lnTo>
                <a:lnTo>
                  <a:pt x="124" y="11"/>
                </a:lnTo>
                <a:lnTo>
                  <a:pt x="129" y="12"/>
                </a:lnTo>
                <a:lnTo>
                  <a:pt x="133" y="14"/>
                </a:lnTo>
                <a:lnTo>
                  <a:pt x="136" y="14"/>
                </a:lnTo>
                <a:lnTo>
                  <a:pt x="138" y="15"/>
                </a:lnTo>
                <a:lnTo>
                  <a:pt x="141" y="15"/>
                </a:lnTo>
                <a:lnTo>
                  <a:pt x="143" y="14"/>
                </a:lnTo>
                <a:lnTo>
                  <a:pt x="146" y="13"/>
                </a:lnTo>
                <a:lnTo>
                  <a:pt x="147" y="12"/>
                </a:lnTo>
                <a:lnTo>
                  <a:pt x="149" y="11"/>
                </a:lnTo>
                <a:lnTo>
                  <a:pt x="151" y="8"/>
                </a:lnTo>
                <a:lnTo>
                  <a:pt x="152" y="4"/>
                </a:lnTo>
                <a:lnTo>
                  <a:pt x="153" y="0"/>
                </a:lnTo>
                <a:lnTo>
                  <a:pt x="160" y="0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/>
          </a:p>
        </p:txBody>
      </p:sp>
      <p:sp>
        <p:nvSpPr>
          <p:cNvPr id="5130" name="Freeform 25"/>
          <p:cNvSpPr>
            <a:spLocks noChangeAspect="1"/>
          </p:cNvSpPr>
          <p:nvPr/>
        </p:nvSpPr>
        <p:spPr bwMode="auto">
          <a:xfrm>
            <a:off x="5988050" y="4297363"/>
            <a:ext cx="725488" cy="669925"/>
          </a:xfrm>
          <a:custGeom>
            <a:avLst/>
            <a:gdLst>
              <a:gd name="T0" fmla="*/ 2147483647 w 290"/>
              <a:gd name="T1" fmla="*/ 2147483647 h 268"/>
              <a:gd name="T2" fmla="*/ 2147483647 w 290"/>
              <a:gd name="T3" fmla="*/ 2147483647 h 268"/>
              <a:gd name="T4" fmla="*/ 2147483647 w 290"/>
              <a:gd name="T5" fmla="*/ 2147483647 h 268"/>
              <a:gd name="T6" fmla="*/ 2147483647 w 290"/>
              <a:gd name="T7" fmla="*/ 2147483647 h 268"/>
              <a:gd name="T8" fmla="*/ 2147483647 w 290"/>
              <a:gd name="T9" fmla="*/ 2147483647 h 268"/>
              <a:gd name="T10" fmla="*/ 2147483647 w 290"/>
              <a:gd name="T11" fmla="*/ 2147483647 h 268"/>
              <a:gd name="T12" fmla="*/ 2147483647 w 290"/>
              <a:gd name="T13" fmla="*/ 2147483647 h 268"/>
              <a:gd name="T14" fmla="*/ 2147483647 w 290"/>
              <a:gd name="T15" fmla="*/ 2147483647 h 268"/>
              <a:gd name="T16" fmla="*/ 2147483647 w 290"/>
              <a:gd name="T17" fmla="*/ 2147483647 h 268"/>
              <a:gd name="T18" fmla="*/ 2147483647 w 290"/>
              <a:gd name="T19" fmla="*/ 2147483647 h 268"/>
              <a:gd name="T20" fmla="*/ 2147483647 w 290"/>
              <a:gd name="T21" fmla="*/ 2147483647 h 268"/>
              <a:gd name="T22" fmla="*/ 2147483647 w 290"/>
              <a:gd name="T23" fmla="*/ 2147483647 h 268"/>
              <a:gd name="T24" fmla="*/ 0 w 290"/>
              <a:gd name="T25" fmla="*/ 2147483647 h 268"/>
              <a:gd name="T26" fmla="*/ 2147483647 w 290"/>
              <a:gd name="T27" fmla="*/ 2147483647 h 268"/>
              <a:gd name="T28" fmla="*/ 2147483647 w 290"/>
              <a:gd name="T29" fmla="*/ 2147483647 h 268"/>
              <a:gd name="T30" fmla="*/ 2147483647 w 290"/>
              <a:gd name="T31" fmla="*/ 2147483647 h 268"/>
              <a:gd name="T32" fmla="*/ 2147483647 w 290"/>
              <a:gd name="T33" fmla="*/ 2147483647 h 268"/>
              <a:gd name="T34" fmla="*/ 2147483647 w 290"/>
              <a:gd name="T35" fmla="*/ 2147483647 h 268"/>
              <a:gd name="T36" fmla="*/ 2147483647 w 290"/>
              <a:gd name="T37" fmla="*/ 2147483647 h 268"/>
              <a:gd name="T38" fmla="*/ 2147483647 w 290"/>
              <a:gd name="T39" fmla="*/ 2147483647 h 268"/>
              <a:gd name="T40" fmla="*/ 2147483647 w 290"/>
              <a:gd name="T41" fmla="*/ 2147483647 h 268"/>
              <a:gd name="T42" fmla="*/ 2147483647 w 290"/>
              <a:gd name="T43" fmla="*/ 0 h 268"/>
              <a:gd name="T44" fmla="*/ 2147483647 w 290"/>
              <a:gd name="T45" fmla="*/ 2147483647 h 268"/>
              <a:gd name="T46" fmla="*/ 2147483647 w 290"/>
              <a:gd name="T47" fmla="*/ 2147483647 h 268"/>
              <a:gd name="T48" fmla="*/ 2147483647 w 290"/>
              <a:gd name="T49" fmla="*/ 2147483647 h 268"/>
              <a:gd name="T50" fmla="*/ 2147483647 w 290"/>
              <a:gd name="T51" fmla="*/ 2147483647 h 268"/>
              <a:gd name="T52" fmla="*/ 2147483647 w 290"/>
              <a:gd name="T53" fmla="*/ 2147483647 h 268"/>
              <a:gd name="T54" fmla="*/ 2147483647 w 290"/>
              <a:gd name="T55" fmla="*/ 2147483647 h 268"/>
              <a:gd name="T56" fmla="*/ 2147483647 w 290"/>
              <a:gd name="T57" fmla="*/ 2147483647 h 268"/>
              <a:gd name="T58" fmla="*/ 2147483647 w 290"/>
              <a:gd name="T59" fmla="*/ 2147483647 h 268"/>
              <a:gd name="T60" fmla="*/ 2147483647 w 290"/>
              <a:gd name="T61" fmla="*/ 2147483647 h 268"/>
              <a:gd name="T62" fmla="*/ 2147483647 w 290"/>
              <a:gd name="T63" fmla="*/ 2147483647 h 268"/>
              <a:gd name="T64" fmla="*/ 2147483647 w 290"/>
              <a:gd name="T65" fmla="*/ 2147483647 h 268"/>
              <a:gd name="T66" fmla="*/ 2147483647 w 290"/>
              <a:gd name="T67" fmla="*/ 2147483647 h 268"/>
              <a:gd name="T68" fmla="*/ 2147483647 w 290"/>
              <a:gd name="T69" fmla="*/ 2147483647 h 268"/>
              <a:gd name="T70" fmla="*/ 2147483647 w 290"/>
              <a:gd name="T71" fmla="*/ 2147483647 h 268"/>
              <a:gd name="T72" fmla="*/ 2147483647 w 290"/>
              <a:gd name="T73" fmla="*/ 2147483647 h 268"/>
              <a:gd name="T74" fmla="*/ 2147483647 w 290"/>
              <a:gd name="T75" fmla="*/ 2147483647 h 268"/>
              <a:gd name="T76" fmla="*/ 2147483647 w 290"/>
              <a:gd name="T77" fmla="*/ 2147483647 h 268"/>
              <a:gd name="T78" fmla="*/ 2147483647 w 290"/>
              <a:gd name="T79" fmla="*/ 2147483647 h 268"/>
              <a:gd name="T80" fmla="*/ 2147483647 w 290"/>
              <a:gd name="T81" fmla="*/ 2147483647 h 268"/>
              <a:gd name="T82" fmla="*/ 2147483647 w 290"/>
              <a:gd name="T83" fmla="*/ 2147483647 h 268"/>
              <a:gd name="T84" fmla="*/ 2147483647 w 290"/>
              <a:gd name="T85" fmla="*/ 2147483647 h 268"/>
              <a:gd name="T86" fmla="*/ 2147483647 w 290"/>
              <a:gd name="T87" fmla="*/ 2147483647 h 268"/>
              <a:gd name="T88" fmla="*/ 2147483647 w 290"/>
              <a:gd name="T89" fmla="*/ 2147483647 h 2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0"/>
              <a:gd name="T136" fmla="*/ 0 h 268"/>
              <a:gd name="T137" fmla="*/ 290 w 290"/>
              <a:gd name="T138" fmla="*/ 268 h 2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0" h="268">
                <a:moveTo>
                  <a:pt x="185" y="180"/>
                </a:moveTo>
                <a:lnTo>
                  <a:pt x="80" y="180"/>
                </a:lnTo>
                <a:lnTo>
                  <a:pt x="61" y="221"/>
                </a:lnTo>
                <a:lnTo>
                  <a:pt x="60" y="225"/>
                </a:lnTo>
                <a:lnTo>
                  <a:pt x="58" y="228"/>
                </a:lnTo>
                <a:lnTo>
                  <a:pt x="56" y="232"/>
                </a:lnTo>
                <a:lnTo>
                  <a:pt x="55" y="234"/>
                </a:lnTo>
                <a:lnTo>
                  <a:pt x="55" y="237"/>
                </a:lnTo>
                <a:lnTo>
                  <a:pt x="54" y="240"/>
                </a:lnTo>
                <a:lnTo>
                  <a:pt x="53" y="242"/>
                </a:lnTo>
                <a:lnTo>
                  <a:pt x="53" y="244"/>
                </a:lnTo>
                <a:lnTo>
                  <a:pt x="54" y="248"/>
                </a:lnTo>
                <a:lnTo>
                  <a:pt x="55" y="250"/>
                </a:lnTo>
                <a:lnTo>
                  <a:pt x="57" y="252"/>
                </a:lnTo>
                <a:lnTo>
                  <a:pt x="60" y="254"/>
                </a:lnTo>
                <a:lnTo>
                  <a:pt x="62" y="256"/>
                </a:lnTo>
                <a:lnTo>
                  <a:pt x="64" y="257"/>
                </a:lnTo>
                <a:lnTo>
                  <a:pt x="66" y="258"/>
                </a:lnTo>
                <a:lnTo>
                  <a:pt x="69" y="258"/>
                </a:lnTo>
                <a:lnTo>
                  <a:pt x="72" y="259"/>
                </a:lnTo>
                <a:lnTo>
                  <a:pt x="77" y="260"/>
                </a:lnTo>
                <a:lnTo>
                  <a:pt x="81" y="260"/>
                </a:lnTo>
                <a:lnTo>
                  <a:pt x="85" y="260"/>
                </a:lnTo>
                <a:lnTo>
                  <a:pt x="85" y="267"/>
                </a:lnTo>
                <a:lnTo>
                  <a:pt x="0" y="267"/>
                </a:lnTo>
                <a:lnTo>
                  <a:pt x="0" y="260"/>
                </a:lnTo>
                <a:lnTo>
                  <a:pt x="4" y="260"/>
                </a:lnTo>
                <a:lnTo>
                  <a:pt x="7" y="259"/>
                </a:lnTo>
                <a:lnTo>
                  <a:pt x="11" y="258"/>
                </a:lnTo>
                <a:lnTo>
                  <a:pt x="14" y="257"/>
                </a:lnTo>
                <a:lnTo>
                  <a:pt x="16" y="257"/>
                </a:lnTo>
                <a:lnTo>
                  <a:pt x="19" y="256"/>
                </a:lnTo>
                <a:lnTo>
                  <a:pt x="20" y="254"/>
                </a:lnTo>
                <a:lnTo>
                  <a:pt x="22" y="253"/>
                </a:lnTo>
                <a:lnTo>
                  <a:pt x="24" y="251"/>
                </a:lnTo>
                <a:lnTo>
                  <a:pt x="27" y="248"/>
                </a:lnTo>
                <a:lnTo>
                  <a:pt x="29" y="243"/>
                </a:lnTo>
                <a:lnTo>
                  <a:pt x="32" y="238"/>
                </a:lnTo>
                <a:lnTo>
                  <a:pt x="35" y="233"/>
                </a:lnTo>
                <a:lnTo>
                  <a:pt x="38" y="228"/>
                </a:lnTo>
                <a:lnTo>
                  <a:pt x="41" y="222"/>
                </a:lnTo>
                <a:lnTo>
                  <a:pt x="45" y="215"/>
                </a:lnTo>
                <a:lnTo>
                  <a:pt x="141" y="0"/>
                </a:lnTo>
                <a:lnTo>
                  <a:pt x="148" y="0"/>
                </a:lnTo>
                <a:lnTo>
                  <a:pt x="242" y="218"/>
                </a:lnTo>
                <a:lnTo>
                  <a:pt x="244" y="224"/>
                </a:lnTo>
                <a:lnTo>
                  <a:pt x="247" y="229"/>
                </a:lnTo>
                <a:lnTo>
                  <a:pt x="250" y="234"/>
                </a:lnTo>
                <a:lnTo>
                  <a:pt x="253" y="239"/>
                </a:lnTo>
                <a:lnTo>
                  <a:pt x="255" y="242"/>
                </a:lnTo>
                <a:lnTo>
                  <a:pt x="257" y="247"/>
                </a:lnTo>
                <a:lnTo>
                  <a:pt x="260" y="249"/>
                </a:lnTo>
                <a:lnTo>
                  <a:pt x="262" y="252"/>
                </a:lnTo>
                <a:lnTo>
                  <a:pt x="265" y="254"/>
                </a:lnTo>
                <a:lnTo>
                  <a:pt x="267" y="256"/>
                </a:lnTo>
                <a:lnTo>
                  <a:pt x="270" y="257"/>
                </a:lnTo>
                <a:lnTo>
                  <a:pt x="274" y="258"/>
                </a:lnTo>
                <a:lnTo>
                  <a:pt x="277" y="259"/>
                </a:lnTo>
                <a:lnTo>
                  <a:pt x="281" y="260"/>
                </a:lnTo>
                <a:lnTo>
                  <a:pt x="285" y="260"/>
                </a:lnTo>
                <a:lnTo>
                  <a:pt x="289" y="260"/>
                </a:lnTo>
                <a:lnTo>
                  <a:pt x="289" y="267"/>
                </a:lnTo>
                <a:lnTo>
                  <a:pt x="182" y="267"/>
                </a:lnTo>
                <a:lnTo>
                  <a:pt x="182" y="260"/>
                </a:lnTo>
                <a:lnTo>
                  <a:pt x="185" y="260"/>
                </a:lnTo>
                <a:lnTo>
                  <a:pt x="189" y="260"/>
                </a:lnTo>
                <a:lnTo>
                  <a:pt x="192" y="260"/>
                </a:lnTo>
                <a:lnTo>
                  <a:pt x="196" y="259"/>
                </a:lnTo>
                <a:lnTo>
                  <a:pt x="198" y="258"/>
                </a:lnTo>
                <a:lnTo>
                  <a:pt x="200" y="257"/>
                </a:lnTo>
                <a:lnTo>
                  <a:pt x="201" y="257"/>
                </a:lnTo>
                <a:lnTo>
                  <a:pt x="202" y="256"/>
                </a:lnTo>
                <a:lnTo>
                  <a:pt x="205" y="253"/>
                </a:lnTo>
                <a:lnTo>
                  <a:pt x="207" y="250"/>
                </a:lnTo>
                <a:lnTo>
                  <a:pt x="208" y="248"/>
                </a:lnTo>
                <a:lnTo>
                  <a:pt x="209" y="244"/>
                </a:lnTo>
                <a:lnTo>
                  <a:pt x="209" y="241"/>
                </a:lnTo>
                <a:lnTo>
                  <a:pt x="208" y="239"/>
                </a:lnTo>
                <a:lnTo>
                  <a:pt x="208" y="236"/>
                </a:lnTo>
                <a:lnTo>
                  <a:pt x="207" y="233"/>
                </a:lnTo>
                <a:lnTo>
                  <a:pt x="206" y="230"/>
                </a:lnTo>
                <a:lnTo>
                  <a:pt x="204" y="226"/>
                </a:lnTo>
                <a:lnTo>
                  <a:pt x="203" y="222"/>
                </a:lnTo>
                <a:lnTo>
                  <a:pt x="201" y="218"/>
                </a:lnTo>
                <a:lnTo>
                  <a:pt x="185" y="180"/>
                </a:lnTo>
                <a:lnTo>
                  <a:pt x="180" y="166"/>
                </a:lnTo>
                <a:lnTo>
                  <a:pt x="133" y="60"/>
                </a:lnTo>
                <a:lnTo>
                  <a:pt x="86" y="166"/>
                </a:lnTo>
                <a:lnTo>
                  <a:pt x="180" y="166"/>
                </a:lnTo>
                <a:lnTo>
                  <a:pt x="185" y="180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/>
          </a:p>
        </p:txBody>
      </p:sp>
      <p:sp>
        <p:nvSpPr>
          <p:cNvPr id="5131" name="Freeform 26"/>
          <p:cNvSpPr>
            <a:spLocks noChangeAspect="1"/>
          </p:cNvSpPr>
          <p:nvPr/>
        </p:nvSpPr>
        <p:spPr bwMode="auto">
          <a:xfrm>
            <a:off x="6751638" y="4303713"/>
            <a:ext cx="504825" cy="663575"/>
          </a:xfrm>
          <a:custGeom>
            <a:avLst/>
            <a:gdLst>
              <a:gd name="T0" fmla="*/ 2147483647 w 202"/>
              <a:gd name="T1" fmla="*/ 2147483647 h 265"/>
              <a:gd name="T2" fmla="*/ 2147483647 w 202"/>
              <a:gd name="T3" fmla="*/ 2147483647 h 265"/>
              <a:gd name="T4" fmla="*/ 2147483647 w 202"/>
              <a:gd name="T5" fmla="*/ 2147483647 h 265"/>
              <a:gd name="T6" fmla="*/ 2147483647 w 202"/>
              <a:gd name="T7" fmla="*/ 2147483647 h 265"/>
              <a:gd name="T8" fmla="*/ 2147483647 w 202"/>
              <a:gd name="T9" fmla="*/ 2147483647 h 265"/>
              <a:gd name="T10" fmla="*/ 2147483647 w 202"/>
              <a:gd name="T11" fmla="*/ 2147483647 h 265"/>
              <a:gd name="T12" fmla="*/ 2147483647 w 202"/>
              <a:gd name="T13" fmla="*/ 2147483647 h 265"/>
              <a:gd name="T14" fmla="*/ 2147483647 w 202"/>
              <a:gd name="T15" fmla="*/ 2147483647 h 265"/>
              <a:gd name="T16" fmla="*/ 2147483647 w 202"/>
              <a:gd name="T17" fmla="*/ 2147483647 h 265"/>
              <a:gd name="T18" fmla="*/ 2147483647 w 202"/>
              <a:gd name="T19" fmla="*/ 2147483647 h 265"/>
              <a:gd name="T20" fmla="*/ 2147483647 w 202"/>
              <a:gd name="T21" fmla="*/ 2147483647 h 265"/>
              <a:gd name="T22" fmla="*/ 2147483647 w 202"/>
              <a:gd name="T23" fmla="*/ 2147483647 h 265"/>
              <a:gd name="T24" fmla="*/ 2147483647 w 202"/>
              <a:gd name="T25" fmla="*/ 2147483647 h 265"/>
              <a:gd name="T26" fmla="*/ 2147483647 w 202"/>
              <a:gd name="T27" fmla="*/ 2147483647 h 265"/>
              <a:gd name="T28" fmla="*/ 2147483647 w 202"/>
              <a:gd name="T29" fmla="*/ 2147483647 h 265"/>
              <a:gd name="T30" fmla="*/ 2147483647 w 202"/>
              <a:gd name="T31" fmla="*/ 2147483647 h 265"/>
              <a:gd name="T32" fmla="*/ 2147483647 w 202"/>
              <a:gd name="T33" fmla="*/ 2147483647 h 265"/>
              <a:gd name="T34" fmla="*/ 2147483647 w 202"/>
              <a:gd name="T35" fmla="*/ 2147483647 h 265"/>
              <a:gd name="T36" fmla="*/ 2147483647 w 202"/>
              <a:gd name="T37" fmla="*/ 2147483647 h 265"/>
              <a:gd name="T38" fmla="*/ 2147483647 w 202"/>
              <a:gd name="T39" fmla="*/ 2147483647 h 265"/>
              <a:gd name="T40" fmla="*/ 2147483647 w 202"/>
              <a:gd name="T41" fmla="*/ 2147483647 h 265"/>
              <a:gd name="T42" fmla="*/ 2147483647 w 202"/>
              <a:gd name="T43" fmla="*/ 2147483647 h 265"/>
              <a:gd name="T44" fmla="*/ 2147483647 w 202"/>
              <a:gd name="T45" fmla="*/ 2147483647 h 265"/>
              <a:gd name="T46" fmla="*/ 2147483647 w 202"/>
              <a:gd name="T47" fmla="*/ 2147483647 h 265"/>
              <a:gd name="T48" fmla="*/ 2147483647 w 202"/>
              <a:gd name="T49" fmla="*/ 2147483647 h 265"/>
              <a:gd name="T50" fmla="*/ 2147483647 w 202"/>
              <a:gd name="T51" fmla="*/ 2147483647 h 265"/>
              <a:gd name="T52" fmla="*/ 2147483647 w 202"/>
              <a:gd name="T53" fmla="*/ 2147483647 h 265"/>
              <a:gd name="T54" fmla="*/ 2147483647 w 202"/>
              <a:gd name="T55" fmla="*/ 2147483647 h 265"/>
              <a:gd name="T56" fmla="*/ 2147483647 w 202"/>
              <a:gd name="T57" fmla="*/ 2147483647 h 265"/>
              <a:gd name="T58" fmla="*/ 2147483647 w 202"/>
              <a:gd name="T59" fmla="*/ 2147483647 h 265"/>
              <a:gd name="T60" fmla="*/ 2147483647 w 202"/>
              <a:gd name="T61" fmla="*/ 2147483647 h 265"/>
              <a:gd name="T62" fmla="*/ 2147483647 w 202"/>
              <a:gd name="T63" fmla="*/ 2147483647 h 265"/>
              <a:gd name="T64" fmla="*/ 2147483647 w 202"/>
              <a:gd name="T65" fmla="*/ 2147483647 h 265"/>
              <a:gd name="T66" fmla="*/ 2147483647 w 202"/>
              <a:gd name="T67" fmla="*/ 2147483647 h 265"/>
              <a:gd name="T68" fmla="*/ 2147483647 w 202"/>
              <a:gd name="T69" fmla="*/ 2147483647 h 265"/>
              <a:gd name="T70" fmla="*/ 0 w 202"/>
              <a:gd name="T71" fmla="*/ 0 h 265"/>
              <a:gd name="T72" fmla="*/ 2147483647 w 202"/>
              <a:gd name="T73" fmla="*/ 2147483647 h 265"/>
              <a:gd name="T74" fmla="*/ 2147483647 w 202"/>
              <a:gd name="T75" fmla="*/ 2147483647 h 265"/>
              <a:gd name="T76" fmla="*/ 2147483647 w 202"/>
              <a:gd name="T77" fmla="*/ 2147483647 h 265"/>
              <a:gd name="T78" fmla="*/ 2147483647 w 202"/>
              <a:gd name="T79" fmla="*/ 2147483647 h 265"/>
              <a:gd name="T80" fmla="*/ 2147483647 w 202"/>
              <a:gd name="T81" fmla="*/ 2147483647 h 265"/>
              <a:gd name="T82" fmla="*/ 2147483647 w 202"/>
              <a:gd name="T83" fmla="*/ 2147483647 h 265"/>
              <a:gd name="T84" fmla="*/ 2147483647 w 202"/>
              <a:gd name="T85" fmla="*/ 2147483647 h 265"/>
              <a:gd name="T86" fmla="*/ 2147483647 w 202"/>
              <a:gd name="T87" fmla="*/ 2147483647 h 2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265"/>
              <a:gd name="T134" fmla="*/ 202 w 202"/>
              <a:gd name="T135" fmla="*/ 265 h 2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265">
                <a:moveTo>
                  <a:pt x="77" y="14"/>
                </a:moveTo>
                <a:lnTo>
                  <a:pt x="77" y="119"/>
                </a:lnTo>
                <a:lnTo>
                  <a:pt x="125" y="119"/>
                </a:lnTo>
                <a:lnTo>
                  <a:pt x="129" y="119"/>
                </a:lnTo>
                <a:lnTo>
                  <a:pt x="134" y="118"/>
                </a:lnTo>
                <a:lnTo>
                  <a:pt x="137" y="118"/>
                </a:lnTo>
                <a:lnTo>
                  <a:pt x="140" y="117"/>
                </a:lnTo>
                <a:lnTo>
                  <a:pt x="143" y="116"/>
                </a:lnTo>
                <a:lnTo>
                  <a:pt x="145" y="115"/>
                </a:lnTo>
                <a:lnTo>
                  <a:pt x="148" y="113"/>
                </a:lnTo>
                <a:lnTo>
                  <a:pt x="149" y="112"/>
                </a:lnTo>
                <a:lnTo>
                  <a:pt x="152" y="109"/>
                </a:lnTo>
                <a:lnTo>
                  <a:pt x="154" y="107"/>
                </a:lnTo>
                <a:lnTo>
                  <a:pt x="155" y="104"/>
                </a:lnTo>
                <a:lnTo>
                  <a:pt x="157" y="100"/>
                </a:lnTo>
                <a:lnTo>
                  <a:pt x="158" y="96"/>
                </a:lnTo>
                <a:lnTo>
                  <a:pt x="159" y="92"/>
                </a:lnTo>
                <a:lnTo>
                  <a:pt x="160" y="87"/>
                </a:lnTo>
                <a:lnTo>
                  <a:pt x="161" y="82"/>
                </a:lnTo>
                <a:lnTo>
                  <a:pt x="168" y="82"/>
                </a:lnTo>
                <a:lnTo>
                  <a:pt x="168" y="172"/>
                </a:lnTo>
                <a:lnTo>
                  <a:pt x="161" y="172"/>
                </a:lnTo>
                <a:lnTo>
                  <a:pt x="161" y="168"/>
                </a:lnTo>
                <a:lnTo>
                  <a:pt x="160" y="165"/>
                </a:lnTo>
                <a:lnTo>
                  <a:pt x="160" y="162"/>
                </a:lnTo>
                <a:lnTo>
                  <a:pt x="159" y="158"/>
                </a:lnTo>
                <a:lnTo>
                  <a:pt x="159" y="155"/>
                </a:lnTo>
                <a:lnTo>
                  <a:pt x="158" y="153"/>
                </a:lnTo>
                <a:lnTo>
                  <a:pt x="157" y="151"/>
                </a:lnTo>
                <a:lnTo>
                  <a:pt x="157" y="150"/>
                </a:lnTo>
                <a:lnTo>
                  <a:pt x="154" y="146"/>
                </a:lnTo>
                <a:lnTo>
                  <a:pt x="152" y="143"/>
                </a:lnTo>
                <a:lnTo>
                  <a:pt x="148" y="141"/>
                </a:lnTo>
                <a:lnTo>
                  <a:pt x="145" y="139"/>
                </a:lnTo>
                <a:lnTo>
                  <a:pt x="143" y="138"/>
                </a:lnTo>
                <a:lnTo>
                  <a:pt x="142" y="137"/>
                </a:lnTo>
                <a:lnTo>
                  <a:pt x="139" y="136"/>
                </a:lnTo>
                <a:lnTo>
                  <a:pt x="137" y="136"/>
                </a:lnTo>
                <a:lnTo>
                  <a:pt x="135" y="136"/>
                </a:lnTo>
                <a:lnTo>
                  <a:pt x="132" y="135"/>
                </a:lnTo>
                <a:lnTo>
                  <a:pt x="128" y="135"/>
                </a:lnTo>
                <a:lnTo>
                  <a:pt x="125" y="135"/>
                </a:lnTo>
                <a:lnTo>
                  <a:pt x="77" y="135"/>
                </a:lnTo>
                <a:lnTo>
                  <a:pt x="77" y="217"/>
                </a:lnTo>
                <a:lnTo>
                  <a:pt x="77" y="223"/>
                </a:lnTo>
                <a:lnTo>
                  <a:pt x="77" y="227"/>
                </a:lnTo>
                <a:lnTo>
                  <a:pt x="77" y="231"/>
                </a:lnTo>
                <a:lnTo>
                  <a:pt x="77" y="234"/>
                </a:lnTo>
                <a:lnTo>
                  <a:pt x="78" y="238"/>
                </a:lnTo>
                <a:lnTo>
                  <a:pt x="78" y="240"/>
                </a:lnTo>
                <a:lnTo>
                  <a:pt x="78" y="242"/>
                </a:lnTo>
                <a:lnTo>
                  <a:pt x="79" y="244"/>
                </a:lnTo>
                <a:lnTo>
                  <a:pt x="80" y="246"/>
                </a:lnTo>
                <a:lnTo>
                  <a:pt x="82" y="250"/>
                </a:lnTo>
                <a:lnTo>
                  <a:pt x="84" y="251"/>
                </a:lnTo>
                <a:lnTo>
                  <a:pt x="86" y="254"/>
                </a:lnTo>
                <a:lnTo>
                  <a:pt x="88" y="254"/>
                </a:lnTo>
                <a:lnTo>
                  <a:pt x="91" y="255"/>
                </a:lnTo>
                <a:lnTo>
                  <a:pt x="94" y="256"/>
                </a:lnTo>
                <a:lnTo>
                  <a:pt x="96" y="256"/>
                </a:lnTo>
                <a:lnTo>
                  <a:pt x="98" y="257"/>
                </a:lnTo>
                <a:lnTo>
                  <a:pt x="100" y="257"/>
                </a:lnTo>
                <a:lnTo>
                  <a:pt x="102" y="257"/>
                </a:lnTo>
                <a:lnTo>
                  <a:pt x="105" y="257"/>
                </a:lnTo>
                <a:lnTo>
                  <a:pt x="115" y="257"/>
                </a:lnTo>
                <a:lnTo>
                  <a:pt x="115" y="264"/>
                </a:lnTo>
                <a:lnTo>
                  <a:pt x="0" y="264"/>
                </a:lnTo>
                <a:lnTo>
                  <a:pt x="0" y="257"/>
                </a:lnTo>
                <a:lnTo>
                  <a:pt x="9" y="257"/>
                </a:lnTo>
                <a:lnTo>
                  <a:pt x="13" y="257"/>
                </a:lnTo>
                <a:lnTo>
                  <a:pt x="17" y="257"/>
                </a:lnTo>
                <a:lnTo>
                  <a:pt x="20" y="256"/>
                </a:lnTo>
                <a:lnTo>
                  <a:pt x="23" y="255"/>
                </a:lnTo>
                <a:lnTo>
                  <a:pt x="26" y="254"/>
                </a:lnTo>
                <a:lnTo>
                  <a:pt x="29" y="253"/>
                </a:lnTo>
                <a:lnTo>
                  <a:pt x="32" y="251"/>
                </a:lnTo>
                <a:lnTo>
                  <a:pt x="34" y="248"/>
                </a:lnTo>
                <a:lnTo>
                  <a:pt x="35" y="246"/>
                </a:lnTo>
                <a:lnTo>
                  <a:pt x="35" y="244"/>
                </a:lnTo>
                <a:lnTo>
                  <a:pt x="37" y="241"/>
                </a:lnTo>
                <a:lnTo>
                  <a:pt x="37" y="237"/>
                </a:lnTo>
                <a:lnTo>
                  <a:pt x="38" y="233"/>
                </a:lnTo>
                <a:lnTo>
                  <a:pt x="38" y="229"/>
                </a:lnTo>
                <a:lnTo>
                  <a:pt x="38" y="223"/>
                </a:lnTo>
                <a:lnTo>
                  <a:pt x="38" y="217"/>
                </a:lnTo>
                <a:lnTo>
                  <a:pt x="38" y="47"/>
                </a:lnTo>
                <a:lnTo>
                  <a:pt x="38" y="41"/>
                </a:lnTo>
                <a:lnTo>
                  <a:pt x="38" y="37"/>
                </a:lnTo>
                <a:lnTo>
                  <a:pt x="38" y="33"/>
                </a:lnTo>
                <a:lnTo>
                  <a:pt x="38" y="30"/>
                </a:lnTo>
                <a:lnTo>
                  <a:pt x="37" y="27"/>
                </a:lnTo>
                <a:lnTo>
                  <a:pt x="37" y="25"/>
                </a:lnTo>
                <a:lnTo>
                  <a:pt x="35" y="23"/>
                </a:lnTo>
                <a:lnTo>
                  <a:pt x="35" y="21"/>
                </a:lnTo>
                <a:lnTo>
                  <a:pt x="34" y="19"/>
                </a:lnTo>
                <a:lnTo>
                  <a:pt x="33" y="17"/>
                </a:lnTo>
                <a:lnTo>
                  <a:pt x="29" y="14"/>
                </a:lnTo>
                <a:lnTo>
                  <a:pt x="27" y="12"/>
                </a:lnTo>
                <a:lnTo>
                  <a:pt x="25" y="11"/>
                </a:lnTo>
                <a:lnTo>
                  <a:pt x="23" y="10"/>
                </a:lnTo>
                <a:lnTo>
                  <a:pt x="21" y="9"/>
                </a:lnTo>
                <a:lnTo>
                  <a:pt x="18" y="8"/>
                </a:lnTo>
                <a:lnTo>
                  <a:pt x="17" y="8"/>
                </a:lnTo>
                <a:lnTo>
                  <a:pt x="14" y="8"/>
                </a:lnTo>
                <a:lnTo>
                  <a:pt x="12" y="7"/>
                </a:lnTo>
                <a:lnTo>
                  <a:pt x="9" y="7"/>
                </a:lnTo>
                <a:lnTo>
                  <a:pt x="0" y="7"/>
                </a:lnTo>
                <a:lnTo>
                  <a:pt x="0" y="0"/>
                </a:lnTo>
                <a:lnTo>
                  <a:pt x="198" y="0"/>
                </a:lnTo>
                <a:lnTo>
                  <a:pt x="201" y="59"/>
                </a:lnTo>
                <a:lnTo>
                  <a:pt x="195" y="59"/>
                </a:lnTo>
                <a:lnTo>
                  <a:pt x="194" y="54"/>
                </a:lnTo>
                <a:lnTo>
                  <a:pt x="192" y="50"/>
                </a:lnTo>
                <a:lnTo>
                  <a:pt x="190" y="46"/>
                </a:lnTo>
                <a:lnTo>
                  <a:pt x="188" y="42"/>
                </a:lnTo>
                <a:lnTo>
                  <a:pt x="187" y="39"/>
                </a:lnTo>
                <a:lnTo>
                  <a:pt x="185" y="36"/>
                </a:lnTo>
                <a:lnTo>
                  <a:pt x="184" y="34"/>
                </a:lnTo>
                <a:lnTo>
                  <a:pt x="182" y="32"/>
                </a:lnTo>
                <a:lnTo>
                  <a:pt x="179" y="28"/>
                </a:lnTo>
                <a:lnTo>
                  <a:pt x="175" y="24"/>
                </a:lnTo>
                <a:lnTo>
                  <a:pt x="170" y="22"/>
                </a:lnTo>
                <a:lnTo>
                  <a:pt x="165" y="20"/>
                </a:lnTo>
                <a:lnTo>
                  <a:pt x="163" y="18"/>
                </a:lnTo>
                <a:lnTo>
                  <a:pt x="160" y="18"/>
                </a:lnTo>
                <a:lnTo>
                  <a:pt x="157" y="17"/>
                </a:lnTo>
                <a:lnTo>
                  <a:pt x="153" y="16"/>
                </a:lnTo>
                <a:lnTo>
                  <a:pt x="149" y="16"/>
                </a:lnTo>
                <a:lnTo>
                  <a:pt x="144" y="16"/>
                </a:lnTo>
                <a:lnTo>
                  <a:pt x="139" y="14"/>
                </a:lnTo>
                <a:lnTo>
                  <a:pt x="135" y="14"/>
                </a:lnTo>
                <a:lnTo>
                  <a:pt x="77" y="14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/>
          </a:p>
        </p:txBody>
      </p:sp>
      <p:sp>
        <p:nvSpPr>
          <p:cNvPr id="5132" name="AutoShape 31"/>
          <p:cNvSpPr>
            <a:spLocks noChangeArrowheads="1"/>
          </p:cNvSpPr>
          <p:nvPr/>
        </p:nvSpPr>
        <p:spPr bwMode="auto">
          <a:xfrm>
            <a:off x="1587500" y="5514975"/>
            <a:ext cx="6629400" cy="701675"/>
          </a:xfrm>
          <a:prstGeom prst="roundRect">
            <a:avLst>
              <a:gd name="adj" fmla="val 50000"/>
            </a:avLst>
          </a:prstGeom>
          <a:solidFill>
            <a:srgbClr val="003300"/>
          </a:solidFill>
          <a:ln w="12700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007000"/>
            </a:prstShdw>
          </a:effectLst>
        </p:spPr>
        <p:txBody>
          <a:bodyPr wrap="none" anchor="ctr"/>
          <a:lstStyle/>
          <a:p>
            <a:pPr algn="ctr" defTabSz="762000" eaLnBrk="0" hangingPunct="0"/>
            <a:endParaRPr lang="en-US" sz="800">
              <a:solidFill>
                <a:srgbClr val="3366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54213" y="5495925"/>
            <a:ext cx="5899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pt-BR" sz="36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http://www.esaf.fazenda.gov.br</a:t>
            </a:r>
            <a:endParaRPr lang="pt-BR" sz="80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34" name="CaixaDeTexto 21"/>
          <p:cNvSpPr txBox="1">
            <a:spLocks noChangeArrowheads="1"/>
          </p:cNvSpPr>
          <p:nvPr/>
        </p:nvSpPr>
        <p:spPr bwMode="auto">
          <a:xfrm>
            <a:off x="3924300" y="1412875"/>
            <a:ext cx="1512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B050"/>
                </a:solidFill>
              </a:rPr>
              <a:t>Saber  Fazer</a:t>
            </a:r>
          </a:p>
          <a:p>
            <a:pPr algn="ctr"/>
            <a:r>
              <a:rPr lang="pt-BR" sz="1400" b="1">
                <a:solidFill>
                  <a:srgbClr val="00B050"/>
                </a:solidFill>
              </a:rPr>
              <a:t>Aprender a Fazer</a:t>
            </a:r>
          </a:p>
        </p:txBody>
      </p:sp>
      <p:sp>
        <p:nvSpPr>
          <p:cNvPr id="5135" name="CaixaDeTexto 22"/>
          <p:cNvSpPr txBox="1">
            <a:spLocks noChangeArrowheads="1"/>
          </p:cNvSpPr>
          <p:nvPr/>
        </p:nvSpPr>
        <p:spPr bwMode="auto">
          <a:xfrm>
            <a:off x="4643438" y="3068638"/>
            <a:ext cx="25193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B050"/>
                </a:solidFill>
              </a:rPr>
              <a:t>Saber  Ser</a:t>
            </a:r>
          </a:p>
          <a:p>
            <a:pPr algn="ctr"/>
            <a:r>
              <a:rPr lang="pt-BR" sz="1400" b="1">
                <a:solidFill>
                  <a:srgbClr val="00B050"/>
                </a:solidFill>
              </a:rPr>
              <a:t>Aprender a Ser Desenvolvimento Integral</a:t>
            </a:r>
          </a:p>
        </p:txBody>
      </p:sp>
      <p:sp>
        <p:nvSpPr>
          <p:cNvPr id="5136" name="CaixaDeTexto 23"/>
          <p:cNvSpPr txBox="1">
            <a:spLocks noChangeArrowheads="1"/>
          </p:cNvSpPr>
          <p:nvPr/>
        </p:nvSpPr>
        <p:spPr bwMode="auto">
          <a:xfrm>
            <a:off x="973138" y="4581525"/>
            <a:ext cx="1943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B050"/>
                </a:solidFill>
              </a:rPr>
              <a:t>Saber  Conviver</a:t>
            </a:r>
          </a:p>
          <a:p>
            <a:pPr algn="ctr"/>
            <a:r>
              <a:rPr lang="pt-BR" sz="1400" b="1">
                <a:solidFill>
                  <a:srgbClr val="00B050"/>
                </a:solidFill>
              </a:rPr>
              <a:t>Aprender a viver com os outros</a:t>
            </a:r>
          </a:p>
        </p:txBody>
      </p:sp>
      <p:sp>
        <p:nvSpPr>
          <p:cNvPr id="5137" name="CaixaDeTexto 24"/>
          <p:cNvSpPr txBox="1">
            <a:spLocks noChangeArrowheads="1"/>
          </p:cNvSpPr>
          <p:nvPr/>
        </p:nvSpPr>
        <p:spPr bwMode="auto">
          <a:xfrm>
            <a:off x="395288" y="1970088"/>
            <a:ext cx="18002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rgbClr val="00B050"/>
                </a:solidFill>
              </a:rPr>
              <a:t>Saber  Aprender</a:t>
            </a:r>
          </a:p>
          <a:p>
            <a:pPr algn="ctr"/>
            <a:r>
              <a:rPr lang="pt-BR" sz="1400" b="1" dirty="0">
                <a:solidFill>
                  <a:srgbClr val="00B050"/>
                </a:solidFill>
              </a:rPr>
              <a:t>Aprender a Conhecer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1E55C22-E959-4C47-A701-C55F32238324}" type="slidenum">
              <a:rPr lang="pt-BR" sz="900">
                <a:solidFill>
                  <a:schemeClr val="tx1"/>
                </a:solidFill>
              </a:rPr>
              <a:pPr algn="r"/>
              <a:t>4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125663" y="14128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>
                <a:solidFill>
                  <a:srgbClr val="006600"/>
                </a:solidFill>
                <a:latin typeface="+mn-lt"/>
              </a:rPr>
              <a:t>MISSÃO DA ESAF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148" name="Rectangle 35"/>
          <p:cNvSpPr>
            <a:spLocks noChangeArrowheads="1"/>
          </p:cNvSpPr>
          <p:nvPr/>
        </p:nvSpPr>
        <p:spPr bwMode="auto">
          <a:xfrm>
            <a:off x="611188" y="2420938"/>
            <a:ext cx="7315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defTabSz="762000" eaLnBrk="0" hangingPunct="0">
              <a:spcAft>
                <a:spcPts val="600"/>
              </a:spcAft>
              <a:buClr>
                <a:srgbClr val="008000"/>
              </a:buClr>
              <a:buFont typeface="Monotype Sorts"/>
              <a:buNone/>
            </a:pPr>
            <a:r>
              <a:rPr lang="pt-BR" sz="3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Desenvolver pessoas</a:t>
            </a:r>
          </a:p>
          <a:p>
            <a:pPr algn="ctr" defTabSz="762000" eaLnBrk="0" hangingPunct="0">
              <a:spcAft>
                <a:spcPts val="600"/>
              </a:spcAft>
              <a:buClr>
                <a:srgbClr val="008000"/>
              </a:buClr>
              <a:buFont typeface="Monotype Sorts"/>
              <a:buNone/>
            </a:pPr>
            <a:r>
              <a:rPr lang="pt-BR" sz="3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para o aperfeiçoamento</a:t>
            </a:r>
          </a:p>
          <a:p>
            <a:pPr algn="ctr" defTabSz="762000" eaLnBrk="0" hangingPunct="0">
              <a:spcAft>
                <a:spcPts val="600"/>
              </a:spcAft>
              <a:buClr>
                <a:srgbClr val="008000"/>
              </a:buClr>
              <a:buFont typeface="Monotype Sorts"/>
              <a:buNone/>
            </a:pPr>
            <a:r>
              <a:rPr lang="pt-BR" sz="3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da gestão das finanças públicas</a:t>
            </a:r>
          </a:p>
          <a:p>
            <a:pPr algn="ctr" defTabSz="762000" eaLnBrk="0" hangingPunct="0">
              <a:spcAft>
                <a:spcPts val="600"/>
              </a:spcAft>
              <a:buClr>
                <a:srgbClr val="008000"/>
              </a:buClr>
              <a:buFont typeface="Monotype Sorts"/>
              <a:buNone/>
            </a:pPr>
            <a:r>
              <a:rPr lang="pt-BR" sz="3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 a promoção da cidadania.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F4690-FB45-47B2-AC16-43A0A16325DF}" type="slidenum">
              <a:rPr lang="pt-BR" sz="900">
                <a:solidFill>
                  <a:schemeClr val="tx1"/>
                </a:solidFill>
              </a:rPr>
              <a:pPr algn="r"/>
              <a:t>5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>
                <a:solidFill>
                  <a:srgbClr val="006600"/>
                </a:solidFill>
                <a:latin typeface="+mn-lt"/>
              </a:rPr>
              <a:t>ÁREAS DE ATUAÇÃO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54050" y="1700213"/>
            <a:ext cx="8021638" cy="51494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buClr>
                <a:srgbClr val="008000"/>
              </a:buClr>
              <a:defRPr/>
            </a:pPr>
            <a:r>
              <a:rPr lang="pt-BR" sz="2400" dirty="0">
                <a:solidFill>
                  <a:srgbClr val="080808"/>
                </a:solidFill>
                <a:latin typeface="+mn-lt"/>
                <a:cs typeface="Arial" pitchFamily="34" charset="0"/>
              </a:rPr>
              <a:t>Os Programas Educacionais da ESAF atendem aos objetivos estratégicos de </a:t>
            </a:r>
            <a:r>
              <a:rPr lang="pt-BR" sz="2400" b="1" dirty="0">
                <a:solidFill>
                  <a:srgbClr val="080808"/>
                </a:solidFill>
                <a:latin typeface="+mn-lt"/>
                <a:cs typeface="Arial" pitchFamily="34" charset="0"/>
              </a:rPr>
              <a:t>selecionar</a:t>
            </a:r>
            <a:r>
              <a:rPr lang="pt-BR" sz="2400" dirty="0">
                <a:solidFill>
                  <a:srgbClr val="080808"/>
                </a:solidFill>
                <a:latin typeface="+mn-lt"/>
                <a:cs typeface="Arial" pitchFamily="34" charset="0"/>
              </a:rPr>
              <a:t>, </a:t>
            </a:r>
            <a:r>
              <a:rPr lang="pt-BR" sz="2400" b="1" dirty="0">
                <a:solidFill>
                  <a:srgbClr val="080808"/>
                </a:solidFill>
                <a:latin typeface="+mn-lt"/>
                <a:cs typeface="Arial" pitchFamily="34" charset="0"/>
              </a:rPr>
              <a:t>formar</a:t>
            </a:r>
            <a:r>
              <a:rPr lang="pt-BR" sz="2400" dirty="0">
                <a:solidFill>
                  <a:srgbClr val="080808"/>
                </a:solidFill>
                <a:latin typeface="+mn-lt"/>
                <a:cs typeface="Arial" pitchFamily="34" charset="0"/>
              </a:rPr>
              <a:t> e </a:t>
            </a:r>
            <a:r>
              <a:rPr lang="pt-BR" sz="2400" b="1" dirty="0">
                <a:solidFill>
                  <a:srgbClr val="080808"/>
                </a:solidFill>
                <a:latin typeface="+mn-lt"/>
                <a:cs typeface="Arial" pitchFamily="34" charset="0"/>
              </a:rPr>
              <a:t>desenvolver</a:t>
            </a:r>
            <a:r>
              <a:rPr lang="pt-BR" sz="2400" dirty="0">
                <a:solidFill>
                  <a:srgbClr val="080808"/>
                </a:solidFill>
                <a:latin typeface="+mn-lt"/>
                <a:cs typeface="Arial" pitchFamily="34" charset="0"/>
              </a:rPr>
              <a:t> pessoas. </a:t>
            </a: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200" dirty="0">
                <a:solidFill>
                  <a:srgbClr val="080808"/>
                </a:solidFill>
                <a:latin typeface="+mn-lt"/>
                <a:cs typeface="Arial" pitchFamily="34" charset="0"/>
              </a:rPr>
              <a:t>Programas Educacionais Presenciais e a Distância</a:t>
            </a: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200" dirty="0">
                <a:solidFill>
                  <a:srgbClr val="080808"/>
                </a:solidFill>
                <a:latin typeface="+mn-lt"/>
                <a:cs typeface="Arial" pitchFamily="34" charset="0"/>
              </a:rPr>
              <a:t>Recrutamento e Seleção</a:t>
            </a: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200" dirty="0">
                <a:solidFill>
                  <a:srgbClr val="080808"/>
                </a:solidFill>
                <a:latin typeface="+mn-lt"/>
                <a:cs typeface="Arial" pitchFamily="34" charset="0"/>
              </a:rPr>
              <a:t>Formação Inicial de Carreira</a:t>
            </a: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200" dirty="0">
                <a:solidFill>
                  <a:srgbClr val="080808"/>
                </a:solidFill>
                <a:latin typeface="+mn-lt"/>
                <a:cs typeface="Arial" pitchFamily="34" charset="0"/>
              </a:rPr>
              <a:t>Ações de Capacitação</a:t>
            </a: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200" dirty="0">
                <a:solidFill>
                  <a:srgbClr val="080808"/>
                </a:solidFill>
                <a:latin typeface="+mn-lt"/>
                <a:cs typeface="Arial" pitchFamily="34" charset="0"/>
              </a:rPr>
              <a:t>Pós-Graduação</a:t>
            </a: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200" dirty="0">
                <a:solidFill>
                  <a:srgbClr val="080808"/>
                </a:solidFill>
                <a:latin typeface="+mn-lt"/>
                <a:cs typeface="Arial" pitchFamily="34" charset="0"/>
              </a:rPr>
              <a:t>Estudos e Pesquisas</a:t>
            </a: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200" dirty="0">
                <a:solidFill>
                  <a:srgbClr val="080808"/>
                </a:solidFill>
                <a:latin typeface="+mn-lt"/>
                <a:cs typeface="Arial" pitchFamily="34" charset="0"/>
              </a:rPr>
              <a:t>Educação Fiscal e Cidadania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F4690-FB45-47B2-AC16-43A0A16325DF}" type="slidenum">
              <a:rPr lang="pt-BR" sz="900">
                <a:solidFill>
                  <a:schemeClr val="tx1"/>
                </a:solidFill>
              </a:rPr>
              <a:pPr algn="r"/>
              <a:t>6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 smtClean="0">
                <a:solidFill>
                  <a:srgbClr val="006600"/>
                </a:solidFill>
                <a:latin typeface="+mn-lt"/>
              </a:rPr>
              <a:t>PROGRAMA DE FORMAÇÃO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83568" y="2204864"/>
            <a:ext cx="8021638" cy="334245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buClr>
                <a:srgbClr val="008000"/>
              </a:buClr>
              <a:defRPr/>
            </a:pPr>
            <a:r>
              <a:rPr lang="pt-BR" sz="2400" b="1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Objetivo Geral</a:t>
            </a:r>
          </a:p>
          <a:p>
            <a:pPr defTabSz="762000" eaLnBrk="0" hangingPunct="0">
              <a:buClr>
                <a:srgbClr val="008000"/>
              </a:buClr>
              <a:defRPr/>
            </a:pPr>
            <a:endParaRPr lang="pt-BR" sz="2400" b="1" dirty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marL="541338" indent="-363538" defTabSz="762000" eaLnBrk="0" hangingPunct="0">
              <a:lnSpc>
                <a:spcPct val="170000"/>
              </a:lnSpc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pt-BR" sz="24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Capacitar, nos estados e municípios, equipes designadas para gerenciar programas custeados por linha de financiamento externo para modernização das administrações fazendárias</a:t>
            </a:r>
            <a:endParaRPr lang="pt-BR" sz="2400" dirty="0">
              <a:solidFill>
                <a:srgbClr val="080808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F4690-FB45-47B2-AC16-43A0A16325DF}" type="slidenum">
              <a:rPr lang="pt-BR" sz="900">
                <a:solidFill>
                  <a:schemeClr val="tx1"/>
                </a:solidFill>
              </a:rPr>
              <a:pPr algn="r"/>
              <a:t>7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 smtClean="0">
                <a:solidFill>
                  <a:srgbClr val="006600"/>
                </a:solidFill>
                <a:latin typeface="+mn-lt"/>
              </a:rPr>
              <a:t>PROGRAMA DE FORMAÇÃO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11560" y="1700808"/>
            <a:ext cx="8208912" cy="40934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buClr>
                <a:srgbClr val="008000"/>
              </a:buClr>
              <a:defRPr/>
            </a:pPr>
            <a:r>
              <a:rPr lang="pt-BR" sz="2000" b="1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Objetivos Específicos</a:t>
            </a:r>
          </a:p>
          <a:p>
            <a:pPr defTabSz="762000" eaLnBrk="0" hangingPunct="0">
              <a:buClr>
                <a:srgbClr val="008000"/>
              </a:buClr>
              <a:defRPr/>
            </a:pPr>
            <a:endParaRPr lang="pt-BR" sz="2000" b="1" dirty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Promover o desenvolvimento de conhecimentos e habilidades técnicas e gerenciais relacionados à gestão de projetos de modernização</a:t>
            </a:r>
          </a:p>
          <a:p>
            <a:pPr lvl="0"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Aprimorar as atividades de planejamento, composição de equipes, acompanhamento da execução, monitoramento de desempenho e avaliação de resultados</a:t>
            </a:r>
          </a:p>
          <a:p>
            <a:pPr lvl="0"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Contribuir para a construção de atitudes e comportamentos esperados das equipes de gestão de Programa de Modernização</a:t>
            </a:r>
          </a:p>
          <a:p>
            <a:pPr lvl="0"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Propiciar o compartilhamento de experiências entre servidores dos diversos órgãos fazendários estaduais e municipais que já tenham conduzido programas dessa natureza</a:t>
            </a:r>
            <a:endParaRPr lang="pt-BR" sz="2000" dirty="0">
              <a:solidFill>
                <a:srgbClr val="080808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F4690-FB45-47B2-AC16-43A0A16325DF}" type="slidenum">
              <a:rPr lang="pt-BR" sz="900">
                <a:solidFill>
                  <a:schemeClr val="tx1"/>
                </a:solidFill>
              </a:rPr>
              <a:pPr algn="r"/>
              <a:t>8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 smtClean="0">
                <a:solidFill>
                  <a:srgbClr val="006600"/>
                </a:solidFill>
                <a:latin typeface="+mn-lt"/>
              </a:rPr>
              <a:t>PROGRAMA DE FORMAÇÃO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67544" y="1802770"/>
            <a:ext cx="8208912" cy="36779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buClr>
                <a:srgbClr val="008000"/>
              </a:buClr>
              <a:defRPr/>
            </a:pPr>
            <a:r>
              <a:rPr lang="pt-BR" sz="2000" b="1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Eventos a Serem realizados pela ESAF em 2015</a:t>
            </a:r>
          </a:p>
          <a:p>
            <a:pPr defTabSz="762000" eaLnBrk="0" hangingPunct="0">
              <a:buClr>
                <a:srgbClr val="008000"/>
              </a:buClr>
              <a:defRPr/>
            </a:pPr>
            <a:endParaRPr lang="pt-BR" sz="900" b="1" dirty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 lvl="0">
              <a:spcBef>
                <a:spcPts val="30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Liderança como Essência da Gestão – 24 horas</a:t>
            </a:r>
          </a:p>
          <a:p>
            <a:pPr>
              <a:spcBef>
                <a:spcPts val="300"/>
              </a:spcBef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Objetivo geral: Mobilizar equipes para o alcance de objetivos comuns, estabelecendo um clima de confiança e comprometimento, além de ser capaz de promover a integração entre pessoas, processos e unidades.</a:t>
            </a:r>
          </a:p>
          <a:p>
            <a:pPr>
              <a:spcBef>
                <a:spcPts val="300"/>
              </a:spcBef>
            </a:pPr>
            <a:endParaRPr lang="pt-BR" sz="9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Negociação e Cooperação – 24 horas</a:t>
            </a:r>
          </a:p>
          <a:p>
            <a:pPr>
              <a:spcBef>
                <a:spcPts val="300"/>
              </a:spcBef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Objetivo geral: Possibilitar aos participantes o desenvolvimento das competências necessárias para desenvolver processos de negociação.</a:t>
            </a:r>
          </a:p>
          <a:p>
            <a:pPr>
              <a:spcBef>
                <a:spcPts val="300"/>
              </a:spcBef>
            </a:pPr>
            <a:endParaRPr lang="pt-BR" sz="2000" dirty="0">
              <a:solidFill>
                <a:srgbClr val="080808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F4690-FB45-47B2-AC16-43A0A16325DF}" type="slidenum">
              <a:rPr lang="pt-BR" sz="900">
                <a:solidFill>
                  <a:schemeClr val="tx1"/>
                </a:solidFill>
              </a:rPr>
              <a:pPr algn="r"/>
              <a:t>9</a:t>
            </a:fld>
            <a:endParaRPr lang="pt-BR" sz="900">
              <a:solidFill>
                <a:schemeClr val="tx1"/>
              </a:solidFill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25663" y="1196975"/>
            <a:ext cx="6838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b="1" dirty="0" smtClean="0">
                <a:solidFill>
                  <a:srgbClr val="006600"/>
                </a:solidFill>
                <a:latin typeface="+mn-lt"/>
              </a:rPr>
              <a:t>PROGRAMA DE FORMAÇÃO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67544" y="1802770"/>
            <a:ext cx="8208912" cy="2462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pt-BR" sz="900" dirty="0" smtClean="0">
              <a:solidFill>
                <a:srgbClr val="080808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 Gestão de Projeto– 40 horas</a:t>
            </a:r>
          </a:p>
          <a:p>
            <a:pPr>
              <a:spcBef>
                <a:spcPts val="300"/>
              </a:spcBef>
            </a:pPr>
            <a:r>
              <a:rPr lang="pt-BR" sz="2000" dirty="0" smtClean="0">
                <a:solidFill>
                  <a:srgbClr val="080808"/>
                </a:solidFill>
                <a:latin typeface="+mn-lt"/>
                <a:cs typeface="Arial" pitchFamily="34" charset="0"/>
              </a:rPr>
              <a:t>Objetivo geral: Profissionalizar a gestão de projetos e processos. Maximizar o retorno sobre investimentos em projetos. Reduzir prejuízos causados por falhas na execução de projetos. Otimizar e automatizar processos de negócios. Gerir riscos operacionais. Estabelecer normas e padrões de procedimentos com foco em qualidade e segurança da informação. </a:t>
            </a:r>
            <a:endParaRPr lang="pt-BR" sz="2000" dirty="0">
              <a:solidFill>
                <a:srgbClr val="080808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635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635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13665</TotalTime>
  <Words>581</Words>
  <Application>Microsoft Office PowerPoint</Application>
  <PresentationFormat>Apresentação na tela (4:3)</PresentationFormat>
  <Paragraphs>111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Design padrão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Legio Consultoria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 Yasunaka</dc:creator>
  <cp:lastModifiedBy>ESAF-3859069</cp:lastModifiedBy>
  <cp:revision>719</cp:revision>
  <dcterms:created xsi:type="dcterms:W3CDTF">2004-10-06T17:49:58Z</dcterms:created>
  <dcterms:modified xsi:type="dcterms:W3CDTF">2014-11-27T11:47:57Z</dcterms:modified>
</cp:coreProperties>
</file>