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41" r:id="rId2"/>
    <p:sldId id="297" r:id="rId3"/>
    <p:sldId id="387" r:id="rId4"/>
    <p:sldId id="342" r:id="rId5"/>
    <p:sldId id="386" r:id="rId6"/>
    <p:sldId id="382" r:id="rId7"/>
    <p:sldId id="277" r:id="rId8"/>
    <p:sldId id="389" r:id="rId9"/>
    <p:sldId id="390" r:id="rId10"/>
    <p:sldId id="391" r:id="rId11"/>
    <p:sldId id="300" r:id="rId12"/>
    <p:sldId id="388" r:id="rId13"/>
    <p:sldId id="394" r:id="rId14"/>
    <p:sldId id="307" r:id="rId15"/>
    <p:sldId id="397" r:id="rId16"/>
    <p:sldId id="270" r:id="rId17"/>
    <p:sldId id="395" r:id="rId18"/>
    <p:sldId id="383" r:id="rId19"/>
    <p:sldId id="265" r:id="rId20"/>
    <p:sldId id="278" r:id="rId21"/>
    <p:sldId id="279" r:id="rId22"/>
    <p:sldId id="294" r:id="rId23"/>
    <p:sldId id="295" r:id="rId24"/>
    <p:sldId id="296" r:id="rId25"/>
    <p:sldId id="266" r:id="rId26"/>
    <p:sldId id="384" r:id="rId27"/>
    <p:sldId id="344" r:id="rId28"/>
    <p:sldId id="349" r:id="rId29"/>
    <p:sldId id="350" r:id="rId30"/>
    <p:sldId id="351" r:id="rId31"/>
    <p:sldId id="352" r:id="rId32"/>
    <p:sldId id="354" r:id="rId33"/>
    <p:sldId id="353" r:id="rId34"/>
    <p:sldId id="345" r:id="rId35"/>
    <p:sldId id="267" r:id="rId36"/>
    <p:sldId id="327" r:id="rId37"/>
    <p:sldId id="326" r:id="rId38"/>
    <p:sldId id="371" r:id="rId39"/>
    <p:sldId id="373" r:id="rId40"/>
    <p:sldId id="372" r:id="rId41"/>
    <p:sldId id="374" r:id="rId42"/>
    <p:sldId id="375" r:id="rId43"/>
    <p:sldId id="268" r:id="rId44"/>
    <p:sldId id="363" r:id="rId45"/>
    <p:sldId id="365" r:id="rId46"/>
    <p:sldId id="364" r:id="rId47"/>
    <p:sldId id="366" r:id="rId48"/>
    <p:sldId id="269" r:id="rId49"/>
    <p:sldId id="289" r:id="rId50"/>
    <p:sldId id="367" r:id="rId51"/>
    <p:sldId id="370" r:id="rId52"/>
    <p:sldId id="368" r:id="rId53"/>
    <p:sldId id="340" r:id="rId54"/>
    <p:sldId id="378" r:id="rId55"/>
    <p:sldId id="381" r:id="rId56"/>
    <p:sldId id="377" r:id="rId57"/>
    <p:sldId id="385" r:id="rId58"/>
    <p:sldId id="379" r:id="rId59"/>
    <p:sldId id="376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2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A0702-A72B-45A0-AC42-BA03FE550E99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2304-8855-473B-AC19-F66E67EB9C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42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2304-8855-473B-AC19-F66E67EB9CB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67E9-38A2-4EF8-8A62-E8169F6681DC}" type="datetimeFigureOut">
              <a:rPr lang="pt-BR" smtClean="0"/>
              <a:pPr/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9D6A3-51D1-489E-A685-69D62DC1D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_azul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520" y="562254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Apresentação Final Primeiro Ciclo EGP/SEFAZ/MS</a:t>
            </a:r>
            <a:endParaRPr lang="pt-B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23528" y="5590046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55576" y="655147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Campo Grande, </a:t>
            </a:r>
            <a:r>
              <a:rPr lang="pt-B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24 de Novembro de 2014</a:t>
            </a:r>
            <a:endParaRPr lang="pt-B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987824" y="4462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Perspectivas Estratégicas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70718" y="747288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54080" y="1340768"/>
            <a:ext cx="7850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PERSPECTIVA DE</a:t>
            </a:r>
          </a:p>
          <a:p>
            <a:pPr lvl="0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APRENDIZADO E CRESCIMENTO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5702" y="3356992"/>
            <a:ext cx="824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600" dirty="0" smtClean="0">
                <a:solidFill>
                  <a:schemeClr val="bg1"/>
                </a:solidFill>
              </a:rPr>
              <a:t>.....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36295" y="7192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Objetivos Estratégicos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647564" y="1412776"/>
            <a:ext cx="7848872" cy="2592287"/>
          </a:xfrm>
        </p:spPr>
        <p:txBody>
          <a:bodyPr>
            <a:noAutofit/>
          </a:bodyPr>
          <a:lstStyle/>
          <a:p>
            <a:pPr marL="540000" indent="-540000">
              <a:spcBef>
                <a:spcPts val="0"/>
              </a:spcBef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  <a:cs typeface="Arial" charset="0"/>
              </a:rPr>
              <a:t>Proposições sucintas, normalmente iniciadas com um verbo, que descrevem o que deve ser feito em cada uma das cinco perspectivas para implementar a estratégia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469548" y="76847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9"/>
          <p:cNvSpPr txBox="1">
            <a:spLocks/>
          </p:cNvSpPr>
          <p:nvPr/>
        </p:nvSpPr>
        <p:spPr>
          <a:xfrm>
            <a:off x="1183197" y="4548261"/>
            <a:ext cx="7295164" cy="204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pt-B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Exemplo: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Otimizar os Processos de Tributação, Fiscalização e Arrecadação</a:t>
            </a:r>
            <a:endParaRPr kumimoji="0" lang="pt-BR" sz="35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63888" y="129695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323528" y="2204864"/>
            <a:ext cx="8028384" cy="3024336"/>
          </a:xfrm>
        </p:spPr>
        <p:txBody>
          <a:bodyPr vert="horz" lIns="91440" tIns="45720" rIns="91440" bIns="45720" rtlCol="0">
            <a:noAutofit/>
          </a:bodyPr>
          <a:lstStyle/>
          <a:p>
            <a:pPr marL="540000" indent="-540000">
              <a:spcBef>
                <a:spcPts val="0"/>
              </a:spcBef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3600" dirty="0" smtClean="0">
                <a:solidFill>
                  <a:schemeClr val="bg1"/>
                </a:solidFill>
                <a:latin typeface="+mj-lt"/>
                <a:cs typeface="Arial" charset="0"/>
              </a:rPr>
              <a:t>Medidores quantitativos usados para monitorar o progresso do desempenho da organização em um determinado objetivo estratégico ao final de um período ou atividade.</a:t>
            </a:r>
            <a:endParaRPr lang="pt-BR" sz="3600" i="1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0133" y="76847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63888" y="129695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0133" y="76847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8"/>
          <p:cNvSpPr txBox="1">
            <a:spLocks/>
          </p:cNvSpPr>
          <p:nvPr/>
        </p:nvSpPr>
        <p:spPr>
          <a:xfrm>
            <a:off x="827584" y="1268760"/>
            <a:ext cx="763284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Exemplo: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Índice global de eficiência da fiscalização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Cálculo: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Total do valor do crédito tributário recuperado do período (ALIM, ACT, TVF, DENUNCIA ESPONTÂNEA)  /  Total da arrecadação do período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79913" y="120400"/>
            <a:ext cx="535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Iniciativas Estratégicas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84960" y="1268760"/>
            <a:ext cx="8047480" cy="2088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Iniciativas necessárias para alcançar os  objetivos estratégicos definidos</a:t>
            </a:r>
          </a:p>
          <a:p>
            <a:pPr marL="540000" lvl="0" indent="-540000">
              <a:spcAft>
                <a:spcPts val="1800"/>
              </a:spcAft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Exemplo: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484366" y="795768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67544" y="4149080"/>
            <a:ext cx="8226992" cy="144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Integrar e modernizar a administração tributária</a:t>
            </a:r>
            <a:endParaRPr lang="pt-BR" sz="36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79913" y="120400"/>
            <a:ext cx="535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Ações Estratégicas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7584" y="1628800"/>
            <a:ext cx="7416824" cy="36724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 iniciativas estratégicas se desdobram em ações para as quais são apontados responsáveis, metas e prazos.</a:t>
            </a:r>
          </a:p>
          <a:p>
            <a:pPr marL="540000" lvl="0" indent="-540000">
              <a:spcAft>
                <a:spcPts val="1800"/>
              </a:spcAft>
              <a:defRPr/>
            </a:pPr>
            <a:endParaRPr lang="pt-BR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40000" lvl="0" indent="-540000">
              <a:spcAft>
                <a:spcPts val="1800"/>
              </a:spcAft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Exemplo:</a:t>
            </a:r>
            <a:endParaRPr lang="pt-BR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484366" y="795768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79513" y="1266158"/>
          <a:ext cx="8784975" cy="4899146"/>
        </p:xfrm>
        <a:graphic>
          <a:graphicData uri="http://schemas.openxmlformats.org/drawingml/2006/table">
            <a:tbl>
              <a:tblPr/>
              <a:tblGrid>
                <a:gridCol w="4432060"/>
                <a:gridCol w="1400587"/>
                <a:gridCol w="2952328"/>
              </a:tblGrid>
              <a:tr h="505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AÇÕES ESTRATÉGICAS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RESPONS.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EQUIPE DESENV.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6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F1) Implantar projeto de monitoramento setorial preventivo (18 meses após </a:t>
                      </a:r>
                      <a:r>
                        <a:rPr lang="pt-BR" sz="22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aprov</a:t>
                      </a:r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 do Secretário)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Tadeu Ferreira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Fábio Albuquerque; Gerson </a:t>
                      </a:r>
                      <a:r>
                        <a:rPr lang="pt-BR" sz="22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Fraulob</a:t>
                      </a:r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; COFIS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18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F3) Aprimorar os critérios de seleção dos contribuintes a serem fiscalizados. (Examinar previamente a situação patrimonial do contribuinte p/ melhor seleção)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Valbério</a:t>
                      </a:r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Nobre de Carvalho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Paulo Sergio M. Ferreira; Rosinei A. Ferreira; Marcio de Alencar; Carlos Alberto </a:t>
                      </a:r>
                      <a:r>
                        <a:rPr lang="pt-BR" sz="22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Bernardon</a:t>
                      </a:r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; Edson </a:t>
                      </a:r>
                      <a:r>
                        <a:rPr lang="pt-BR" sz="22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Ochigame</a:t>
                      </a:r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; Valdomiro Morelli; Antônio Souza Ribas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27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F12) Definir e implantar os roteiros de fiscalização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Gerson </a:t>
                      </a:r>
                      <a:r>
                        <a:rPr lang="pt-BR" sz="22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Fraulob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Fábio Albuquerque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571999" y="120400"/>
            <a:ext cx="456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Ações Estratégicas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484366" y="795768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35000" y="11663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Composição do </a:t>
            </a: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Mapa </a:t>
            </a: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Estratégico da SEFAZ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8440" y="2510894"/>
            <a:ext cx="5787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16 </a:t>
            </a: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objetivos </a:t>
            </a: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estratégicos</a:t>
            </a:r>
          </a:p>
          <a:p>
            <a:pPr lvl="0">
              <a:defRPr/>
            </a:pPr>
            <a:endParaRPr lang="pt-BR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48 indicadores</a:t>
            </a:r>
          </a:p>
          <a:p>
            <a:pPr lvl="0">
              <a:defRPr/>
            </a:pPr>
            <a:endParaRPr lang="pt-BR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endParaRPr lang="pt-BR" sz="36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57070" y="810586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35000" y="11663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Execução  do </a:t>
            </a: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Mapa </a:t>
            </a:r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Estratégico da SEFAZ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96432" y="2996952"/>
            <a:ext cx="513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 </a:t>
            </a: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projetos/gerentes </a:t>
            </a: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(aproximadamente)</a:t>
            </a:r>
            <a:endParaRPr lang="pt-BR" sz="36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57070" y="810586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1750164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cs typeface="Aharoni" pitchFamily="2" charset="-79"/>
              </a:rPr>
              <a:t>Perspectiva </a:t>
            </a:r>
          </a:p>
          <a:p>
            <a:pPr algn="ctr"/>
            <a:r>
              <a:rPr lang="pt-BR" sz="7200" b="1" dirty="0" smtClean="0">
                <a:ln w="6350">
                  <a:solidFill>
                    <a:schemeClr val="tx2">
                      <a:lumMod val="75000"/>
                      <a:alpha val="40000"/>
                    </a:schemeClr>
                  </a:solidFill>
                </a:ln>
                <a:solidFill>
                  <a:schemeClr val="bg1"/>
                </a:solidFill>
                <a:cs typeface="Aharoni" pitchFamily="2" charset="-79"/>
              </a:rPr>
              <a:t>APRENDIZADO E CRESCIMENTO</a:t>
            </a:r>
            <a:endParaRPr lang="pt-BR" sz="7200" b="1" dirty="0">
              <a:ln w="6350">
                <a:solidFill>
                  <a:schemeClr val="tx2">
                    <a:lumMod val="75000"/>
                    <a:alpha val="40000"/>
                  </a:schemeClr>
                </a:solidFill>
              </a:ln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4000" y="180001"/>
            <a:ext cx="8856984" cy="6552728"/>
          </a:xfrm>
          <a:prstGeom prst="rect">
            <a:avLst/>
          </a:prstGeom>
          <a:noFill/>
          <a:ln w="539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229376" y="67271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4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Gestão Estratégica</a:t>
            </a:r>
            <a:endParaRPr lang="pt-BR" sz="4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72584" y="764704"/>
            <a:ext cx="756084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diretrizes_estrategic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069042"/>
            <a:ext cx="4320480" cy="551162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/>
          </p:cNvSpPr>
          <p:nvPr/>
        </p:nvSpPr>
        <p:spPr>
          <a:xfrm>
            <a:off x="2281123" y="2943232"/>
            <a:ext cx="6700858" cy="19979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pt-PT" sz="2400" dirty="0" smtClean="0">
                <a:solidFill>
                  <a:schemeClr val="bg1"/>
                </a:solidFill>
              </a:rPr>
              <a:t>É a capacidade de conhecimentos, competências e atributos de personalidade consagrados na capacidade de realizar trabalho de modo a produzir valor econômico. É o principal ativo econômico da organização.</a:t>
            </a: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29594" y="1461951"/>
            <a:ext cx="1800000" cy="972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CAPITAL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ORGANIZACIONAL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39899" y="3455126"/>
            <a:ext cx="1800000" cy="972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CAPITAL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HUMANO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02244" y="5473889"/>
            <a:ext cx="1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51752" y="5422391"/>
            <a:ext cx="1800000" cy="972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CAPITAL  DA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INFORMAÇÃO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67744" y="1327914"/>
            <a:ext cx="6534920" cy="123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  <a:sp3d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Envolve cultura, liderança, alinhamento de equipes a metas e capacidade de compartilhamento de conhecimento.</a:t>
            </a:r>
            <a:endParaRPr lang="pt-BR" sz="2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2190" y="5301207"/>
            <a:ext cx="6699775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  <a:latin typeface="+mn-lt"/>
              </a:rPr>
              <a:t>Ações que desenvolvem ou potencializam as ferramentas de TI</a:t>
            </a:r>
            <a:r>
              <a:rPr lang="pt-BR" sz="2400" dirty="0" smtClean="0">
                <a:solidFill>
                  <a:schemeClr val="bg1"/>
                </a:solidFill>
              </a:rPr>
              <a:t> e a disseminação do conhecimento na organização</a:t>
            </a:r>
            <a:r>
              <a:rPr lang="pt-BR" sz="2400" dirty="0" smtClean="0">
                <a:solidFill>
                  <a:schemeClr val="bg1"/>
                </a:solidFill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365944" y="44624"/>
            <a:ext cx="8795982" cy="8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 smtClean="0">
                <a:ln w="3175">
                  <a:solidFill>
                    <a:schemeClr val="tx2">
                      <a:lumMod val="75000"/>
                      <a:alpha val="10000"/>
                    </a:schemeClr>
                  </a:solidFill>
                </a:ln>
                <a:solidFill>
                  <a:schemeClr val="bg1"/>
                </a:solidFill>
                <a:cs typeface="Arial" charset="0"/>
              </a:rPr>
              <a:t>“Aprendizado e Crescimento” envolve: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475656" y="741176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395536" y="260648"/>
            <a:ext cx="8784976" cy="10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Objetivos da Perspectiva Aprendizado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e </a:t>
            </a:r>
            <a:r>
              <a:rPr lang="pt-BR" sz="4400" b="1" dirty="0" smtClean="0"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Crescimento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488719" y="1484784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89602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/>
          </p:cNvSpPr>
          <p:nvPr/>
        </p:nvSpPr>
        <p:spPr>
          <a:xfrm>
            <a:off x="144488" y="2146504"/>
            <a:ext cx="8820000" cy="39604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540000" lvl="0" indent="-540000">
              <a:spcAft>
                <a:spcPts val="1000"/>
              </a:spcAft>
              <a:buFont typeface="Calibri" pitchFamily="34" charset="0"/>
              <a:buChar char="•"/>
            </a:pPr>
            <a:r>
              <a:rPr lang="pt-BR" sz="3000" dirty="0" smtClean="0">
                <a:solidFill>
                  <a:schemeClr val="bg1"/>
                </a:solidFill>
                <a:cs typeface="Arial" charset="0"/>
              </a:rPr>
              <a:t>Identificar e desenvolver liderança de alta performance;</a:t>
            </a:r>
          </a:p>
          <a:p>
            <a:pPr marL="540000" lvl="0" indent="-540000">
              <a:spcAft>
                <a:spcPts val="1000"/>
              </a:spcAft>
              <a:buFont typeface="Calibri" pitchFamily="34" charset="0"/>
              <a:buChar char="•"/>
            </a:pPr>
            <a:r>
              <a:rPr lang="pt-BR" sz="3000" dirty="0" smtClean="0">
                <a:solidFill>
                  <a:schemeClr val="bg1"/>
                </a:solidFill>
                <a:cs typeface="Arial" charset="0"/>
              </a:rPr>
              <a:t>Alinhar os servidores aos valores e à cultura da SEFAZ;</a:t>
            </a:r>
          </a:p>
          <a:p>
            <a:pPr marL="540000" lvl="0" indent="-540000">
              <a:spcAft>
                <a:spcPts val="1000"/>
              </a:spcAft>
              <a:buFont typeface="Calibri" pitchFamily="34" charset="0"/>
              <a:buChar char="•"/>
            </a:pPr>
            <a:r>
              <a:rPr lang="pt-BR" sz="3000" dirty="0" smtClean="0">
                <a:solidFill>
                  <a:srgbClr val="FFFF00"/>
                </a:solidFill>
                <a:cs typeface="Arial" charset="0"/>
              </a:rPr>
              <a:t>Traçar objetivos consistentes;   -   </a:t>
            </a:r>
            <a:r>
              <a:rPr lang="pt-BR" sz="3000" dirty="0" err="1" smtClean="0">
                <a:solidFill>
                  <a:srgbClr val="FFFF00"/>
                </a:solidFill>
                <a:cs typeface="Arial" charset="0"/>
              </a:rPr>
              <a:t>Coaching</a:t>
            </a:r>
            <a:endParaRPr lang="pt-BR" sz="3000" dirty="0" smtClean="0">
              <a:solidFill>
                <a:srgbClr val="FFFF00"/>
              </a:solidFill>
              <a:cs typeface="Arial" charset="0"/>
            </a:endParaRPr>
          </a:p>
          <a:p>
            <a:pPr marL="540000" lvl="0" indent="-540000">
              <a:spcAft>
                <a:spcPts val="1000"/>
              </a:spcAft>
              <a:buFont typeface="Calibri" pitchFamily="34" charset="0"/>
              <a:buChar char="•"/>
            </a:pPr>
            <a:r>
              <a:rPr lang="pt-BR" sz="3000" dirty="0" smtClean="0">
                <a:solidFill>
                  <a:srgbClr val="FFFF00"/>
                </a:solidFill>
                <a:cs typeface="Arial" charset="0"/>
              </a:rPr>
              <a:t>Estabelecer métricas e indicadores bem definidos;</a:t>
            </a:r>
          </a:p>
          <a:p>
            <a:pPr marL="540000" lvl="0" indent="-540000">
              <a:spcAft>
                <a:spcPts val="1000"/>
              </a:spcAft>
              <a:buFont typeface="Calibri" pitchFamily="34" charset="0"/>
              <a:buChar char="•"/>
            </a:pPr>
            <a:r>
              <a:rPr lang="pt-BR" sz="3000" dirty="0" smtClean="0">
                <a:solidFill>
                  <a:srgbClr val="FFFF00"/>
                </a:solidFill>
                <a:cs typeface="Arial" charset="0"/>
              </a:rPr>
              <a:t>Executar de forma competente;</a:t>
            </a:r>
          </a:p>
          <a:p>
            <a:pPr marL="540000" lvl="0" indent="-540000">
              <a:spcAft>
                <a:spcPts val="1000"/>
              </a:spcAft>
              <a:buFont typeface="Calibri" pitchFamily="34" charset="0"/>
              <a:buChar char="•"/>
            </a:pPr>
            <a:r>
              <a:rPr lang="pt-BR" sz="3000" dirty="0" smtClean="0">
                <a:solidFill>
                  <a:schemeClr val="bg1"/>
                </a:solidFill>
                <a:cs typeface="Arial" charset="0"/>
              </a:rPr>
              <a:t>Capacitar continuamente os servidores</a:t>
            </a:r>
          </a:p>
          <a:p>
            <a:pPr marL="540000" lvl="0" indent="-540000">
              <a:spcAft>
                <a:spcPts val="1000"/>
              </a:spcAft>
              <a:buFont typeface="Calibri" pitchFamily="34" charset="0"/>
              <a:buChar char="•"/>
            </a:pPr>
            <a:r>
              <a:rPr lang="pt-BR" sz="3000" dirty="0" smtClean="0">
                <a:solidFill>
                  <a:schemeClr val="bg1"/>
                </a:solidFill>
                <a:cs typeface="Arial" charset="0"/>
              </a:rPr>
              <a:t>Promover a meritocracia.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91653" y="103569"/>
            <a:ext cx="8634267" cy="134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tx1">
                <a:lumMod val="50000"/>
                <a:lumOff val="50000"/>
              </a:schemeClr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cs typeface="Arial" charset="0"/>
              </a:rPr>
              <a:t>Fomentar o Desenvolvimento da Cultura de Alta Performance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57070" y="1445595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/>
          </p:cNvSpPr>
          <p:nvPr/>
        </p:nvSpPr>
        <p:spPr>
          <a:xfrm>
            <a:off x="124920" y="1700808"/>
            <a:ext cx="8820000" cy="4896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54000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  <a:cs typeface="Arial" charset="0"/>
              </a:rPr>
              <a:t> Identificar e desenvolver as competências (conhecimento, habilidades, atitudes); </a:t>
            </a:r>
          </a:p>
          <a:p>
            <a:pPr marL="54000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  <a:cs typeface="Arial" charset="0"/>
              </a:rPr>
              <a:t> Avaliar o desempenho individual e coletivo; </a:t>
            </a:r>
          </a:p>
          <a:p>
            <a:pPr marL="54000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  <a:cs typeface="Arial" charset="0"/>
              </a:rPr>
              <a:t>Planejar a capacitação, alinhada aos objetivos estratégicos da instituição.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514011" y="120985"/>
            <a:ext cx="8634267" cy="126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tx1">
                <a:lumMod val="50000"/>
                <a:lumOff val="50000"/>
              </a:schemeClr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cs typeface="Arial" charset="0"/>
              </a:rPr>
              <a:t>Promover a Melhoria do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cs typeface="Arial" charset="0"/>
              </a:rPr>
              <a:t> Desempenho dos Servidores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516270" y="1354416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/>
          </p:cNvSpPr>
          <p:nvPr/>
        </p:nvSpPr>
        <p:spPr>
          <a:xfrm>
            <a:off x="35496" y="1772816"/>
            <a:ext cx="9171840" cy="41044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kumimoji="0" lang="pt-BR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Desenvolver área de gestão do conhecimento;</a:t>
            </a:r>
          </a:p>
          <a:p>
            <a:pPr marL="54000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  <a:cs typeface="Arial" charset="0"/>
              </a:rPr>
              <a:t>Criar mecanismos de repasse do conhecimento adquirido;</a:t>
            </a:r>
          </a:p>
          <a:p>
            <a:pPr marL="54000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  <a:cs typeface="Arial" charset="0"/>
              </a:rPr>
              <a:t>Gerir competências (conhecimento, habilidades, atitudes)</a:t>
            </a:r>
          </a:p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  <a:cs typeface="Arial" charset="0"/>
              </a:rPr>
              <a:t>Desenvolver plano de comunicação;</a:t>
            </a:r>
          </a:p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  <a:cs typeface="Arial" charset="0"/>
              </a:rPr>
              <a:t>Identificar perfis de acesso a dados adequados às atribuições dos servidores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3571428" y="161344"/>
            <a:ext cx="5564049" cy="54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tx1">
                <a:lumMod val="50000"/>
                <a:lumOff val="50000"/>
              </a:schemeClr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cs typeface="Arial" charset="0"/>
              </a:rPr>
              <a:t>Gerir o Conhecimento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95674" y="723760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9632" y="1822172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cs typeface="Aharoni" pitchFamily="2" charset="-79"/>
              </a:rPr>
              <a:t>Perspectiva </a:t>
            </a:r>
          </a:p>
          <a:p>
            <a:pPr algn="ctr"/>
            <a:r>
              <a:rPr lang="pt-BR" sz="7200" b="1" dirty="0" smtClean="0">
                <a:ln w="6350">
                  <a:solidFill>
                    <a:schemeClr val="tx2">
                      <a:lumMod val="75000"/>
                      <a:alpha val="40000"/>
                    </a:schemeClr>
                  </a:solidFill>
                </a:ln>
                <a:solidFill>
                  <a:schemeClr val="bg1"/>
                </a:solidFill>
                <a:cs typeface="Aharoni" pitchFamily="2" charset="-79"/>
              </a:rPr>
              <a:t>PROCESSOS INTERNOS</a:t>
            </a:r>
            <a:endParaRPr lang="pt-BR" sz="7200" b="1" dirty="0">
              <a:ln w="6350">
                <a:solidFill>
                  <a:schemeClr val="tx2">
                    <a:lumMod val="75000"/>
                    <a:alpha val="40000"/>
                  </a:schemeClr>
                </a:solidFill>
              </a:ln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45586" y="2168968"/>
            <a:ext cx="1800000" cy="972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BR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EXCELÊNCIA 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ADMINISTRATIVA</a:t>
            </a:r>
          </a:p>
          <a:p>
            <a:pPr algn="ctr"/>
            <a:endParaRPr lang="pt-BR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55891" y="3249088"/>
            <a:ext cx="1800000" cy="972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EXCEL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ÊNCIA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EM PLANEJAMENTO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FISCAL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02244" y="5473889"/>
            <a:ext cx="1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67744" y="5422391"/>
            <a:ext cx="1800000" cy="972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QUALIDADE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ATENDIMENTO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12424" y="2336026"/>
            <a:ext cx="6534920" cy="66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  <a:sp3d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Tesouro e Administração</a:t>
            </a:r>
            <a:endParaRPr lang="pt-BR" sz="2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365944" y="44624"/>
            <a:ext cx="8795982" cy="8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 smtClean="0">
                <a:ln w="3175">
                  <a:solidFill>
                    <a:schemeClr val="tx2">
                      <a:lumMod val="75000"/>
                      <a:alpha val="10000"/>
                    </a:schemeClr>
                  </a:solidFill>
                </a:ln>
                <a:solidFill>
                  <a:schemeClr val="bg1"/>
                </a:solidFill>
                <a:cs typeface="Arial" charset="0"/>
              </a:rPr>
              <a:t>“Processos Internos” envolve: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475656" y="741176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67512" y="4329208"/>
            <a:ext cx="1800000" cy="972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EXCEL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ÊNCIA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OPERACIONAL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31192" y="3355848"/>
            <a:ext cx="6534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  <a:sp3d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Planejamento da tributação, arrecadação e fiscalização</a:t>
            </a:r>
            <a:endParaRPr lang="pt-BR" sz="2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428904" y="4437112"/>
            <a:ext cx="65349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  <a:sp3d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Execução das atividades de tributação, arrecadação e fiscalização</a:t>
            </a:r>
            <a:endParaRPr lang="pt-BR" sz="2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47192" y="5445224"/>
            <a:ext cx="6534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  <a:sp3d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Canais de comunicação com contribuinte, governo, outras instituições e sociedade.</a:t>
            </a:r>
            <a:endParaRPr lang="pt-BR" sz="24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27778" y="1052736"/>
            <a:ext cx="1800000" cy="972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BR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EXCELÊNCIA </a:t>
            </a:r>
          </a:p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EM TIC</a:t>
            </a:r>
            <a:endParaRPr lang="pt-BR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/>
            <a:endParaRPr lang="pt-BR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67744" y="1268760"/>
            <a:ext cx="62468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  <a:sp3d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</a:rPr>
              <a:t>Tecnologia da Informação (para todo o Governo Estadual)</a:t>
            </a:r>
            <a:endParaRPr lang="pt-BR" sz="2400" b="1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514845" y="188640"/>
            <a:ext cx="7632848" cy="10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Processos Internos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6496" y="1268760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4" y="2394762"/>
            <a:ext cx="9108504" cy="20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2"/>
          <p:cNvGrpSpPr/>
          <p:nvPr/>
        </p:nvGrpSpPr>
        <p:grpSpPr>
          <a:xfrm>
            <a:off x="26128" y="1628800"/>
            <a:ext cx="9082376" cy="556422"/>
            <a:chOff x="26128" y="1942958"/>
            <a:chExt cx="9082376" cy="55642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514845" y="188640"/>
            <a:ext cx="7632848" cy="10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Processos Internos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6496" y="1268760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064" y="2394762"/>
            <a:ext cx="9108504" cy="20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2"/>
          <p:cNvGrpSpPr/>
          <p:nvPr/>
        </p:nvGrpSpPr>
        <p:grpSpPr>
          <a:xfrm>
            <a:off x="26128" y="1628800"/>
            <a:ext cx="9082376" cy="556422"/>
            <a:chOff x="26128" y="1942958"/>
            <a:chExt cx="9082376" cy="55642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5970" y="2394762"/>
            <a:ext cx="1840699" cy="20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72000" y="4627296"/>
            <a:ext cx="9000000" cy="2092881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bg1"/>
                </a:solidFill>
              </a:rPr>
              <a:t>Otimizar a sistemática, modelos, técnicas, ferramentas e segurança;</a:t>
            </a:r>
          </a:p>
          <a:p>
            <a:pPr marL="252000" indent="-25200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bg1"/>
                </a:solidFill>
              </a:rPr>
              <a:t>Definir e desenvolver a configuração física e lógica dos sistemas utilizados pela Secretaria e por outros órgãos do Poder Executivo. </a:t>
            </a:r>
          </a:p>
          <a:p>
            <a:pPr marL="252000" indent="-25200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bg1"/>
                </a:solidFill>
              </a:rPr>
              <a:t>Manter e disponibilizar Dados, Informações, Soluções e Serviços ao Governo com celeridade e qualidade, de acordo com as políticas de TIC. </a:t>
            </a:r>
            <a:endParaRPr lang="pt-BR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514845" y="188640"/>
            <a:ext cx="7632848" cy="10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Processos Internos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6496" y="1268760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064" y="2394762"/>
            <a:ext cx="9108504" cy="20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2"/>
          <p:cNvGrpSpPr/>
          <p:nvPr/>
        </p:nvGrpSpPr>
        <p:grpSpPr>
          <a:xfrm>
            <a:off x="26128" y="1628800"/>
            <a:ext cx="9082376" cy="556422"/>
            <a:chOff x="26128" y="1942958"/>
            <a:chExt cx="9082376" cy="55642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72000" y="4955877"/>
            <a:ext cx="9000000" cy="1641475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0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Divulgar amplamente todas as ações desenvolvidas e custos incorridos.</a:t>
            </a:r>
          </a:p>
          <a:p>
            <a:pPr marL="252000" indent="-252000">
              <a:spcAft>
                <a:spcPts val="10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Garantir o alinhamento entre planejamento, orçamento e gestão.</a:t>
            </a:r>
          </a:p>
          <a:p>
            <a:pPr marL="252000" indent="-252000">
              <a:spcAft>
                <a:spcPts val="10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Zelar pela boa utilização dos recursos públicos evitando seu desperdício e subutilização, duplicação de esforços, retrabalho, etc.</a:t>
            </a:r>
            <a:endParaRPr lang="pt-BR" sz="21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2396347"/>
            <a:ext cx="1819982" cy="20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1064" y="128826"/>
            <a:ext cx="6624736" cy="707886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/>
          </a:sp3d>
        </p:spPr>
        <p:txBody>
          <a:bodyPr wrap="square" rtlCol="0">
            <a:spAutoFit/>
            <a:sp3d/>
          </a:bodyPr>
          <a:lstStyle/>
          <a:p>
            <a:pPr lvl="0" algn="r"/>
            <a:r>
              <a:rPr lang="pt-BR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BSC – Balance </a:t>
            </a:r>
            <a:r>
              <a:rPr lang="pt-BR" sz="40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Score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Card</a:t>
            </a:r>
            <a:endParaRPr lang="pt-BR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4016" y="1431642"/>
            <a:ext cx="88204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Surgiu como uma metodologia de medição e gestão de desempenho desenvolvida em 1992 pelos professores Robert Kaplan e David Norton, de Harvard</a:t>
            </a:r>
          </a:p>
          <a:p>
            <a:pPr marL="540000" indent="-540000">
              <a:spcAft>
                <a:spcPts val="1800"/>
              </a:spcAft>
              <a:buFont typeface="Calibri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Traduz a missão, os valores, a visão e a estratégia da organização em objetivos estratégicos e indicadores</a:t>
            </a:r>
          </a:p>
          <a:p>
            <a:pPr marL="540000" indent="-540000">
              <a:buFont typeface="Calibri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cs typeface="Arial" charset="0"/>
              </a:rPr>
              <a:t>É composto por mapa estratégico, indicadores de resultados e iniciativas estratégicas</a:t>
            </a:r>
          </a:p>
          <a:p>
            <a:pPr marL="540000" indent="-540000"/>
            <a:endParaRPr lang="pt-BR" sz="2800" dirty="0" smtClean="0">
              <a:solidFill>
                <a:schemeClr val="bg1"/>
              </a:solidFill>
              <a:cs typeface="Arial" charset="0"/>
            </a:endParaRPr>
          </a:p>
          <a:p>
            <a:pPr marL="540000" indent="-540000">
              <a:buFont typeface="Calibri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Adotado por empresas do mundo inteiro  (No Brasil: Petrobrás, BB, TCU, RFB,...SEFAZ/MS)</a:t>
            </a:r>
          </a:p>
          <a:p>
            <a:pPr marL="540000" indent="-540000">
              <a:buFont typeface="Calibri" pitchFamily="34" charset="0"/>
              <a:buChar char="•"/>
            </a:pPr>
            <a:endParaRPr lang="pt-BR" sz="2800" dirty="0" smtClean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470718" y="764704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br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514845" y="188640"/>
            <a:ext cx="7632848" cy="10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Processos Internos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6496" y="1268760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064" y="2394762"/>
            <a:ext cx="9108504" cy="20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2"/>
          <p:cNvGrpSpPr/>
          <p:nvPr/>
        </p:nvGrpSpPr>
        <p:grpSpPr>
          <a:xfrm>
            <a:off x="26128" y="1628800"/>
            <a:ext cx="9082376" cy="556422"/>
            <a:chOff x="26128" y="1942958"/>
            <a:chExt cx="9082376" cy="55642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72000" y="4797152"/>
            <a:ext cx="9000000" cy="1585049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200"/>
              </a:spcAft>
              <a:buFont typeface="Wingdings" pitchFamily="2" charset="2"/>
              <a:buChar char="v"/>
            </a:pPr>
            <a:endParaRPr lang="pt-BR" sz="1100" dirty="0" smtClean="0">
              <a:solidFill>
                <a:schemeClr val="bg1"/>
              </a:solidFill>
            </a:endParaRPr>
          </a:p>
          <a:p>
            <a:pPr marL="252000" indent="-25200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bg1"/>
                </a:solidFill>
              </a:rPr>
              <a:t>Desenvolver uma sistemática de planejamento fiscal voltada ao aumento sustentável da arrecadação e combate da evasão fiscal.</a:t>
            </a:r>
          </a:p>
          <a:p>
            <a:pPr marL="252000" indent="-252000">
              <a:spcAft>
                <a:spcPts val="1200"/>
              </a:spcAft>
              <a:buFont typeface="Wingdings" pitchFamily="2" charset="2"/>
              <a:buChar char="v"/>
            </a:pP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9595" y="2395536"/>
            <a:ext cx="1798773" cy="20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514845" y="188640"/>
            <a:ext cx="7632848" cy="10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Processos Internos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6496" y="1268760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064" y="2394762"/>
            <a:ext cx="9108504" cy="20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2"/>
          <p:cNvGrpSpPr/>
          <p:nvPr/>
        </p:nvGrpSpPr>
        <p:grpSpPr>
          <a:xfrm>
            <a:off x="26128" y="1628800"/>
            <a:ext cx="9082376" cy="556422"/>
            <a:chOff x="26128" y="1942958"/>
            <a:chExt cx="9082376" cy="55642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72000" y="4571248"/>
            <a:ext cx="9000000" cy="2123658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PROCESSOS DE TRIBUTAÇÃO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bg1"/>
                </a:solidFill>
              </a:rPr>
              <a:t>Racionalizar o conjunto de normas;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bg1"/>
                </a:solidFill>
              </a:rPr>
              <a:t>Simplificar os processos que antecedem o lançamento do crédito tributário;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bg1"/>
                </a:solidFill>
              </a:rPr>
              <a:t>Melhorar a comunicação com o contribuinte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bg1"/>
                </a:solidFill>
              </a:rPr>
              <a:t>Facilitar o acesso do contribuinte às informações.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6508" y="2396648"/>
            <a:ext cx="1813700" cy="20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514845" y="188640"/>
            <a:ext cx="7632848" cy="10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Processos Internos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6496" y="1268760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064" y="2394762"/>
            <a:ext cx="9108504" cy="20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2"/>
          <p:cNvGrpSpPr/>
          <p:nvPr/>
        </p:nvGrpSpPr>
        <p:grpSpPr>
          <a:xfrm>
            <a:off x="26128" y="1628800"/>
            <a:ext cx="9082376" cy="556422"/>
            <a:chOff x="26128" y="1942958"/>
            <a:chExt cx="9082376" cy="55642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72000" y="4473694"/>
            <a:ext cx="9000000" cy="2354491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>
                <a:solidFill>
                  <a:srgbClr val="FFFF00"/>
                </a:solidFill>
              </a:rPr>
              <a:t>PROCESSOS DE FISCALIZAÇÃO e ARRECADAÇÃO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pt-BR" sz="2100" dirty="0" smtClean="0">
                <a:solidFill>
                  <a:srgbClr val="FFFF00"/>
                </a:solidFill>
              </a:rPr>
              <a:t>Conhecer melhor as bases da arrecadação e sua performance;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pt-BR" sz="2100" dirty="0" smtClean="0">
                <a:solidFill>
                  <a:srgbClr val="FFFF00"/>
                </a:solidFill>
              </a:rPr>
              <a:t>Desenvolver e aplicar novas estratégias de fiscalização e arrecadação;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pt-BR" sz="2100" dirty="0" smtClean="0">
                <a:solidFill>
                  <a:srgbClr val="FFFF00"/>
                </a:solidFill>
              </a:rPr>
              <a:t>Estimular a espontaneidade do contribuinte;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pt-BR" sz="2100" dirty="0" smtClean="0">
                <a:solidFill>
                  <a:srgbClr val="FFFF00"/>
                </a:solidFill>
              </a:rPr>
              <a:t>Eliminar a vantagem da sonegação, facilitando o cumprimento da obrigação tributária;</a:t>
            </a:r>
          </a:p>
          <a:p>
            <a:pPr marL="252000" indent="-252000">
              <a:buFont typeface="Wingdings" pitchFamily="2" charset="2"/>
              <a:buChar char="v"/>
            </a:pPr>
            <a:r>
              <a:rPr lang="pt-BR" sz="2100" dirty="0" smtClean="0">
                <a:solidFill>
                  <a:srgbClr val="FFFF00"/>
                </a:solidFill>
              </a:rPr>
              <a:t>Reduzindo custos e perquirindo a justiça fiscal.</a:t>
            </a:r>
            <a:endParaRPr lang="pt-BR" sz="21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6508" y="2396648"/>
            <a:ext cx="1813700" cy="20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514845" y="188640"/>
            <a:ext cx="7632848" cy="10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Processos Internos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6496" y="1268760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064" y="2394762"/>
            <a:ext cx="9108504" cy="20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2"/>
          <p:cNvGrpSpPr/>
          <p:nvPr/>
        </p:nvGrpSpPr>
        <p:grpSpPr>
          <a:xfrm>
            <a:off x="26128" y="1628800"/>
            <a:ext cx="9082376" cy="556422"/>
            <a:chOff x="26128" y="1942958"/>
            <a:chExt cx="9082376" cy="55642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72000" y="4869160"/>
            <a:ext cx="9000000" cy="1446550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2200" dirty="0" smtClean="0">
              <a:solidFill>
                <a:schemeClr val="bg1"/>
              </a:solidFill>
            </a:endParaRPr>
          </a:p>
          <a:p>
            <a:pPr marL="252000" indent="-252000"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bg1"/>
                </a:solidFill>
              </a:rPr>
              <a:t>Responder às demandas do contribuinte com eficácia, agilidade e civilidade.</a:t>
            </a:r>
          </a:p>
          <a:p>
            <a:pPr marL="252000" indent="-252000">
              <a:buFont typeface="Wingdings" pitchFamily="2" charset="2"/>
              <a:buChar char="v"/>
            </a:pPr>
            <a:endParaRPr lang="pt-BR" sz="22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3550" y="2400412"/>
            <a:ext cx="1742923" cy="20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514845" y="188640"/>
            <a:ext cx="7632848" cy="10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Processos Internos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476496" y="1268760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4" y="3068960"/>
            <a:ext cx="9108504" cy="204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12"/>
          <p:cNvGrpSpPr/>
          <p:nvPr/>
        </p:nvGrpSpPr>
        <p:grpSpPr>
          <a:xfrm>
            <a:off x="26128" y="1942958"/>
            <a:ext cx="9082376" cy="556422"/>
            <a:chOff x="26128" y="1942958"/>
            <a:chExt cx="9082376" cy="55642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4000" y="180001"/>
            <a:ext cx="8856984" cy="6552728"/>
          </a:xfrm>
          <a:prstGeom prst="rect">
            <a:avLst/>
          </a:prstGeom>
          <a:noFill/>
          <a:ln w="539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1894180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cs typeface="Aharoni" pitchFamily="2" charset="-79"/>
              </a:rPr>
              <a:t>Perspectiva </a:t>
            </a:r>
          </a:p>
          <a:p>
            <a:pPr algn="ctr"/>
            <a:r>
              <a:rPr lang="pt-BR" sz="7200" b="1" dirty="0" smtClean="0">
                <a:solidFill>
                  <a:schemeClr val="bg1"/>
                </a:solidFill>
                <a:cs typeface="Aharoni" pitchFamily="2" charset="-79"/>
              </a:rPr>
              <a:t>PARTES RELACIONADAS</a:t>
            </a:r>
            <a:endParaRPr lang="pt-BR" sz="72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  <a:ln w="25400">
            <a:noFill/>
            <a:prstDash val="sysDash"/>
          </a:ln>
        </p:spPr>
      </p:pic>
      <p:sp>
        <p:nvSpPr>
          <p:cNvPr id="11" name="Rectangle 2"/>
          <p:cNvSpPr txBox="1">
            <a:spLocks/>
          </p:cNvSpPr>
          <p:nvPr/>
        </p:nvSpPr>
        <p:spPr bwMode="auto">
          <a:xfrm>
            <a:off x="3635896" y="91537"/>
            <a:ext cx="5544616" cy="6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ln w="3175">
                  <a:solidFill>
                    <a:schemeClr val="tx2">
                      <a:lumMod val="75000"/>
                      <a:alpha val="10000"/>
                    </a:schemeClr>
                  </a:solidFill>
                </a:ln>
                <a:solidFill>
                  <a:schemeClr val="tx2"/>
                </a:solidFill>
                <a:cs typeface="Arial" charset="0"/>
              </a:rPr>
              <a:t>Partes Relacionadas </a:t>
            </a:r>
            <a:endParaRPr kumimoji="0" lang="pt-BR" sz="4000" b="1" i="0" u="none" strike="noStrike" kern="1200" cap="none" spc="0" normalizeH="0" baseline="0" noProof="0" dirty="0" smtClean="0">
              <a:ln w="3175">
                <a:solidFill>
                  <a:schemeClr val="tx2">
                    <a:lumMod val="75000"/>
                    <a:alpha val="10000"/>
                  </a:schemeClr>
                </a:solidFill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440000" y="4949976"/>
            <a:ext cx="2700000" cy="900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Governo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292080" y="4941168"/>
            <a:ext cx="2700000" cy="900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9525"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Contribuinte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75856" y="1916832"/>
            <a:ext cx="2700000" cy="900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SEFAZ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4" name="Conector de seta reta 13"/>
          <p:cNvCxnSpPr>
            <a:stCxn id="12" idx="3"/>
            <a:endCxn id="7" idx="0"/>
          </p:cNvCxnSpPr>
          <p:nvPr/>
        </p:nvCxnSpPr>
        <p:spPr>
          <a:xfrm flipH="1">
            <a:off x="2790000" y="2685030"/>
            <a:ext cx="881262" cy="2264946"/>
          </a:xfrm>
          <a:prstGeom prst="straightConnector1">
            <a:avLst/>
          </a:prstGeom>
          <a:ln w="25400"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2" idx="5"/>
            <a:endCxn id="6" idx="0"/>
          </p:cNvCxnSpPr>
          <p:nvPr/>
        </p:nvCxnSpPr>
        <p:spPr>
          <a:xfrm>
            <a:off x="5580450" y="2685030"/>
            <a:ext cx="1061630" cy="2256138"/>
          </a:xfrm>
          <a:prstGeom prst="straightConnector1">
            <a:avLst/>
          </a:prstGeom>
          <a:ln w="25400"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496252" y="705759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668715" y="-27384"/>
            <a:ext cx="5472608" cy="11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Partes Relacionadas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468963" y="119675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26128" y="1412776"/>
            <a:ext cx="9082376" cy="556422"/>
            <a:chOff x="26128" y="1942958"/>
            <a:chExt cx="9082376" cy="55642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64" y="2348880"/>
            <a:ext cx="90803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668715" y="-27384"/>
            <a:ext cx="5472608" cy="11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Partes Relacionadas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468963" y="119675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7"/>
          <p:cNvGrpSpPr/>
          <p:nvPr/>
        </p:nvGrpSpPr>
        <p:grpSpPr>
          <a:xfrm>
            <a:off x="26128" y="1412776"/>
            <a:ext cx="9082376" cy="556422"/>
            <a:chOff x="26128" y="1942958"/>
            <a:chExt cx="9082376" cy="55642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64" y="2348880"/>
            <a:ext cx="90803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72000" y="5426640"/>
            <a:ext cx="9000000" cy="738664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Produzir dados, pesquisas, estudos e análises de forma mais organizada e especializada para dar suporte às decisões de governo.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 t="52454" r="65843"/>
          <a:stretch>
            <a:fillRect/>
          </a:stretch>
        </p:blipFill>
        <p:spPr bwMode="auto">
          <a:xfrm>
            <a:off x="22617" y="3711766"/>
            <a:ext cx="3101610" cy="123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668715" y="-27384"/>
            <a:ext cx="5472608" cy="11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Partes Relacionadas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468963" y="119675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7"/>
          <p:cNvGrpSpPr/>
          <p:nvPr/>
        </p:nvGrpSpPr>
        <p:grpSpPr>
          <a:xfrm>
            <a:off x="26128" y="1412776"/>
            <a:ext cx="9082376" cy="556422"/>
            <a:chOff x="26128" y="1942958"/>
            <a:chExt cx="9082376" cy="55642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64" y="2348880"/>
            <a:ext cx="90803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72000" y="5426640"/>
            <a:ext cx="9000000" cy="815608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Conhecer  o  grau  de  confiança  do  contribuinte  na  SEFAZ  e  atuar  para </a:t>
            </a:r>
          </a:p>
          <a:p>
            <a:pPr marL="252000" indent="-252000">
              <a:spcAft>
                <a:spcPts val="600"/>
              </a:spcAft>
            </a:pPr>
            <a:r>
              <a:rPr lang="pt-BR" sz="2100" dirty="0" smtClean="0">
                <a:solidFill>
                  <a:schemeClr val="bg1"/>
                </a:solidFill>
              </a:rPr>
              <a:t>	aumentá-lo.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 l="35032" t="52861" r="32455"/>
          <a:stretch>
            <a:fillRect/>
          </a:stretch>
        </p:blipFill>
        <p:spPr bwMode="auto">
          <a:xfrm>
            <a:off x="3203848" y="3717032"/>
            <a:ext cx="2952328" cy="122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454695" y="77723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Mapa Estratégico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496" y="908720"/>
            <a:ext cx="885698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000" dirty="0" smtClean="0">
                <a:solidFill>
                  <a:schemeClr val="bg1"/>
                </a:solidFill>
              </a:rPr>
              <a:t>É a representação gráfica da estratégia da organização</a:t>
            </a:r>
          </a:p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000" dirty="0" smtClean="0">
                <a:solidFill>
                  <a:schemeClr val="bg1"/>
                </a:solidFill>
              </a:rPr>
              <a:t>Bússola que orienta a alta administração e o corpo organizacional rumo à execução da estratégia</a:t>
            </a:r>
          </a:p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000" dirty="0" smtClean="0">
                <a:solidFill>
                  <a:schemeClr val="bg1"/>
                </a:solidFill>
              </a:rPr>
              <a:t>Apresenta os objetivos estratégicos, inseridos em perspectivas estratégicas e conectados entre si por relações de causa e efeito</a:t>
            </a:r>
          </a:p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000" dirty="0" smtClean="0">
                <a:solidFill>
                  <a:schemeClr val="bg1"/>
                </a:solidFill>
              </a:rPr>
              <a:t>Demonstra, de forma simples e objetiva, o pensamento complexo e sistêmico, obtido a partir das discussões que abrangeram todas as áreas de negócio da Sefaz-MS.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470718" y="747288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668715" y="-27384"/>
            <a:ext cx="5472608" cy="11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Partes Relacionadas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468963" y="119675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7"/>
          <p:cNvGrpSpPr/>
          <p:nvPr/>
        </p:nvGrpSpPr>
        <p:grpSpPr>
          <a:xfrm>
            <a:off x="26128" y="1412776"/>
            <a:ext cx="9082376" cy="556422"/>
            <a:chOff x="26128" y="1942958"/>
            <a:chExt cx="9082376" cy="55642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64" y="2348880"/>
            <a:ext cx="90803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 l="68338" t="51987"/>
          <a:stretch>
            <a:fillRect/>
          </a:stretch>
        </p:blipFill>
        <p:spPr bwMode="auto">
          <a:xfrm>
            <a:off x="6228184" y="3691274"/>
            <a:ext cx="2875031" cy="124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72000" y="5391507"/>
            <a:ext cx="9000000" cy="1061829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Gerar ações que aumentem o cumprimento voluntário das obrigações tributárias pela redução da sensação de impunidade e por intermédio do aumento da satisfação do contribuinte e de sua confiança na SEFAZ/MS.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668715" y="-27384"/>
            <a:ext cx="5472608" cy="11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Partes Relacionadas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468963" y="119675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7"/>
          <p:cNvGrpSpPr/>
          <p:nvPr/>
        </p:nvGrpSpPr>
        <p:grpSpPr>
          <a:xfrm>
            <a:off x="26128" y="1412776"/>
            <a:ext cx="9082376" cy="556422"/>
            <a:chOff x="26128" y="1942958"/>
            <a:chExt cx="9082376" cy="55642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64" y="2348880"/>
            <a:ext cx="90803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72000" y="5013176"/>
            <a:ext cx="9000000" cy="1785104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bg1"/>
                </a:solidFill>
              </a:rPr>
              <a:t>Melhorar o conhecimento sobre a competitividade e o funcionamento da base produtiva do Estado</a:t>
            </a:r>
            <a:r>
              <a:rPr lang="pt-BR" sz="2000" b="1" dirty="0" smtClean="0">
                <a:solidFill>
                  <a:schemeClr val="bg1"/>
                </a:solidFill>
              </a:rPr>
              <a:t>:</a:t>
            </a:r>
          </a:p>
          <a:p>
            <a:pPr marL="252000" indent="-252000">
              <a:spcAft>
                <a:spcPts val="600"/>
              </a:spcAft>
            </a:pPr>
            <a:r>
              <a:rPr lang="pt-BR" sz="2000" dirty="0" smtClean="0">
                <a:solidFill>
                  <a:schemeClr val="bg1"/>
                </a:solidFill>
              </a:rPr>
              <a:t>		- para verificar de que forma a tributação impacta a atividade econômica; </a:t>
            </a:r>
          </a:p>
          <a:p>
            <a:pPr marL="252000" indent="-252000">
              <a:spcAft>
                <a:spcPts val="600"/>
              </a:spcAft>
            </a:pPr>
            <a:r>
              <a:rPr lang="pt-BR" sz="2000" dirty="0" smtClean="0">
                <a:solidFill>
                  <a:schemeClr val="bg1"/>
                </a:solidFill>
              </a:rPr>
              <a:t>		- como a ajustar a Política Tributária Estadual pode gerar bons números de arrecadação sem comprometer o ritmo econômico.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 l="34892" r="31802" b="50000"/>
          <a:stretch>
            <a:fillRect/>
          </a:stretch>
        </p:blipFill>
        <p:spPr bwMode="auto">
          <a:xfrm>
            <a:off x="3190969" y="2348880"/>
            <a:ext cx="30243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668715" y="-27384"/>
            <a:ext cx="5472608" cy="11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chemeClr val="tx2"/>
                </a:solidFill>
                <a:cs typeface="Arial" charset="0"/>
              </a:rPr>
              <a:t>Partes Relacionadas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468963" y="119675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7"/>
          <p:cNvGrpSpPr/>
          <p:nvPr/>
        </p:nvGrpSpPr>
        <p:grpSpPr>
          <a:xfrm>
            <a:off x="26128" y="1412776"/>
            <a:ext cx="9082376" cy="556422"/>
            <a:chOff x="26128" y="1942958"/>
            <a:chExt cx="9082376" cy="55642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64" y="2348880"/>
            <a:ext cx="90803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4000" y="180001"/>
            <a:ext cx="8856984" cy="6552728"/>
          </a:xfrm>
          <a:prstGeom prst="rect">
            <a:avLst/>
          </a:prstGeom>
          <a:noFill/>
          <a:ln w="539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290240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cs typeface="Aharoni" pitchFamily="2" charset="-79"/>
              </a:rPr>
              <a:t>Perspectiva </a:t>
            </a:r>
            <a:r>
              <a:rPr lang="pt-BR" sz="7200" b="1" dirty="0" smtClean="0">
                <a:ln w="6350">
                  <a:solidFill>
                    <a:schemeClr val="tx2">
                      <a:lumMod val="75000"/>
                      <a:alpha val="40000"/>
                    </a:schemeClr>
                  </a:solidFill>
                </a:ln>
                <a:solidFill>
                  <a:schemeClr val="bg1"/>
                </a:solidFill>
                <a:cs typeface="Aharoni" pitchFamily="2" charset="-79"/>
              </a:rPr>
              <a:t>EQUILÍBRIO FISCAL E TRIBUTÁRIO</a:t>
            </a:r>
            <a:endParaRPr lang="pt-BR" sz="7200" b="1" dirty="0">
              <a:ln w="6350">
                <a:solidFill>
                  <a:schemeClr val="tx2">
                    <a:lumMod val="75000"/>
                    <a:alpha val="40000"/>
                  </a:schemeClr>
                </a:solidFill>
              </a:ln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78120" y="174992"/>
            <a:ext cx="8784976" cy="12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Equilíbrio Fiscal e Tributário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457070" y="143019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9"/>
          <p:cNvGrpSpPr/>
          <p:nvPr/>
        </p:nvGrpSpPr>
        <p:grpSpPr>
          <a:xfrm>
            <a:off x="26128" y="1942958"/>
            <a:ext cx="9082376" cy="556422"/>
            <a:chOff x="26128" y="1942958"/>
            <a:chExt cx="9082376" cy="55642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568" y="2947431"/>
            <a:ext cx="8856984" cy="148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78120" y="174992"/>
            <a:ext cx="8784976" cy="12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Equilíbrio Fiscal e Tributário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457070" y="143019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9"/>
          <p:cNvGrpSpPr/>
          <p:nvPr/>
        </p:nvGrpSpPr>
        <p:grpSpPr>
          <a:xfrm>
            <a:off x="26128" y="1942958"/>
            <a:ext cx="9082376" cy="556422"/>
            <a:chOff x="26128" y="1942958"/>
            <a:chExt cx="9082376" cy="55642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8568" y="2947431"/>
            <a:ext cx="8856984" cy="148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 l="6196" r="53967"/>
          <a:stretch>
            <a:fillRect/>
          </a:stretch>
        </p:blipFill>
        <p:spPr bwMode="auto">
          <a:xfrm>
            <a:off x="683568" y="2947431"/>
            <a:ext cx="3528392" cy="148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72000" y="5426640"/>
            <a:ext cx="9000000" cy="738664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 Maximizar a receita tributária estadual de forma sustentável, respeitando a justiça fiscal.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78120" y="174992"/>
            <a:ext cx="8784976" cy="12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Equilíbrio Fiscal e Tributário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457070" y="143019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9"/>
          <p:cNvGrpSpPr/>
          <p:nvPr/>
        </p:nvGrpSpPr>
        <p:grpSpPr>
          <a:xfrm>
            <a:off x="26128" y="1942958"/>
            <a:ext cx="9082376" cy="556422"/>
            <a:chOff x="26128" y="1942958"/>
            <a:chExt cx="9082376" cy="55642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8568" y="2947431"/>
            <a:ext cx="8856984" cy="148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 l="59812"/>
          <a:stretch>
            <a:fillRect/>
          </a:stretch>
        </p:blipFill>
        <p:spPr bwMode="auto">
          <a:xfrm>
            <a:off x="5436096" y="2952240"/>
            <a:ext cx="3559456" cy="148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72000" y="5426640"/>
            <a:ext cx="9000000" cy="738664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 Equilibrar os gastos públicos de forma a permitir o aumento da capacidade de investimento.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78120" y="174992"/>
            <a:ext cx="8784976" cy="12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Equilíbrio Fiscal e Tributário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457070" y="143019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9"/>
          <p:cNvGrpSpPr/>
          <p:nvPr/>
        </p:nvGrpSpPr>
        <p:grpSpPr>
          <a:xfrm>
            <a:off x="26128" y="1942958"/>
            <a:ext cx="9082376" cy="556422"/>
            <a:chOff x="26128" y="1942958"/>
            <a:chExt cx="9082376" cy="55642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568" y="2947431"/>
            <a:ext cx="8856984" cy="148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44000" y="180001"/>
            <a:ext cx="8856984" cy="6552728"/>
          </a:xfrm>
          <a:prstGeom prst="rect">
            <a:avLst/>
          </a:prstGeom>
          <a:noFill/>
          <a:ln w="539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205678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cs typeface="Aharoni" pitchFamily="2" charset="-79"/>
              </a:rPr>
              <a:t>Perspectiva</a:t>
            </a:r>
            <a:r>
              <a:rPr lang="pt-BR" sz="7200" b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pt-BR" sz="7200" b="1" dirty="0" smtClean="0">
                <a:ln w="6350">
                  <a:solidFill>
                    <a:schemeClr val="tx2">
                      <a:lumMod val="75000"/>
                      <a:alpha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t" rotWithShape="0">
                    <a:schemeClr val="bg1">
                      <a:alpha val="40000"/>
                    </a:schemeClr>
                  </a:outerShdw>
                </a:effectLst>
                <a:cs typeface="Aharoni" pitchFamily="2" charset="-79"/>
              </a:rPr>
              <a:t>SOCIEDADE</a:t>
            </a:r>
            <a:endParaRPr lang="pt-BR" sz="7200" b="1" dirty="0">
              <a:ln w="6350">
                <a:solidFill>
                  <a:schemeClr val="tx2">
                    <a:lumMod val="75000"/>
                    <a:alpha val="40000"/>
                  </a:schemeClr>
                </a:solidFill>
              </a:ln>
              <a:solidFill>
                <a:schemeClr val="bg1"/>
              </a:solidFill>
              <a:effectLst>
                <a:outerShdw blurRad="50800" dist="50800" dir="5400000" algn="t" rotWithShape="0">
                  <a:schemeClr val="bg1">
                    <a:alpha val="40000"/>
                  </a:scheme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323528" y="-27384"/>
            <a:ext cx="8784976" cy="12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Sociedade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429774" y="119675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26128" y="1942958"/>
            <a:ext cx="9082376" cy="556422"/>
            <a:chOff x="26128" y="1942958"/>
            <a:chExt cx="9082376" cy="55642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920" y="2924944"/>
            <a:ext cx="8882856" cy="25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996" y="44624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Mapa Estratégico da SEFAZ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448824" y="726604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Mapa em 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980728"/>
            <a:ext cx="4458245" cy="55748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323528" y="-27384"/>
            <a:ext cx="8784976" cy="12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Sociedade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429774" y="119675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8"/>
          <p:cNvGrpSpPr/>
          <p:nvPr/>
        </p:nvGrpSpPr>
        <p:grpSpPr>
          <a:xfrm>
            <a:off x="26128" y="1942958"/>
            <a:ext cx="9082376" cy="556422"/>
            <a:chOff x="26128" y="1942958"/>
            <a:chExt cx="9082376" cy="55642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4920" y="2924944"/>
            <a:ext cx="8882856" cy="25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72000" y="5661248"/>
            <a:ext cx="9000000" cy="1061829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Promover ações de orientação e de divulgação de informações para os cidadãos, visando a integração e o envolvimento da sociedade no âmbito da Gestão Pública Estadual.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 l="35515" t="47786" r="29628" b="3551"/>
          <a:stretch>
            <a:fillRect/>
          </a:stretch>
        </p:blipFill>
        <p:spPr bwMode="auto">
          <a:xfrm>
            <a:off x="3282189" y="4136201"/>
            <a:ext cx="30963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323528" y="-27384"/>
            <a:ext cx="8784976" cy="12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Sociedade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429774" y="119675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8"/>
          <p:cNvGrpSpPr/>
          <p:nvPr/>
        </p:nvGrpSpPr>
        <p:grpSpPr>
          <a:xfrm>
            <a:off x="26128" y="1942958"/>
            <a:ext cx="9082376" cy="556422"/>
            <a:chOff x="26128" y="1942958"/>
            <a:chExt cx="9082376" cy="55642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4920" y="2924944"/>
            <a:ext cx="8882856" cy="25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72000" y="5661248"/>
            <a:ext cx="9000000" cy="738664"/>
          </a:xfrm>
          <a:prstGeom prst="rect">
            <a:avLst/>
          </a:prstGeom>
          <a:solidFill>
            <a:srgbClr val="002060"/>
          </a:solidFill>
          <a:ln cmpd="dbl">
            <a:noFill/>
          </a:ln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Font typeface="Wingdings" pitchFamily="2" charset="2"/>
              <a:buChar char="v"/>
            </a:pPr>
            <a:r>
              <a:rPr lang="pt-BR" sz="2100" dirty="0" smtClean="0">
                <a:solidFill>
                  <a:schemeClr val="bg1"/>
                </a:solidFill>
              </a:rPr>
              <a:t>Possibilitar que o Estado tenha recursos adicionais para investimento em </a:t>
            </a:r>
            <a:r>
              <a:rPr lang="pt-BR" sz="2100" dirty="0" err="1" smtClean="0">
                <a:solidFill>
                  <a:schemeClr val="bg1"/>
                </a:solidFill>
              </a:rPr>
              <a:t>infra-estrutura</a:t>
            </a:r>
            <a:r>
              <a:rPr lang="pt-BR" sz="2100" dirty="0" smtClean="0">
                <a:solidFill>
                  <a:schemeClr val="bg1"/>
                </a:solidFill>
              </a:rPr>
              <a:t>, educação, saúde, etc.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 l="33825" r="28885" b="51671"/>
          <a:stretch>
            <a:fillRect/>
          </a:stretch>
        </p:blipFill>
        <p:spPr bwMode="auto">
          <a:xfrm>
            <a:off x="3131840" y="2901416"/>
            <a:ext cx="3312368" cy="12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323528" y="-27384"/>
            <a:ext cx="8784976" cy="12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Objetivos da Perspectiva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Arial" charset="0"/>
              </a:rPr>
              <a:t>Sociedade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429774" y="119675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8"/>
          <p:cNvGrpSpPr/>
          <p:nvPr/>
        </p:nvGrpSpPr>
        <p:grpSpPr>
          <a:xfrm>
            <a:off x="26128" y="1942958"/>
            <a:ext cx="9082376" cy="556422"/>
            <a:chOff x="26128" y="1942958"/>
            <a:chExt cx="9082376" cy="55642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28" y="1942958"/>
              <a:ext cx="264414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2672" y="1956021"/>
              <a:ext cx="269748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9604" y="1988840"/>
              <a:ext cx="2628900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920" y="2924944"/>
            <a:ext cx="8882856" cy="25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5185" y="261575"/>
            <a:ext cx="3610744" cy="562074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 smtClean="0">
                <a:solidFill>
                  <a:schemeClr val="tx2"/>
                </a:solidFill>
              </a:rPr>
              <a:t>Síntese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1429774" y="836712"/>
            <a:ext cx="7560000" cy="0"/>
          </a:xfrm>
          <a:prstGeom prst="line">
            <a:avLst/>
          </a:prstGeom>
          <a:ln w="50800" cap="rnd" cmpd="thickThin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diretrizes_estrategic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554" y="989070"/>
            <a:ext cx="4452694" cy="56802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Desenvolvimento do BSC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429774" y="83671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83568" y="1484784"/>
            <a:ext cx="7704856" cy="3805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Janeiro/2010  a  Dezembro/2012</a:t>
            </a:r>
          </a:p>
          <a:p>
            <a:pPr marL="342900" marR="0" lvl="0" indent="-34290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600" noProof="0" dirty="0" smtClean="0">
                <a:solidFill>
                  <a:schemeClr val="bg1"/>
                </a:solidFill>
              </a:rPr>
              <a:t>15 encontros com a FDC e Gestores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grupos de trabalho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3600" dirty="0" smtClean="0">
                <a:solidFill>
                  <a:schemeClr val="bg1"/>
                </a:solidFill>
              </a:rPr>
              <a:t>Aprox. 140 reuniões  no período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Participação de </a:t>
            </a:r>
            <a:r>
              <a:rPr lang="pt-BR" sz="3600" dirty="0" smtClean="0">
                <a:solidFill>
                  <a:schemeClr val="bg1"/>
                </a:solidFill>
              </a:rPr>
              <a:t>aprox. 30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Gestores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Participação de aprox. 90 Servidores e Colaboradores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Desenvolvimento do BSC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429774" y="83671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55576" y="1988840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  indicadores de desempenho definidos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3600" dirty="0" smtClean="0">
                <a:solidFill>
                  <a:schemeClr val="bg1"/>
                </a:solidFill>
              </a:rPr>
              <a:t>Mais de 300 ações identificadas condensadas em 17 projetos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996" y="44624"/>
            <a:ext cx="8229600" cy="778098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Desenvolvimento do BSC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448824" y="726604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Mapa em 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980728"/>
            <a:ext cx="4458245" cy="55748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Desdobramento do BSC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7280" y="2176264"/>
            <a:ext cx="7211144" cy="30529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Mapa Estratégico da SAT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Mapa Estratégico das Coordenadorias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Mapa Estratégico das Unidades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Implantação do Modelo de Gestão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429774" y="83671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775" y="116632"/>
            <a:ext cx="8229600" cy="778098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Dúvidas e Apoio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b="1" u="sng" dirty="0" smtClean="0">
                <a:solidFill>
                  <a:schemeClr val="bg1"/>
                </a:solidFill>
              </a:rPr>
              <a:t>CONEMAE</a:t>
            </a: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Thaner Nogueira 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tnogueira@fazenda.ms.gov.br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(67) 3318-3121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Rogério Paiva Colman</a:t>
            </a:r>
            <a:endParaRPr lang="pt-B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chemeClr val="bg1"/>
                </a:solidFill>
              </a:rPr>
              <a:t>rcolman</a:t>
            </a:r>
            <a:r>
              <a:rPr lang="pt-BR" dirty="0" smtClean="0">
                <a:solidFill>
                  <a:schemeClr val="bg1"/>
                </a:solidFill>
              </a:rPr>
              <a:t>@fazenda.ms.gov.br</a:t>
            </a:r>
            <a:endParaRPr lang="pt-BR" dirty="0" smtClean="0">
              <a:solidFill>
                <a:schemeClr val="bg1"/>
              </a:solidFill>
            </a:endParaRPr>
          </a:p>
          <a:p>
            <a:pPr marL="342900" lvl="1" indent="-34290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	(67) </a:t>
            </a:r>
            <a:r>
              <a:rPr lang="pt-BR" sz="3200" dirty="0" smtClean="0">
                <a:solidFill>
                  <a:schemeClr val="bg1"/>
                </a:solidFill>
              </a:rPr>
              <a:t>3318-3121</a:t>
            </a:r>
            <a:endParaRPr lang="pt-BR" sz="3200" dirty="0" smtClean="0">
              <a:solidFill>
                <a:schemeClr val="bg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429774" y="83671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Mensagem Final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429774" y="836712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4" y="2060848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“Aquele que conhece o inimigo e a si</a:t>
            </a:r>
            <a:r>
              <a:rPr kumimoji="0" lang="pt-BR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mesmo, ainda que enfrente cem batalhas, jamais correrá perigo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Aquele</a:t>
            </a:r>
            <a:r>
              <a:rPr kumimoji="0" lang="pt-BR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não conhece o inimigo, mas conhece a si mesmo, às vezes ganha, às vezes perde. Aquele que não conhece nem o inimigo nem a si mesmo, está fadado ao fracasso e correrá perigo em todas as batalhas.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-342900" algn="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 </a:t>
            </a:r>
            <a:r>
              <a:rPr kumimoji="0" lang="pt-B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Tzu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 Arte da Guerra</a:t>
            </a:r>
            <a:endParaRPr kumimoji="0" lang="pt-BR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987824" y="62553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Perspectivas Estratégicas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70718" y="765217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11560" y="3933056"/>
            <a:ext cx="785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500" dirty="0" smtClean="0">
                <a:solidFill>
                  <a:schemeClr val="bg1"/>
                </a:solidFill>
              </a:rPr>
              <a:t>Representam a estratégia particionada em grupos elementares por áreas de desenvolvimento necessárias à administração da organização.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475656" y="116632"/>
            <a:ext cx="7664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ln w="3175">
                  <a:solidFill>
                    <a:schemeClr val="tx2">
                      <a:lumMod val="75000"/>
                      <a:alpha val="10000"/>
                    </a:schemeClr>
                  </a:solidFill>
                </a:ln>
                <a:solidFill>
                  <a:schemeClr val="bg1"/>
                </a:solidFill>
                <a:cs typeface="Arial" charset="0"/>
              </a:rPr>
              <a:t>Perspectivas Estratégicas da SEFAZ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1930" y="1453564"/>
            <a:ext cx="2484000" cy="1200329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t-BR" b="1" dirty="0" smtClean="0">
              <a:solidFill>
                <a:srgbClr val="000066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000066"/>
                </a:solidFill>
              </a:rPr>
              <a:t>SOCIEDADE</a:t>
            </a:r>
            <a:endParaRPr lang="pt-BR" b="1" dirty="0" smtClean="0">
              <a:solidFill>
                <a:srgbClr val="000066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pt-BR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824" y="3201569"/>
            <a:ext cx="2772000" cy="14773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b="1" dirty="0" smtClean="0">
              <a:solidFill>
                <a:srgbClr val="000066"/>
              </a:solidFill>
              <a:latin typeface="+mn-lt"/>
            </a:endParaRPr>
          </a:p>
          <a:p>
            <a:pPr algn="ctr"/>
            <a:r>
              <a:rPr lang="pt-BR" b="1" dirty="0" smtClean="0">
                <a:solidFill>
                  <a:srgbClr val="000066"/>
                </a:solidFill>
                <a:latin typeface="+mn-lt"/>
              </a:rPr>
              <a:t>PARTES RELACIONADAS</a:t>
            </a:r>
          </a:p>
          <a:p>
            <a:pPr algn="ctr"/>
            <a:r>
              <a:rPr lang="pt-BR" b="1" dirty="0" smtClean="0">
                <a:solidFill>
                  <a:srgbClr val="000066"/>
                </a:solidFill>
                <a:latin typeface="+mn-lt"/>
              </a:rPr>
              <a:t>Governo</a:t>
            </a:r>
          </a:p>
          <a:p>
            <a:pPr algn="ctr"/>
            <a:r>
              <a:rPr lang="pt-BR" b="1" dirty="0" smtClean="0">
                <a:solidFill>
                  <a:srgbClr val="000066"/>
                </a:solidFill>
                <a:latin typeface="+mn-lt"/>
              </a:rPr>
              <a:t>Contribuinte</a:t>
            </a:r>
          </a:p>
          <a:p>
            <a:pPr algn="ctr"/>
            <a:endParaRPr lang="pt-BR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11935" y="4831992"/>
            <a:ext cx="2484000" cy="14773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b="1" dirty="0" smtClean="0">
                <a:solidFill>
                  <a:srgbClr val="000066"/>
                </a:solidFill>
                <a:latin typeface="+mn-lt"/>
              </a:rPr>
              <a:t>APRENDIZADO E CRESCIMENTO</a:t>
            </a:r>
          </a:p>
          <a:p>
            <a:pPr algn="ctr"/>
            <a:r>
              <a:rPr lang="pt-BR" b="1" dirty="0" smtClean="0">
                <a:solidFill>
                  <a:srgbClr val="000066"/>
                </a:solidFill>
              </a:rPr>
              <a:t>Capital Humano</a:t>
            </a:r>
          </a:p>
          <a:p>
            <a:pPr algn="ctr"/>
            <a:r>
              <a:rPr lang="pt-BR" b="1" dirty="0" smtClean="0">
                <a:solidFill>
                  <a:srgbClr val="000066"/>
                </a:solidFill>
              </a:rPr>
              <a:t>Capital Organizacional</a:t>
            </a:r>
          </a:p>
          <a:p>
            <a:pPr algn="ctr"/>
            <a:r>
              <a:rPr lang="pt-BR" b="1" dirty="0" smtClean="0">
                <a:solidFill>
                  <a:srgbClr val="000066"/>
                </a:solidFill>
              </a:rPr>
              <a:t>Capital da Informação</a:t>
            </a:r>
            <a:endParaRPr lang="pt-BR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6176" y="3061923"/>
            <a:ext cx="2772000" cy="14773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66"/>
                </a:solidFill>
                <a:latin typeface="+mn-lt"/>
              </a:rPr>
              <a:t>PROCESSOS INTERNOS</a:t>
            </a:r>
          </a:p>
          <a:p>
            <a:pPr algn="ctr"/>
            <a:r>
              <a:rPr lang="pt-BR" b="1" dirty="0" smtClean="0">
                <a:solidFill>
                  <a:srgbClr val="000066"/>
                </a:solidFill>
              </a:rPr>
              <a:t>Excelência Administrativa</a:t>
            </a:r>
          </a:p>
          <a:p>
            <a:pPr algn="ctr"/>
            <a:r>
              <a:rPr lang="pt-BR" b="1" dirty="0" smtClean="0">
                <a:solidFill>
                  <a:srgbClr val="000066"/>
                </a:solidFill>
              </a:rPr>
              <a:t>Excelência em Planej.Fiscal</a:t>
            </a:r>
          </a:p>
          <a:p>
            <a:pPr algn="ctr"/>
            <a:r>
              <a:rPr lang="pt-BR" b="1" dirty="0" smtClean="0">
                <a:solidFill>
                  <a:srgbClr val="000066"/>
                </a:solidFill>
              </a:rPr>
              <a:t>Excelência Operacional</a:t>
            </a:r>
          </a:p>
          <a:p>
            <a:r>
              <a:rPr lang="pt-BR" b="1" dirty="0" smtClean="0">
                <a:solidFill>
                  <a:srgbClr val="000066"/>
                </a:solidFill>
                <a:latin typeface="+mn-lt"/>
              </a:rPr>
              <a:t>Qualidade no Atendimento</a:t>
            </a:r>
            <a:endParaRPr lang="pt-BR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436718" y="3235192"/>
            <a:ext cx="2233749" cy="113647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rgbClr val="000066"/>
                </a:solidFill>
                <a:latin typeface="Century Gothic" pitchFamily="34" charset="0"/>
              </a:rPr>
              <a:t>ESTRATÉGIA</a:t>
            </a:r>
            <a:endParaRPr lang="pt-BR" sz="2800" b="1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28780" y="1430600"/>
            <a:ext cx="2484000" cy="1200329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t-BR" b="1" dirty="0" smtClean="0">
              <a:solidFill>
                <a:srgbClr val="000066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000066"/>
                </a:solidFill>
              </a:rPr>
              <a:t>EQUILÍBRIO FISCAL</a:t>
            </a:r>
            <a:endParaRPr lang="pt-BR" b="1" dirty="0" smtClean="0">
              <a:solidFill>
                <a:srgbClr val="000066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pt-BR" dirty="0">
              <a:solidFill>
                <a:srgbClr val="000066"/>
              </a:solidFill>
              <a:latin typeface="+mn-lt"/>
            </a:endParaRPr>
          </a:p>
        </p:txBody>
      </p:sp>
      <p:cxnSp>
        <p:nvCxnSpPr>
          <p:cNvPr id="12" name="Forma 14"/>
          <p:cNvCxnSpPr>
            <a:stCxn id="10" idx="0"/>
            <a:endCxn id="11" idx="2"/>
          </p:cNvCxnSpPr>
          <p:nvPr/>
        </p:nvCxnSpPr>
        <p:spPr>
          <a:xfrm rot="5400000" flipH="1" flipV="1">
            <a:off x="5110055" y="2074468"/>
            <a:ext cx="604263" cy="1717187"/>
          </a:xfrm>
          <a:prstGeom prst="bentConnector3">
            <a:avLst>
              <a:gd name="adj1" fmla="val 47636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Forma 14"/>
          <p:cNvCxnSpPr>
            <a:stCxn id="10" idx="0"/>
            <a:endCxn id="6" idx="2"/>
          </p:cNvCxnSpPr>
          <p:nvPr/>
        </p:nvCxnSpPr>
        <p:spPr>
          <a:xfrm rot="16200000" flipV="1">
            <a:off x="3373113" y="2054711"/>
            <a:ext cx="581299" cy="1779663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Forma 14"/>
          <p:cNvCxnSpPr>
            <a:stCxn id="10" idx="2"/>
            <a:endCxn id="7" idx="3"/>
          </p:cNvCxnSpPr>
          <p:nvPr/>
        </p:nvCxnSpPr>
        <p:spPr>
          <a:xfrm rot="10800000" flipV="1">
            <a:off x="2987824" y="3803427"/>
            <a:ext cx="448894" cy="136806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Forma 14"/>
          <p:cNvCxnSpPr>
            <a:stCxn id="10" idx="6"/>
            <a:endCxn id="9" idx="1"/>
          </p:cNvCxnSpPr>
          <p:nvPr/>
        </p:nvCxnSpPr>
        <p:spPr>
          <a:xfrm flipV="1">
            <a:off x="5670467" y="3800587"/>
            <a:ext cx="485709" cy="2840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Forma 14"/>
          <p:cNvCxnSpPr>
            <a:stCxn id="10" idx="4"/>
            <a:endCxn id="8" idx="0"/>
          </p:cNvCxnSpPr>
          <p:nvPr/>
        </p:nvCxnSpPr>
        <p:spPr>
          <a:xfrm rot="16200000" flipH="1">
            <a:off x="4323599" y="4601656"/>
            <a:ext cx="460330" cy="342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475656" y="733640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987824" y="4462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Perspectivas Estratégicas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70718" y="747288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54080" y="1340768"/>
            <a:ext cx="7850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PERSPECTIVA DE</a:t>
            </a:r>
          </a:p>
          <a:p>
            <a:pPr lvl="0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APRENDIZADO E CRESCIMENTO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5702" y="3356992"/>
            <a:ext cx="824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600" dirty="0" smtClean="0">
                <a:solidFill>
                  <a:schemeClr val="bg1"/>
                </a:solidFill>
              </a:rPr>
              <a:t>.....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_az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987824" y="4462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Perspectivas Estratégicas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70718" y="747288"/>
            <a:ext cx="7560000" cy="0"/>
          </a:xfrm>
          <a:prstGeom prst="line">
            <a:avLst/>
          </a:prstGeom>
          <a:ln w="50800" cap="rnd" cmpd="thickThin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54080" y="1340768"/>
            <a:ext cx="7850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PERSPECTIVA DE</a:t>
            </a:r>
          </a:p>
          <a:p>
            <a:pPr lvl="0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APRENDIZADO E CRESCIMENTO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5702" y="3356992"/>
            <a:ext cx="824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 indent="-540000">
              <a:spcAft>
                <a:spcPts val="1800"/>
              </a:spcAft>
              <a:buFont typeface="Calibri" pitchFamily="34" charset="0"/>
              <a:buChar char="•"/>
              <a:defRPr/>
            </a:pPr>
            <a:r>
              <a:rPr lang="pt-BR" sz="3600" dirty="0" smtClean="0">
                <a:solidFill>
                  <a:schemeClr val="bg1"/>
                </a:solidFill>
              </a:rPr>
              <a:t>.....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 cap="rnd" cmpd="thickThin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7160</TotalTime>
  <Words>1523</Words>
  <Application>Microsoft Office PowerPoint</Application>
  <PresentationFormat>Apresentação na tela (4:3)</PresentationFormat>
  <Paragraphs>314</Paragraphs>
  <Slides>59</Slides>
  <Notes>59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Mapa Estratégico da SEFAZ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Síntese</vt:lpstr>
      <vt:lpstr>Desenvolvimento do BSC</vt:lpstr>
      <vt:lpstr>Desenvolvimento do BSC</vt:lpstr>
      <vt:lpstr>Desenvolvimento do BSC</vt:lpstr>
      <vt:lpstr>Desdobramento do BSC</vt:lpstr>
      <vt:lpstr>Dúvidas e Apoio</vt:lpstr>
      <vt:lpstr>Mensagem Final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scdantas</dc:creator>
  <cp:lastModifiedBy>rcolman</cp:lastModifiedBy>
  <cp:revision>414</cp:revision>
  <dcterms:created xsi:type="dcterms:W3CDTF">2013-03-06T13:49:26Z</dcterms:created>
  <dcterms:modified xsi:type="dcterms:W3CDTF">2014-11-26T18:06:14Z</dcterms:modified>
</cp:coreProperties>
</file>