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9" r:id="rId5"/>
    <p:sldId id="296" r:id="rId6"/>
    <p:sldId id="261" r:id="rId7"/>
    <p:sldId id="257" r:id="rId8"/>
    <p:sldId id="293" r:id="rId9"/>
    <p:sldId id="281" r:id="rId10"/>
    <p:sldId id="294" r:id="rId11"/>
    <p:sldId id="282" r:id="rId12"/>
    <p:sldId id="297" r:id="rId13"/>
    <p:sldId id="298" r:id="rId14"/>
  </p:sldIdLst>
  <p:sldSz cx="9144000" cy="6858000" type="screen4x3"/>
  <p:notesSz cx="6648450" cy="98504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F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maia\Downloads\Planilha%20Rosely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6.6848057605364775E-2"/>
                  <c:y val="0.1304148439778360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8.0387700228570905E-2"/>
                  <c:y val="-8.7846310877806935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8302986995735485E-2"/>
                  <c:y val="-0.141535068533100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Plan1!$B$2:$B$4</c:f>
              <c:strCache>
                <c:ptCount val="3"/>
                <c:pt idx="0">
                  <c:v>Em Andamento</c:v>
                </c:pt>
                <c:pt idx="1">
                  <c:v>Suspenso</c:v>
                </c:pt>
                <c:pt idx="2">
                  <c:v>Não Implantados</c:v>
                </c:pt>
              </c:strCache>
            </c:strRef>
          </c:cat>
          <c:val>
            <c:numRef>
              <c:f>Plan1!$C$2:$C$4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7</c:v>
                </c:pt>
              </c:numCache>
            </c:numRef>
          </c:val>
        </c:ser>
        <c:ser>
          <c:idx val="1"/>
          <c:order val="1"/>
          <c:cat>
            <c:strRef>
              <c:f>Plan1!$B$2:$B$4</c:f>
              <c:strCache>
                <c:ptCount val="3"/>
                <c:pt idx="0">
                  <c:v>Em Andamento</c:v>
                </c:pt>
                <c:pt idx="1">
                  <c:v>Suspenso</c:v>
                </c:pt>
                <c:pt idx="2">
                  <c:v>Não Implantados</c:v>
                </c:pt>
              </c:strCache>
            </c:strRef>
          </c:cat>
          <c:val>
            <c:numRef>
              <c:f>Plan1!$D$2:$D$4</c:f>
              <c:numCache>
                <c:formatCode>0%</c:formatCode>
                <c:ptCount val="3"/>
                <c:pt idx="0">
                  <c:v>0.2</c:v>
                </c:pt>
                <c:pt idx="1">
                  <c:v>0.1</c:v>
                </c:pt>
                <c:pt idx="2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7038902859655625"/>
          <c:y val="0.35298447069116362"/>
          <c:w val="0.26376896214200263"/>
          <c:h val="0.28477143482064743"/>
        </c:manualLayout>
      </c:layout>
      <c:overlay val="0"/>
      <c:txPr>
        <a:bodyPr/>
        <a:lstStyle/>
        <a:p>
          <a:pPr>
            <a:defRPr sz="1200" b="1"/>
          </a:pPr>
          <a:endParaRPr lang="pt-BR"/>
        </a:p>
      </c:txPr>
    </c:legend>
    <c:plotVisOnly val="1"/>
    <c:dispBlanksAs val="gap"/>
    <c:showDLblsOverMax val="0"/>
  </c:chart>
  <c:spPr>
    <a:solidFill>
      <a:srgbClr val="FFCC99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53122-FEFC-45E3-B787-D4EF77A6F367}" type="datetimeFigureOut">
              <a:rPr lang="pt-BR" smtClean="0"/>
              <a:pPr/>
              <a:t>21/11/2014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356207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65916" y="9356207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EEE58-E1B6-41A7-914D-C608B83FAAC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1698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446E55D-6512-4D4B-835C-E2FB265FAA23}" type="datetimeFigureOut">
              <a:rPr lang="pt-BR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9775"/>
            <a:ext cx="4924425" cy="3694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4845" y="4678959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356207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F23F40D-F5CB-48B9-96DD-009719F80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316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3B195-1CF0-42CB-9CF8-64944C3B79A6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07E50-6C3E-4210-9EDF-99E5AD5341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EE1CA-9D4C-4692-B945-523A189D5D40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D5FA4-D481-444E-9E5C-B8BC0EB2B1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0D255-AB6C-4F59-9FCC-1618174F9699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FC60F-49D4-4976-B5EC-C2147F06A9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2786A-1B3C-4B57-8EA1-FF66C35C5857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3D3E-055C-4796-BBF3-355189CC2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0521C-4FE5-4781-9CC3-F4A829F61A63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74D19-D3CB-46DF-8A22-AAB2ACFAF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9406-B97F-4C86-8005-0274F04E28A3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D70D-BFED-4330-9ED4-17628A9782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D6614-CED9-4989-BE31-593FD0F2D0E7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0A2DC-7F20-4368-A152-6E69C70E2C9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C98A6-B725-4ED9-847C-A7AE9DD2EC98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436C5-947C-41E4-B8D5-03832B48A7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0865-050A-4F96-86A7-D163990813C9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C07E4-4E44-43A4-BF45-601A94CEE2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C00FC-F95B-41DE-A8E3-35277F356660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2074-087B-44C0-A7E0-6D1BD4A7CF5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49913-8978-4C51-A05E-6E371A3775B4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D58B-1A5A-47E5-9EBC-C15BFB2BA7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1698F4-D4A3-4A86-91E5-BCCAE9F7BA03}" type="datetime1">
              <a:rPr lang="pt-BR" smtClean="0"/>
              <a:pPr>
                <a:defRPr/>
              </a:pPr>
              <a:t>21/11/2014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smtClean="0"/>
              <a:t>Progama de ....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6F509-DA05-4C04-9233-B5D11CE3C7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79611" y="1556792"/>
            <a:ext cx="7704856" cy="2448272"/>
          </a:xfrm>
        </p:spPr>
        <p:txBody>
          <a:bodyPr/>
          <a:lstStyle/>
          <a:p>
            <a:pPr eaLnBrk="1" hangingPunct="1"/>
            <a:r>
              <a:rPr lang="pt-BR" sz="3600" b="1" dirty="0" smtClean="0"/>
              <a:t>MODELO DE GESTÃO DE AUDITORIA </a:t>
            </a:r>
            <a:br>
              <a:rPr lang="pt-BR" sz="3600" b="1" dirty="0" smtClean="0"/>
            </a:br>
            <a:r>
              <a:rPr lang="pt-BR" sz="3600" b="1" dirty="0" smtClean="0"/>
              <a:t>PARA INTEGRAÇÃO DO CONTROLE INTERNO E APERFEIÇOAMENTO DAS FINANÇAS PÚBLICAS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11560" y="116632"/>
            <a:ext cx="8352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A8CF45"/>
                </a:solidFill>
                <a:latin typeface="+mn-lt"/>
              </a:rPr>
              <a:t>Reunião de Apresentação do Primeiro Ciclo EGP/SEFAZ - 24/11/2014</a:t>
            </a:r>
            <a:endParaRPr lang="pt-BR" sz="2200" b="1" dirty="0">
              <a:solidFill>
                <a:srgbClr val="A8CF45"/>
              </a:solidFill>
              <a:latin typeface="+mn-l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987824" y="4437112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+mn-lt"/>
              </a:rPr>
              <a:t>Gerente: Tatiana Silva da Cun</a:t>
            </a:r>
            <a:r>
              <a:rPr lang="pt-BR" sz="3000" b="1" dirty="0" smtClean="0">
                <a:latin typeface="+mn-lt"/>
              </a:rPr>
              <a:t>ha</a:t>
            </a:r>
            <a:endParaRPr lang="pt-BR" sz="3000" b="1" dirty="0">
              <a:latin typeface="+mn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100266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PROGRAMA DA AUDITORIA-GERAL DO ESTADO</a:t>
            </a:r>
            <a:endParaRPr lang="pt-BR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412776"/>
            <a:ext cx="5135881" cy="2310384"/>
          </a:xfrm>
        </p:spPr>
      </p:pic>
    </p:spTree>
    <p:extLst>
      <p:ext uri="{BB962C8B-B14F-4D97-AF65-F5344CB8AC3E}">
        <p14:creationId xmlns:p14="http://schemas.microsoft.com/office/powerpoint/2010/main" val="247240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76056" y="188640"/>
            <a:ext cx="4067944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3200" b="1" dirty="0" smtClean="0">
                <a:solidFill>
                  <a:srgbClr val="1F497D"/>
                </a:solidFill>
              </a:rPr>
              <a:t>Visão Geral: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" y="89596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043608" y="1124744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FORAM REALIZADOS </a:t>
            </a:r>
            <a:r>
              <a:rPr lang="pt-BR" b="1" dirty="0" smtClean="0">
                <a:solidFill>
                  <a:srgbClr val="FFFF00"/>
                </a:solidFill>
              </a:rPr>
              <a:t>10</a:t>
            </a:r>
            <a:r>
              <a:rPr lang="pt-BR" b="1" dirty="0" smtClean="0"/>
              <a:t> PLANOS DE PROJETO, </a:t>
            </a:r>
          </a:p>
          <a:p>
            <a:pPr algn="ctr"/>
            <a:r>
              <a:rPr lang="pt-BR" b="1" dirty="0" smtClean="0"/>
              <a:t>MAS, IMPLANTADOS, INICIALMENTE, </a:t>
            </a:r>
            <a:r>
              <a:rPr lang="pt-BR" sz="2000" b="1" dirty="0" smtClean="0">
                <a:solidFill>
                  <a:srgbClr val="FFFF00"/>
                </a:solidFill>
              </a:rPr>
              <a:t>02 PROJETOS</a:t>
            </a:r>
            <a:r>
              <a:rPr lang="pt-BR" b="1" dirty="0" smtClean="0"/>
              <a:t>.</a:t>
            </a:r>
          </a:p>
          <a:p>
            <a:endParaRPr lang="pt-BR" b="1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768123"/>
              </p:ext>
            </p:extLst>
          </p:nvPr>
        </p:nvGraphicFramePr>
        <p:xfrm>
          <a:off x="1043608" y="2492896"/>
          <a:ext cx="69246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9643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2195736" y="369305"/>
            <a:ext cx="6898966" cy="611423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pPr algn="ctr"/>
            <a:endParaRPr lang="pt-BR" sz="2800" b="1" dirty="0" smtClean="0">
              <a:solidFill>
                <a:schemeClr val="bg2"/>
              </a:solidFill>
            </a:endParaRPr>
          </a:p>
          <a:p>
            <a:pPr algn="ctr"/>
            <a:r>
              <a:rPr lang="pt-BR" sz="2800" b="1" dirty="0" smtClean="0">
                <a:solidFill>
                  <a:schemeClr val="bg2"/>
                </a:solidFill>
              </a:rPr>
              <a:t>Projetos Não Implantados (NI) e Suspenso (S) :</a:t>
            </a:r>
          </a:p>
          <a:p>
            <a:pPr algn="ctr"/>
            <a:endParaRPr lang="pt-BR" sz="3200" b="1" dirty="0" smtClean="0">
              <a:solidFill>
                <a:schemeClr val="bg2"/>
              </a:solidFill>
            </a:endParaRPr>
          </a:p>
          <a:p>
            <a:pPr algn="ctr"/>
            <a:r>
              <a:rPr lang="pt-BR" sz="3200" b="1" dirty="0" smtClean="0">
                <a:solidFill>
                  <a:schemeClr val="bg2"/>
                </a:solidFill>
              </a:rPr>
              <a:t>:</a:t>
            </a:r>
            <a:endParaRPr lang="pt-BR" sz="3200" dirty="0"/>
          </a:p>
        </p:txBody>
      </p:sp>
      <p:sp>
        <p:nvSpPr>
          <p:cNvPr id="11" name="Título 10"/>
          <p:cNvSpPr>
            <a:spLocks noGrp="1"/>
          </p:cNvSpPr>
          <p:nvPr>
            <p:ph type="ctrTitle"/>
          </p:nvPr>
        </p:nvSpPr>
        <p:spPr>
          <a:xfrm>
            <a:off x="539552" y="2852936"/>
            <a:ext cx="8280920" cy="1470025"/>
          </a:xfrm>
        </p:spPr>
        <p:txBody>
          <a:bodyPr/>
          <a:lstStyle/>
          <a:p>
            <a:pPr algn="l">
              <a:spcBef>
                <a:spcPts val="0"/>
              </a:spcBef>
              <a:spcAft>
                <a:spcPts val="0"/>
              </a:spcAft>
              <a:tabLst>
                <a:tab pos="8069263" algn="l"/>
              </a:tabLst>
            </a:pPr>
            <a:r>
              <a:rPr lang="pt-BR" sz="1600" b="1" dirty="0" smtClean="0">
                <a:solidFill>
                  <a:srgbClr val="92D050"/>
                </a:solidFill>
              </a:rPr>
              <a:t/>
            </a:r>
            <a:br>
              <a:rPr lang="pt-BR" sz="1600" b="1" dirty="0" smtClean="0">
                <a:solidFill>
                  <a:srgbClr val="92D05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Proj.3 -</a:t>
            </a:r>
            <a:r>
              <a:rPr lang="pt-BR" sz="1600" dirty="0" smtClean="0"/>
              <a:t> </a:t>
            </a:r>
            <a:r>
              <a:rPr lang="pt-BR" sz="1600" b="1" dirty="0" smtClean="0"/>
              <a:t>Elaboração de regras de negócio para implantação do módulo da Lei de Responsabilidade Fiscal </a:t>
            </a:r>
            <a:r>
              <a:rPr lang="pt-BR" sz="1600" b="1" dirty="0" smtClean="0">
                <a:solidFill>
                  <a:srgbClr val="FF0000"/>
                </a:solidFill>
              </a:rPr>
              <a:t>(S) </a:t>
            </a:r>
            <a:r>
              <a:rPr lang="pt-BR" sz="1600" b="1" dirty="0" smtClean="0">
                <a:solidFill>
                  <a:srgbClr val="FF0000"/>
                </a:solidFill>
              </a:rPr>
              <a:t/>
            </a:r>
            <a:br>
              <a:rPr lang="pt-BR" sz="1600" b="1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</a:t>
            </a:r>
            <a:r>
              <a:rPr lang="pt-BR" sz="1200" b="1" dirty="0" smtClean="0">
                <a:solidFill>
                  <a:srgbClr val="FFFF00"/>
                </a:solidFill>
              </a:rPr>
              <a:t>: Rodrigo Carvalho de </a:t>
            </a:r>
            <a:r>
              <a:rPr lang="pt-BR" sz="1200" b="1" dirty="0" smtClean="0">
                <a:solidFill>
                  <a:srgbClr val="FFFF00"/>
                </a:solidFill>
              </a:rPr>
              <a:t>Oliveira;</a:t>
            </a:r>
            <a:r>
              <a:rPr lang="pt-BR" sz="1200" b="1" dirty="0" smtClean="0">
                <a:solidFill>
                  <a:srgbClr val="FFFF00"/>
                </a:solidFill>
              </a:rPr>
              <a:t/>
            </a:r>
            <a:br>
              <a:rPr lang="pt-BR" sz="1200" b="1" dirty="0" smtClean="0">
                <a:solidFill>
                  <a:srgbClr val="FFFF0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Proj.4 </a:t>
            </a:r>
            <a:r>
              <a:rPr lang="pt-BR" sz="1600" dirty="0" smtClean="0"/>
              <a:t>- </a:t>
            </a:r>
            <a:r>
              <a:rPr lang="pt-BR" sz="1600" b="1" dirty="0" smtClean="0"/>
              <a:t>Desenvolvimento de metodologia para orientação dos órgãos da </a:t>
            </a:r>
            <a:r>
              <a:rPr lang="pt-BR" sz="1600" b="1" dirty="0" smtClean="0"/>
              <a:t>administração direta </a:t>
            </a:r>
            <a:r>
              <a:rPr lang="pt-BR" sz="1600" b="1" dirty="0" smtClean="0"/>
              <a:t>e indireta através da nova visão do controle interno </a:t>
            </a:r>
            <a:r>
              <a:rPr lang="pt-BR" sz="1600" b="1" dirty="0" smtClean="0">
                <a:solidFill>
                  <a:srgbClr val="FF0000"/>
                </a:solidFill>
              </a:rPr>
              <a:t>(NI)</a:t>
            </a:r>
            <a:r>
              <a:rPr lang="pt-BR" sz="1800" b="1" dirty="0" smtClean="0">
                <a:solidFill>
                  <a:srgbClr val="FF0000"/>
                </a:solidFill>
              </a:rPr>
              <a:t> </a:t>
            </a: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</a:t>
            </a:r>
            <a:r>
              <a:rPr lang="pt-BR" sz="1200" b="1" dirty="0" smtClean="0">
                <a:solidFill>
                  <a:srgbClr val="FFFF00"/>
                </a:solidFill>
              </a:rPr>
              <a:t>: Rosely Pereira Maia;</a:t>
            </a:r>
            <a:br>
              <a:rPr lang="pt-BR" sz="1200" b="1" dirty="0" smtClean="0">
                <a:solidFill>
                  <a:srgbClr val="FFFF0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Proj.5 </a:t>
            </a:r>
            <a:r>
              <a:rPr lang="pt-BR" sz="1600" dirty="0" smtClean="0"/>
              <a:t>- </a:t>
            </a:r>
            <a:r>
              <a:rPr lang="pt-BR" sz="1600" b="1" dirty="0" smtClean="0"/>
              <a:t>Implantação de ferramenta de gestão para integração do controle interno </a:t>
            </a:r>
            <a:r>
              <a:rPr lang="pt-BR" sz="1600" b="1" dirty="0" smtClean="0">
                <a:solidFill>
                  <a:srgbClr val="FF0000"/>
                </a:solidFill>
              </a:rPr>
              <a:t>(NI) </a:t>
            </a:r>
            <a:br>
              <a:rPr lang="pt-BR" sz="1600" b="1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Gerente: Leandro Silveira dos Santos;</a:t>
            </a:r>
            <a:r>
              <a:rPr lang="pt-BR" sz="1600" b="1" dirty="0" smtClean="0">
                <a:solidFill>
                  <a:srgbClr val="FFFF00"/>
                </a:solidFill>
              </a:rPr>
              <a:t/>
            </a:r>
            <a:br>
              <a:rPr lang="pt-BR" sz="1600" b="1" dirty="0" smtClean="0">
                <a:solidFill>
                  <a:srgbClr val="FFFF0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Proj.6 </a:t>
            </a:r>
            <a:r>
              <a:rPr lang="pt-BR" sz="1600" dirty="0" smtClean="0"/>
              <a:t>- </a:t>
            </a:r>
            <a:r>
              <a:rPr lang="pt-BR" sz="1600" b="1" dirty="0" smtClean="0"/>
              <a:t>Fortalecimento do controle interno da </a:t>
            </a:r>
            <a:r>
              <a:rPr lang="pt-BR" sz="1600" b="1" dirty="0" smtClean="0"/>
              <a:t>administração estadual </a:t>
            </a:r>
            <a:r>
              <a:rPr lang="pt-BR" sz="1600" b="1" dirty="0" smtClean="0">
                <a:solidFill>
                  <a:srgbClr val="FF0000"/>
                </a:solidFill>
              </a:rPr>
              <a:t>(NI)</a:t>
            </a:r>
            <a:r>
              <a:rPr lang="pt-BR" sz="1800" b="1" dirty="0" smtClean="0">
                <a:solidFill>
                  <a:srgbClr val="FF0000"/>
                </a:solidFill>
              </a:rPr>
              <a:t> </a:t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Gerente: Raquel Pereira Costa;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600" b="1" dirty="0" smtClean="0">
                <a:solidFill>
                  <a:srgbClr val="92D050"/>
                </a:solidFill>
              </a:rPr>
              <a:t>Plano de Proj.7</a:t>
            </a:r>
            <a:r>
              <a:rPr lang="pt-BR" sz="1600" dirty="0" smtClean="0"/>
              <a:t>- </a:t>
            </a:r>
            <a:r>
              <a:rPr lang="pt-BR" sz="1600" b="1" dirty="0" smtClean="0"/>
              <a:t>Aprimoramento da qualidade dos gastos na </a:t>
            </a:r>
            <a:r>
              <a:rPr lang="pt-BR" sz="1600" b="1" dirty="0" smtClean="0"/>
              <a:t>administração pública </a:t>
            </a:r>
            <a:r>
              <a:rPr lang="pt-BR" sz="1600" b="1" dirty="0" smtClean="0">
                <a:solidFill>
                  <a:srgbClr val="FF0000"/>
                </a:solidFill>
              </a:rPr>
              <a:t>(NI)</a:t>
            </a:r>
            <a:r>
              <a:rPr lang="pt-BR" sz="1600" dirty="0" smtClean="0">
                <a:solidFill>
                  <a:srgbClr val="FF0000"/>
                </a:solidFill>
              </a:rPr>
              <a:t> </a:t>
            </a:r>
            <a:br>
              <a:rPr lang="pt-BR" sz="1600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Gerente: Álvaro Carneiro de Oliveira Neto;</a:t>
            </a:r>
            <a:r>
              <a:rPr lang="pt-BR" sz="1600" b="1" dirty="0" smtClean="0">
                <a:solidFill>
                  <a:srgbClr val="FFFF00"/>
                </a:solidFill>
              </a:rPr>
              <a:t/>
            </a:r>
            <a:br>
              <a:rPr lang="pt-BR" sz="1600" b="1" dirty="0" smtClean="0">
                <a:solidFill>
                  <a:srgbClr val="FFFF0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</a:t>
            </a:r>
            <a:r>
              <a:rPr lang="pt-BR" sz="1600" b="1" dirty="0" err="1" smtClean="0">
                <a:solidFill>
                  <a:srgbClr val="92D050"/>
                </a:solidFill>
              </a:rPr>
              <a:t>Proj</a:t>
            </a:r>
            <a:r>
              <a:rPr lang="pt-BR" sz="1600" b="1" dirty="0" smtClean="0">
                <a:solidFill>
                  <a:srgbClr val="92D050"/>
                </a:solidFill>
              </a:rPr>
              <a:t>. 8 </a:t>
            </a:r>
            <a:r>
              <a:rPr lang="pt-BR" sz="1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 </a:t>
            </a:r>
            <a:r>
              <a:rPr lang="pt-BR" sz="1600" b="1" dirty="0" smtClean="0"/>
              <a:t>Implantação da distribuição de despesas por centro de custos </a:t>
            </a:r>
            <a:r>
              <a:rPr lang="pt-BR" sz="1600" b="1" dirty="0" smtClean="0">
                <a:solidFill>
                  <a:srgbClr val="FF0000"/>
                </a:solidFill>
              </a:rPr>
              <a:t>(NI) </a:t>
            </a:r>
            <a:br>
              <a:rPr lang="pt-BR" sz="1600" b="1" dirty="0" smtClean="0">
                <a:solidFill>
                  <a:srgbClr val="FF0000"/>
                </a:solidFill>
              </a:rPr>
            </a:br>
            <a:r>
              <a:rPr lang="pt-BR" sz="1200" b="1" dirty="0" smtClean="0">
                <a:solidFill>
                  <a:srgbClr val="FFFF00"/>
                </a:solidFill>
              </a:rPr>
              <a:t>Gerente: Matias </a:t>
            </a:r>
            <a:r>
              <a:rPr lang="pt-BR" sz="1200" b="1" dirty="0" err="1" smtClean="0">
                <a:solidFill>
                  <a:srgbClr val="FFFF00"/>
                </a:solidFill>
              </a:rPr>
              <a:t>Gonsales</a:t>
            </a:r>
            <a:r>
              <a:rPr lang="pt-BR" sz="1200" b="1" dirty="0" smtClean="0">
                <a:solidFill>
                  <a:srgbClr val="FFFF00"/>
                </a:solidFill>
              </a:rPr>
              <a:t> Soares;</a:t>
            </a: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1600" b="1" dirty="0" smtClean="0">
                <a:solidFill>
                  <a:srgbClr val="92D050"/>
                </a:solidFill>
              </a:rPr>
              <a:t>Plano de Proj.9 </a:t>
            </a:r>
            <a:r>
              <a:rPr lang="pt-BR" sz="1600" dirty="0" smtClean="0"/>
              <a:t>- </a:t>
            </a:r>
            <a:r>
              <a:rPr lang="pt-BR" sz="1600" b="1" dirty="0" smtClean="0"/>
              <a:t>Sistemática de avaliação das metas governamentais do PPA, LDO, LOA e a execução dos programas de governo </a:t>
            </a:r>
            <a:r>
              <a:rPr lang="pt-BR" sz="1600" b="1" dirty="0" smtClean="0">
                <a:solidFill>
                  <a:srgbClr val="FF0000"/>
                </a:solidFill>
              </a:rPr>
              <a:t>(NI)</a:t>
            </a:r>
            <a:r>
              <a:rPr lang="pt-BR" sz="1800" b="1" dirty="0" smtClean="0"/>
              <a:t> </a:t>
            </a:r>
            <a:r>
              <a:rPr lang="pt-BR" sz="1800" b="1" dirty="0" smtClean="0"/>
              <a:t/>
            </a:r>
            <a:br>
              <a:rPr lang="pt-BR" sz="1800" b="1" dirty="0" smtClean="0"/>
            </a:br>
            <a:r>
              <a:rPr lang="pt-BR" sz="1200" b="1" dirty="0" smtClean="0">
                <a:solidFill>
                  <a:srgbClr val="FFFF00"/>
                </a:solidFill>
              </a:rPr>
              <a:t>Gerente</a:t>
            </a:r>
            <a:r>
              <a:rPr lang="pt-BR" sz="1200" b="1" dirty="0" smtClean="0">
                <a:solidFill>
                  <a:srgbClr val="FFFF00"/>
                </a:solidFill>
              </a:rPr>
              <a:t>: Natalino Gonçalves de Almeida;</a:t>
            </a:r>
            <a:br>
              <a:rPr lang="pt-BR" sz="1200" b="1" dirty="0" smtClean="0">
                <a:solidFill>
                  <a:srgbClr val="FFFF00"/>
                </a:solidFill>
              </a:rPr>
            </a:br>
            <a:r>
              <a:rPr lang="pt-BR" sz="1600" b="1" dirty="0" smtClean="0">
                <a:solidFill>
                  <a:srgbClr val="92D050"/>
                </a:solidFill>
              </a:rPr>
              <a:t>Plano de </a:t>
            </a:r>
            <a:r>
              <a:rPr lang="pt-BR" sz="1600" b="1" dirty="0" err="1" smtClean="0">
                <a:solidFill>
                  <a:srgbClr val="92D050"/>
                </a:solidFill>
              </a:rPr>
              <a:t>Proj</a:t>
            </a:r>
            <a:r>
              <a:rPr lang="pt-BR" sz="1600" b="1" dirty="0" smtClean="0">
                <a:solidFill>
                  <a:srgbClr val="92D050"/>
                </a:solidFill>
              </a:rPr>
              <a:t>. 10 </a:t>
            </a:r>
            <a:r>
              <a:rPr lang="pt-BR" sz="1600" dirty="0"/>
              <a:t>- </a:t>
            </a:r>
            <a:r>
              <a:rPr lang="pt-BR" sz="1600" b="1" dirty="0">
                <a:solidFill>
                  <a:schemeClr val="tx1">
                    <a:lumMod val="95000"/>
                  </a:schemeClr>
                </a:solidFill>
              </a:rPr>
              <a:t>Sistemática de </a:t>
            </a:r>
            <a:r>
              <a:rPr lang="pt-BR" sz="1600" b="1" dirty="0" smtClean="0">
                <a:solidFill>
                  <a:schemeClr val="tx1">
                    <a:lumMod val="95000"/>
                  </a:schemeClr>
                </a:solidFill>
              </a:rPr>
              <a:t>controle das operações de crédito, avais e garantias </a:t>
            </a:r>
            <a:r>
              <a:rPr lang="pt-BR" sz="1600" b="1" dirty="0">
                <a:solidFill>
                  <a:srgbClr val="FF0000"/>
                </a:solidFill>
              </a:rPr>
              <a:t>(NI)</a:t>
            </a:r>
            <a:r>
              <a:rPr lang="pt-BR" sz="1600" b="1" dirty="0"/>
              <a:t> </a:t>
            </a:r>
            <a:r>
              <a:rPr lang="pt-BR" sz="1600" b="1" dirty="0" smtClean="0"/>
              <a:t/>
            </a:r>
            <a:br>
              <a:rPr lang="pt-BR" sz="1600" b="1" dirty="0" smtClean="0"/>
            </a:br>
            <a:r>
              <a:rPr lang="pt-BR" sz="1200" b="1" dirty="0" smtClean="0">
                <a:solidFill>
                  <a:srgbClr val="FFFF00"/>
                </a:solidFill>
              </a:rPr>
              <a:t>Gerente</a:t>
            </a:r>
            <a:r>
              <a:rPr lang="pt-BR" sz="1200" b="1" dirty="0">
                <a:solidFill>
                  <a:srgbClr val="FFFF00"/>
                </a:solidFill>
              </a:rPr>
              <a:t>: Natalino Gonçalves de </a:t>
            </a:r>
            <a:r>
              <a:rPr lang="pt-BR" sz="1200" b="1" dirty="0" smtClean="0">
                <a:solidFill>
                  <a:srgbClr val="FFFF00"/>
                </a:solidFill>
              </a:rPr>
              <a:t>Almeida.</a:t>
            </a:r>
            <a:r>
              <a:rPr lang="pt-BR" sz="1200" b="1" dirty="0">
                <a:solidFill>
                  <a:srgbClr val="FFFF00"/>
                </a:solidFill>
              </a:rPr>
              <a:t/>
            </a:r>
            <a:br>
              <a:rPr lang="pt-BR" sz="1200" b="1" dirty="0">
                <a:solidFill>
                  <a:srgbClr val="FFFF00"/>
                </a:solidFill>
              </a:rPr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endParaRPr lang="pt-BR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" y="116632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76056" y="188640"/>
            <a:ext cx="4032448" cy="648717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b="1" dirty="0" smtClean="0">
                <a:solidFill>
                  <a:schemeClr val="bg2"/>
                </a:solidFill>
              </a:rPr>
              <a:t>Projetos Implantados :</a:t>
            </a:r>
            <a:endParaRPr lang="pt-BR" sz="2800" b="1" dirty="0">
              <a:solidFill>
                <a:schemeClr val="bg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519979"/>
              </p:ext>
            </p:extLst>
          </p:nvPr>
        </p:nvGraphicFramePr>
        <p:xfrm>
          <a:off x="725973" y="1391800"/>
          <a:ext cx="7797552" cy="1030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7552"/>
              </a:tblGrid>
              <a:tr h="6480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ELABORAÇÃO DAS REGRAS DE NEGÓCIO PARA IMPLANTAÇÃO DO NOVO SISTEMA </a:t>
                      </a: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DE </a:t>
                      </a: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FINANÇAS PÚBLICAS DO ESTADO, DESENVOLVIDO PELA SGI</a:t>
                      </a: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; RECEPÇÃO </a:t>
                      </a: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DAS ROTINAS E TREINAMENTOS. </a:t>
                      </a:r>
                      <a:r>
                        <a:rPr lang="pt-BR" sz="2000" b="1" dirty="0" smtClean="0">
                          <a:effectLst/>
                        </a:rPr>
                        <a:t> 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7624" y="2351733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rgbClr val="FFFF00"/>
                </a:solidFill>
              </a:rPr>
              <a:t>Gerente: </a:t>
            </a:r>
            <a:r>
              <a:rPr lang="pt-BR" sz="1600" b="1" dirty="0" err="1" smtClean="0">
                <a:solidFill>
                  <a:srgbClr val="FFFF00"/>
                </a:solidFill>
              </a:rPr>
              <a:t>Oraide</a:t>
            </a:r>
            <a:r>
              <a:rPr lang="pt-BR" sz="1600" b="1" dirty="0" smtClean="0">
                <a:solidFill>
                  <a:srgbClr val="FFFF00"/>
                </a:solidFill>
              </a:rPr>
              <a:t> Serafim Baptista Katayama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16087" y="3068960"/>
            <a:ext cx="3240360" cy="720080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b="1" dirty="0" smtClean="0">
                <a:solidFill>
                  <a:schemeClr val="bg2"/>
                </a:solidFill>
              </a:rPr>
              <a:t>Principal Benefício:</a:t>
            </a:r>
            <a:endParaRPr lang="pt-BR" sz="2800" b="1" dirty="0">
              <a:solidFill>
                <a:schemeClr val="bg2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63827" y="3933056"/>
            <a:ext cx="7560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N</a:t>
            </a:r>
            <a:r>
              <a:rPr lang="pt-BR" b="1" dirty="0" smtClean="0"/>
              <a:t>ovo </a:t>
            </a:r>
            <a:r>
              <a:rPr lang="pt-BR" b="1" dirty="0"/>
              <a:t>Sistema de Planejamento e Finanças (em substituição ao SIAFEM), responsável pela execução </a:t>
            </a:r>
            <a:r>
              <a:rPr lang="pt-BR" b="1" dirty="0" smtClean="0"/>
              <a:t>orçamentária, contábil, financeira e patrimonial do </a:t>
            </a:r>
            <a:r>
              <a:rPr lang="pt-BR" b="1" dirty="0"/>
              <a:t>Estado, contendo procedimentos para o registro </a:t>
            </a:r>
            <a:r>
              <a:rPr lang="pt-BR" b="1" dirty="0" smtClean="0"/>
              <a:t>e </a:t>
            </a:r>
            <a:r>
              <a:rPr lang="pt-BR" b="1" dirty="0"/>
              <a:t>consolidação das contas públicas, em atendimento às novas </a:t>
            </a:r>
            <a:r>
              <a:rPr lang="pt-BR" b="1" dirty="0" smtClean="0"/>
              <a:t>Normas </a:t>
            </a:r>
            <a:r>
              <a:rPr lang="pt-BR" b="1" dirty="0"/>
              <a:t>B</a:t>
            </a:r>
            <a:r>
              <a:rPr lang="pt-BR" b="1" dirty="0" smtClean="0"/>
              <a:t>rasileiras </a:t>
            </a:r>
            <a:r>
              <a:rPr lang="pt-BR" b="1" dirty="0"/>
              <a:t>de </a:t>
            </a:r>
            <a:r>
              <a:rPr lang="pt-BR" b="1" dirty="0" smtClean="0"/>
              <a:t>Contabilidade </a:t>
            </a:r>
            <a:r>
              <a:rPr lang="pt-BR" b="1" dirty="0"/>
              <a:t>A</a:t>
            </a:r>
            <a:r>
              <a:rPr lang="pt-BR" b="1" dirty="0" smtClean="0"/>
              <a:t>plicadas </a:t>
            </a:r>
            <a:r>
              <a:rPr lang="pt-BR" b="1" dirty="0"/>
              <a:t>ao </a:t>
            </a:r>
            <a:r>
              <a:rPr lang="pt-BR" b="1" dirty="0" smtClean="0"/>
              <a:t>Setor </a:t>
            </a:r>
            <a:r>
              <a:rPr lang="pt-BR" b="1" dirty="0"/>
              <a:t>P</a:t>
            </a:r>
            <a:r>
              <a:rPr lang="pt-BR" b="1" dirty="0" smtClean="0"/>
              <a:t>úblico </a:t>
            </a:r>
            <a:r>
              <a:rPr lang="pt-BR" b="1" dirty="0"/>
              <a:t>– NBCASP.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627784" y="81766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FFFF00"/>
                </a:solidFill>
              </a:rPr>
              <a:t>PROJETO 1</a:t>
            </a:r>
            <a:endParaRPr lang="pt-BR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292080" y="188640"/>
            <a:ext cx="385192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Situação Atual: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3772" y="842870"/>
            <a:ext cx="7848872" cy="1866050"/>
          </a:xfrm>
        </p:spPr>
        <p:txBody>
          <a:bodyPr/>
          <a:lstStyle/>
          <a:p>
            <a:pPr defTabSz="432000"/>
            <a:r>
              <a:rPr lang="pt-BR" sz="2000" b="1" dirty="0" smtClean="0"/>
              <a:t/>
            </a:r>
            <a:br>
              <a:rPr lang="pt-BR" sz="2000" b="1" dirty="0" smtClean="0"/>
            </a:b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b="1" dirty="0" smtClean="0"/>
              <a:t>O </a:t>
            </a:r>
            <a:r>
              <a:rPr lang="pt-BR" sz="2000" b="1" dirty="0" smtClean="0"/>
              <a:t>NOVO SISTEMA DEVERÁ ENTRAR EM OPERAÇÃO </a:t>
            </a:r>
            <a:br>
              <a:rPr lang="pt-BR" sz="2000" b="1" dirty="0" smtClean="0"/>
            </a:br>
            <a:r>
              <a:rPr lang="pt-BR" sz="2000" b="1" dirty="0" smtClean="0"/>
              <a:t>EM 1º DE JANEIRO DE 2015, SENDO QUE </a:t>
            </a:r>
            <a:r>
              <a:rPr lang="pt-BR" sz="2000" b="1" dirty="0" smtClean="0"/>
              <a:t>TODA A PARTE DA </a:t>
            </a:r>
            <a:r>
              <a:rPr lang="pt-BR" sz="2800" b="1" dirty="0" smtClean="0">
                <a:solidFill>
                  <a:srgbClr val="FFFF00"/>
                </a:solidFill>
              </a:rPr>
              <a:t>EXECUÇÃO</a:t>
            </a:r>
            <a:r>
              <a:rPr lang="pt-BR" sz="2000" b="1" dirty="0" smtClean="0"/>
              <a:t> SE ENCONTRA PRONTA. </a:t>
            </a:r>
            <a:br>
              <a:rPr lang="pt-BR" sz="2000" b="1" dirty="0" smtClean="0"/>
            </a:br>
            <a:r>
              <a:rPr lang="pt-BR" sz="2000" b="1" dirty="0" smtClean="0"/>
              <a:t>NECESSÁRIO, AINDA, REALIZAR A PARTE REFERENTE AOS </a:t>
            </a:r>
            <a:r>
              <a:rPr lang="pt-BR" sz="2400" b="1" dirty="0" smtClean="0">
                <a:solidFill>
                  <a:srgbClr val="FFFF00"/>
                </a:solidFill>
              </a:rPr>
              <a:t>DEMONSTRATIVOS</a:t>
            </a:r>
            <a:r>
              <a:rPr lang="pt-BR" sz="2000" b="1" dirty="0" smtClean="0"/>
              <a:t>.</a:t>
            </a:r>
            <a:br>
              <a:rPr lang="pt-BR" sz="2000" b="1" dirty="0" smtClean="0"/>
            </a:br>
            <a:r>
              <a:rPr lang="pt-BR" sz="2000" b="1" dirty="0"/>
              <a:t/>
            </a:r>
            <a:br>
              <a:rPr lang="pt-BR" sz="2000" b="1" dirty="0"/>
            </a:br>
            <a:endParaRPr lang="pt-BR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5987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5536" y="4221088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HÁ </a:t>
            </a:r>
            <a:r>
              <a:rPr lang="pt-BR" dirty="0" smtClean="0"/>
              <a:t>NECESSIDADE DE: </a:t>
            </a:r>
          </a:p>
          <a:p>
            <a:pPr algn="just"/>
            <a:r>
              <a:rPr lang="pt-BR" dirty="0" smtClean="0"/>
              <a:t>-</a:t>
            </a:r>
            <a:r>
              <a:rPr lang="pt-BR" b="1" dirty="0" smtClean="0"/>
              <a:t>IMPLEMENTAR OS RELATÓRIOS </a:t>
            </a:r>
            <a:r>
              <a:rPr lang="pt-BR" b="1" dirty="0" smtClean="0"/>
              <a:t>QUE SERÃO NECESSÁRIOS PARA O </a:t>
            </a:r>
            <a:r>
              <a:rPr lang="pt-BR" b="1" dirty="0" smtClean="0"/>
              <a:t>ANO DE </a:t>
            </a:r>
            <a:r>
              <a:rPr lang="pt-BR" b="1" dirty="0" smtClean="0"/>
              <a:t>2015;</a:t>
            </a:r>
          </a:p>
          <a:p>
            <a:pPr algn="just"/>
            <a:r>
              <a:rPr lang="pt-BR" b="1" dirty="0" smtClean="0"/>
              <a:t>-DEFINIR </a:t>
            </a:r>
            <a:r>
              <a:rPr lang="pt-BR" b="1" dirty="0" smtClean="0"/>
              <a:t>OS HORÁRIOS </a:t>
            </a:r>
            <a:r>
              <a:rPr lang="pt-BR" b="1" dirty="0" smtClean="0"/>
              <a:t>DE ABERTURA E FECHAMENTO DO SISTEMA;</a:t>
            </a:r>
          </a:p>
          <a:p>
            <a:pPr algn="just"/>
            <a:r>
              <a:rPr lang="pt-BR" b="1" dirty="0" smtClean="0"/>
              <a:t>-DEFINIR O ACESSO DE SERVIDORES, DEVIDO À MUDANÇA DE GOVERNO.</a:t>
            </a:r>
            <a:endParaRPr lang="pt-BR" b="1" dirty="0"/>
          </a:p>
        </p:txBody>
      </p:sp>
      <p:sp>
        <p:nvSpPr>
          <p:cNvPr id="3" name="Retângulo de cantos arredondados 2"/>
          <p:cNvSpPr/>
          <p:nvPr/>
        </p:nvSpPr>
        <p:spPr>
          <a:xfrm>
            <a:off x="827584" y="2780927"/>
            <a:ext cx="7488832" cy="1323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11560" y="2780927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ATUALMENTE, ESTÃO SENDO VALIDADOS OS EVENTOS 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E TESTADAS A GR (GUIA DE RECEBIMENTO), 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A NOTA DE LANÇAMENTO E A EXECUÇÃO DOS </a:t>
            </a:r>
          </a:p>
          <a:p>
            <a:pPr algn="ctr"/>
            <a:r>
              <a:rPr lang="pt-BR" sz="2000" b="1" dirty="0" smtClean="0">
                <a:solidFill>
                  <a:srgbClr val="FFFF00"/>
                </a:solidFill>
              </a:rPr>
              <a:t>EMPENHOS DE CONVÊNIOS</a:t>
            </a:r>
            <a:r>
              <a:rPr lang="pt-BR" sz="2000" dirty="0" smtClean="0">
                <a:solidFill>
                  <a:srgbClr val="FFFF00"/>
                </a:solidFill>
              </a:rPr>
              <a:t>.</a:t>
            </a:r>
            <a:endParaRPr lang="pt-BR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76056" y="83672"/>
            <a:ext cx="3960440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Pontos Relevantes: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967087"/>
            <a:ext cx="8280920" cy="1470025"/>
          </a:xfrm>
        </p:spPr>
        <p:txBody>
          <a:bodyPr/>
          <a:lstStyle/>
          <a:p>
            <a:pPr algn="l" defTabSz="432000"/>
            <a:r>
              <a:rPr lang="pt-BR" sz="2400" dirty="0">
                <a:solidFill>
                  <a:prstClr val="white"/>
                </a:solidFill>
              </a:rPr>
              <a:t/>
            </a:r>
            <a:br>
              <a:rPr lang="pt-BR" sz="2400" dirty="0">
                <a:solidFill>
                  <a:prstClr val="white"/>
                </a:solidFill>
              </a:rPr>
            </a:br>
            <a:r>
              <a:rPr lang="pt-BR" sz="2400" dirty="0">
                <a:solidFill>
                  <a:prstClr val="white"/>
                </a:solidFill>
              </a:rPr>
              <a:t>	</a:t>
            </a:r>
            <a:endParaRPr lang="pt-BR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019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60015" y="1628800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100%</a:t>
            </a:r>
            <a:r>
              <a:rPr lang="pt-BR" sz="1600" b="1" dirty="0" smtClean="0">
                <a:solidFill>
                  <a:srgbClr val="FFFF00"/>
                </a:solidFill>
              </a:rPr>
              <a:t> DA PARTE REFERENTE À </a:t>
            </a:r>
            <a:r>
              <a:rPr lang="pt-BR" sz="1600" b="1" dirty="0" smtClean="0"/>
              <a:t>EXECUÇÃO</a:t>
            </a:r>
            <a:r>
              <a:rPr lang="pt-BR" sz="1600" b="1" dirty="0" smtClean="0">
                <a:solidFill>
                  <a:srgbClr val="FFFF00"/>
                </a:solidFill>
              </a:rPr>
              <a:t> FOI REALIZADA (PRÉ-EMPENHO, EMPENHO, LIQUIDAÇÃO E PAGAMENTO) E ESTÁ PRONTA </a:t>
            </a:r>
            <a:r>
              <a:rPr lang="pt-BR" sz="1600" b="1" dirty="0" smtClean="0">
                <a:solidFill>
                  <a:srgbClr val="FFFF00"/>
                </a:solidFill>
              </a:rPr>
              <a:t>PARA O INÍCIO DAS OPERAÇÕES EM </a:t>
            </a:r>
            <a:r>
              <a:rPr lang="pt-BR" sz="1600" b="1" dirty="0" smtClean="0"/>
              <a:t>JANEIRO DE 2015</a:t>
            </a:r>
            <a:r>
              <a:rPr lang="pt-BR" sz="1600" b="1" dirty="0" smtClean="0">
                <a:solidFill>
                  <a:srgbClr val="FFFF00"/>
                </a:solidFill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b="1" dirty="0" smtClean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b="1" dirty="0" smtClean="0"/>
              <a:t>80%</a:t>
            </a:r>
            <a:r>
              <a:rPr lang="pt-BR" sz="1600" b="1" dirty="0" smtClean="0">
                <a:solidFill>
                  <a:srgbClr val="FFFF00"/>
                </a:solidFill>
              </a:rPr>
              <a:t> DO </a:t>
            </a:r>
            <a:r>
              <a:rPr lang="pt-BR" sz="1600" b="1" dirty="0" smtClean="0"/>
              <a:t>PROJETO TOTAL</a:t>
            </a:r>
            <a:r>
              <a:rPr lang="pt-BR" sz="1600" b="1" dirty="0" smtClean="0">
                <a:solidFill>
                  <a:srgbClr val="FFFF00"/>
                </a:solidFill>
              </a:rPr>
              <a:t> JÁ FOI EFETIVADO; OS </a:t>
            </a:r>
            <a:r>
              <a:rPr lang="pt-BR" b="1" dirty="0" smtClean="0"/>
              <a:t>20%</a:t>
            </a:r>
            <a:r>
              <a:rPr lang="pt-BR" sz="1600" b="1" dirty="0" smtClean="0">
                <a:solidFill>
                  <a:srgbClr val="FFFF00"/>
                </a:solidFill>
              </a:rPr>
              <a:t> FALTANTES SE REFEREM AOS DEMONSTRATIVOS;</a:t>
            </a:r>
            <a:endParaRPr lang="pt-BR" sz="1600" b="1" dirty="0" smtClean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b="1" dirty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b="1" dirty="0" smtClean="0">
                <a:solidFill>
                  <a:srgbClr val="FFFF00"/>
                </a:solidFill>
              </a:rPr>
              <a:t>FORAM EFETUADOS TREINAMENTOS PARA </a:t>
            </a:r>
            <a:r>
              <a:rPr lang="pt-BR" sz="1600" b="1" dirty="0" smtClean="0">
                <a:solidFill>
                  <a:srgbClr val="FFFF00"/>
                </a:solidFill>
              </a:rPr>
              <a:t>OS </a:t>
            </a:r>
            <a:r>
              <a:rPr lang="pt-BR" sz="1600" b="1" dirty="0" smtClean="0"/>
              <a:t>CONTADORES</a:t>
            </a:r>
            <a:r>
              <a:rPr lang="pt-BR" sz="1600" b="1" dirty="0" smtClean="0">
                <a:solidFill>
                  <a:srgbClr val="FFFF00"/>
                </a:solidFill>
              </a:rPr>
              <a:t> </a:t>
            </a:r>
            <a:r>
              <a:rPr lang="pt-BR" sz="1600" b="1" dirty="0" smtClean="0">
                <a:solidFill>
                  <a:srgbClr val="FFFF00"/>
                </a:solidFill>
              </a:rPr>
              <a:t>DE TODAS AS </a:t>
            </a:r>
            <a:r>
              <a:rPr lang="pt-BR" sz="1600" b="1" dirty="0" smtClean="0"/>
              <a:t>UNIDADES GESTORAS </a:t>
            </a:r>
            <a:r>
              <a:rPr lang="pt-BR" sz="1600" b="1" dirty="0" smtClean="0">
                <a:solidFill>
                  <a:srgbClr val="FFFF00"/>
                </a:solidFill>
              </a:rPr>
              <a:t>DE TODOS OS </a:t>
            </a:r>
            <a:r>
              <a:rPr lang="pt-BR" sz="1600" b="1" dirty="0" smtClean="0"/>
              <a:t>PODERES</a:t>
            </a:r>
            <a:r>
              <a:rPr lang="pt-BR" sz="1600" b="1" dirty="0" smtClean="0">
                <a:solidFill>
                  <a:srgbClr val="FFFF00"/>
                </a:solidFill>
              </a:rPr>
              <a:t>;</a:t>
            </a:r>
            <a:endParaRPr lang="pt-BR" sz="1600" b="1" dirty="0" smtClean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b="1" dirty="0" smtClean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b="1" dirty="0" smtClean="0">
                <a:solidFill>
                  <a:srgbClr val="FFFF00"/>
                </a:solidFill>
              </a:rPr>
              <a:t>A </a:t>
            </a:r>
            <a:r>
              <a:rPr lang="pt-BR" sz="1600" b="1" dirty="0" smtClean="0"/>
              <a:t>MANUTENÇÃO</a:t>
            </a:r>
            <a:r>
              <a:rPr lang="pt-BR" sz="1600" b="1" dirty="0" smtClean="0">
                <a:solidFill>
                  <a:srgbClr val="FFFF00"/>
                </a:solidFill>
              </a:rPr>
              <a:t>, COM OS MESMOS INTEGRANTES, </a:t>
            </a:r>
            <a:r>
              <a:rPr lang="pt-BR" sz="1600" b="1" dirty="0" smtClean="0"/>
              <a:t>DA </a:t>
            </a:r>
            <a:r>
              <a:rPr lang="pt-BR" sz="1600" b="1" dirty="0" smtClean="0"/>
              <a:t>EQUIPE </a:t>
            </a:r>
            <a:r>
              <a:rPr lang="pt-BR" sz="1600" b="1" dirty="0" smtClean="0">
                <a:solidFill>
                  <a:srgbClr val="FFFF00"/>
                </a:solidFill>
              </a:rPr>
              <a:t>QUE ESTÁ DESENVOLVENDO O SISTEMA </a:t>
            </a:r>
            <a:r>
              <a:rPr lang="pt-BR" sz="1600" b="1" dirty="0" smtClean="0">
                <a:solidFill>
                  <a:srgbClr val="FFFF00"/>
                </a:solidFill>
              </a:rPr>
              <a:t>É  IMPRESCINDÍVEL PARA A CONTINUIDADE </a:t>
            </a:r>
            <a:r>
              <a:rPr lang="pt-BR" sz="1600" b="1" dirty="0" smtClean="0">
                <a:solidFill>
                  <a:srgbClr val="FFFF00"/>
                </a:solidFill>
              </a:rPr>
              <a:t>DO PROJETO;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t-BR" sz="1600" b="1" dirty="0">
              <a:solidFill>
                <a:srgbClr val="FFFF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t-BR" sz="1600" b="1" dirty="0" smtClean="0">
                <a:solidFill>
                  <a:srgbClr val="FFFF00"/>
                </a:solidFill>
              </a:rPr>
              <a:t>DA MESMA FORMA, PARA O PROSSEGUIMENTO DO PROJETO, É IMPORTANTE </a:t>
            </a:r>
            <a:r>
              <a:rPr lang="pt-BR" sz="1600" b="1" dirty="0" smtClean="0"/>
              <a:t>MANTER OS SERVIDORES </a:t>
            </a:r>
            <a:r>
              <a:rPr lang="pt-BR" sz="1600" b="1" dirty="0" smtClean="0">
                <a:solidFill>
                  <a:srgbClr val="FFFF00"/>
                </a:solidFill>
              </a:rPr>
              <a:t>QUE RECEBERAM O </a:t>
            </a:r>
            <a:r>
              <a:rPr lang="pt-BR" sz="1600" b="1" dirty="0" smtClean="0"/>
              <a:t>TREINAMENTO DO SPF</a:t>
            </a:r>
            <a:r>
              <a:rPr lang="pt-BR" sz="1600" b="1" dirty="0" smtClean="0">
                <a:solidFill>
                  <a:srgbClr val="FFFF00"/>
                </a:solidFill>
              </a:rPr>
              <a:t>. 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4" name="Ondulado 3"/>
          <p:cNvSpPr/>
          <p:nvPr/>
        </p:nvSpPr>
        <p:spPr>
          <a:xfrm>
            <a:off x="717101" y="731744"/>
            <a:ext cx="7848872" cy="89705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rgbClr val="FFFF00"/>
                </a:solidFill>
              </a:rPr>
              <a:t>O SISTEMA SPF DE MATO GROSSO DO SUL FOI CITADO COMO EXEMPLO </a:t>
            </a:r>
            <a:r>
              <a:rPr lang="pt-BR" b="1" dirty="0" smtClean="0">
                <a:solidFill>
                  <a:srgbClr val="FFFF00"/>
                </a:solidFill>
              </a:rPr>
              <a:t>A </a:t>
            </a:r>
            <a:r>
              <a:rPr lang="pt-BR" b="1" dirty="0">
                <a:solidFill>
                  <a:srgbClr val="FFFF00"/>
                </a:solidFill>
              </a:rPr>
              <a:t>SER SEGUIDO EM REUNIÕES </a:t>
            </a:r>
            <a:r>
              <a:rPr lang="pt-BR" b="1" dirty="0" smtClean="0">
                <a:solidFill>
                  <a:srgbClr val="FFFF00"/>
                </a:solidFill>
              </a:rPr>
              <a:t>NACIONAIS</a:t>
            </a:r>
            <a:endParaRPr lang="pt-B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636912"/>
            <a:ext cx="8352928" cy="1470025"/>
          </a:xfrm>
        </p:spPr>
        <p:txBody>
          <a:bodyPr/>
          <a:lstStyle/>
          <a:p>
            <a:pPr algn="l" defTabSz="432000"/>
            <a:r>
              <a:rPr lang="pt-BR" sz="2400" dirty="0">
                <a:solidFill>
                  <a:srgbClr val="FFC000"/>
                </a:solidFill>
              </a:rPr>
              <a:t>	</a:t>
            </a:r>
            <a:endParaRPr lang="pt-BR" sz="2400" dirty="0"/>
          </a:p>
        </p:txBody>
      </p:sp>
      <p:sp>
        <p:nvSpPr>
          <p:cNvPr id="3" name="Retângulo 2"/>
          <p:cNvSpPr/>
          <p:nvPr/>
        </p:nvSpPr>
        <p:spPr>
          <a:xfrm>
            <a:off x="5076056" y="188640"/>
            <a:ext cx="4032448" cy="648717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b="1" dirty="0" smtClean="0">
                <a:solidFill>
                  <a:schemeClr val="bg2"/>
                </a:solidFill>
              </a:rPr>
              <a:t>Projetos Implantados :</a:t>
            </a:r>
            <a:endParaRPr lang="pt-BR" sz="2800" b="1" dirty="0">
              <a:solidFill>
                <a:schemeClr val="bg2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915816" y="980728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rgbClr val="FFFF00"/>
                </a:solidFill>
              </a:rPr>
              <a:t>PROJETO </a:t>
            </a:r>
            <a:r>
              <a:rPr lang="pt-BR" sz="2400" b="1" dirty="0" smtClean="0">
                <a:solidFill>
                  <a:srgbClr val="FFFF00"/>
                </a:solidFill>
              </a:rPr>
              <a:t>2</a:t>
            </a:r>
            <a:endParaRPr lang="pt-BR" sz="2400" b="1" dirty="0">
              <a:solidFill>
                <a:srgbClr val="FFFF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840302"/>
              </p:ext>
            </p:extLst>
          </p:nvPr>
        </p:nvGraphicFramePr>
        <p:xfrm>
          <a:off x="811300" y="1556792"/>
          <a:ext cx="7797552" cy="10309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7552"/>
              </a:tblGrid>
              <a:tr h="64807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solidFill>
                            <a:srgbClr val="0070C0"/>
                          </a:solidFill>
                          <a:effectLst/>
                        </a:rPr>
                        <a:t>-ELABORAÇÃO DAS REGRAS DE NEGÓCIO PARA IMPLANTAÇÃO DOS MÓDULOS DA DÍVIDA PÚBLICA, CONTRATOS E CONVÊNIOS; RECEPÇÃO DOS MÓDULOS E TREINAMENTOS.</a:t>
                      </a:r>
                      <a:endParaRPr lang="pt-BR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1403648" y="2636912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600" b="1" dirty="0">
                <a:solidFill>
                  <a:srgbClr val="FFFF00"/>
                </a:solidFill>
              </a:rPr>
              <a:t>Gerente: </a:t>
            </a:r>
            <a:r>
              <a:rPr lang="pt-BR" sz="1600" b="1" dirty="0" smtClean="0">
                <a:solidFill>
                  <a:srgbClr val="FFFF00"/>
                </a:solidFill>
              </a:rPr>
              <a:t>Elaine Leão Fernandes dos Reis</a:t>
            </a:r>
            <a:endParaRPr lang="pt-BR" sz="1600" b="1" dirty="0">
              <a:solidFill>
                <a:srgbClr val="FFFF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11300" y="3180669"/>
            <a:ext cx="3240360" cy="720080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800" b="1" dirty="0" smtClean="0">
                <a:solidFill>
                  <a:schemeClr val="bg2"/>
                </a:solidFill>
              </a:rPr>
              <a:t>Principal Benefício:</a:t>
            </a:r>
            <a:endParaRPr lang="pt-BR" sz="2800" b="1" dirty="0">
              <a:solidFill>
                <a:schemeClr val="bg2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83568" y="393305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/>
              <a:t>Implementação, no novo </a:t>
            </a:r>
            <a:r>
              <a:rPr lang="pt-BR" b="1" dirty="0"/>
              <a:t>Sistema de Planejamento e </a:t>
            </a:r>
            <a:r>
              <a:rPr lang="pt-BR" b="1" dirty="0" smtClean="0"/>
              <a:t>Finanças, de módulos da Dívida Pública, Contratos e Convênios, com o fim de otimizar a gestão orçamentária e financeira com geração de relatórios confiáveis e extração de informações para atendimento às legislações vigentes.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866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932040" y="229815"/>
            <a:ext cx="4068496" cy="64807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Situação do Projeto: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971600" y="2679055"/>
            <a:ext cx="7416824" cy="147002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/>
              <a:t/>
            </a:r>
            <a:br>
              <a:rPr lang="pt-BR" sz="2400" dirty="0"/>
            </a:b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spaço Reservado para Texto 2"/>
          <p:cNvSpPr txBox="1">
            <a:spLocks/>
          </p:cNvSpPr>
          <p:nvPr/>
        </p:nvSpPr>
        <p:spPr bwMode="auto">
          <a:xfrm>
            <a:off x="467544" y="877887"/>
            <a:ext cx="4040188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Estágio atual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ço Reservado para Conteúdo 3"/>
          <p:cNvSpPr txBox="1">
            <a:spLocks/>
          </p:cNvSpPr>
          <p:nvPr/>
        </p:nvSpPr>
        <p:spPr>
          <a:xfrm>
            <a:off x="323528" y="1412776"/>
            <a:ext cx="4040188" cy="436510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DÍVIDA PÚBLICA-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 produção das funcionalidades: Cadastro , Geração de Parcelas( só contratos do BNDES) e do Saldo Devedor, Relatório da Receita Líquida Real ;  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30% realizado.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 smtClean="0">
              <a:ln>
                <a:noFill/>
              </a:ln>
              <a:solidFill>
                <a:srgbClr val="A8CF4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CONTRATOS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Implementação da versão 4.2 – Sistema GCONT(testado na SEFAZ); Treinamento das </a:t>
            </a:r>
            <a:r>
              <a:rPr kumimoji="0" lang="pt-B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UGs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período</a:t>
            </a:r>
            <a:r>
              <a:rPr kumimoji="0" lang="pt-BR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28/11/2014;                  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80% realizado.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 smtClean="0">
              <a:ln>
                <a:noFill/>
              </a:ln>
              <a:solidFill>
                <a:srgbClr val="A8CF4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CONVÊNIOS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 Visita e entrevista às UGS, definição de protótipos e fluxo para convênios de despesas;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pt-BR" dirty="0">
                <a:latin typeface="+mn-lt"/>
                <a:cs typeface="+mn-cs"/>
              </a:rPr>
              <a:t> </a:t>
            </a:r>
            <a:r>
              <a:rPr lang="pt-BR" dirty="0" smtClean="0">
                <a:latin typeface="+mn-lt"/>
                <a:cs typeface="+mn-cs"/>
              </a:rPr>
              <a:t>     </a:t>
            </a:r>
            <a:r>
              <a:rPr lang="pt-BR" dirty="0" smtClean="0">
                <a:latin typeface="+mn-lt"/>
                <a:cs typeface="+mn-cs"/>
              </a:rPr>
              <a:t> 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</a:t>
            </a: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realizado.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Espaço Reservado para Texto 4"/>
          <p:cNvSpPr txBox="1">
            <a:spLocks/>
          </p:cNvSpPr>
          <p:nvPr/>
        </p:nvSpPr>
        <p:spPr>
          <a:xfrm>
            <a:off x="4788024" y="980728"/>
            <a:ext cx="3897759" cy="2880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Etapa subsequente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Espaço Reservado para Conteúdo 5"/>
          <p:cNvSpPr txBox="1">
            <a:spLocks/>
          </p:cNvSpPr>
          <p:nvPr/>
        </p:nvSpPr>
        <p:spPr>
          <a:xfrm>
            <a:off x="4860032" y="1412776"/>
            <a:ext cx="4041775" cy="436510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DÍVIDA PÚBLICA-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Concluir as funcionalidades dos demais contratos da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dívida </a:t>
            </a:r>
            <a:r>
              <a:rPr lang="pt-BR" dirty="0">
                <a:latin typeface="+mn-lt"/>
                <a:cs typeface="+mn-cs"/>
              </a:rPr>
              <a:t>i</a:t>
            </a:r>
            <a:r>
              <a:rPr kumimoji="0" lang="pt-B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nterna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externa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elaboração de relatórios  e importação das atualizações e dos pagamentos para o SPF;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CONTRATOS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Integração com o SIAFEM, para posterior migração ao SPF;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CONVÊNIOS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A8CF4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Apresentação e validação do fluxo convênio de despesa, criação de protótipos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convênios </a:t>
            </a:r>
            <a:r>
              <a:rPr kumimoji="0" lang="pt-B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receita, estudo e elaboração da atual legislação, implantação e treinamento.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5004048" y="27452"/>
            <a:ext cx="4032448" cy="634082"/>
          </a:xfrm>
          <a:prstGeom prst="rect">
            <a:avLst/>
          </a:prstGeom>
          <a:solidFill>
            <a:srgbClr val="A8CF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3200" b="1" dirty="0" smtClean="0">
                <a:solidFill>
                  <a:schemeClr val="bg2"/>
                </a:solidFill>
              </a:rPr>
              <a:t>Pontos </a:t>
            </a:r>
            <a:r>
              <a:rPr lang="pt-BR" sz="3200" b="1" dirty="0" smtClean="0">
                <a:solidFill>
                  <a:schemeClr val="bg2"/>
                </a:solidFill>
              </a:rPr>
              <a:t>Críticos:</a:t>
            </a:r>
            <a:endParaRPr lang="pt-BR" sz="3200" b="1" dirty="0">
              <a:solidFill>
                <a:schemeClr val="bg2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45713" y="2132856"/>
            <a:ext cx="8147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FFFF00"/>
                </a:solidFill>
              </a:rPr>
              <a:t>MÓDULO DA DÍVIDA PÚBLICA  </a:t>
            </a:r>
          </a:p>
          <a:p>
            <a:r>
              <a:rPr lang="pt-BR" dirty="0" smtClean="0"/>
              <a:t>Complexidade dos contratos para adequação  às  cláusulas contratuais;</a:t>
            </a:r>
          </a:p>
          <a:p>
            <a:r>
              <a:rPr lang="pt-BR" dirty="0" smtClean="0"/>
              <a:t>Testado  </a:t>
            </a:r>
            <a:r>
              <a:rPr lang="pt-BR" dirty="0" smtClean="0"/>
              <a:t>o Contrato BNDES, por ser um dos mais simples, retardando a adequação aos demais contratos;</a:t>
            </a:r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FFFF00"/>
                </a:solidFill>
              </a:rPr>
              <a:t>MÓDULO DO CONTRATO   </a:t>
            </a:r>
          </a:p>
          <a:p>
            <a:r>
              <a:rPr lang="pt-BR" dirty="0" smtClean="0"/>
              <a:t>Inconsistências das informações cadastradas no GCONT, impedindo assim a integração ao </a:t>
            </a:r>
            <a:r>
              <a:rPr lang="pt-BR" dirty="0" smtClean="0"/>
              <a:t>SIAFEM </a:t>
            </a:r>
            <a:r>
              <a:rPr lang="pt-BR" dirty="0" smtClean="0"/>
              <a:t>/ SPF;</a:t>
            </a:r>
          </a:p>
          <a:p>
            <a:endParaRPr lang="pt-B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smtClean="0">
                <a:solidFill>
                  <a:srgbClr val="FFFF00"/>
                </a:solidFill>
              </a:rPr>
              <a:t>MÓDULO </a:t>
            </a:r>
            <a:r>
              <a:rPr lang="pt-BR" b="1" dirty="0" smtClean="0">
                <a:solidFill>
                  <a:srgbClr val="FFFF00"/>
                </a:solidFill>
              </a:rPr>
              <a:t>DO CONVÊNIO </a:t>
            </a:r>
          </a:p>
          <a:p>
            <a:r>
              <a:rPr lang="pt-BR" dirty="0" smtClean="0"/>
              <a:t>Complexidade do fluxo de convênios de Receita, conciliação das equipes para validação e definição final dos requisitos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" y="89596"/>
            <a:ext cx="169545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luxograma: Cartão 2"/>
          <p:cNvSpPr/>
          <p:nvPr/>
        </p:nvSpPr>
        <p:spPr>
          <a:xfrm>
            <a:off x="684306" y="810321"/>
            <a:ext cx="7958351" cy="1152128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rgbClr val="FFFF00"/>
                </a:solidFill>
              </a:rPr>
              <a:t>A MUDANÇA DA EQUIPE RESPONSÁVEL PELO DESENVOLVIMENTO DOS MÓDULOS DE DÍVIDA PÚBLICA, CONTRATOS E CONVÊNIOS SE CONSTITUI EM OBSTÁCULO À CONTINUIDADE DO PROJETO.</a:t>
            </a:r>
            <a:endParaRPr lang="pt-BR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83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Personalizada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097730AB056EE4EBDA1BF60A4CDB848" ma:contentTypeVersion="0" ma:contentTypeDescription="Crie um novo documento." ma:contentTypeScope="" ma:versionID="6e00ccfb2f53b63a189b542c2496159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cb358bd3c4937f8c29cf3e1e721863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E82C56-E23E-4335-B103-4121EEF102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95010B-64BC-4AF7-80AC-405DD6B3F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9DA687-33AA-4EA4-A065-55B7E8EB2C98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704</Words>
  <Application>Microsoft Office PowerPoint</Application>
  <PresentationFormat>Apresentação na tela (4:3)</PresentationFormat>
  <Paragraphs>80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MODELO DE GESTÃO DE AUDITORIA  PARA INTEGRAÇÃO DO CONTROLE INTERNO E APERFEIÇOAMENTO DAS FINANÇAS PÚBLICAS</vt:lpstr>
      <vt:lpstr>Apresentação do PowerPoint</vt:lpstr>
      <vt:lpstr> Plano de Proj.3 - Elaboração de regras de negócio para implantação do módulo da Lei de Responsabilidade Fiscal (S)  Gerente: Rodrigo Carvalho de Oliveira; Plano de Proj.4 - Desenvolvimento de metodologia para orientação dos órgãos da administração direta e indireta através da nova visão do controle interno (NI)  Gerente: Rosely Pereira Maia; Plano de Proj.5 - Implantação de ferramenta de gestão para integração do controle interno (NI)  Gerente: Leandro Silveira dos Santos; Plano de Proj.6 - Fortalecimento do controle interno da administração estadual (NI)  Gerente: Raquel Pereira Costa; Plano de Proj.7- Aprimoramento da qualidade dos gastos na administração pública (NI)  Gerente: Álvaro Carneiro de Oliveira Neto; Plano de Proj. 8 - Implantação da distribuição de despesas por centro de custos (NI)  Gerente: Matias Gonsales Soares; Plano de Proj.9 - Sistemática de avaliação das metas governamentais do PPA, LDO, LOA e a execução dos programas de governo (NI)  Gerente: Natalino Gonçalves de Almeida; Plano de Proj. 10 - Sistemática de controle das operações de crédito, avais e garantias (NI)  Gerente: Natalino Gonçalves de Almeida.  </vt:lpstr>
      <vt:lpstr>Apresentação do PowerPoint</vt:lpstr>
      <vt:lpstr>  O NOVO SISTEMA DEVERÁ ENTRAR EM OPERAÇÃO  EM 1º DE JANEIRO DE 2015, SENDO QUE TODA A PARTE DA EXECUÇÃO SE ENCONTRA PRONTA.  NECESSÁRIO, AINDA, REALIZAR A PARTE REFERENTE AOS DEMONSTRATIVOS.  </vt:lpstr>
      <vt:lpstr>  </vt:lpstr>
      <vt:lpstr> </vt:lpstr>
      <vt:lpstr>   </vt:lpstr>
      <vt:lpstr>Pontos Críticos:</vt:lpstr>
      <vt:lpstr>Apresentação do PowerPoint</vt:lpstr>
    </vt:vector>
  </TitlesOfParts>
  <Company>SGI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Justificativa - Principais Referências Estratégicas</dc:title>
  <dc:creator>tnogueira</dc:creator>
  <cp:lastModifiedBy>rmaia</cp:lastModifiedBy>
  <cp:revision>232</cp:revision>
  <cp:lastPrinted>2014-11-21T13:31:21Z</cp:lastPrinted>
  <dcterms:created xsi:type="dcterms:W3CDTF">2013-08-15T19:19:56Z</dcterms:created>
  <dcterms:modified xsi:type="dcterms:W3CDTF">2014-11-21T14:22:47Z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0x0101006097730AB056EE4EBDA1BF60A4CDB848</vt:lpwstr>
  </property>
</Properties>
</file>