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9" r:id="rId5"/>
    <p:sldId id="282" r:id="rId6"/>
    <p:sldId id="283" r:id="rId7"/>
    <p:sldId id="281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faz%20MS_11_09_2013\Projeto%20-%20Cultura%20de%20alta%20performance\Resultado%20Programa%20-%20Nov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faz%20MS_11_09_2013\Projeto%20-%20Cultura%20de%20alta%20performance\Resultado%20Programa%20-%20Nov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efaz%20MS_11_09_2013\Projeto%20-%20Cultura%20de%20alta%20performance\Resultado%20Programa%20-%20Nov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pt-BR" sz="3200" dirty="0"/>
              <a:t>Resultado do </a:t>
            </a:r>
            <a:r>
              <a:rPr lang="pt-BR" sz="3200" dirty="0" smtClean="0"/>
              <a:t>Programa</a:t>
            </a:r>
          </a:p>
          <a:p>
            <a:pPr>
              <a:defRPr sz="3200"/>
            </a:pPr>
            <a:r>
              <a:rPr lang="pt-BR" sz="3200" dirty="0" smtClean="0"/>
              <a:t> 41,73%</a:t>
            </a:r>
            <a:endParaRPr lang="pt-BR" sz="3200" dirty="0"/>
          </a:p>
        </c:rich>
      </c:tx>
      <c:layout>
        <c:manualLayout>
          <c:xMode val="edge"/>
          <c:yMode val="edge"/>
          <c:x val="0.54920816448189791"/>
          <c:y val="0.12224441545884245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4F418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4.1388866826527074E-3"/>
                  <c:y val="0.31784456089537177"/>
                </c:manualLayout>
              </c:layout>
              <c:tx>
                <c:rich>
                  <a:bodyPr/>
                  <a:lstStyle/>
                  <a:p>
                    <a:r>
                      <a:rPr lang="en-US" sz="3200" b="1" dirty="0" smtClean="0">
                        <a:solidFill>
                          <a:schemeClr val="bg1"/>
                        </a:solidFill>
                      </a:rPr>
                      <a:t>48,46%</a:t>
                    </a:r>
                    <a:endParaRPr lang="en-US" sz="18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676E-3"/>
                  <c:y val="0.22015087912167783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3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Plan1!$A$21:$A$22</c:f>
              <c:strCache>
                <c:ptCount val="2"/>
                <c:pt idx="0">
                  <c:v>Aprimoramento da Produtividade Fiscal</c:v>
                </c:pt>
                <c:pt idx="1">
                  <c:v>Desenvolvimento do Servidor Fazendário</c:v>
                </c:pt>
              </c:strCache>
            </c:strRef>
          </c:cat>
          <c:val>
            <c:numRef>
              <c:f>Plan1!$B$21:$B$22</c:f>
              <c:numCache>
                <c:formatCode>0.00%</c:formatCode>
                <c:ptCount val="2"/>
                <c:pt idx="0">
                  <c:v>0.48461538461538461</c:v>
                </c:pt>
                <c:pt idx="1">
                  <c:v>0.34999999999999992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3361664"/>
        <c:axId val="35986176"/>
      </c:barChart>
      <c:catAx>
        <c:axId val="933616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2700"/>
        </c:spPr>
        <c:txPr>
          <a:bodyPr/>
          <a:lstStyle/>
          <a:p>
            <a:pPr>
              <a:defRPr sz="2400" baseline="0"/>
            </a:pPr>
            <a:endParaRPr lang="pt-BR"/>
          </a:p>
        </c:txPr>
        <c:crossAx val="35986176"/>
        <c:crosses val="autoZero"/>
        <c:auto val="1"/>
        <c:lblAlgn val="ctr"/>
        <c:lblOffset val="100"/>
        <c:noMultiLvlLbl val="0"/>
      </c:catAx>
      <c:valAx>
        <c:axId val="3598617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93361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1.3873220827702571E-3"/>
                  <c:y val="0.2565099064945516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873220827702571E-3"/>
                  <c:y val="9.837376429503072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173577747610267E-16"/>
                  <c:y val="9.8373764295030725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46441655404127E-3"/>
                  <c:y val="6.5582509530020386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73220827702571E-3"/>
                  <c:y val="0.22080843745939635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Plan1!$I$3:$I$7</c:f>
              <c:strCache>
                <c:ptCount val="5"/>
                <c:pt idx="0">
                  <c:v>Implantação da produtividade individual na Unidade de Fiscalização Móvel</c:v>
                </c:pt>
                <c:pt idx="1">
                  <c:v>Implantação da produtividade individual na Unidade de Transportadora</c:v>
                </c:pt>
                <c:pt idx="2">
                  <c:v>Utilização dos TFMT</c:v>
                </c:pt>
                <c:pt idx="3">
                  <c:v>Utilização dos processos</c:v>
                </c:pt>
                <c:pt idx="4">
                  <c:v>Disponibilização do novo módulo de produtividade fiscal</c:v>
                </c:pt>
              </c:strCache>
            </c:strRef>
          </c:cat>
          <c:val>
            <c:numRef>
              <c:f>Plan1!$J$3:$J$7</c:f>
              <c:numCache>
                <c:formatCode>0.00%</c:formatCode>
                <c:ptCount val="5"/>
                <c:pt idx="0">
                  <c:v>1</c:v>
                </c:pt>
                <c:pt idx="1">
                  <c:v>0.2</c:v>
                </c:pt>
                <c:pt idx="2">
                  <c:v>0.2</c:v>
                </c:pt>
                <c:pt idx="3">
                  <c:v>0.1</c:v>
                </c:pt>
                <c:pt idx="4">
                  <c:v>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4158976"/>
        <c:axId val="93758016"/>
      </c:barChart>
      <c:catAx>
        <c:axId val="841589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93758016"/>
        <c:crosses val="autoZero"/>
        <c:auto val="1"/>
        <c:lblAlgn val="ctr"/>
        <c:lblOffset val="100"/>
        <c:noMultiLvlLbl val="0"/>
      </c:catAx>
      <c:valAx>
        <c:axId val="9375801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84158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1.2702639556458509E-17"/>
                  <c:y val="0.28974955163711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839279762566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57585052837772E-3"/>
                  <c:y val="0.400610249654800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15170105675545E-3"/>
                  <c:y val="0.16881060834510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Plan1!$I$12:$I$15</c:f>
              <c:strCache>
                <c:ptCount val="4"/>
                <c:pt idx="0">
                  <c:v>Modelagem da gestão por competência</c:v>
                </c:pt>
                <c:pt idx="1">
                  <c:v>Metodologia da gestão do conhecimento</c:v>
                </c:pt>
                <c:pt idx="2">
                  <c:v>Desenvolvimento do Banco de Talentos e Capacita</c:v>
                </c:pt>
                <c:pt idx="3">
                  <c:v>Proposta de gestão de pessoas</c:v>
                </c:pt>
              </c:strCache>
            </c:strRef>
          </c:cat>
          <c:val>
            <c:numRef>
              <c:f>Plan1!$J$12:$J$15</c:f>
              <c:numCache>
                <c:formatCode>0%</c:formatCode>
                <c:ptCount val="4"/>
                <c:pt idx="0">
                  <c:v>0.6</c:v>
                </c:pt>
                <c:pt idx="1">
                  <c:v>0.3</c:v>
                </c:pt>
                <c:pt idx="2">
                  <c:v>0.9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000576"/>
        <c:axId val="93760320"/>
      </c:barChart>
      <c:catAx>
        <c:axId val="95000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93760320"/>
        <c:crosses val="autoZero"/>
        <c:auto val="1"/>
        <c:lblAlgn val="ctr"/>
        <c:lblOffset val="100"/>
        <c:noMultiLvlLbl val="0"/>
      </c:catAx>
      <c:valAx>
        <c:axId val="937603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50005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02994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24/11/2014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2988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t>24/11/2014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t>24/11/2014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t>24/11/2014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t>24/11/2014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t>24/11/2014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323528" y="1414049"/>
            <a:ext cx="7560840" cy="1377108"/>
          </a:xfrm>
        </p:spPr>
        <p:txBody>
          <a:bodyPr/>
          <a:lstStyle/>
          <a:p>
            <a:pPr eaLnBrk="1" hangingPunct="1"/>
            <a:r>
              <a:rPr lang="pt-BR" b="1" dirty="0" smtClean="0"/>
              <a:t>Programa Alta Performance e Desempenho dos Servidores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860032" y="399289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+mn-lt"/>
              </a:rPr>
              <a:t>Tadeu de Souza Lourenço </a:t>
            </a:r>
            <a:r>
              <a:rPr lang="pt-BR" sz="2000" dirty="0">
                <a:latin typeface="+mn-lt"/>
              </a:rPr>
              <a:t>F</a:t>
            </a:r>
            <a:r>
              <a:rPr lang="pt-BR" sz="2000" dirty="0" smtClean="0">
                <a:latin typeface="+mn-lt"/>
              </a:rPr>
              <a:t>erreira</a:t>
            </a:r>
            <a:endParaRPr lang="pt-BR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292080" y="188640"/>
            <a:ext cx="385192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Situação</a:t>
            </a:r>
            <a:endParaRPr lang="pt-BR" sz="32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2804362"/>
              </p:ext>
            </p:extLst>
          </p:nvPr>
        </p:nvGraphicFramePr>
        <p:xfrm>
          <a:off x="0" y="534380"/>
          <a:ext cx="8964488" cy="550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784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051720" y="188640"/>
            <a:ext cx="709228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Aprimoramento da Produtividade Fiscal</a:t>
            </a:r>
            <a:endParaRPr lang="pt-BR" sz="32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816688"/>
              </p:ext>
            </p:extLst>
          </p:nvPr>
        </p:nvGraphicFramePr>
        <p:xfrm>
          <a:off x="-35851" y="5680"/>
          <a:ext cx="9154327" cy="594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7967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051720" y="188640"/>
            <a:ext cx="709228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chemeClr val="bg2"/>
                </a:solidFill>
              </a:rPr>
              <a:t>Desenvolvimento do Servidor Fazendário</a:t>
            </a:r>
            <a:endParaRPr lang="pt-BR" sz="3200" b="1" dirty="0">
              <a:solidFill>
                <a:schemeClr val="bg2"/>
              </a:solidFill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169955"/>
              </p:ext>
            </p:extLst>
          </p:nvPr>
        </p:nvGraphicFramePr>
        <p:xfrm>
          <a:off x="0" y="836712"/>
          <a:ext cx="916465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3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A5552-BB9A-43DA-9C28-384FF7FFA8AF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9D1D441-6742-47AC-8361-1364279DDE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74177FF-3B1E-451D-B82A-DD865097A8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49</Words>
  <Application>Microsoft Office PowerPoint</Application>
  <PresentationFormat>Apresentação na tela (4:3)</PresentationFormat>
  <Paragraphs>18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Programa Alta Performance e Desempenho dos Servidores</vt:lpstr>
      <vt:lpstr>Apresentação do PowerPoint</vt:lpstr>
      <vt:lpstr>Apresentação do PowerPoint</vt:lpstr>
      <vt:lpstr>Apresentação do PowerPoint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Tadeu de Souza Lourenço Ferreira</cp:lastModifiedBy>
  <cp:revision>87</cp:revision>
  <dcterms:created xsi:type="dcterms:W3CDTF">2013-08-15T19:19:56Z</dcterms:created>
  <dcterms:modified xsi:type="dcterms:W3CDTF">2014-11-24T10:44:15Z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