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9" r:id="rId5"/>
    <p:sldId id="300" r:id="rId6"/>
    <p:sldId id="280" r:id="rId7"/>
    <p:sldId id="285" r:id="rId8"/>
    <p:sldId id="286" r:id="rId9"/>
    <p:sldId id="288" r:id="rId10"/>
    <p:sldId id="301" r:id="rId11"/>
    <p:sldId id="289" r:id="rId12"/>
    <p:sldId id="293" r:id="rId13"/>
    <p:sldId id="294" r:id="rId14"/>
    <p:sldId id="292" r:id="rId15"/>
    <p:sldId id="297" r:id="rId16"/>
    <p:sldId id="298" r:id="rId17"/>
    <p:sldId id="295" r:id="rId18"/>
    <p:sldId id="291" r:id="rId19"/>
    <p:sldId id="296" r:id="rId20"/>
    <p:sldId id="302" r:id="rId21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70" d="100"/>
          <a:sy n="70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flip="none" rotWithShape="1">
              <a:gsLst>
                <a:gs pos="27000">
                  <a:srgbClr val="00B0F0"/>
                </a:gs>
                <a:gs pos="7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27000">
                    <a:srgbClr val="00B0F0"/>
                  </a:gs>
                  <a:gs pos="79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Lbls>
            <c:dLbl>
              <c:idx val="0"/>
              <c:layout>
                <c:manualLayout>
                  <c:x val="4.8840727098698432E-3"/>
                  <c:y val="0.19032081087933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792928990795897E-3"/>
                  <c:y val="0.166925579518386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142347431481848E-2"/>
                  <c:y val="0.20535561233782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6272721834326E-2"/>
                  <c:y val="0.270877303877978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Criação do Núcleo de Comunicação e Marketing Institucional</c:v>
                </c:pt>
                <c:pt idx="1">
                  <c:v>Elaboração da Política de Comunicação da SEFAZ</c:v>
                </c:pt>
                <c:pt idx="2">
                  <c:v>Padronização da Identidade Visual da SEFAZ</c:v>
                </c:pt>
                <c:pt idx="3">
                  <c:v>Aprimoramento da Comunicação Interna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0.34</c:v>
                </c:pt>
                <c:pt idx="1">
                  <c:v>0.52</c:v>
                </c:pt>
                <c:pt idx="2">
                  <c:v>0.73</c:v>
                </c:pt>
                <c:pt idx="3">
                  <c:v>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525136"/>
        <c:axId val="223525696"/>
        <c:axId val="0"/>
      </c:bar3DChart>
      <c:catAx>
        <c:axId val="22352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525696"/>
        <c:crosses val="autoZero"/>
        <c:auto val="1"/>
        <c:lblAlgn val="ctr"/>
        <c:lblOffset val="100"/>
        <c:noMultiLvlLbl val="0"/>
      </c:catAx>
      <c:valAx>
        <c:axId val="223525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2352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53122-FEFC-45E3-B787-D4EF77A6F367}" type="datetimeFigureOut">
              <a:rPr lang="pt-BR" smtClean="0"/>
              <a:t>24/11/2014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Progama de ....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EE58-E1B6-41A7-914D-C608B83FAA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2994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446E55D-6512-4D4B-835C-E2FB265FAA23}" type="datetimeFigureOut">
              <a:rPr lang="pt-BR"/>
              <a:pPr>
                <a:defRPr/>
              </a:pPr>
              <a:t>24/11/2014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F23F40D-F5CB-48B9-96DD-009719F803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2988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90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127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086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343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249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023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121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89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42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26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40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03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4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7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92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05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B195-1CF0-42CB-9CF8-64944C3B79A6}" type="datetime1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7E50-6C3E-4210-9EDF-99E5AD5341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E1CA-9D4C-4692-B945-523A189D5D40}" type="datetime1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5FA4-D481-444E-9E5C-B8BC0EB2B1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D255-AB6C-4F59-9FCC-1618174F9699}" type="datetime1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FC60F-49D4-4976-B5EC-C2147F06A9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786A-1B3C-4B57-8EA1-FF66C35C5857}" type="datetime1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3D3E-055C-4796-BBF3-355189CC2C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521C-4FE5-4781-9CC3-F4A829F61A63}" type="datetime1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74D19-D3CB-46DF-8A22-AAB2ACFAFF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9406-B97F-4C86-8005-0274F04E28A3}" type="datetime1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D70D-BFED-4330-9ED4-17628A9782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6614-CED9-4989-BE31-593FD0F2D0E7}" type="datetime1">
              <a:rPr lang="pt-BR" smtClean="0"/>
              <a:t>24/11/2014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A2DC-7F20-4368-A152-6E69C70E2C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98A6-B725-4ED9-847C-A7AE9DD2EC98}" type="datetime1">
              <a:rPr lang="pt-BR" smtClean="0"/>
              <a:t>24/11/2014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36C5-947C-41E4-B8D5-03832B48A7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0865-050A-4F96-86A7-D163990813C9}" type="datetime1">
              <a:rPr lang="pt-BR" smtClean="0"/>
              <a:t>24/11/2014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07E4-4E44-43A4-BF45-601A94CEE2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00FC-F95B-41DE-A8E3-35277F356660}" type="datetime1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2074-087B-44C0-A7E0-6D1BD4A7CF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9913-8978-4C51-A05E-6E371A3775B4}" type="datetime1">
              <a:rPr lang="pt-BR" smtClean="0"/>
              <a:t>24/11/2014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D58B-1A5A-47E5-9EBC-C15BFB2BA7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1698F4-D4A3-4A86-91E5-BCCAE9F7BA03}" type="datetime1">
              <a:rPr lang="pt-BR" smtClean="0"/>
              <a:t>24/11/2014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Progama de ....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6F509-DA05-4C04-9233-B5D11CE3C7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323528" y="1414048"/>
            <a:ext cx="8496944" cy="1726919"/>
          </a:xfrm>
        </p:spPr>
        <p:txBody>
          <a:bodyPr/>
          <a:lstStyle/>
          <a:p>
            <a:pPr eaLnBrk="1" hangingPunct="1"/>
            <a:r>
              <a:rPr lang="pt-BR" b="1" dirty="0" smtClean="0"/>
              <a:t>Programa de Comunicação Institucional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60032" y="399289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+mn-lt"/>
              </a:rPr>
              <a:t>Gerente: Sabrina Melo</a:t>
            </a:r>
            <a:endParaRPr lang="pt-BR" sz="2000" dirty="0">
              <a:latin typeface="+mn-lt"/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45">
        <p:fade/>
      </p:transition>
    </mc:Choice>
    <mc:Fallback xmlns="">
      <p:transition spd="med" advTm="2645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Padronização da Identidade Visual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11648" y="1166018"/>
            <a:ext cx="8229600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pt-BR" altLang="pt-BR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Representação</a:t>
            </a:r>
            <a:r>
              <a:rPr lang="pt-BR" altLang="pt-BR" sz="28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endParaRPr lang="pt-BR" altLang="pt-BR" sz="2400" dirty="0"/>
          </a:p>
          <a:p>
            <a:pPr marL="0" lvl="0" indent="0">
              <a:spcBef>
                <a:spcPct val="0"/>
              </a:spcBef>
              <a:buNone/>
            </a:pPr>
            <a:endParaRPr lang="pt-BR" dirty="0"/>
          </a:p>
        </p:txBody>
      </p:sp>
      <p:pic>
        <p:nvPicPr>
          <p:cNvPr id="2055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3" y="2032447"/>
            <a:ext cx="8013515" cy="16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m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99" y="3854765"/>
            <a:ext cx="2022506" cy="20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95536" y="6743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7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Padronização da Identidade Visual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2" y="1681663"/>
            <a:ext cx="4687744" cy="417646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5774" y="1412776"/>
            <a:ext cx="8229600" cy="571500"/>
          </a:xfrm>
        </p:spPr>
        <p:txBody>
          <a:bodyPr/>
          <a:lstStyle/>
          <a:p>
            <a:r>
              <a:rPr lang="pt-BR" sz="2800" b="1" i="1" u="sng" dirty="0" smtClean="0"/>
              <a:t>Logotipos: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6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Padronização da Identidade Visual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977234" cy="374441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34888" y="1052736"/>
            <a:ext cx="8229600" cy="571500"/>
          </a:xfrm>
        </p:spPr>
        <p:txBody>
          <a:bodyPr/>
          <a:lstStyle/>
          <a:p>
            <a:r>
              <a:rPr lang="pt-BR" sz="2800" b="1" i="1" u="sng" dirty="0" smtClean="0"/>
              <a:t>Unidades da SEFAZ: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9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Padronização da Identidade Visual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148110" cy="4034730"/>
          </a:xfrm>
          <a:prstGeom prst="rect">
            <a:avLst/>
          </a:prstGeom>
        </p:spPr>
      </p:pic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465774" y="1412776"/>
            <a:ext cx="8229600" cy="571500"/>
          </a:xfrm>
        </p:spPr>
        <p:txBody>
          <a:bodyPr/>
          <a:lstStyle/>
          <a:p>
            <a:r>
              <a:rPr lang="pt-BR" sz="2800" b="1" i="1" u="sng" dirty="0" smtClean="0"/>
              <a:t>Cartões de Visita: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0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Padronização da Identidade Visual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5774" y="1412776"/>
            <a:ext cx="8229600" cy="571500"/>
          </a:xfrm>
        </p:spPr>
        <p:txBody>
          <a:bodyPr/>
          <a:lstStyle/>
          <a:p>
            <a:r>
              <a:rPr lang="pt-BR" sz="2800" b="1" i="1" u="sng" dirty="0" smtClean="0"/>
              <a:t>Crachás: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02" y="1984276"/>
            <a:ext cx="4783543" cy="35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Padronização da Identidade Visual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53129" t="35437" r="16986" b="12392"/>
          <a:stretch/>
        </p:blipFill>
        <p:spPr>
          <a:xfrm>
            <a:off x="2456337" y="1700509"/>
            <a:ext cx="4248473" cy="41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Padronização da Identidade Visual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5774" y="1916832"/>
            <a:ext cx="8229600" cy="571500"/>
          </a:xfrm>
        </p:spPr>
        <p:txBody>
          <a:bodyPr/>
          <a:lstStyle/>
          <a:p>
            <a:r>
              <a:rPr lang="pt-BR" sz="2800" b="1" i="1" u="sng" dirty="0"/>
              <a:t>Sinalização </a:t>
            </a:r>
            <a:r>
              <a:rPr lang="pt-BR" sz="2800" b="1" i="1" u="sng" dirty="0" smtClean="0"/>
              <a:t>das Agenfas e Prédios da SEFAZ</a:t>
            </a:r>
            <a:r>
              <a:rPr lang="pt-BR" sz="2800" dirty="0" smtClean="0"/>
              <a:t>: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719752" cy="346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Padronização da Identidade Visual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96840" y="2132857"/>
            <a:ext cx="8229600" cy="4104456"/>
          </a:xfrm>
        </p:spPr>
        <p:txBody>
          <a:bodyPr/>
          <a:lstStyle/>
          <a:p>
            <a:r>
              <a:rPr lang="pt-BR" sz="2800" dirty="0" smtClean="0"/>
              <a:t>Campanha de divulgação da nova Identidade;</a:t>
            </a:r>
          </a:p>
          <a:p>
            <a:endParaRPr lang="pt-BR" sz="1200" dirty="0" smtClean="0"/>
          </a:p>
          <a:p>
            <a:r>
              <a:rPr lang="pt-BR" sz="2800" dirty="0" smtClean="0"/>
              <a:t>Disponibilização dos documentos para download;</a:t>
            </a:r>
          </a:p>
          <a:p>
            <a:endParaRPr lang="pt-BR" sz="1200" dirty="0" smtClean="0"/>
          </a:p>
          <a:p>
            <a:r>
              <a:rPr lang="pt-BR" sz="2800" dirty="0" smtClean="0"/>
              <a:t>Confecção e entrega dos crachás aos servidores; e</a:t>
            </a:r>
          </a:p>
          <a:p>
            <a:endParaRPr lang="pt-BR" sz="1200" dirty="0" smtClean="0"/>
          </a:p>
          <a:p>
            <a:r>
              <a:rPr lang="pt-BR" sz="2800" dirty="0" smtClean="0"/>
              <a:t>Sinalização das Unidades da SEFAZ em todo o Estado.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395536" y="1649763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i="1" u="sng" dirty="0" smtClean="0"/>
              <a:t>PRÓXIMOS PASSOS:</a:t>
            </a:r>
            <a:r>
              <a:rPr lang="pt-BR" b="1" i="1" u="sng" dirty="0" smtClean="0"/>
              <a:t/>
            </a:r>
            <a:br>
              <a:rPr lang="pt-BR" b="1" i="1" u="sng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72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79712" y="188640"/>
            <a:ext cx="7164288" cy="648072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Situação do Programa: 70% Concluído</a:t>
            </a:r>
            <a:endParaRPr lang="pt-BR" sz="3200" b="1" dirty="0">
              <a:solidFill>
                <a:schemeClr val="bg2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304421449"/>
              </p:ext>
            </p:extLst>
          </p:nvPr>
        </p:nvGraphicFramePr>
        <p:xfrm>
          <a:off x="899592" y="1124744"/>
          <a:ext cx="7488832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34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63688" y="188640"/>
            <a:ext cx="7380312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Aprimoramento da Comunicação Interna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00200"/>
            <a:ext cx="8136904" cy="452596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O projeto, que foi concluído,  teve as suas ações revertidas em rotinas do Núcleo de Comunicação, criado através do Projeto </a:t>
            </a:r>
            <a:r>
              <a:rPr lang="pt-BR" i="1" dirty="0" smtClean="0"/>
              <a:t>“Criação do Núcleo de Comunicação e Marketing Institucional”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50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Criação do Núcleo de Comunicação e Marketing Institucional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pt-BR" dirty="0" smtClean="0"/>
              <a:t>Inserção do Núcleo de Comunicação e Marketing Institucional no Organograma da SEFAZ – Resolução/SEFAZ Nº 2.574/2014;</a:t>
            </a:r>
          </a:p>
          <a:p>
            <a:r>
              <a:rPr lang="pt-BR" dirty="0" smtClean="0"/>
              <a:t>Demandas iniciais dos projetos que envolvem atendimento ao contribuinte captadas, visando a otimização de esforços e a redução de custos para Campanhas de divulgação; e</a:t>
            </a:r>
          </a:p>
          <a:p>
            <a:r>
              <a:rPr lang="pt-BR" dirty="0" smtClean="0"/>
              <a:t>Levantamento da estrutura ideal para o Núcleo elaborado.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7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Criação do Núcleo de Comunicação e Marketing Institucional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7881" y="1340768"/>
            <a:ext cx="8229600" cy="648072"/>
          </a:xfrm>
        </p:spPr>
        <p:txBody>
          <a:bodyPr/>
          <a:lstStyle/>
          <a:p>
            <a:r>
              <a:rPr lang="pt-BR" sz="2800" b="1" i="1" u="sng" dirty="0" smtClean="0"/>
              <a:t>PRÓXIMOS PASSOS:</a:t>
            </a:r>
            <a:r>
              <a:rPr lang="pt-BR" b="1" i="1" u="sng" dirty="0"/>
              <a:t/>
            </a:r>
            <a:br>
              <a:rPr lang="pt-BR" b="1" i="1" u="sng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517881" y="1844824"/>
            <a:ext cx="8545124" cy="4525963"/>
          </a:xfrm>
        </p:spPr>
        <p:txBody>
          <a:bodyPr/>
          <a:lstStyle/>
          <a:p>
            <a:r>
              <a:rPr lang="pt-BR" sz="2800" dirty="0" smtClean="0"/>
              <a:t>Contratação de profissionais da área de comunicação;</a:t>
            </a:r>
          </a:p>
          <a:p>
            <a:r>
              <a:rPr lang="pt-BR" sz="2800" dirty="0" smtClean="0"/>
              <a:t>Aquisição dos recursos materiais necessários ao setor;</a:t>
            </a:r>
          </a:p>
          <a:p>
            <a:r>
              <a:rPr lang="pt-BR" sz="2800" dirty="0" smtClean="0"/>
              <a:t>Obtenção de quadros murais para as Agências Fazendárias e demais prédios da SEFAZ; e</a:t>
            </a:r>
          </a:p>
          <a:p>
            <a:r>
              <a:rPr lang="pt-BR" sz="2800" dirty="0" smtClean="0"/>
              <a:t>Contínuo suporte aos projetos provenientes do Planejamento Estratégico e às demandas de comunicação levantadas pelos setores da SEFAZ.</a:t>
            </a:r>
          </a:p>
        </p:txBody>
      </p:sp>
    </p:spTree>
    <p:extLst>
      <p:ext uri="{BB962C8B-B14F-4D97-AF65-F5344CB8AC3E}">
        <p14:creationId xmlns:p14="http://schemas.microsoft.com/office/powerpoint/2010/main" val="2957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Elaboração da Política de Comunicação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pt-BR" sz="2800" dirty="0" smtClean="0"/>
              <a:t>Levantamento da política do atual Governo;</a:t>
            </a:r>
          </a:p>
          <a:p>
            <a:endParaRPr lang="pt-BR" sz="1200" dirty="0" smtClean="0"/>
          </a:p>
          <a:p>
            <a:r>
              <a:rPr lang="pt-BR" sz="2800" dirty="0" smtClean="0"/>
              <a:t>Apoio da Governadoria;</a:t>
            </a:r>
          </a:p>
          <a:p>
            <a:endParaRPr lang="pt-BR" sz="1200" dirty="0"/>
          </a:p>
          <a:p>
            <a:r>
              <a:rPr lang="pt-BR" sz="2800" dirty="0" smtClean="0"/>
              <a:t>Política elaborada e em fase de revisão; e</a:t>
            </a:r>
          </a:p>
          <a:p>
            <a:endParaRPr lang="pt-BR" sz="1200" dirty="0" smtClean="0"/>
          </a:p>
          <a:p>
            <a:r>
              <a:rPr lang="pt-BR" sz="2800" dirty="0" smtClean="0"/>
              <a:t>Integração da política de comunicação com os Programas em desenvolvimento.</a:t>
            </a:r>
          </a:p>
        </p:txBody>
      </p:sp>
    </p:spTree>
    <p:extLst>
      <p:ext uri="{BB962C8B-B14F-4D97-AF65-F5344CB8AC3E}">
        <p14:creationId xmlns:p14="http://schemas.microsoft.com/office/powerpoint/2010/main" val="22368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Elaboração da Política de Comunicação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95536" y="2312876"/>
            <a:ext cx="8229600" cy="4525963"/>
          </a:xfrm>
        </p:spPr>
        <p:txBody>
          <a:bodyPr/>
          <a:lstStyle/>
          <a:p>
            <a:r>
              <a:rPr lang="pt-BR" sz="2800" dirty="0" smtClean="0"/>
              <a:t>Aprovação da Política de Comunicação pelo próximo Governo;</a:t>
            </a:r>
          </a:p>
          <a:p>
            <a:endParaRPr lang="pt-BR" sz="1200" dirty="0" smtClean="0"/>
          </a:p>
          <a:p>
            <a:endParaRPr lang="pt-BR" sz="100" dirty="0" smtClean="0"/>
          </a:p>
          <a:p>
            <a:r>
              <a:rPr lang="pt-BR" sz="2800" dirty="0" smtClean="0"/>
              <a:t>Publicação da Política; e</a:t>
            </a:r>
          </a:p>
          <a:p>
            <a:endParaRPr lang="pt-BR" sz="1200" dirty="0" smtClean="0"/>
          </a:p>
          <a:p>
            <a:r>
              <a:rPr lang="pt-BR" sz="2800" dirty="0" smtClean="0"/>
              <a:t>Divulgação aos interessados.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1649763"/>
            <a:ext cx="8229600" cy="648072"/>
          </a:xfrm>
        </p:spPr>
        <p:txBody>
          <a:bodyPr/>
          <a:lstStyle/>
          <a:p>
            <a:r>
              <a:rPr lang="pt-BR" sz="2800" b="1" i="1" u="sng" dirty="0" smtClean="0"/>
              <a:t>PRÓXIMOS PASSOS:</a:t>
            </a:r>
            <a:r>
              <a:rPr lang="pt-BR" b="1" i="1" u="sng" dirty="0"/>
              <a:t/>
            </a:r>
            <a:br>
              <a:rPr lang="pt-BR" b="1" i="1" u="sng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70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Padronização da Identidade Visual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720080"/>
          </a:xfrm>
        </p:spPr>
        <p:txBody>
          <a:bodyPr/>
          <a:lstStyle/>
          <a:p>
            <a:r>
              <a:rPr lang="pt-BR" sz="2800" b="1" i="1" u="sng" dirty="0"/>
              <a:t>Criação </a:t>
            </a:r>
            <a:r>
              <a:rPr lang="pt-BR" sz="2800" b="1" i="1" u="sng" dirty="0" smtClean="0"/>
              <a:t>do novo </a:t>
            </a:r>
            <a:r>
              <a:rPr lang="pt-BR" sz="2800" b="1" i="1" u="sng" dirty="0"/>
              <a:t>logotipo da SEFAZ </a:t>
            </a:r>
            <a:r>
              <a:rPr lang="pt-BR" sz="2800" b="1" i="1" u="sng" dirty="0" smtClean="0"/>
              <a:t>: </a:t>
            </a:r>
            <a:br>
              <a:rPr lang="pt-BR" sz="2800" b="1" i="1" u="sng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pt-BR" sz="2800" dirty="0" smtClean="0"/>
              <a:t>Unidade visual criada para fortalecimento da Identidade Corporativa;</a:t>
            </a:r>
          </a:p>
          <a:p>
            <a:r>
              <a:rPr lang="pt-BR" sz="2800" dirty="0" smtClean="0"/>
              <a:t>Elaboração de padrão de identidade visual para documentos internos e cartões de visita;</a:t>
            </a:r>
          </a:p>
          <a:p>
            <a:r>
              <a:rPr lang="pt-BR" sz="2800" dirty="0" smtClean="0"/>
              <a:t>Crachás para os servidores em fase de produção;</a:t>
            </a:r>
          </a:p>
          <a:p>
            <a:r>
              <a:rPr lang="pt-BR" sz="2800" dirty="0" smtClean="0"/>
              <a:t>Projeto de sinalização para as agências fazendárias e demais prédios da SEFAZ concluído; e</a:t>
            </a:r>
            <a:endParaRPr lang="pt-BR" sz="2800" dirty="0"/>
          </a:p>
          <a:p>
            <a:r>
              <a:rPr lang="pt-BR" sz="2800" dirty="0" smtClean="0"/>
              <a:t>Publicação do Decreto Nº 14.028, de 08/08/2014.</a:t>
            </a:r>
          </a:p>
          <a:p>
            <a:endParaRPr lang="pt-BR" sz="2800" dirty="0" smtClean="0"/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3508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1680" y="188640"/>
            <a:ext cx="7452320" cy="792088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2"/>
                </a:solidFill>
              </a:rPr>
              <a:t>Projeto: Padronização da Identidade Visual da SEFAZ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11648" y="1166018"/>
            <a:ext cx="8229600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pt-BR" altLang="pt-BR" sz="2800" b="1" i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Representação</a:t>
            </a:r>
            <a:r>
              <a:rPr lang="pt-BR" altLang="pt-BR" sz="2800" b="1" i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endParaRPr lang="pt-BR" altLang="pt-BR" sz="28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Foram escolhidos elementos que </a:t>
            </a:r>
            <a:r>
              <a:rPr lang="pt-BR" altLang="pt-BR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identificam o </a:t>
            </a:r>
            <a:r>
              <a:rPr lang="pt-BR" altLang="pt-BR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nosso </a:t>
            </a:r>
            <a:r>
              <a:rPr lang="pt-BR" altLang="pt-BR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pt-BR" altLang="pt-BR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tais como: a</a:t>
            </a:r>
            <a:r>
              <a:rPr lang="pt-BR" altLang="pt-BR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altLang="pt-BR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ossa </a:t>
            </a:r>
            <a:r>
              <a:rPr lang="pt-BR" altLang="pt-BR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Bandeira e seus </a:t>
            </a:r>
            <a:r>
              <a:rPr lang="pt-BR" altLang="pt-BR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elementos; a fauna (asas </a:t>
            </a:r>
            <a:r>
              <a:rPr lang="pt-BR" altLang="pt-BR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altLang="pt-BR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nadadeiras</a:t>
            </a:r>
            <a:r>
              <a:rPr lang="pt-BR" altLang="pt-BR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e a </a:t>
            </a:r>
            <a:r>
              <a:rPr lang="pt-BR" altLang="pt-BR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folha </a:t>
            </a:r>
            <a:r>
              <a:rPr lang="pt-BR" altLang="pt-BR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altLang="pt-BR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nossa flora e cultura agrícola.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2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95536" y="6743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3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97730AB056EE4EBDA1BF60A4CDB848" ma:contentTypeVersion="0" ma:contentTypeDescription="Crie um novo documento." ma:contentTypeScope="" ma:versionID="6e00ccfb2f53b63a189b542c249615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4177FF-3B1E-451D-B82A-DD865097A8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D1D441-6742-47AC-8361-1364279DD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2A5552-BB9A-43DA-9C28-384FF7FFA8AF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492</Words>
  <Application>Microsoft Office PowerPoint</Application>
  <PresentationFormat>Apresentação na tela (4:3)</PresentationFormat>
  <Paragraphs>69</Paragraphs>
  <Slides>17</Slides>
  <Notes>16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Tema do Office</vt:lpstr>
      <vt:lpstr>Programa de Comunicação Institucional</vt:lpstr>
      <vt:lpstr>Apresentação do PowerPoint</vt:lpstr>
      <vt:lpstr>Apresentação do PowerPoint</vt:lpstr>
      <vt:lpstr>Apresentação do PowerPoint</vt:lpstr>
      <vt:lpstr>PRÓXIMOS PASSOS: </vt:lpstr>
      <vt:lpstr>Apresentação do PowerPoint</vt:lpstr>
      <vt:lpstr>PRÓXIMOS PASSOS: </vt:lpstr>
      <vt:lpstr>Criação do novo logotipo da SEFAZ :   </vt:lpstr>
      <vt:lpstr>Apresentação do PowerPoint</vt:lpstr>
      <vt:lpstr>Apresentação do PowerPoint</vt:lpstr>
      <vt:lpstr>Logotipos: </vt:lpstr>
      <vt:lpstr>Unidades da SEFAZ:</vt:lpstr>
      <vt:lpstr>Cartões de Visita: </vt:lpstr>
      <vt:lpstr>Crachás: </vt:lpstr>
      <vt:lpstr>Apresentação do PowerPoint</vt:lpstr>
      <vt:lpstr>Sinalização das Agenfas e Prédios da SEFAZ:  </vt:lpstr>
      <vt:lpstr>Apresentação do PowerPoint</vt:lpstr>
    </vt:vector>
  </TitlesOfParts>
  <Company>SGI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Justificativa - Principais Referências Estratégicas</dc:title>
  <dc:creator>tnogueira</dc:creator>
  <cp:lastModifiedBy>SABRINA MELO</cp:lastModifiedBy>
  <cp:revision>184</cp:revision>
  <cp:lastPrinted>2014-11-19T13:54:02Z</cp:lastPrinted>
  <dcterms:created xsi:type="dcterms:W3CDTF">2013-08-15T19:19:56Z</dcterms:created>
  <dcterms:modified xsi:type="dcterms:W3CDTF">2014-11-24T10:43:49Z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0x0101006097730AB056EE4EBDA1BF60A4CDB848</vt:lpwstr>
  </property>
</Properties>
</file>