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9" r:id="rId5"/>
    <p:sldId id="305" r:id="rId6"/>
    <p:sldId id="31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9" r:id="rId16"/>
    <p:sldId id="317" r:id="rId17"/>
    <p:sldId id="320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122-FEFC-45E3-B787-D4EF77A6F367}" type="datetimeFigureOut">
              <a:rPr lang="pt-BR" smtClean="0"/>
              <a:t>24/11/2014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EE58-E1B6-41A7-914D-C608B83FA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489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46E55D-6512-4D4B-835C-E2FB265FAA23}" type="datetimeFigureOut">
              <a:rPr lang="pt-BR"/>
              <a:pPr>
                <a:defRPr/>
              </a:pPr>
              <a:t>24/11/2014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23F40D-F5CB-48B9-96DD-009719F80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1181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B195-1CF0-42CB-9CF8-64944C3B79A6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7E50-6C3E-4210-9EDF-99E5AD5341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1CA-9D4C-4692-B945-523A189D5D40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5FA4-D481-444E-9E5C-B8BC0EB2B1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D255-AB6C-4F59-9FCC-1618174F9699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C60F-49D4-4976-B5EC-C2147F06A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86A-1B3C-4B57-8EA1-FF66C35C5857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3D3E-055C-4796-BBF3-355189CC2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521C-4FE5-4781-9CC3-F4A829F61A63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4D19-D3CB-46DF-8A22-AAB2ACFAF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9406-B97F-4C86-8005-0274F04E28A3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D70D-BFED-4330-9ED4-17628A978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D6614-CED9-4989-BE31-593FD0F2D0E7}" type="datetime1">
              <a:rPr lang="pt-BR" smtClean="0"/>
              <a:t>24/11/2014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DC-7F20-4368-A152-6E69C70E2C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98A6-B725-4ED9-847C-A7AE9DD2EC98}" type="datetime1">
              <a:rPr lang="pt-BR" smtClean="0"/>
              <a:t>24/11/2014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36C5-947C-41E4-B8D5-03832B48A7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0865-050A-4F96-86A7-D163990813C9}" type="datetime1">
              <a:rPr lang="pt-BR" smtClean="0"/>
              <a:t>24/11/2014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07E4-4E44-43A4-BF45-601A94CEE2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00FC-F95B-41DE-A8E3-35277F356660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2074-087B-44C0-A7E0-6D1BD4A7C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9913-8978-4C51-A05E-6E371A3775B4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D58B-1A5A-47E5-9EBC-C15BFB2BA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98F4-D4A3-4A86-91E5-BCCAE9F7BA03}" type="datetime1">
              <a:rPr lang="pt-BR" smtClean="0"/>
              <a:t>24/11/2014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dirty="0" err="1" smtClean="0"/>
              <a:t>Progama</a:t>
            </a:r>
            <a:r>
              <a:rPr lang="pt-BR" dirty="0" smtClean="0"/>
              <a:t> de ....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6F509-DA05-4C04-9233-B5D11CE3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 idx="4294967295"/>
          </p:nvPr>
        </p:nvSpPr>
        <p:spPr>
          <a:xfrm>
            <a:off x="1403648" y="1228466"/>
            <a:ext cx="6048375" cy="2376488"/>
          </a:xfrm>
        </p:spPr>
        <p:txBody>
          <a:bodyPr/>
          <a:lstStyle/>
          <a:p>
            <a:pPr eaLnBrk="1" hangingPunct="1"/>
            <a:r>
              <a:rPr lang="pt-BR" b="1" dirty="0" smtClean="0"/>
              <a:t>Programa de Excelência no Atendimento ao Contribuinte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01007" y="413427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Apresentação – </a:t>
            </a:r>
            <a:r>
              <a:rPr lang="pt-BR" sz="2400" b="1" dirty="0">
                <a:solidFill>
                  <a:srgbClr val="A8CF45"/>
                </a:solidFill>
              </a:rPr>
              <a:t>1º Ciclo </a:t>
            </a:r>
            <a:r>
              <a:rPr lang="pt-BR" sz="2400" b="1" dirty="0" smtClean="0">
                <a:solidFill>
                  <a:srgbClr val="A8CF45"/>
                </a:solidFill>
              </a:rPr>
              <a:t>EGP/SEFAZ</a:t>
            </a:r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– Novembro/2014 </a:t>
            </a:r>
            <a:endParaRPr lang="pt-BR" sz="2400" b="1" dirty="0">
              <a:solidFill>
                <a:srgbClr val="A8CF45"/>
              </a:solidFill>
              <a:latin typeface="+mn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541467" y="4797152"/>
            <a:ext cx="3630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Gerente: Ivan Lopes Magalhães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12068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Ação: Avaliação da Viabilidade da Ouvidoria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948264" y="692696"/>
            <a:ext cx="20522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100 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Concluída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285293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Relatório concluído e entregue ao NAC.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39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12068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Ação: Política de Atendimento da SEFAZ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04248" y="692696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100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Concluída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85293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Resolução/SEFAZ nº 2.519, de 12.12.2013  (</a:t>
            </a:r>
            <a:r>
              <a:rPr lang="pt-BR" dirty="0"/>
              <a:t>Publicada no DOE nº 8.577, de </a:t>
            </a:r>
            <a:r>
              <a:rPr lang="pt-BR" dirty="0" smtClean="0"/>
              <a:t>16.12.2013)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3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12068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Ação: Criar o Fale Conosco da SEFAZ 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04248" y="692696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30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Execução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852936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Atendimento via internet da SEFAZ para esclarecimento de dúvidas sobre assuntos específicos.</a:t>
            </a:r>
          </a:p>
          <a:p>
            <a:endParaRPr lang="pt-BR" dirty="0" smtClean="0"/>
          </a:p>
          <a:p>
            <a:r>
              <a:rPr lang="pt-BR" dirty="0" smtClean="0"/>
              <a:t>Esta ação, iniciada em outubro de 2014, </a:t>
            </a:r>
            <a:r>
              <a:rPr lang="pt-BR" dirty="0" smtClean="0">
                <a:solidFill>
                  <a:srgbClr val="FFC000"/>
                </a:solidFill>
              </a:rPr>
              <a:t>deverá ser transformada em projeto em 2015</a:t>
            </a:r>
            <a:r>
              <a:rPr lang="pt-BR" dirty="0" smtClean="0"/>
              <a:t>.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92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83568" y="1052736"/>
            <a:ext cx="756084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+mj-lt"/>
                <a:ea typeface="+mj-ea"/>
                <a:cs typeface="+mj-cs"/>
              </a:rPr>
              <a:t>Equipe</a:t>
            </a:r>
            <a:r>
              <a:rPr lang="pt-BR" sz="2000" b="1" dirty="0" smtClean="0">
                <a:latin typeface="+mj-lt"/>
              </a:rPr>
              <a:t> do Programa de Excelência no Atendimento ao Contribuinte:</a:t>
            </a:r>
          </a:p>
          <a:p>
            <a:pPr algn="just"/>
            <a:endParaRPr lang="pt-BR" sz="2000" b="1" dirty="0">
              <a:solidFill>
                <a:srgbClr val="FF0000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Gerente do Programa: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Ivan Magalhães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Assistente do Programa: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Giselle Fontoura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Gerente do Projeto Catálogo se Serviços: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Giselle Fontoura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Gerente do Projeto Serviços pela Internet: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Fábio Albuquerque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Gerente do Projeto Atendimento Presencial: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Rubens França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Gerente do Projeto Atendimento Telefônico: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Cláudia Ishikawa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Gerente do Projeto Plantão Fiscal: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João Mesquita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Gerente do Projeto Centro de Atendimento: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Rogério Colman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Responsável pela Ação Política de Atendimento: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Milton Pessôa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Responsável pela Ação Viabilidade da Ouvidoria: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Tânia Palamin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Responsável pela Ação Fale Conosco: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Rogério Colman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Consultor do Programa: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Marcos Glienke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Consultora do Programa: 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Paula Rodrigues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Diversos colaboradores da SEFAZ</a:t>
            </a:r>
          </a:p>
        </p:txBody>
      </p:sp>
    </p:spTree>
    <p:extLst>
      <p:ext uri="{BB962C8B-B14F-4D97-AF65-F5344CB8AC3E}">
        <p14:creationId xmlns:p14="http://schemas.microsoft.com/office/powerpoint/2010/main" val="408290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83568" y="1052736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“Promover </a:t>
            </a:r>
            <a:r>
              <a:rPr lang="pt-BR" dirty="0"/>
              <a:t>a transparência, clareza e efetividade das informações prestadas ao contribuinte no primeiro atendimento, eliminando, sempre que possível, a necessidade de novos deslocamentos e a reapresentação de </a:t>
            </a:r>
            <a:r>
              <a:rPr lang="pt-BR" dirty="0" smtClean="0"/>
              <a:t>documentos.” (Art. 2º, VI, da Resolução/SEFAZ nº 2.519/2013, citando um dos objetivos fundamentais da Política de Atendimento ao Contribuinte).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“No </a:t>
            </a:r>
            <a:r>
              <a:rPr lang="pt-BR" dirty="0"/>
              <a:t>interesse da agilidade e efetividade, o atendimento ao contribuinte será realizado, sempre que possível, pelo meio mais rápido, econômico e conveniente, garantido o atendimento presencial quando o virtual não for acessível ao </a:t>
            </a:r>
            <a:r>
              <a:rPr lang="pt-BR" dirty="0" smtClean="0"/>
              <a:t>contribuinte.” (Art. 3º da Resolução/SEFAZ nº 2.519/2013).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059832" y="530120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Final da Apresentação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59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624736" cy="1008112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 smtClean="0"/>
              <a:t>Programa de Excelência no Atendimento ao Contribuinte</a:t>
            </a:r>
            <a:endParaRPr lang="pt-BR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560840" cy="3600400"/>
          </a:xfrm>
        </p:spPr>
        <p:txBody>
          <a:bodyPr>
            <a:noAutofit/>
          </a:bodyPr>
          <a:lstStyle/>
          <a:p>
            <a:pPr algn="l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</a:t>
            </a:r>
            <a:r>
              <a:rPr lang="pt-BR" sz="18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benefícios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Programa 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Integração dos canais de atendimento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possibilitando base única de dados e histórico do contribuinte;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Adoção de indicadores de desempenho que possibilitem gerenciar e aprimorar a administração tributária,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simplificando o cumprimento das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obrigações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Padronização de serviços e procedimentos, com redução de retrabalho e aumento da qualidade e objetividade, gerando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satisfação do contribuinte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Transparência e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convergência com a política de Gestão por Resultados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SEFAZ.</a:t>
            </a: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624736" cy="1008112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 smtClean="0"/>
              <a:t>Programa de Excelência no Atendimento ao Contribuinte</a:t>
            </a:r>
            <a:endParaRPr lang="pt-BR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3717032"/>
            <a:ext cx="7560840" cy="1944216"/>
          </a:xfrm>
        </p:spPr>
        <p:txBody>
          <a:bodyPr>
            <a:noAutofit/>
          </a:bodyPr>
          <a:lstStyle/>
          <a:p>
            <a:pPr algn="l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Concluir os projetos e ações 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ainda em andamento;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Implantar o grupo de trabalho do NAC, visando assegurar a melhoria continuada;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Desenvolver novos projetos 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voltados à excelência no atendimento ao contribuinte.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76256" y="692665"/>
            <a:ext cx="2124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solidFill>
                  <a:srgbClr val="A8CF45"/>
                </a:solidFill>
              </a:rPr>
              <a:t>75%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187116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Fase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atual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b="1" dirty="0" smtClean="0">
                <a:solidFill>
                  <a:srgbClr val="A8CF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</a:t>
            </a:r>
            <a:endParaRPr lang="pt-BR" b="1" dirty="0">
              <a:solidFill>
                <a:srgbClr val="A8CF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420888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Principais Dificuldades: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pt-B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Ausência de grupo de trabalho do NAC e de equipe dedicada de analistas, na SGI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à disposição do Programa; 2. Escassez de recursos para aquisição de ferramentas de gestão, contratação de serviços e pessoal.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1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48072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1: Criação do Catálogo de Serviços prestados ao Contribuinte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7560840" cy="136815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1. Após publicação e avaliação da versão 1.0 para o público interno (2014)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desenvolver o Banco de Dados e a versão 2.0 (oficial)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Catálogo; 2. Formar equipe de manutenção, avaliação e atualização do Catálogo; 3.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Criar o passo a passo e o fluxo de trabalho de cada serviço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308304" y="692665"/>
            <a:ext cx="1728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89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+mn-lt"/>
                <a:cs typeface="+mn-cs"/>
              </a:rPr>
              <a:t>Fase</a:t>
            </a:r>
            <a:r>
              <a:rPr lang="pt-BR" dirty="0" smtClean="0"/>
              <a:t> atual: </a:t>
            </a:r>
            <a:r>
              <a:rPr lang="pt-BR" b="1" dirty="0" smtClean="0">
                <a:solidFill>
                  <a:srgbClr val="A8CF45"/>
                </a:solidFill>
              </a:rPr>
              <a:t>Execução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86943" y="270892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Principais Dificuldades: </a:t>
            </a:r>
            <a:r>
              <a:rPr lang="pt-B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Banco de Dados para suporte e publicação do Catálogo de Serviços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acessível ao contribuinte, no sítio da SEFAZ, </a:t>
            </a:r>
            <a:r>
              <a:rPr lang="pt-B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disponibilizado pela SGI dentro do prazo previsto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no cronograma do projeto.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51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48072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2: Aprimoramento da Prestação de Serviços pela Internet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7560840" cy="136815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1. Restringir serviços aos contribuintes com pendência de Termo de Responsabilidade de uso do ICMS Transparente; 2.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Recadastrar todos os contribuintes 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mediante utilização de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assinatura digital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3. Desenvolver, no ICMS Transparente, sistema de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pesquisa de opinião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272300" y="692665"/>
            <a:ext cx="18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19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Execução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852936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Principais Dificuldades: </a:t>
            </a:r>
            <a:r>
              <a:rPr lang="pt-BR" dirty="0" smtClean="0">
                <a:solidFill>
                  <a:srgbClr val="FFC000"/>
                </a:solidFill>
              </a:rPr>
              <a:t>Dificuldade de promover, com agilidade, alterações ou implementações na estrutura de atendimento virtual da SEFAZ</a:t>
            </a:r>
            <a:r>
              <a:rPr lang="pt-BR" dirty="0" smtClean="0"/>
              <a:t>, em virtude de estrutura de atendimento insuficiente da SGI.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53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552728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3: Reestruturação do Atendimento Presencial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149080"/>
            <a:ext cx="7560840" cy="1800200"/>
          </a:xfrm>
        </p:spPr>
        <p:txBody>
          <a:bodyPr>
            <a:normAutofit/>
          </a:bodyPr>
          <a:lstStyle/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1.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Adquirir ferramenta de gestão de atendimento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2. Realizar treinamentos visando à melhoria do atendimento; 3. Implantar a proposta de reestruturação física;                4. Readequar o quadro de atendentes; 5.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Avaliar a satisfação dos usuários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6. Definir e criar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centrais de excelência no atendimento ao contribuinte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344308" y="692696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98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Execução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89678" y="2564904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Principais Dificuldades: </a:t>
            </a:r>
            <a:r>
              <a:rPr lang="pt-BR" dirty="0" smtClean="0"/>
              <a:t>1. </a:t>
            </a:r>
            <a:r>
              <a:rPr lang="pt-BR" dirty="0" smtClean="0">
                <a:solidFill>
                  <a:srgbClr val="FFC000"/>
                </a:solidFill>
              </a:rPr>
              <a:t>Alto índice de servidores terceirizados</a:t>
            </a:r>
            <a:r>
              <a:rPr lang="pt-BR" dirty="0" smtClean="0"/>
              <a:t> limita o alcance e resultados dos treinamentos; 2. </a:t>
            </a:r>
            <a:r>
              <a:rPr lang="pt-BR" dirty="0" smtClean="0">
                <a:solidFill>
                  <a:srgbClr val="FFC000"/>
                </a:solidFill>
              </a:rPr>
              <a:t>Dificuldades em comunicação interna e cultura organizacional</a:t>
            </a:r>
            <a:r>
              <a:rPr lang="pt-BR" dirty="0" smtClean="0"/>
              <a:t> prejudicaram a realização de pesquisas e execução de reformas (ex.: balcões de atendimento).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25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12068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4: Reestruturação do Atendimento Telefônico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560840" cy="1440160"/>
          </a:xfrm>
        </p:spPr>
        <p:txBody>
          <a:bodyPr>
            <a:normAutofit/>
          </a:bodyPr>
          <a:lstStyle/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1.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Implantar o </a:t>
            </a:r>
            <a:r>
              <a:rPr lang="pt-BR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proposto no plano de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reestruturação, com aquisições e contratações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2.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Divulgar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novo modelo ao corpo funcional da SEFAZ e ao contribuinte; 3.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Capacitar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 atendentes; 4.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Monitorar e avaliar os resultados alcançados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020272" y="692696"/>
            <a:ext cx="1980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100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Concluído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70892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Principais Dificuldades: </a:t>
            </a:r>
            <a:r>
              <a:rPr lang="pt-BR" dirty="0" smtClean="0"/>
              <a:t>1. </a:t>
            </a:r>
            <a:r>
              <a:rPr lang="pt-BR" dirty="0" smtClean="0">
                <a:solidFill>
                  <a:srgbClr val="FFC000"/>
                </a:solidFill>
              </a:rPr>
              <a:t>Recursos para implantação da proposta </a:t>
            </a:r>
            <a:r>
              <a:rPr lang="pt-BR" dirty="0">
                <a:solidFill>
                  <a:srgbClr val="FFC000"/>
                </a:solidFill>
              </a:rPr>
              <a:t>de reestruturação </a:t>
            </a:r>
            <a:r>
              <a:rPr lang="pt-BR" dirty="0" smtClean="0">
                <a:solidFill>
                  <a:srgbClr val="FFC000"/>
                </a:solidFill>
              </a:rPr>
              <a:t>ainda não disponibilizados </a:t>
            </a:r>
            <a:r>
              <a:rPr lang="pt-BR" dirty="0" smtClean="0"/>
              <a:t>(pessoal e equipamentos);  2. </a:t>
            </a:r>
            <a:r>
              <a:rPr lang="pt-BR" dirty="0" smtClean="0">
                <a:solidFill>
                  <a:srgbClr val="FFC000"/>
                </a:solidFill>
              </a:rPr>
              <a:t>Possibilidade de baixa adesão ao novo modelo </a:t>
            </a:r>
            <a:r>
              <a:rPr lang="pt-BR" dirty="0" smtClean="0"/>
              <a:t>de Atendimento Telefônico por parte do quadro de servidores da SEFAZ.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6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12068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5: Reestruturação do Plantão Fiscal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560840" cy="1152128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1. Criar o Fale Conosco do Plantão Fiscal e avaliar a adesão dos contribuintes; 2. Desenvolver e disponibilizar no sítio da SEFAZ Perguntas e Respostas Frequentes (FAQ); 3. Implantar ferramentas de registro, controle e avaliação dos atendimentos do Plantão.</a:t>
            </a: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380312" y="692696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39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Execução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85293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Principais Dificuldades: </a:t>
            </a:r>
            <a:r>
              <a:rPr lang="pt-BR" dirty="0" smtClean="0"/>
              <a:t>1. </a:t>
            </a:r>
            <a:r>
              <a:rPr lang="pt-BR" dirty="0" smtClean="0">
                <a:solidFill>
                  <a:srgbClr val="FFC000"/>
                </a:solidFill>
              </a:rPr>
              <a:t>Possibilidade de baixa </a:t>
            </a:r>
            <a:r>
              <a:rPr lang="pt-BR" dirty="0" smtClean="0">
                <a:solidFill>
                  <a:srgbClr val="FFC000"/>
                </a:solidFill>
              </a:rPr>
              <a:t>adesão dos gestores </a:t>
            </a:r>
            <a:r>
              <a:rPr lang="pt-BR" dirty="0" smtClean="0"/>
              <a:t>da SEFAZ à </a:t>
            </a:r>
            <a:r>
              <a:rPr lang="pt-BR" dirty="0" smtClean="0"/>
              <a:t>eventual migração </a:t>
            </a:r>
            <a:r>
              <a:rPr lang="pt-BR" dirty="0" smtClean="0"/>
              <a:t>do atendimento telefônico para o atendimento via internet (Fale Conosco); 2. </a:t>
            </a:r>
            <a:r>
              <a:rPr lang="pt-BR" dirty="0" smtClean="0">
                <a:solidFill>
                  <a:srgbClr val="FFC000"/>
                </a:solidFill>
              </a:rPr>
              <a:t>Falta de instrumentos de avaliação</a:t>
            </a:r>
            <a:r>
              <a:rPr lang="pt-BR" dirty="0" smtClean="0"/>
              <a:t>, inclusive controle de chamadas telefônicas perdidas.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39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12068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6: Centro de Atendimento ao Contribuinte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7560840" cy="1368152"/>
          </a:xfrm>
        </p:spPr>
        <p:txBody>
          <a:bodyPr>
            <a:normAutofit/>
          </a:bodyPr>
          <a:lstStyle/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licitação 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construção predial, prevista para o primeiro bimestre; 2. </a:t>
            </a:r>
            <a:r>
              <a:rPr lang="pt-BR" sz="18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Iniciar a construção predial</a:t>
            </a: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092280" y="692696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100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Concluído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2852936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Principais Dificuldades: </a:t>
            </a:r>
            <a:r>
              <a:rPr lang="pt-BR" dirty="0" smtClean="0"/>
              <a:t>Falta de maior agilidade no atendimento da Agesul às necessidades do projeto e demora na realização do </a:t>
            </a:r>
            <a:r>
              <a:rPr lang="pt-BR" dirty="0" smtClean="0">
                <a:solidFill>
                  <a:srgbClr val="FFC000"/>
                </a:solidFill>
              </a:rPr>
              <a:t>edital de licitação</a:t>
            </a:r>
            <a:r>
              <a:rPr lang="pt-BR" dirty="0" smtClean="0"/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948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097730AB056EE4EBDA1BF60A4CDB848" ma:contentTypeVersion="0" ma:contentTypeDescription="Crie um novo documento." ma:contentTypeScope="" ma:versionID="6e00ccfb2f53b63a189b542c249615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4177FF-3B1E-451D-B82A-DD865097A8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D1D441-6742-47AC-8361-1364279DD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52A5552-BB9A-43DA-9C28-384FF7FFA8AF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1137</Words>
  <Application>Microsoft Office PowerPoint</Application>
  <PresentationFormat>Apresentação na tela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Programa de Excelência no Atendimento ao Contribuinte</vt:lpstr>
      <vt:lpstr>Programa de Excelência no Atendimento ao Contribuinte</vt:lpstr>
      <vt:lpstr>Programa de Excelência no Atendimento ao Contribuinte</vt:lpstr>
      <vt:lpstr>Projeto 1: Criação do Catálogo de Serviços prestados ao Contribuinte</vt:lpstr>
      <vt:lpstr>Projeto 2: Aprimoramento da Prestação de Serviços pela Internet</vt:lpstr>
      <vt:lpstr>Projeto 3: Reestruturação do Atendimento Presencial</vt:lpstr>
      <vt:lpstr>Projeto 4: Reestruturação do Atendimento Telefônico</vt:lpstr>
      <vt:lpstr>Projeto 5: Reestruturação do Plantão Fiscal</vt:lpstr>
      <vt:lpstr>Projeto 6: Centro de Atendimento ao Contribuinte</vt:lpstr>
      <vt:lpstr>Ação: Avaliação da Viabilidade da Ouvidoria</vt:lpstr>
      <vt:lpstr>Ação: Política de Atendimento da SEFAZ</vt:lpstr>
      <vt:lpstr>Ação: Criar o Fale Conosco da SEFAZ </vt:lpstr>
      <vt:lpstr>Apresentação do PowerPoint</vt:lpstr>
      <vt:lpstr>Apresentação do PowerPoint</vt:lpstr>
    </vt:vector>
  </TitlesOfParts>
  <Company>SGI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Justificativa - Principais Referências Estratégicas</dc:title>
  <dc:creator>tnogueira</dc:creator>
  <cp:lastModifiedBy>Ivan Lopes Magalhães</cp:lastModifiedBy>
  <cp:revision>177</cp:revision>
  <dcterms:created xsi:type="dcterms:W3CDTF">2013-08-15T19:19:56Z</dcterms:created>
  <dcterms:modified xsi:type="dcterms:W3CDTF">2014-11-24T10:50:37Z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0x0101006097730AB056EE4EBDA1BF60A4CDB848</vt:lpwstr>
  </property>
</Properties>
</file>