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9" r:id="rId5"/>
    <p:sldId id="305" r:id="rId6"/>
    <p:sldId id="318" r:id="rId7"/>
    <p:sldId id="309" r:id="rId8"/>
    <p:sldId id="310" r:id="rId9"/>
    <p:sldId id="311" r:id="rId10"/>
    <p:sldId id="312" r:id="rId11"/>
    <p:sldId id="317" r:id="rId12"/>
    <p:sldId id="320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122-FEFC-45E3-B787-D4EF77A6F367}" type="datetimeFigureOut">
              <a:rPr lang="pt-BR" smtClean="0"/>
              <a:t>23/11/2014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EE58-E1B6-41A7-914D-C608B83FA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489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46E55D-6512-4D4B-835C-E2FB265FAA23}" type="datetimeFigureOut">
              <a:rPr lang="pt-BR"/>
              <a:pPr>
                <a:defRPr/>
              </a:pPr>
              <a:t>23/11/2014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23F40D-F5CB-48B9-96DD-009719F80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1181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B195-1CF0-42CB-9CF8-64944C3B79A6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7E50-6C3E-4210-9EDF-99E5AD5341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1CA-9D4C-4692-B945-523A189D5D40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5FA4-D481-444E-9E5C-B8BC0EB2B1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D255-AB6C-4F59-9FCC-1618174F9699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C60F-49D4-4976-B5EC-C2147F06A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86A-1B3C-4B57-8EA1-FF66C35C5857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3D3E-055C-4796-BBF3-355189CC2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521C-4FE5-4781-9CC3-F4A829F61A63}" type="datetime1">
              <a:rPr lang="pt-BR" smtClean="0"/>
              <a:t>23/11/2014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4D19-D3CB-46DF-8A22-AAB2ACFAF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9406-B97F-4C86-8005-0274F04E28A3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D70D-BFED-4330-9ED4-17628A978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D6614-CED9-4989-BE31-593FD0F2D0E7}" type="datetime1">
              <a:rPr lang="pt-BR" smtClean="0"/>
              <a:t>23/11/2014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DC-7F20-4368-A152-6E69C70E2C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98A6-B725-4ED9-847C-A7AE9DD2EC98}" type="datetime1">
              <a:rPr lang="pt-BR" smtClean="0"/>
              <a:t>23/11/2014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36C5-947C-41E4-B8D5-03832B48A7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0865-050A-4F96-86A7-D163990813C9}" type="datetime1">
              <a:rPr lang="pt-BR" smtClean="0"/>
              <a:t>23/11/2014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07E4-4E44-43A4-BF45-601A94CEE2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00FC-F95B-41DE-A8E3-35277F356660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2074-087B-44C0-A7E0-6D1BD4A7C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9913-8978-4C51-A05E-6E371A3775B4}" type="datetime1">
              <a:rPr lang="pt-BR" smtClean="0"/>
              <a:t>23/11/2014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D58B-1A5A-47E5-9EBC-C15BFB2BA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98F4-D4A3-4A86-91E5-BCCAE9F7BA03}" type="datetime1">
              <a:rPr lang="pt-BR" smtClean="0"/>
              <a:t>23/11/2014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dirty="0" err="1" smtClean="0"/>
              <a:t>Progama</a:t>
            </a:r>
            <a:r>
              <a:rPr lang="pt-BR" dirty="0" smtClean="0"/>
              <a:t> de ....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6F509-DA05-4C04-9233-B5D11CE3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 idx="4294967295"/>
          </p:nvPr>
        </p:nvSpPr>
        <p:spPr>
          <a:xfrm>
            <a:off x="1403648" y="1228466"/>
            <a:ext cx="6048375" cy="2376488"/>
          </a:xfrm>
        </p:spPr>
        <p:txBody>
          <a:bodyPr/>
          <a:lstStyle/>
          <a:p>
            <a:pPr eaLnBrk="1" hangingPunct="1"/>
            <a:r>
              <a:rPr lang="pt-BR" b="1" dirty="0" smtClean="0"/>
              <a:t>Programa de </a:t>
            </a:r>
            <a:r>
              <a:rPr lang="pt-BR" b="1" dirty="0" smtClean="0"/>
              <a:t>Gestão Estratégica</a:t>
            </a:r>
            <a:endParaRPr lang="pt-BR" b="1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401007" y="4365103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Apresentação – </a:t>
            </a:r>
            <a:r>
              <a:rPr lang="pt-BR" sz="2400" b="1" dirty="0">
                <a:solidFill>
                  <a:srgbClr val="A8CF45"/>
                </a:solidFill>
              </a:rPr>
              <a:t>1º Ciclo </a:t>
            </a:r>
            <a:r>
              <a:rPr lang="pt-BR" sz="2400" b="1" dirty="0" smtClean="0">
                <a:solidFill>
                  <a:srgbClr val="A8CF45"/>
                </a:solidFill>
              </a:rPr>
              <a:t>EGP/SEFAZ</a:t>
            </a:r>
            <a:r>
              <a:rPr lang="pt-BR" sz="2400" b="1" dirty="0" smtClean="0">
                <a:solidFill>
                  <a:srgbClr val="A8CF45"/>
                </a:solidFill>
                <a:latin typeface="+mn-lt"/>
              </a:rPr>
              <a:t>– Novembro/2014 </a:t>
            </a:r>
            <a:endParaRPr lang="pt-BR" sz="2400" b="1" dirty="0">
              <a:solidFill>
                <a:srgbClr val="A8CF45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624736" cy="1008112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 smtClean="0"/>
              <a:t>Programa de </a:t>
            </a:r>
            <a:r>
              <a:rPr lang="pt-BR" sz="2400" b="1" dirty="0" smtClean="0"/>
              <a:t>Gestão Estratégica</a:t>
            </a:r>
            <a:endParaRPr lang="pt-BR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7704856" cy="3744416"/>
          </a:xfrm>
        </p:spPr>
        <p:txBody>
          <a:bodyPr>
            <a:noAutofit/>
          </a:bodyPr>
          <a:lstStyle/>
          <a:p>
            <a:pPr algn="l"/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Principais </a:t>
            </a:r>
            <a:r>
              <a:rPr lang="pt-B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benefícios</a:t>
            </a:r>
            <a:r>
              <a:rPr lang="pt-B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Programa : 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/>
              <a:t>Consolidar a governança estratégica na Sefaz/MS;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/>
              <a:t>Garantir o alcance dos objetivos estratégicos da instituição;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/>
              <a:t>Aprimorar a qualidade dos gastos em projetos na área fazendária estadual;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/>
              <a:t>Aperfeiçoar e padronizar os processos em todas as áreas da Secretaria;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/>
              <a:t>Consolidar a Sala de Situação como principal interface estratégica da instituição;</a:t>
            </a:r>
          </a:p>
          <a:p>
            <a:pPr marL="285750" indent="-285750" algn="just">
              <a:buFontTx/>
              <a:buChar char="-"/>
            </a:pPr>
            <a:r>
              <a:rPr lang="pt-BR" sz="2000" dirty="0" smtClean="0"/>
              <a:t>Criar uma agenda estratégica para a Sefaz/MS. </a:t>
            </a:r>
            <a:endParaRPr lang="pt-B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0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624736" cy="1008112"/>
          </a:xfrm>
        </p:spPr>
        <p:txBody>
          <a:bodyPr>
            <a:normAutofit/>
          </a:bodyPr>
          <a:lstStyle/>
          <a:p>
            <a:pPr algn="l"/>
            <a:r>
              <a:rPr lang="pt-BR" sz="2400" b="1" dirty="0" smtClean="0"/>
              <a:t>Programa de </a:t>
            </a:r>
            <a:r>
              <a:rPr lang="pt-BR" sz="2400" b="1" dirty="0" smtClean="0"/>
              <a:t>Gestão Estratégica</a:t>
            </a:r>
            <a:endParaRPr lang="pt-BR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3717032"/>
            <a:ext cx="7560840" cy="1944216"/>
          </a:xfrm>
        </p:spPr>
        <p:txBody>
          <a:bodyPr>
            <a:noAutofit/>
          </a:bodyPr>
          <a:lstStyle/>
          <a:p>
            <a:pPr algn="l"/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Próximos passos para 2015: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Desenvolver um sistema integrado de Governança, envolvendo: Planejamento Estratégico, Gerenciamento de Projetos e Gerenciamento de Processos.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pt-BR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Implantar o e-Processos na Sefaz/MS.</a:t>
            </a:r>
            <a:endParaRPr lang="pt-BR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pt-BR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76256" y="692665"/>
            <a:ext cx="2124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solidFill>
                  <a:srgbClr val="A8CF45"/>
                </a:solidFill>
              </a:rPr>
              <a:t>100%</a:t>
            </a:r>
            <a:endParaRPr lang="pt-BR" sz="4800" dirty="0" smtClean="0">
              <a:solidFill>
                <a:srgbClr val="A8CF45"/>
              </a:solidFill>
            </a:endParaRP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187116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Fase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atual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b="1" dirty="0" smtClean="0">
                <a:solidFill>
                  <a:srgbClr val="A8CF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Finalizado</a:t>
            </a:r>
            <a:endParaRPr lang="pt-BR" b="1" dirty="0">
              <a:solidFill>
                <a:srgbClr val="A8CF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420888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Pontos Críticos: 1.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Reduzida maturidade da instituição;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2. Escassez de recursos para aquisição de ferramentas de gestão, contratação de serviços 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pessoal.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1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620689"/>
            <a:ext cx="6912768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1: </a:t>
            </a:r>
            <a:r>
              <a:rPr lang="pt-BR" sz="2000" b="1" dirty="0" smtClean="0"/>
              <a:t>Implantação da Unidade de Planejamento Estratégico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7452320" y="188640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A8CF45"/>
                </a:solidFill>
              </a:rPr>
              <a:t>100</a:t>
            </a:r>
            <a:r>
              <a:rPr lang="pt-BR" sz="4000" dirty="0" smtClean="0">
                <a:solidFill>
                  <a:srgbClr val="A8CF45"/>
                </a:solidFill>
              </a:rPr>
              <a:t>%</a:t>
            </a:r>
            <a:endParaRPr lang="pt-BR" sz="4000" dirty="0" smtClean="0">
              <a:solidFill>
                <a:srgbClr val="A8CF45"/>
              </a:solidFill>
            </a:endParaRP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+mn-lt"/>
                <a:cs typeface="+mn-cs"/>
              </a:rPr>
              <a:t>Fase</a:t>
            </a:r>
            <a:r>
              <a:rPr lang="pt-BR" dirty="0" smtClean="0"/>
              <a:t> atual: </a:t>
            </a:r>
            <a:r>
              <a:rPr lang="pt-BR" b="1" dirty="0" smtClean="0">
                <a:solidFill>
                  <a:srgbClr val="A8CF45"/>
                </a:solidFill>
              </a:rPr>
              <a:t>Finalizado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86943" y="2708920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Produtos: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Equipe formada;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Estrutura física definida;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Normativos: Ideologia, Governança e Comitê de Gestão Estratégica;</a:t>
            </a:r>
          </a:p>
          <a:p>
            <a:pPr marL="285750" indent="-285750" algn="just">
              <a:buFontTx/>
              <a:buChar char="-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rocessos da Gestão Estratégica;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Comitê de Gestão Estratégica e formato de suas reuniões;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 de BSC das Unidades.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51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48072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2: </a:t>
            </a:r>
            <a:r>
              <a:rPr lang="pt-BR" sz="2000" b="1" dirty="0" smtClean="0"/>
              <a:t>Implantação do Escritório de Projetos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7272300" y="692665"/>
            <a:ext cx="18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100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  <a:endParaRPr lang="pt-BR" sz="4800" dirty="0" smtClean="0">
              <a:solidFill>
                <a:srgbClr val="A8CF45"/>
              </a:solidFill>
            </a:endParaRP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err="1" smtClean="0">
                <a:solidFill>
                  <a:srgbClr val="A8CF45"/>
                </a:solidFill>
              </a:rPr>
              <a:t>Finalidado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86943" y="2708920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Produtos: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Equipe formada;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Estrutura física definida;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Normativos: definição dos gerentes;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 e Processos de Gerenciamento de Projetos;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 e Processos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 Gerenciamento de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Portfólio;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Capacitação de Gerentes;</a:t>
            </a:r>
          </a:p>
        </p:txBody>
      </p:sp>
    </p:spTree>
    <p:extLst>
      <p:ext uri="{BB962C8B-B14F-4D97-AF65-F5344CB8AC3E}">
        <p14:creationId xmlns:p14="http://schemas.microsoft.com/office/powerpoint/2010/main" val="9253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552728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3: </a:t>
            </a:r>
            <a:r>
              <a:rPr lang="pt-BR" sz="2000" b="1" dirty="0" smtClean="0"/>
              <a:t>Implantação do Escritório de Processos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7164288" y="692696"/>
            <a:ext cx="1836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100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  <a:endParaRPr lang="pt-BR" sz="4800" dirty="0" smtClean="0">
              <a:solidFill>
                <a:srgbClr val="A8CF45"/>
              </a:solidFill>
            </a:endParaRP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Execução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86943" y="2708920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Produtos: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Equipe formada;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Estrutura física definida;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 e Processos de Gerenciamento de Processos;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Capacitação de Líderes e outros servidores;</a:t>
            </a:r>
          </a:p>
        </p:txBody>
      </p:sp>
    </p:spTree>
    <p:extLst>
      <p:ext uri="{BB962C8B-B14F-4D97-AF65-F5344CB8AC3E}">
        <p14:creationId xmlns:p14="http://schemas.microsoft.com/office/powerpoint/2010/main" val="115925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6120680" cy="1008112"/>
          </a:xfrm>
        </p:spPr>
        <p:txBody>
          <a:bodyPr>
            <a:normAutofit/>
          </a:bodyPr>
          <a:lstStyle/>
          <a:p>
            <a:pPr algn="l"/>
            <a:r>
              <a:rPr lang="pt-BR" sz="2000" b="1" dirty="0" smtClean="0"/>
              <a:t>Projeto 4: </a:t>
            </a:r>
            <a:r>
              <a:rPr lang="pt-BR" sz="2000" b="1" dirty="0" smtClean="0"/>
              <a:t>Implantação da Sala de Situação</a:t>
            </a:r>
            <a:endParaRPr lang="pt-BR" sz="20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7020272" y="692696"/>
            <a:ext cx="1980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solidFill>
                  <a:srgbClr val="A8CF45"/>
                </a:solidFill>
              </a:rPr>
              <a:t>100</a:t>
            </a:r>
            <a:r>
              <a:rPr lang="pt-BR" sz="4800" dirty="0" smtClean="0">
                <a:solidFill>
                  <a:srgbClr val="A8CF45"/>
                </a:solidFill>
              </a:rPr>
              <a:t>%</a:t>
            </a:r>
          </a:p>
          <a:p>
            <a:r>
              <a:rPr lang="pt-BR" sz="1600" b="1" dirty="0" smtClean="0">
                <a:solidFill>
                  <a:srgbClr val="A8CF45"/>
                </a:solidFill>
              </a:rPr>
              <a:t>concluídos</a:t>
            </a:r>
            <a:endParaRPr lang="pt-BR" sz="1600" b="1" dirty="0">
              <a:solidFill>
                <a:srgbClr val="A8CF45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20608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Fase atual: </a:t>
            </a:r>
            <a:r>
              <a:rPr lang="pt-BR" b="1" dirty="0" smtClean="0">
                <a:solidFill>
                  <a:srgbClr val="A8CF45"/>
                </a:solidFill>
              </a:rPr>
              <a:t>Concluído</a:t>
            </a:r>
            <a:endParaRPr lang="pt-BR" b="1" dirty="0">
              <a:solidFill>
                <a:srgbClr val="A8CF45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95536" y="2708920"/>
            <a:ext cx="760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Produtos: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Equipe formada;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Estrutura física definida;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Conjunto de Dados e Informações políticas, econômicas e tributárias;</a:t>
            </a: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Formação e capacitação do Grupo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Tecnopolítico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 dos 3 balanços de Governo;</a:t>
            </a:r>
          </a:p>
        </p:txBody>
      </p:sp>
    </p:spTree>
    <p:extLst>
      <p:ext uri="{BB962C8B-B14F-4D97-AF65-F5344CB8AC3E}">
        <p14:creationId xmlns:p14="http://schemas.microsoft.com/office/powerpoint/2010/main" val="427568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83568" y="1052736"/>
            <a:ext cx="756084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latin typeface="+mj-lt"/>
                <a:ea typeface="+mj-ea"/>
                <a:cs typeface="+mj-cs"/>
              </a:rPr>
              <a:t>Equipe</a:t>
            </a:r>
            <a:r>
              <a:rPr lang="pt-BR" sz="2000" b="1" dirty="0" smtClean="0">
                <a:latin typeface="+mj-lt"/>
              </a:rPr>
              <a:t> do Programa de </a:t>
            </a:r>
            <a:r>
              <a:rPr lang="pt-BR" sz="2000" b="1" dirty="0" smtClean="0">
                <a:latin typeface="+mj-lt"/>
              </a:rPr>
              <a:t>Gestão Estratégica:</a:t>
            </a:r>
            <a:endParaRPr lang="pt-BR" sz="2000" b="1" dirty="0" smtClean="0">
              <a:latin typeface="+mj-lt"/>
            </a:endParaRPr>
          </a:p>
          <a:p>
            <a:pPr algn="just"/>
            <a:endParaRPr lang="pt-BR" sz="20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pt-BR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Gerente do Programa: Thaner Nogueira</a:t>
            </a:r>
          </a:p>
          <a:p>
            <a:pPr algn="just"/>
            <a:endParaRPr lang="pt-BR" sz="2000" b="1" dirty="0">
              <a:solidFill>
                <a:srgbClr val="FF0000"/>
              </a:solidFill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Planejamento Estratégico: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Esaú Aguiar, Samantha Vinha e Thaner Nogueira (Gerente).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Escritório de Projetos: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Delmindo</a:t>
            </a: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Teixeira, Edson Ochigame, Ivan Magalhães e Rogério Colman (Gerente).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Escritório de Processos: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Elke Araújo (Gerente) e Roberto Dorneles.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Sala de Situação: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Fernanda Macários (Gerente) e Humberto Tomigawa.</a:t>
            </a:r>
            <a:endParaRPr lang="pt-BR" b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0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059832" y="530120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Final da Apresentação</a:t>
            </a:r>
            <a:endParaRPr lang="pt-BR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92696"/>
            <a:ext cx="6768752" cy="436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097730AB056EE4EBDA1BF60A4CDB848" ma:contentTypeVersion="0" ma:contentTypeDescription="Crie um novo documento." ma:contentTypeScope="" ma:versionID="6e00ccfb2f53b63a189b542c249615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4177FF-3B1E-451D-B82A-DD865097A8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D1D441-6742-47AC-8361-1364279DD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52A5552-BB9A-43DA-9C28-384FF7FFA8AF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419</Words>
  <Application>Microsoft Office PowerPoint</Application>
  <PresentationFormat>Apresentação na tela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Programa de Gestão Estratégica</vt:lpstr>
      <vt:lpstr>Programa de Gestão Estratégica</vt:lpstr>
      <vt:lpstr>Programa de Gestão Estratégica</vt:lpstr>
      <vt:lpstr>Projeto 1: Implantação da Unidade de Planejamento Estratégico</vt:lpstr>
      <vt:lpstr>Projeto 2: Implantação do Escritório de Projetos</vt:lpstr>
      <vt:lpstr>Projeto 3: Implantação do Escritório de Processos</vt:lpstr>
      <vt:lpstr>Projeto 4: Implantação da Sala de Situação</vt:lpstr>
      <vt:lpstr>Apresentação do PowerPoint</vt:lpstr>
      <vt:lpstr>Apresentação do PowerPoint</vt:lpstr>
    </vt:vector>
  </TitlesOfParts>
  <Company>SGI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Justificativa - Principais Referências Estratégicas</dc:title>
  <dc:creator>tnogueira</dc:creator>
  <cp:lastModifiedBy>Thaner Nogueira</cp:lastModifiedBy>
  <cp:revision>168</cp:revision>
  <dcterms:created xsi:type="dcterms:W3CDTF">2013-08-15T19:19:56Z</dcterms:created>
  <dcterms:modified xsi:type="dcterms:W3CDTF">2014-11-23T21:29:25Z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0x0101006097730AB056EE4EBDA1BF60A4CDB848</vt:lpwstr>
  </property>
</Properties>
</file>