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79" r:id="rId5"/>
    <p:sldId id="297" r:id="rId6"/>
    <p:sldId id="295" r:id="rId7"/>
    <p:sldId id="296" r:id="rId8"/>
    <p:sldId id="299" r:id="rId9"/>
    <p:sldId id="301" r:id="rId10"/>
    <p:sldId id="302" r:id="rId11"/>
    <p:sldId id="303" r:id="rId12"/>
    <p:sldId id="298" r:id="rId13"/>
    <p:sldId id="300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CF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TOTAL DE</a:t>
            </a:r>
            <a:r>
              <a:rPr lang="en-US" baseline="0" dirty="0" smtClean="0"/>
              <a:t> 23 PROJETOS E 3 AÇÕES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TOTAL DE 23 PROJETOS E 3 AÇÕES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23 (88%)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 (12%)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Plan1!$A$2:$A$3</c:f>
              <c:strCache>
                <c:ptCount val="2"/>
                <c:pt idx="0">
                  <c:v>Envolvem Sistemas</c:v>
                </c:pt>
                <c:pt idx="1">
                  <c:v>Não Envolvem Sistemas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23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TOTAL DE</a:t>
            </a:r>
            <a:r>
              <a:rPr lang="en-US" baseline="0" dirty="0" smtClean="0"/>
              <a:t> 23 PROJETOS E 3 AÇÕES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TOTAL DE 23 PROJETOS E 3 AÇÕES</c:v>
                </c:pt>
              </c:strCache>
            </c:strRef>
          </c:tx>
          <c:dLbls>
            <c:dLbl>
              <c:idx val="0"/>
              <c:layout>
                <c:manualLayout>
                  <c:x val="-3.9242782152230968E-2"/>
                  <c:y val="0.1693137303149606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</a:p>
                  <a:p>
                    <a:r>
                      <a:rPr lang="en-US" dirty="0" smtClean="0"/>
                      <a:t> (8%)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5579839238845147"/>
                  <c:y val="-0.1627347440944881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17 </a:t>
                    </a:r>
                  </a:p>
                  <a:p>
                    <a:r>
                      <a:rPr lang="en-US" dirty="0" smtClean="0"/>
                      <a:t>(65%)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3440091863517062"/>
                  <c:y val="0.1345841535433070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</a:p>
                  <a:p>
                    <a:r>
                      <a:rPr lang="en-US" dirty="0" smtClean="0"/>
                      <a:t> (23%)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2239501312335958E-2"/>
                  <c:y val="0.1742204724409448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</a:p>
                  <a:p>
                    <a:r>
                      <a:rPr lang="en-US" dirty="0" smtClean="0"/>
                      <a:t>(4%)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Plan1!$A$2:$A$5</c:f>
              <c:strCache>
                <c:ptCount val="4"/>
                <c:pt idx="0">
                  <c:v>Encerrados</c:v>
                </c:pt>
                <c:pt idx="1">
                  <c:v>Em Andamento</c:v>
                </c:pt>
                <c:pt idx="2">
                  <c:v>Suspensos</c:v>
                </c:pt>
                <c:pt idx="3">
                  <c:v>Cancelado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2</c:v>
                </c:pt>
                <c:pt idx="1">
                  <c:v>17</c:v>
                </c:pt>
                <c:pt idx="2">
                  <c:v>6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53122-FEFC-45E3-B787-D4EF77A6F367}" type="datetimeFigureOut">
              <a:rPr lang="pt-BR" smtClean="0"/>
              <a:t>23/11/2014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Progama de ....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EEE58-E1B6-41A7-914D-C608B83FA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71698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446E55D-6512-4D4B-835C-E2FB265FAA23}" type="datetimeFigureOut">
              <a:rPr lang="pt-BR"/>
              <a:pPr>
                <a:defRPr/>
              </a:pPr>
              <a:t>23/11/2014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F23F40D-F5CB-48B9-96DD-009719F803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0316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3B195-1CF0-42CB-9CF8-64944C3B79A6}" type="datetime1">
              <a:rPr lang="pt-BR" smtClean="0"/>
              <a:t>23/11/2014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07E50-6C3E-4210-9EDF-99E5AD5341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EE1CA-9D4C-4692-B945-523A189D5D40}" type="datetime1">
              <a:rPr lang="pt-BR" smtClean="0"/>
              <a:t>23/11/2014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D5FA4-D481-444E-9E5C-B8BC0EB2B1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0D255-AB6C-4F59-9FCC-1618174F9699}" type="datetime1">
              <a:rPr lang="pt-BR" smtClean="0"/>
              <a:t>23/11/2014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FC60F-49D4-4976-B5EC-C2147F06A9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2786A-1B3C-4B57-8EA1-FF66C35C5857}" type="datetime1">
              <a:rPr lang="pt-BR" smtClean="0"/>
              <a:t>23/11/2014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F3D3E-055C-4796-BBF3-355189CC2C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0521C-4FE5-4781-9CC3-F4A829F61A63}" type="datetime1">
              <a:rPr lang="pt-BR" smtClean="0"/>
              <a:t>23/11/2014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74D19-D3CB-46DF-8A22-AAB2ACFAFF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F9406-B97F-4C86-8005-0274F04E28A3}" type="datetime1">
              <a:rPr lang="pt-BR" smtClean="0"/>
              <a:t>23/11/2014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0D70D-BFED-4330-9ED4-17628A9782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D6614-CED9-4989-BE31-593FD0F2D0E7}" type="datetime1">
              <a:rPr lang="pt-BR" smtClean="0"/>
              <a:t>23/11/2014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0A2DC-7F20-4368-A152-6E69C70E2C9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C98A6-B725-4ED9-847C-A7AE9DD2EC98}" type="datetime1">
              <a:rPr lang="pt-BR" smtClean="0"/>
              <a:t>23/11/2014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436C5-947C-41E4-B8D5-03832B48A7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20865-050A-4F96-86A7-D163990813C9}" type="datetime1">
              <a:rPr lang="pt-BR" smtClean="0"/>
              <a:t>23/11/2014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C07E4-4E44-43A4-BF45-601A94CEE2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C00FC-F95B-41DE-A8E3-35277F356660}" type="datetime1">
              <a:rPr lang="pt-BR" smtClean="0"/>
              <a:t>23/11/2014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02074-087B-44C0-A7E0-6D1BD4A7CF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49913-8978-4C51-A05E-6E371A3775B4}" type="datetime1">
              <a:rPr lang="pt-BR" smtClean="0"/>
              <a:t>23/11/2014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D58B-1A5A-47E5-9EBC-C15BFB2BA7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1698F4-D4A3-4A86-91E5-BCCAE9F7BA03}" type="datetime1">
              <a:rPr lang="pt-BR" smtClean="0"/>
              <a:t>23/11/2014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86F509-DA05-4C04-9233-B5D11CE3C7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7704856" cy="2376264"/>
          </a:xfrm>
        </p:spPr>
        <p:txBody>
          <a:bodyPr/>
          <a:lstStyle/>
          <a:p>
            <a:pPr eaLnBrk="1" hangingPunct="1"/>
            <a:r>
              <a:rPr lang="pt-BR" b="1" dirty="0" smtClean="0"/>
              <a:t>Programa de Integração e Modernização da Administração Tributária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699792" y="3861048"/>
            <a:ext cx="612068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A8CF45"/>
                </a:solidFill>
                <a:latin typeface="+mn-lt"/>
              </a:rPr>
              <a:t>Apresentação do 1º Ciclo do EGP/SEFAZ 2014</a:t>
            </a:r>
          </a:p>
          <a:p>
            <a:r>
              <a:rPr lang="pt-BR" sz="2400" b="1" dirty="0" smtClean="0">
                <a:solidFill>
                  <a:srgbClr val="A8CF45"/>
                </a:solidFill>
                <a:latin typeface="+mn-lt"/>
              </a:rPr>
              <a:t>				24/11/2014</a:t>
            </a:r>
          </a:p>
          <a:p>
            <a:endParaRPr lang="pt-BR" sz="2800" b="1" dirty="0">
              <a:solidFill>
                <a:srgbClr val="A8CF45"/>
              </a:solidFill>
              <a:latin typeface="+mn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436096" y="3068960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+mn-lt"/>
              </a:rPr>
              <a:t>Gerente: Edson </a:t>
            </a:r>
            <a:r>
              <a:rPr lang="pt-BR" sz="2400" dirty="0" err="1" smtClean="0">
                <a:latin typeface="+mn-lt"/>
              </a:rPr>
              <a:t>Ochigame</a:t>
            </a:r>
            <a:endParaRPr lang="pt-BR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3635896" y="116632"/>
            <a:ext cx="5508104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200" b="1" dirty="0" smtClean="0">
              <a:solidFill>
                <a:srgbClr val="1F497D"/>
              </a:solidFill>
            </a:endParaRPr>
          </a:p>
          <a:p>
            <a:pPr algn="ctr"/>
            <a:endParaRPr lang="pt-BR" sz="3200" b="1" dirty="0" smtClean="0">
              <a:solidFill>
                <a:srgbClr val="1F497D"/>
              </a:solidFill>
            </a:endParaRPr>
          </a:p>
          <a:p>
            <a:r>
              <a:rPr lang="pt-BR" sz="3200" b="1" dirty="0" smtClean="0">
                <a:solidFill>
                  <a:srgbClr val="1F497D"/>
                </a:solidFill>
              </a:rPr>
              <a:t>Agradecimentos à SGI:</a:t>
            </a:r>
          </a:p>
          <a:p>
            <a:pPr algn="ctr"/>
            <a:endParaRPr lang="pt-BR" sz="3200" b="1" dirty="0" smtClean="0">
              <a:solidFill>
                <a:srgbClr val="1F497D"/>
              </a:solidFill>
            </a:endParaRPr>
          </a:p>
          <a:p>
            <a:pPr algn="ctr"/>
            <a:endParaRPr lang="pt-BR" sz="3200" dirty="0">
              <a:solidFill>
                <a:prstClr val="white"/>
              </a:solidFill>
            </a:endParaRPr>
          </a:p>
        </p:txBody>
      </p:sp>
      <p:sp>
        <p:nvSpPr>
          <p:cNvPr id="11" name="Título 10"/>
          <p:cNvSpPr>
            <a:spLocks noGrp="1"/>
          </p:cNvSpPr>
          <p:nvPr>
            <p:ph type="ctrTitle"/>
          </p:nvPr>
        </p:nvSpPr>
        <p:spPr>
          <a:xfrm>
            <a:off x="539552" y="3039095"/>
            <a:ext cx="8280920" cy="14700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sz="2400" dirty="0" smtClean="0"/>
              <a:t>- Adauto de Lima</a:t>
            </a:r>
            <a:br>
              <a:rPr lang="pt-BR" sz="2400" dirty="0" smtClean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>Ana Paula Medeiros Rodrigues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- Marcos </a:t>
            </a:r>
            <a:r>
              <a:rPr lang="pt-BR" sz="2400" dirty="0" err="1" smtClean="0"/>
              <a:t>Glienke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>- Sérgio Shimada</a:t>
            </a:r>
            <a:br>
              <a:rPr lang="pt-BR" sz="2400" dirty="0" smtClean="0"/>
            </a:br>
            <a:endParaRPr lang="pt-BR" sz="2400" dirty="0"/>
          </a:p>
        </p:txBody>
      </p:sp>
      <p:pic>
        <p:nvPicPr>
          <p:cNvPr id="6" name="Picture 2" descr="modernizacao_tributar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481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139952" y="188640"/>
            <a:ext cx="5004048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3200" b="1" dirty="0" smtClean="0">
                <a:solidFill>
                  <a:schemeClr val="bg2"/>
                </a:solidFill>
              </a:rPr>
              <a:t>Principais Benefícios:</a:t>
            </a:r>
            <a:endParaRPr lang="pt-BR" sz="3200" b="1" dirty="0">
              <a:solidFill>
                <a:schemeClr val="bg2"/>
              </a:solidFill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971600" y="2679055"/>
            <a:ext cx="7416824" cy="1470025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>- </a:t>
            </a:r>
            <a:r>
              <a:rPr lang="pt-BR" sz="2400" dirty="0"/>
              <a:t>Maior integração entre os projetos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- Otimização dos recursos</a:t>
            </a:r>
            <a:br>
              <a:rPr lang="pt-BR" sz="2400" dirty="0" smtClean="0"/>
            </a:br>
            <a:r>
              <a:rPr lang="pt-BR" sz="2400" dirty="0" smtClean="0"/>
              <a:t>- Priorização dos projetos</a:t>
            </a:r>
            <a:br>
              <a:rPr lang="pt-BR" sz="2400" dirty="0" smtClean="0"/>
            </a:br>
            <a:r>
              <a:rPr lang="pt-BR" sz="2400" dirty="0"/>
              <a:t>- Documentação das ações realizadas</a:t>
            </a:r>
            <a:br>
              <a:rPr lang="pt-BR" sz="2400" dirty="0"/>
            </a:br>
            <a:r>
              <a:rPr lang="pt-BR" sz="2400" dirty="0"/>
              <a:t>- </a:t>
            </a:r>
            <a:r>
              <a:rPr lang="pt-BR" sz="2400" dirty="0" smtClean="0"/>
              <a:t>Consolidação da metodologia </a:t>
            </a:r>
            <a:r>
              <a:rPr lang="pt-BR" sz="2400" dirty="0"/>
              <a:t>do Escritório de </a:t>
            </a:r>
            <a:r>
              <a:rPr lang="pt-BR" sz="2400" dirty="0" smtClean="0"/>
              <a:t>Projetos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- </a:t>
            </a:r>
            <a:r>
              <a:rPr lang="pt-BR" sz="2400" dirty="0" smtClean="0"/>
              <a:t>Servidores com </a:t>
            </a:r>
            <a:r>
              <a:rPr lang="pt-BR" sz="2400" dirty="0"/>
              <a:t>foco em projetos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- Maior integração com a SGI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- Melhor estruturação das demandas por sistemas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/>
          </a:p>
        </p:txBody>
      </p:sp>
      <p:pic>
        <p:nvPicPr>
          <p:cNvPr id="8" name="Picture 2" descr="modernizacao_tributar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76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076056" y="188640"/>
            <a:ext cx="4067944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bg2"/>
                </a:solidFill>
              </a:rPr>
              <a:t>Visão Geral:</a:t>
            </a: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270375215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 descr="modernizacao_tributari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03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076056" y="188640"/>
            <a:ext cx="4067944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rgbClr val="1F497D"/>
                </a:solidFill>
              </a:rPr>
              <a:t>Visão Geral:</a:t>
            </a: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208534573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 descr="modernizacao_tributari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643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724128" y="116632"/>
            <a:ext cx="3419872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3200" b="1" dirty="0" smtClean="0">
                <a:solidFill>
                  <a:schemeClr val="bg2"/>
                </a:solidFill>
              </a:rPr>
              <a:t>Situação Geral:</a:t>
            </a:r>
            <a:endParaRPr lang="pt-BR" sz="3200" b="1" dirty="0">
              <a:solidFill>
                <a:schemeClr val="bg2"/>
              </a:solidFill>
            </a:endParaRPr>
          </a:p>
        </p:txBody>
      </p:sp>
      <p:pic>
        <p:nvPicPr>
          <p:cNvPr id="8" name="Picture 2" descr="modernizacao_tributar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5342"/>
              </p:ext>
            </p:extLst>
          </p:nvPr>
        </p:nvGraphicFramePr>
        <p:xfrm>
          <a:off x="539552" y="774566"/>
          <a:ext cx="8280919" cy="5435960"/>
        </p:xfrm>
        <a:graphic>
          <a:graphicData uri="http://schemas.openxmlformats.org/drawingml/2006/table">
            <a:tbl>
              <a:tblPr/>
              <a:tblGrid>
                <a:gridCol w="224854"/>
                <a:gridCol w="716720"/>
                <a:gridCol w="744825"/>
                <a:gridCol w="3653864"/>
                <a:gridCol w="579699"/>
                <a:gridCol w="688613"/>
                <a:gridCol w="899412"/>
                <a:gridCol w="772932"/>
              </a:tblGrid>
              <a:tr h="655459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8540" marR="8540" marT="85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Projeto (P)</a:t>
                      </a:r>
                      <a:b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ou Ação (A) </a:t>
                      </a:r>
                    </a:p>
                  </a:txBody>
                  <a:tcPr marL="8540" marR="8540" marT="85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PROGRAMA</a:t>
                      </a:r>
                      <a:br>
                        <a:rPr lang="pt-BR" sz="11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endParaRPr lang="pt-B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PROJETOS E AÇÕES</a:t>
                      </a:r>
                    </a:p>
                  </a:txBody>
                  <a:tcPr marL="8540" marR="8540" marT="85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GERENTE</a:t>
                      </a:r>
                    </a:p>
                  </a:txBody>
                  <a:tcPr marL="8540" marR="8540" marT="85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Sistema (S)</a:t>
                      </a:r>
                      <a:b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endParaRPr lang="pt-BR" sz="1100" b="1" i="0" u="none" strike="noStrike">
                        <a:solidFill>
                          <a:srgbClr val="000099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Encerrado (E)</a:t>
                      </a:r>
                      <a:b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Em Andam (A)</a:t>
                      </a:r>
                      <a:b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Cancelado (C)</a:t>
                      </a:r>
                      <a:b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Suspenso (S)</a:t>
                      </a:r>
                    </a:p>
                  </a:txBody>
                  <a:tcPr marL="8540" marR="8540" marT="85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% Conclusão</a:t>
                      </a:r>
                      <a:b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endParaRPr lang="pt-BR" sz="1100" b="1" i="0" u="none" strike="noStrike">
                        <a:solidFill>
                          <a:srgbClr val="000099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Malha Fiscal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Rita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Aprimoramento da NF-e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Eduardo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GLME On-Line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Sílvia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Reestruturação do Cadastro Fiscal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Dílson 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 e-Fronteiras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Paulo 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Aprimoramento da Arrecadação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Fábio 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Aprimoramento do Contencioso Fiscal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Lígia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Aprimoramento do CT-e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Daniel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Aprimoramento da EFD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Tadeu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 de Cientificação do Contribuinte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Fábio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Implementação do MDF-e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Daniel 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Aprimoramento da Qualidade na Autuação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Gerson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Modernização da Fiscalização Móvel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Marcelo 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Novo Sistema de Cobrança e Crédito Tributário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Nelson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Integração dos Processos de ACT-ALIM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Valbério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Baixa Automática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Fábio 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Aprimoramento do Auditor Eletrônico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Fábio 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Histórico do Contribuinte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Rita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Novo Sistema AUTOCOM-AUTOCOMWEB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Reinaldo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Monitoramento Setorial Preventivo MSP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Gerson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Novo Sistema de Regimes Especiais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Tânia 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Novo Sistema de Análise e Homologação de Créditos Fiscais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Elisa 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Simplificação das Obrigações Acessórias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Rosinei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Novo Sistema de Legislação Tributária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Mariana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Monitoramento do Simples Nacional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Adílson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Aprimoramento das Estruturas Físicas da SAT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Rogério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7004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INTEGRAÇÃO E MODERNIZAÇÃO DA ADMINISTRAÇÃO TRIBUTÁRIA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71%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34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788024" y="116632"/>
            <a:ext cx="4355976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rgbClr val="1F497D"/>
                </a:solidFill>
              </a:rPr>
              <a:t>Principais Entregas:</a:t>
            </a:r>
            <a:endParaRPr lang="pt-BR" sz="3200" b="1" dirty="0">
              <a:solidFill>
                <a:srgbClr val="1F497D"/>
              </a:solidFill>
            </a:endParaRPr>
          </a:p>
        </p:txBody>
      </p:sp>
      <p:pic>
        <p:nvPicPr>
          <p:cNvPr id="8" name="Picture 2" descr="modernizacao_tributar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526564"/>
              </p:ext>
            </p:extLst>
          </p:nvPr>
        </p:nvGraphicFramePr>
        <p:xfrm>
          <a:off x="179512" y="980728"/>
          <a:ext cx="8856982" cy="4932316"/>
        </p:xfrm>
        <a:graphic>
          <a:graphicData uri="http://schemas.openxmlformats.org/drawingml/2006/table">
            <a:tbl>
              <a:tblPr/>
              <a:tblGrid>
                <a:gridCol w="2422422"/>
                <a:gridCol w="677522"/>
                <a:gridCol w="5035626"/>
                <a:gridCol w="721412"/>
              </a:tblGrid>
              <a:tr h="565745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PROJETOS E AÇÕES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GERENTE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PRINCIPAIS ENTREGAS</a:t>
                      </a:r>
                    </a:p>
                    <a:p>
                      <a:pPr algn="l" fontAlgn="t"/>
                      <a:r>
                        <a:rPr lang="pt-BR" sz="11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t-BR" sz="11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endParaRPr lang="pt-B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/>
                      </a:endParaRP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% Conclusão</a:t>
                      </a:r>
                      <a:b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endParaRPr lang="pt-BR" sz="1100" b="1" i="0" u="none" strike="noStrike">
                        <a:solidFill>
                          <a:srgbClr val="000099"/>
                        </a:solidFill>
                        <a:effectLst/>
                        <a:latin typeface="Calibri"/>
                      </a:endParaRP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Malha Fiscal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Rita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Relatórios de divergências entre notas fiscais lançadas e informadas pelo contribuinte.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82385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Aprimoramento da NF-e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Eduardo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Integração com CT-e e MDF-e;</a:t>
                      </a:r>
                      <a:b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Nova versão do credenciamento de emissores;</a:t>
                      </a:r>
                      <a:b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Adequação da estrutura XML;</a:t>
                      </a:r>
                      <a:b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Mudança da SEFAZ Virtual de Contingência.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424309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GLME On-Line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Sílvia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Desenvolvimento do sistema on-line de emissão eletrônica de Guia para Liberação de Mercadoria Estrangeira sem Comprovação do Recolhimento do ICMS (GLME). 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96%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Reestruturação do Cadastro Fiscal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Dílson 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Desenvolvimento do sistema em plataforma baixa (Web).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90%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424309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 e-Fronteiras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Paulo 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Desenvolvimento do sistema e-Fronteiras e aprimoramento da fiscalização de mercadorias em trânsito com base em documentos fiscais eletrônicos.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83%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Aprimoramento da Arrecadação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Fábio 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Desenvolvimento do sistema em plataforma baixa (Web).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79%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82385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Aprimoramento do Contencioso Fiscal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Lígia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Criação de novos fluxos de tramitação;</a:t>
                      </a:r>
                      <a:b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Implantação de relatórios operacionais e gerenciais;</a:t>
                      </a:r>
                      <a:b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Criação de novos documentos;</a:t>
                      </a:r>
                      <a:b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Inclusão de documentos e petições via ICMS Transparente.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77%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673903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Aprimoramento do CT-e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Daniel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Implementação de regras integradas com validações de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NF-es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;</a:t>
                      </a:r>
                      <a:b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</a:b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Implementação de regras para fiscalização do ICMS Transporte no sistema e-Fronteiras;</a:t>
                      </a:r>
                      <a:b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</a:b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Integração das demandas do CT-e com novos relatórios na EFD.</a:t>
                      </a:r>
                      <a:b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</a:b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71%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70718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Aprimoramento da EFD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Tadeu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Substituição da GIA pela EFD;</a:t>
                      </a:r>
                      <a:b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</a:b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Disponibilização de novas informações;</a:t>
                      </a:r>
                      <a:b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</a:b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Automatização das rotinas de gerenciamento;</a:t>
                      </a:r>
                      <a:b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</a:b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Implementação do módulo de controle;</a:t>
                      </a:r>
                      <a:b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</a:b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Publicação do manual da EFD.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69%</a:t>
                      </a:r>
                    </a:p>
                  </a:txBody>
                  <a:tcPr marL="8320" marR="8320" marT="83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1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788024" y="116632"/>
            <a:ext cx="4355976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rgbClr val="1F497D"/>
                </a:solidFill>
              </a:rPr>
              <a:t>Principais Entregas:</a:t>
            </a:r>
            <a:endParaRPr lang="pt-BR" sz="3200" b="1" dirty="0">
              <a:solidFill>
                <a:srgbClr val="1F497D"/>
              </a:solidFill>
            </a:endParaRPr>
          </a:p>
        </p:txBody>
      </p:sp>
      <p:pic>
        <p:nvPicPr>
          <p:cNvPr id="8" name="Picture 2" descr="modernizacao_tributar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102845"/>
              </p:ext>
            </p:extLst>
          </p:nvPr>
        </p:nvGraphicFramePr>
        <p:xfrm>
          <a:off x="251520" y="826850"/>
          <a:ext cx="8784976" cy="5129575"/>
        </p:xfrm>
        <a:graphic>
          <a:graphicData uri="http://schemas.openxmlformats.org/drawingml/2006/table">
            <a:tbl>
              <a:tblPr/>
              <a:tblGrid>
                <a:gridCol w="2808312"/>
                <a:gridCol w="648072"/>
                <a:gridCol w="4613045"/>
                <a:gridCol w="715547"/>
              </a:tblGrid>
              <a:tr h="310247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PROJETOS E AÇÕES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GERENTE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PRINCIPAIS ENTREGAS</a:t>
                      </a:r>
                      <a:r>
                        <a:rPr lang="pt-BR" sz="11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t-BR" sz="11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endParaRPr lang="pt-B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/>
                      </a:endParaRP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% Conclusão</a:t>
                      </a:r>
                      <a:br>
                        <a:rPr lang="pt-BR" sz="11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endParaRPr lang="pt-B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/>
                      </a:endParaRP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10247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 de </a:t>
                      </a:r>
                      <a:r>
                        <a:rPr lang="pt-B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Cientificação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 Contribuinte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Fábio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Implantação do sistema de assinatura digital de documentos pela SEFAZ e aprimoramento do sistema "Minhas Mensagens"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66%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629620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Implementação do MDF-e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Daniel 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Validações de CT-e e NF-e considerando regras aplicadas no MDF-e;</a:t>
                      </a:r>
                      <a:b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</a:b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Validação das regras do e-Fronteiras em relação a MDF-es autorizados;</a:t>
                      </a:r>
                      <a:b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</a:b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 Banco de Dados do MDF-e no BDFaz;</a:t>
                      </a:r>
                      <a:b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</a:b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Sistema de busca de MDF-es junto à SEFAZ Autorizadora.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65%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94899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Aprimoramento da Qualidade na Autuação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Gerson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Aprimoramentos no sistema de lavratura do ACT-ALIM;</a:t>
                      </a:r>
                      <a:b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Normatização da representação penal;</a:t>
                      </a:r>
                      <a:b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Levantamento das principais causas de nulidade e improcedência de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ALIMs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;</a:t>
                      </a:r>
                      <a:b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Elaboração de guia de orientação para as autoridades fiscais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autuantes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;</a:t>
                      </a:r>
                      <a:b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Curso sobre a realização do ato de lançamento e de imposição de multa;</a:t>
                      </a:r>
                      <a:b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Curso sobre crimes contra a ordem tributária e representação penal.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56%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46537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Modernização da Fiscalização Móvel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Marcelo 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Aquisição de 3 vans para fiscalização móvel;</a:t>
                      </a:r>
                      <a:b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Implantação do sistema de comunicação para fiscalização móvel;</a:t>
                      </a:r>
                      <a:b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Central de Monitoramento.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54%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55124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Novo Sistema de Cobrança e Crédito Tributário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Nelson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Desenvolvimento do sistema em plataforma baixa (Web).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51%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46537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Integração dos Processos de ACT-ALIM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Valbério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Criação de formulário único para ACT e ALIM (ACLIM);</a:t>
                      </a:r>
                      <a:b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Desenvolvimento de novo sistema de lavratura do ACLIM;</a:t>
                      </a:r>
                      <a:b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Integração com sistema do Contencioso e CRD.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37%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310247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Baixa Automática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Fábio 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Implementação de regras em sistemas para baixa automática de contribuintes, conforme parâmetros pré-definidos.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310247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Histórico do Contribuinte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Rita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Implementação de todo o histórico do contribuinte, infracional ou não, preferencialmente em uma única consulta e em uma única tela.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55124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Novo Sistema AUTOCOM-AUTOCOMWEB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Reinaldo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Desenvolvimento do novo sistema 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AUTOCOM-AUTOCOMWEB na Web.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46537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Monitoramento Setorial Preventivo MSP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Gerson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Desenvolvimento, implementação e avaliação de metodologia de monitoramento de empresas pré-selecionadas, com roteiros de fiscalização e procedimentos padronizados.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25" marR="9125" marT="91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70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788024" y="116632"/>
            <a:ext cx="4355976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rgbClr val="1F497D"/>
                </a:solidFill>
              </a:rPr>
              <a:t>Principais Entregas:</a:t>
            </a:r>
            <a:endParaRPr lang="pt-BR" sz="3200" b="1" dirty="0">
              <a:solidFill>
                <a:srgbClr val="1F497D"/>
              </a:solidFill>
            </a:endParaRPr>
          </a:p>
        </p:txBody>
      </p:sp>
      <p:pic>
        <p:nvPicPr>
          <p:cNvPr id="8" name="Picture 2" descr="modernizacao_tributar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893440"/>
              </p:ext>
            </p:extLst>
          </p:nvPr>
        </p:nvGraphicFramePr>
        <p:xfrm>
          <a:off x="237430" y="1700808"/>
          <a:ext cx="8784977" cy="2599944"/>
        </p:xfrm>
        <a:graphic>
          <a:graphicData uri="http://schemas.openxmlformats.org/drawingml/2006/table">
            <a:tbl>
              <a:tblPr/>
              <a:tblGrid>
                <a:gridCol w="3096345"/>
                <a:gridCol w="648072"/>
                <a:gridCol w="4325013"/>
                <a:gridCol w="715547"/>
              </a:tblGrid>
              <a:tr h="310896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PROJETOS E AÇÕES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GERENTE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PRINCIPAIS ENTREGAS</a:t>
                      </a:r>
                    </a:p>
                    <a:p>
                      <a:pPr algn="l" fontAlgn="t"/>
                      <a:r>
                        <a:rPr lang="pt-BR" sz="11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t-BR" sz="11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endParaRPr lang="pt-B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% Conclusão</a:t>
                      </a:r>
                      <a:br>
                        <a:rPr lang="pt-BR" sz="11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endParaRPr lang="pt-BR" sz="1100" b="1" i="0" u="none" strike="noStrike">
                        <a:solidFill>
                          <a:srgbClr val="000099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55448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Novo Sistema de Regimes Especiais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Tânia 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Desenvolvimento do sistema em plataforma baixa (Web).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55448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Novo Sistema de Análise e Homologação de Créditos Fiscais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Elisa 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Desenvolvimento do sistema em plataforma baixa (Web).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62179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Simplificação das Obrigações Acessórias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Rosinei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Dispensa de entrega de GIA, FEP Mensal e FEP Diário;</a:t>
                      </a:r>
                      <a:b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Dispensa da escrituração do Livro de Produção Diária das Usinas;</a:t>
                      </a:r>
                      <a:b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Desenvolvimento do Sistema de Comunicação de Intervenções em Bombas Medidoras de Combustíveis. 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Novo Sistema de Legislação Tributária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Mariana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Desenvolvimento de novo sistema de Legislação 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Tributária na Web.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87%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Monitoramento do Simples Nacional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Adílson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Desenvolvimento de sistema para monitoramento de contribuintes enquadrados no Simples Nacional.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80%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55448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Aprimoramento das Estruturas Físicas da SAT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Rogério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Reformas de 42 agências fazendárias e 2 postos fiscais.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70%</a:t>
                      </a:r>
                    </a:p>
                  </a:txBody>
                  <a:tcPr marL="9144" marR="9144" marT="91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82880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INTEGRAÇÃO E MODERNIZAÇÃO DA ADMINISTRAÇÃO TRIBUTÁRIA</a:t>
                      </a: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71%</a:t>
                      </a:r>
                    </a:p>
                  </a:txBody>
                  <a:tcPr marL="9144" marR="9144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70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395536" y="620688"/>
            <a:ext cx="8748464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200" b="1" dirty="0" smtClean="0">
              <a:solidFill>
                <a:schemeClr val="bg2"/>
              </a:solidFill>
            </a:endParaRPr>
          </a:p>
          <a:p>
            <a:pPr algn="ctr"/>
            <a:endParaRPr lang="pt-BR" sz="3200" b="1" dirty="0" smtClean="0">
              <a:solidFill>
                <a:schemeClr val="bg2"/>
              </a:solidFill>
            </a:endParaRPr>
          </a:p>
          <a:p>
            <a:r>
              <a:rPr lang="pt-BR" sz="3200" b="1" dirty="0" smtClean="0">
                <a:solidFill>
                  <a:schemeClr val="bg2"/>
                </a:solidFill>
              </a:rPr>
              <a:t>Projetos Encerrados e Próximos do Encerramento:</a:t>
            </a:r>
          </a:p>
          <a:p>
            <a:pPr algn="ctr"/>
            <a:endParaRPr lang="pt-BR" sz="3200" b="1" dirty="0" smtClean="0">
              <a:solidFill>
                <a:schemeClr val="bg2"/>
              </a:solidFill>
            </a:endParaRPr>
          </a:p>
          <a:p>
            <a:pPr algn="ctr"/>
            <a:r>
              <a:rPr lang="pt-BR" sz="3200" b="1" dirty="0" smtClean="0">
                <a:solidFill>
                  <a:schemeClr val="bg2"/>
                </a:solidFill>
              </a:rPr>
              <a:t>:</a:t>
            </a:r>
            <a:endParaRPr lang="pt-BR" sz="3200" dirty="0"/>
          </a:p>
        </p:txBody>
      </p:sp>
      <p:sp>
        <p:nvSpPr>
          <p:cNvPr id="11" name="Título 10"/>
          <p:cNvSpPr>
            <a:spLocks noGrp="1"/>
          </p:cNvSpPr>
          <p:nvPr>
            <p:ph type="ctrTitle"/>
          </p:nvPr>
        </p:nvSpPr>
        <p:spPr>
          <a:xfrm>
            <a:off x="539552" y="2492896"/>
            <a:ext cx="8280920" cy="14700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2400" dirty="0" smtClean="0"/>
              <a:t>- Malha Fiscal (Rita/Maria Aparecida) </a:t>
            </a:r>
            <a:r>
              <a:rPr lang="pt-BR" sz="2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(100%)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- Aprimoramento da NF-e (Eduardo/</a:t>
            </a:r>
            <a:r>
              <a:rPr lang="pt-BR" sz="2400" dirty="0" err="1" smtClean="0"/>
              <a:t>Italívio</a:t>
            </a:r>
            <a:r>
              <a:rPr lang="pt-BR" sz="2400" dirty="0" smtClean="0"/>
              <a:t>) </a:t>
            </a:r>
            <a:r>
              <a:rPr lang="pt-BR" sz="2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(100%)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- GLME On-line (Sílvia/</a:t>
            </a:r>
            <a:r>
              <a:rPr lang="pt-BR" sz="2400" dirty="0" err="1" smtClean="0"/>
              <a:t>Rauni</a:t>
            </a:r>
            <a:r>
              <a:rPr lang="pt-BR" sz="2400" dirty="0" smtClean="0"/>
              <a:t>) </a:t>
            </a:r>
            <a:r>
              <a:rPr lang="pt-BR" sz="2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(96%)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- Reestruturação do Cadastro Fiscal (Dílson/Ana Paula) </a:t>
            </a:r>
            <a:r>
              <a:rPr lang="pt-BR" sz="2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(90%)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- Sistema e-Fronteiras (Paulo Sérgio/Danielli) </a:t>
            </a:r>
            <a:r>
              <a:rPr lang="pt-BR" sz="2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(83%)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/>
          </a:p>
        </p:txBody>
      </p:sp>
      <p:pic>
        <p:nvPicPr>
          <p:cNvPr id="6" name="Picture 2" descr="modernizacao_tributar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2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Personalizada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097730AB056EE4EBDA1BF60A4CDB848" ma:contentTypeVersion="0" ma:contentTypeDescription="Crie um novo documento." ma:contentTypeScope="" ma:versionID="6e00ccfb2f53b63a189b542c249615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cb358bd3c4937f8c29cf3e1e721863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9DA687-33AA-4EA4-A065-55B7E8EB2C98}">
  <ds:schemaRefs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095010B-64BC-4AF7-80AC-405DD6B3F4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E82C56-E23E-4335-B103-4121EEF102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1826</TotalTime>
  <Words>930</Words>
  <Application>Microsoft Office PowerPoint</Application>
  <PresentationFormat>Apresentação na tela (4:3)</PresentationFormat>
  <Paragraphs>369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Programa de Integração e Modernização da Administração Tributária</vt:lpstr>
      <vt:lpstr>  - Maior integração entre os projetos - Otimização dos recursos - Priorização dos projetos - Documentação das ações realizadas - Consolidação da metodologia do Escritório de Projetos - Servidores com foco em projetos - Maior integração com a SGI - Melhor estruturação das demandas por sistemas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- Malha Fiscal (Rita/Maria Aparecida) (100%) - Aprimoramento da NF-e (Eduardo/Italívio) (100%) - GLME On-line (Sílvia/Rauni) (96%) - Reestruturação do Cadastro Fiscal (Dílson/Ana Paula) (90%) - Sistema e-Fronteiras (Paulo Sérgio/Danielli) (83%) </vt:lpstr>
      <vt:lpstr>- Adauto de Lima  Ana Paula Medeiros Rodrigues  - Marcos Glienke  - Sérgio Shimada </vt:lpstr>
    </vt:vector>
  </TitlesOfParts>
  <Company>SGI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Justificativa - Principais Referências Estratégicas</dc:title>
  <dc:creator>tnogueira</dc:creator>
  <cp:lastModifiedBy>Ochigame</cp:lastModifiedBy>
  <cp:revision>119</cp:revision>
  <dcterms:created xsi:type="dcterms:W3CDTF">2013-08-15T19:19:56Z</dcterms:created>
  <dcterms:modified xsi:type="dcterms:W3CDTF">2014-11-24T01:58:58Z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0x0101006097730AB056EE4EBDA1BF60A4CDB848</vt:lpwstr>
  </property>
</Properties>
</file>