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9" r:id="rId5"/>
    <p:sldId id="297" r:id="rId6"/>
    <p:sldId id="300" r:id="rId7"/>
    <p:sldId id="301" r:id="rId8"/>
    <p:sldId id="299" r:id="rId9"/>
    <p:sldId id="303" r:id="rId10"/>
    <p:sldId id="302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CF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TOTAL DE</a:t>
            </a:r>
            <a:r>
              <a:rPr lang="en-US" baseline="0" dirty="0" smtClean="0"/>
              <a:t> 7 PROJETOS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 (57%)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 (43%)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Plan1!$A$2:$A$3</c:f>
              <c:strCache>
                <c:ptCount val="2"/>
                <c:pt idx="0">
                  <c:v>Envolvem Sistemas</c:v>
                </c:pt>
                <c:pt idx="1">
                  <c:v>Não Envolvem Sistemas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4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TOTAL DE</a:t>
            </a:r>
            <a:r>
              <a:rPr lang="en-US" baseline="0" dirty="0" smtClean="0"/>
              <a:t> 7 PROJETOS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TOTAL DE 7 PROJETOS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 (86%)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 (14%)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Plan1!$A$2:$A$3</c:f>
              <c:strCache>
                <c:ptCount val="2"/>
                <c:pt idx="0">
                  <c:v>Em Andamento</c:v>
                </c:pt>
                <c:pt idx="1">
                  <c:v>Suspenso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6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53122-FEFC-45E3-B787-D4EF77A6F367}" type="datetimeFigureOut">
              <a:rPr lang="pt-BR" smtClean="0"/>
              <a:t>23/11/2014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Progama de ....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EEE58-E1B6-41A7-914D-C608B83FA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71698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446E55D-6512-4D4B-835C-E2FB265FAA23}" type="datetimeFigureOut">
              <a:rPr lang="pt-BR"/>
              <a:pPr>
                <a:defRPr/>
              </a:pPr>
              <a:t>23/11/2014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F23F40D-F5CB-48B9-96DD-009719F803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0316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3B195-1CF0-42CB-9CF8-64944C3B79A6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07E50-6C3E-4210-9EDF-99E5AD5341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EE1CA-9D4C-4692-B945-523A189D5D40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D5FA4-D481-444E-9E5C-B8BC0EB2B1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0D255-AB6C-4F59-9FCC-1618174F9699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FC60F-49D4-4976-B5EC-C2147F06A9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2786A-1B3C-4B57-8EA1-FF66C35C5857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F3D3E-055C-4796-BBF3-355189CC2C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0521C-4FE5-4781-9CC3-F4A829F61A63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74D19-D3CB-46DF-8A22-AAB2ACFAFF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F9406-B97F-4C86-8005-0274F04E28A3}" type="datetime1">
              <a:rPr lang="pt-BR" smtClean="0"/>
              <a:t>23/11/2014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0D70D-BFED-4330-9ED4-17628A9782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D6614-CED9-4989-BE31-593FD0F2D0E7}" type="datetime1">
              <a:rPr lang="pt-BR" smtClean="0"/>
              <a:t>23/11/2014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0A2DC-7F20-4368-A152-6E69C70E2C9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C98A6-B725-4ED9-847C-A7AE9DD2EC98}" type="datetime1">
              <a:rPr lang="pt-BR" smtClean="0"/>
              <a:t>23/11/2014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436C5-947C-41E4-B8D5-03832B48A7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20865-050A-4F96-86A7-D163990813C9}" type="datetime1">
              <a:rPr lang="pt-BR" smtClean="0"/>
              <a:t>23/11/2014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C07E4-4E44-43A4-BF45-601A94CEE2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C00FC-F95B-41DE-A8E3-35277F356660}" type="datetime1">
              <a:rPr lang="pt-BR" smtClean="0"/>
              <a:t>23/11/2014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02074-087B-44C0-A7E0-6D1BD4A7CF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49913-8978-4C51-A05E-6E371A3775B4}" type="datetime1">
              <a:rPr lang="pt-BR" smtClean="0"/>
              <a:t>23/11/2014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D58B-1A5A-47E5-9EBC-C15BFB2BA7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1698F4-D4A3-4A86-91E5-BCCAE9F7BA03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86F509-DA05-4C04-9233-B5D11CE3C7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7704856" cy="2376264"/>
          </a:xfrm>
        </p:spPr>
        <p:txBody>
          <a:bodyPr/>
          <a:lstStyle/>
          <a:p>
            <a:pPr eaLnBrk="1" hangingPunct="1"/>
            <a:r>
              <a:rPr lang="pt-BR" b="1" dirty="0" smtClean="0"/>
              <a:t>Programa de Sistemática Sustentável de Planejamento Fiscal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699792" y="3861048"/>
            <a:ext cx="612068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A8CF45"/>
                </a:solidFill>
                <a:latin typeface="+mn-lt"/>
              </a:rPr>
              <a:t>Apresentação do 1º Ciclo do EGP/SEFAZ 2014</a:t>
            </a:r>
          </a:p>
          <a:p>
            <a:r>
              <a:rPr lang="pt-BR" sz="2400" b="1" dirty="0" smtClean="0">
                <a:solidFill>
                  <a:srgbClr val="A8CF45"/>
                </a:solidFill>
                <a:latin typeface="+mn-lt"/>
              </a:rPr>
              <a:t>				24/11/2014</a:t>
            </a:r>
          </a:p>
          <a:p>
            <a:endParaRPr lang="pt-BR" sz="2800" b="1" dirty="0">
              <a:solidFill>
                <a:srgbClr val="A8CF45"/>
              </a:solidFill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436096" y="3068960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+mn-lt"/>
              </a:rPr>
              <a:t>Gerente: Edson </a:t>
            </a:r>
            <a:r>
              <a:rPr lang="pt-BR" sz="2400" dirty="0" err="1" smtClean="0">
                <a:latin typeface="+mn-lt"/>
              </a:rPr>
              <a:t>Ochigame</a:t>
            </a:r>
            <a:endParaRPr lang="pt-BR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139952" y="188640"/>
            <a:ext cx="5004048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3200" b="1" dirty="0" smtClean="0">
                <a:solidFill>
                  <a:schemeClr val="bg2"/>
                </a:solidFill>
              </a:rPr>
              <a:t>Principais Benefícios:</a:t>
            </a:r>
            <a:endParaRPr lang="pt-BR" sz="3200" b="1" dirty="0">
              <a:solidFill>
                <a:schemeClr val="bg2"/>
              </a:solidFill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971600" y="2679055"/>
            <a:ext cx="7416824" cy="1470025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>- </a:t>
            </a:r>
            <a:r>
              <a:rPr lang="pt-BR" sz="2400" dirty="0"/>
              <a:t>Maior integração entre os projetos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- Otimização dos recursos</a:t>
            </a:r>
            <a:br>
              <a:rPr lang="pt-BR" sz="2400" dirty="0" smtClean="0"/>
            </a:br>
            <a:r>
              <a:rPr lang="pt-BR" sz="2400" dirty="0" smtClean="0"/>
              <a:t>- Priorização dos projetos</a:t>
            </a:r>
            <a:br>
              <a:rPr lang="pt-BR" sz="2400" dirty="0" smtClean="0"/>
            </a:br>
            <a:r>
              <a:rPr lang="pt-BR" sz="2400" dirty="0"/>
              <a:t>- Documentação das ações realizadas</a:t>
            </a:r>
            <a:br>
              <a:rPr lang="pt-BR" sz="2400" dirty="0"/>
            </a:br>
            <a:r>
              <a:rPr lang="pt-BR" sz="2400" dirty="0"/>
              <a:t>- </a:t>
            </a:r>
            <a:r>
              <a:rPr lang="pt-BR" sz="2400" dirty="0" smtClean="0"/>
              <a:t>Consolidação da metodologia </a:t>
            </a:r>
            <a:r>
              <a:rPr lang="pt-BR" sz="2400" dirty="0"/>
              <a:t>do Escritório de </a:t>
            </a:r>
            <a:r>
              <a:rPr lang="pt-BR" sz="2400" dirty="0" smtClean="0"/>
              <a:t>Projetos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- </a:t>
            </a:r>
            <a:r>
              <a:rPr lang="pt-BR" sz="2400" dirty="0" smtClean="0"/>
              <a:t>Servidores com </a:t>
            </a:r>
            <a:r>
              <a:rPr lang="pt-BR" sz="2400" dirty="0"/>
              <a:t>foco em projetos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>- Maior integração com a SGI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- Melhor estruturação das demandas por sistemas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/>
          </a:p>
        </p:txBody>
      </p:sp>
      <p:pic>
        <p:nvPicPr>
          <p:cNvPr id="5" name="Picture 2" descr="sistematica_sustentave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72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76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076056" y="188640"/>
            <a:ext cx="4067944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rgbClr val="1F497D"/>
                </a:solidFill>
              </a:rPr>
              <a:t>Visão Geral:</a:t>
            </a: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18086889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 descr="sistematica_sustentav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72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407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076056" y="188640"/>
            <a:ext cx="4067944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rgbClr val="1F497D"/>
                </a:solidFill>
              </a:rPr>
              <a:t>Visão Geral:</a:t>
            </a: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397784652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2" descr="sistematica_sustentav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72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08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788024" y="116632"/>
            <a:ext cx="4355976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3200" b="1" dirty="0" smtClean="0">
                <a:solidFill>
                  <a:schemeClr val="bg2"/>
                </a:solidFill>
              </a:rPr>
              <a:t>Projetos:</a:t>
            </a:r>
            <a:endParaRPr lang="pt-BR" sz="3200" b="1" dirty="0">
              <a:solidFill>
                <a:schemeClr val="bg2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519890"/>
              </p:ext>
            </p:extLst>
          </p:nvPr>
        </p:nvGraphicFramePr>
        <p:xfrm>
          <a:off x="179513" y="1268758"/>
          <a:ext cx="8784974" cy="3523111"/>
        </p:xfrm>
        <a:graphic>
          <a:graphicData uri="http://schemas.openxmlformats.org/drawingml/2006/table">
            <a:tbl>
              <a:tblPr/>
              <a:tblGrid>
                <a:gridCol w="238540"/>
                <a:gridCol w="760345"/>
                <a:gridCol w="790162"/>
                <a:gridCol w="3876273"/>
                <a:gridCol w="614985"/>
                <a:gridCol w="730528"/>
                <a:gridCol w="954159"/>
                <a:gridCol w="819982"/>
              </a:tblGrid>
              <a:tr h="704622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Projeto (P)</a:t>
                      </a:r>
                      <a:br>
                        <a:rPr lang="pt-BR" sz="12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2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ou Ação (A)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PROGRAMA</a:t>
                      </a:r>
                      <a:br>
                        <a:rPr lang="pt-BR" sz="12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2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MAT ou SPF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PROJETOS E AÇÕES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GERENTE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Sistema (S)</a:t>
                      </a:r>
                      <a:br>
                        <a:rPr lang="pt-BR" sz="12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endParaRPr lang="pt-BR" sz="1200" b="1" i="0" u="none" strike="noStrike">
                        <a:solidFill>
                          <a:srgbClr val="0000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Em Andam (A)</a:t>
                      </a:r>
                      <a:br>
                        <a:rPr lang="pt-BR" sz="1200" b="1" i="0" u="none" strike="noStrike" dirty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200" b="1" i="0" u="none" strike="noStrike" dirty="0" smtClean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Suspenso</a:t>
                      </a:r>
                      <a:r>
                        <a:rPr lang="pt-BR" sz="1200" b="1" i="0" u="none" strike="noStrike" baseline="0" dirty="0" smtClean="0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 (S)</a:t>
                      </a:r>
                      <a:endParaRPr lang="pt-BR" sz="1200" b="1" i="0" u="none" strike="noStrike" dirty="0">
                        <a:solidFill>
                          <a:srgbClr val="0000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  <a:t>% Conclusão</a:t>
                      </a:r>
                      <a:br>
                        <a:rPr lang="pt-BR" sz="1200" b="1" i="0" u="none" strike="noStrike">
                          <a:solidFill>
                            <a:srgbClr val="000099"/>
                          </a:solidFill>
                          <a:effectLst/>
                          <a:latin typeface="Calibri"/>
                        </a:rPr>
                      </a:br>
                      <a:endParaRPr lang="pt-BR" sz="1200" b="1" i="0" u="none" strike="noStrike">
                        <a:solidFill>
                          <a:srgbClr val="0000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071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Sistemática de Planejamento Fiscal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Valgney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3071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Operações Especiais de Fiscalização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Valgney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3071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Receita Tributária Sustentável e Competitividade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Fernanda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3071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Combate à Evasão Fiscal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Valgney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3071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Controle de Desajustes na Arrecadação e Ações Preventivas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Valgney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614286"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SPF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Diagnóstico e Monitoramento da Qualidade da Informação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Tributária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Fábio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3071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Controle e Racionalização dos Gastos Tributários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Bruno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361345"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SISTEMÁTICA SUSTENTÁVEL DE PLANEJAMENTO FISCAL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2" descr="sistematica_sustentave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72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434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123728" y="188640"/>
            <a:ext cx="7020272" cy="864096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200" b="1" dirty="0" smtClean="0">
              <a:solidFill>
                <a:srgbClr val="1F497D"/>
              </a:solidFill>
            </a:endParaRPr>
          </a:p>
          <a:p>
            <a:r>
              <a:rPr lang="pt-BR" sz="3200" b="1" dirty="0" smtClean="0">
                <a:solidFill>
                  <a:srgbClr val="1F497D"/>
                </a:solidFill>
              </a:rPr>
              <a:t>Projeto “Receita Tributária Sustentável e Competitividade”:</a:t>
            </a:r>
          </a:p>
          <a:p>
            <a:pPr algn="ctr"/>
            <a:endParaRPr lang="pt-BR" sz="3200" b="1" dirty="0" smtClean="0">
              <a:solidFill>
                <a:srgbClr val="1F497D"/>
              </a:solidFill>
            </a:endParaRPr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/>
            </a:r>
            <a:br>
              <a:rPr lang="pt-BR" sz="3200" dirty="0" smtClean="0"/>
            </a:br>
            <a:endParaRPr lang="pt-BR" sz="3200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pt-BR" sz="2400" dirty="0" smtClean="0"/>
              <a:t>Relatório Gasto Tributário – GIA-BF </a:t>
            </a:r>
          </a:p>
          <a:p>
            <a:pPr lvl="1"/>
            <a:r>
              <a:rPr lang="pt-BR" sz="2000" dirty="0" smtClean="0"/>
              <a:t>Concluído, avaliado e aprovado</a:t>
            </a:r>
          </a:p>
          <a:p>
            <a:r>
              <a:rPr lang="pt-BR" sz="2400" dirty="0" smtClean="0"/>
              <a:t>Relatório Gap Potencial e Tributário</a:t>
            </a:r>
          </a:p>
          <a:p>
            <a:pPr lvl="1"/>
            <a:r>
              <a:rPr lang="pt-BR" sz="2000" dirty="0" smtClean="0"/>
              <a:t>Em andamento (problemas com a base de dados)</a:t>
            </a:r>
          </a:p>
          <a:p>
            <a:r>
              <a:rPr lang="pt-BR" sz="2400" dirty="0" smtClean="0"/>
              <a:t>Relatório Carga Tributária</a:t>
            </a:r>
          </a:p>
          <a:p>
            <a:pPr lvl="1"/>
            <a:r>
              <a:rPr lang="pt-BR" sz="2000" dirty="0" smtClean="0"/>
              <a:t>Parcialmente concluído, falta desagregar os dados (equipe reduzida)</a:t>
            </a:r>
          </a:p>
          <a:p>
            <a:r>
              <a:rPr lang="pt-BR" sz="2400" dirty="0" smtClean="0"/>
              <a:t>Relatório Projeção de Receita</a:t>
            </a:r>
          </a:p>
          <a:p>
            <a:pPr lvl="1"/>
            <a:r>
              <a:rPr lang="pt-BR" sz="2000" dirty="0" smtClean="0"/>
              <a:t>Em andamento (tentativa de média ponderada de três métodos de projeção: </a:t>
            </a:r>
            <a:r>
              <a:rPr lang="pt-BR" sz="2000" dirty="0" err="1" smtClean="0"/>
              <a:t>Holt</a:t>
            </a:r>
            <a:r>
              <a:rPr lang="pt-BR" sz="2000" dirty="0" smtClean="0"/>
              <a:t> </a:t>
            </a:r>
            <a:r>
              <a:rPr lang="pt-BR" sz="2000" dirty="0" err="1" smtClean="0"/>
              <a:t>Winters</a:t>
            </a:r>
            <a:r>
              <a:rPr lang="pt-BR" sz="2000" dirty="0" smtClean="0"/>
              <a:t>, Modelo linear e Modelo não linear de transição suave)</a:t>
            </a:r>
          </a:p>
          <a:p>
            <a:r>
              <a:rPr lang="pt-BR" sz="2400" dirty="0" smtClean="0"/>
              <a:t>Relatório Competitividade da Economia</a:t>
            </a:r>
          </a:p>
          <a:p>
            <a:pPr lvl="1"/>
            <a:r>
              <a:rPr lang="pt-BR" sz="2000" dirty="0" smtClean="0"/>
              <a:t>Não iniciado (equipe reduzida)</a:t>
            </a:r>
          </a:p>
          <a:p>
            <a:pPr lvl="1"/>
            <a:endParaRPr lang="pt-BR" sz="2000" dirty="0" smtClean="0"/>
          </a:p>
          <a:p>
            <a:endParaRPr lang="pt-BR" dirty="0"/>
          </a:p>
        </p:txBody>
      </p:sp>
      <p:pic>
        <p:nvPicPr>
          <p:cNvPr id="5" name="Picture 2" descr="sistematica_sustentave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72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819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195736" y="188640"/>
            <a:ext cx="6948264" cy="936104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200" b="1" dirty="0" smtClean="0">
              <a:solidFill>
                <a:srgbClr val="1F497D"/>
              </a:solidFill>
            </a:endParaRPr>
          </a:p>
          <a:p>
            <a:r>
              <a:rPr lang="pt-BR" sz="3200" b="1" dirty="0" smtClean="0">
                <a:solidFill>
                  <a:srgbClr val="1F497D"/>
                </a:solidFill>
              </a:rPr>
              <a:t>Projeto </a:t>
            </a:r>
            <a:r>
              <a:rPr lang="pt-BR" sz="3200" b="1" dirty="0">
                <a:solidFill>
                  <a:srgbClr val="1F497D"/>
                </a:solidFill>
              </a:rPr>
              <a:t>“Controle e Racionalização dos Gastos </a:t>
            </a:r>
            <a:r>
              <a:rPr lang="pt-BR" sz="3200" b="1" dirty="0" smtClean="0">
                <a:solidFill>
                  <a:srgbClr val="1F497D"/>
                </a:solidFill>
              </a:rPr>
              <a:t>Tributários:</a:t>
            </a:r>
          </a:p>
          <a:p>
            <a:pPr algn="ctr"/>
            <a:endParaRPr lang="pt-BR" sz="3200" b="1" dirty="0" smtClean="0">
              <a:solidFill>
                <a:srgbClr val="1F497D"/>
              </a:solidFill>
            </a:endParaRPr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57200" y="1207293"/>
            <a:ext cx="8229600" cy="4525963"/>
          </a:xfrm>
        </p:spPr>
        <p:txBody>
          <a:bodyPr/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t-BR" sz="2400" dirty="0">
                <a:latin typeface="Verdana"/>
                <a:ea typeface="Calibri"/>
                <a:cs typeface="Times New Roman"/>
              </a:rPr>
              <a:t>Relatórios Gerenciais </a:t>
            </a:r>
            <a:r>
              <a:rPr lang="pt-BR" sz="2400" dirty="0" smtClean="0">
                <a:latin typeface="Verdana"/>
                <a:ea typeface="Calibri"/>
                <a:cs typeface="Times New Roman"/>
              </a:rPr>
              <a:t>GIA-BF</a:t>
            </a:r>
            <a:r>
              <a:rPr lang="pt-BR" sz="2400" dirty="0">
                <a:latin typeface="Verdana"/>
                <a:ea typeface="Calibri"/>
                <a:cs typeface="Times New Roman"/>
              </a:rPr>
              <a:t>:</a:t>
            </a:r>
            <a:endParaRPr lang="pt-BR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1800" dirty="0" smtClean="0">
                <a:latin typeface="Verdana"/>
                <a:ea typeface="Calibri"/>
                <a:cs typeface="Times New Roman"/>
              </a:rPr>
              <a:t>Analítico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1800" dirty="0" smtClean="0">
                <a:latin typeface="Verdana"/>
                <a:ea typeface="Calibri"/>
                <a:cs typeface="Times New Roman"/>
              </a:rPr>
              <a:t>Entregue/Omissos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1800" dirty="0" smtClean="0">
                <a:latin typeface="Verdana"/>
                <a:ea typeface="Calibri"/>
                <a:cs typeface="Times New Roman"/>
              </a:rPr>
              <a:t>Total por Rubrica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1800" dirty="0" smtClean="0">
                <a:latin typeface="Verdana"/>
                <a:ea typeface="Calibri"/>
                <a:cs typeface="Times New Roman"/>
              </a:rPr>
              <a:t>TACDI/Saldo devedor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1800" dirty="0" smtClean="0">
                <a:latin typeface="Verdana"/>
                <a:ea typeface="Calibri"/>
                <a:cs typeface="Times New Roman"/>
              </a:rPr>
              <a:t>TACDI/Saídas </a:t>
            </a:r>
            <a:r>
              <a:rPr lang="pt-BR" sz="1800" dirty="0">
                <a:latin typeface="Verdana"/>
                <a:ea typeface="Calibri"/>
                <a:cs typeface="Times New Roman"/>
              </a:rPr>
              <a:t>tributadas</a:t>
            </a:r>
            <a:endParaRPr lang="pt-BR" sz="1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1800" dirty="0">
                <a:latin typeface="Verdana"/>
                <a:ea typeface="Calibri"/>
                <a:cs typeface="Times New Roman"/>
              </a:rPr>
              <a:t>TACDI/Imposto destacado</a:t>
            </a:r>
            <a:endParaRPr lang="pt-BR" sz="1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1800" dirty="0">
                <a:latin typeface="Verdana"/>
                <a:ea typeface="Calibri"/>
                <a:cs typeface="Times New Roman"/>
              </a:rPr>
              <a:t>FAI</a:t>
            </a:r>
            <a:endParaRPr lang="pt-BR" sz="1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1800" dirty="0">
                <a:latin typeface="Verdana"/>
                <a:ea typeface="Calibri"/>
                <a:cs typeface="Times New Roman"/>
              </a:rPr>
              <a:t>Relatórios Gerenciais para as </a:t>
            </a:r>
            <a:r>
              <a:rPr lang="pt-BR" sz="1800" dirty="0" err="1">
                <a:latin typeface="Verdana"/>
                <a:ea typeface="Calibri"/>
                <a:cs typeface="Times New Roman"/>
              </a:rPr>
              <a:t>Gestorias</a:t>
            </a:r>
            <a:endParaRPr lang="pt-BR" sz="1800" dirty="0">
              <a:ea typeface="Calibri"/>
              <a:cs typeface="Times New Roman"/>
            </a:endParaRPr>
          </a:p>
          <a:p>
            <a:r>
              <a:rPr lang="pt-BR" sz="1800" dirty="0">
                <a:latin typeface="Verdana"/>
                <a:ea typeface="Calibri"/>
                <a:cs typeface="Times New Roman"/>
              </a:rPr>
              <a:t>Relatórios Gerenciais para o Secretário de Estado de Fazenda</a:t>
            </a:r>
            <a:endParaRPr lang="pt-BR" sz="1800" dirty="0"/>
          </a:p>
        </p:txBody>
      </p:sp>
      <p:pic>
        <p:nvPicPr>
          <p:cNvPr id="5" name="Picture 2" descr="sistematica_sustentave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72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090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Personalizada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097730AB056EE4EBDA1BF60A4CDB848" ma:contentTypeVersion="0" ma:contentTypeDescription="Crie um novo documento." ma:contentTypeScope="" ma:versionID="6e00ccfb2f53b63a189b542c249615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cb358bd3c4937f8c29cf3e1e721863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E82C56-E23E-4335-B103-4121EEF102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095010B-64BC-4AF7-80AC-405DD6B3F4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9DA687-33AA-4EA4-A065-55B7E8EB2C98}">
  <ds:schemaRefs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1662</TotalTime>
  <Words>301</Words>
  <Application>Microsoft Office PowerPoint</Application>
  <PresentationFormat>Apresentação na tela (4:3)</PresentationFormat>
  <Paragraphs>108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Programa de Sistemática Sustentável de Planejamento Fiscal</vt:lpstr>
      <vt:lpstr>  - Maior integração entre os projetos - Otimização dos recursos - Priorização dos projetos - Documentação das ações realizadas - Consolidação da metodologia do Escritório de Projetos - Servidores com foco em projetos - Maior integração com a SGI - Melhor estruturação das demandas por sistemas  </vt:lpstr>
      <vt:lpstr>Apresentação do PowerPoint</vt:lpstr>
      <vt:lpstr>Apresentação do PowerPoint</vt:lpstr>
      <vt:lpstr>Apresentação do PowerPoint</vt:lpstr>
      <vt:lpstr> </vt:lpstr>
      <vt:lpstr>  </vt:lpstr>
    </vt:vector>
  </TitlesOfParts>
  <Company>SGI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Justificativa - Principais Referências Estratégicas</dc:title>
  <dc:creator>tnogueira</dc:creator>
  <cp:lastModifiedBy>Ochigame</cp:lastModifiedBy>
  <cp:revision>122</cp:revision>
  <dcterms:created xsi:type="dcterms:W3CDTF">2013-08-15T19:19:56Z</dcterms:created>
  <dcterms:modified xsi:type="dcterms:W3CDTF">2014-11-24T02:37:46Z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0x0101006097730AB056EE4EBDA1BF60A4CDB848</vt:lpwstr>
  </property>
</Properties>
</file>