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9" r:id="rId5"/>
    <p:sldId id="296" r:id="rId6"/>
    <p:sldId id="261" r:id="rId7"/>
    <p:sldId id="297" r:id="rId8"/>
    <p:sldId id="298" r:id="rId9"/>
    <p:sldId id="257" r:id="rId10"/>
    <p:sldId id="293" r:id="rId11"/>
    <p:sldId id="281" r:id="rId12"/>
    <p:sldId id="299" r:id="rId13"/>
    <p:sldId id="282" r:id="rId14"/>
  </p:sldIdLst>
  <p:sldSz cx="9144000" cy="6858000" type="screen4x3"/>
  <p:notesSz cx="6648450" cy="97742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 DE</a:t>
            </a:r>
            <a:r>
              <a:rPr lang="en-US" baseline="0" dirty="0" smtClean="0"/>
              <a:t> 14 PROJETOS E 1 </a:t>
            </a:r>
            <a:r>
              <a:rPr lang="en-US" baseline="0" dirty="0" err="1" smtClean="0"/>
              <a:t>AÇÃO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TOTAL DE 15PROJETOS E 1 AÇÃO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57E401BB-E373-44A1-B7A0-E4E0CCEAAE1D}" type="VALUE">
                      <a:rPr lang="en-US" smtClean="0"/>
                      <a:pPr/>
                      <a:t>[VALOR]</a:t>
                    </a:fld>
                    <a:r>
                      <a:rPr lang="en-US" dirty="0" smtClean="0"/>
                      <a:t> (33,33%)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3 (20%)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7 (46,66)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Em Andamento</c:v>
                </c:pt>
                <c:pt idx="1">
                  <c:v>Suspensos</c:v>
                </c:pt>
                <c:pt idx="2">
                  <c:v>Encerrado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53122-FEFC-45E3-B787-D4EF77A6F367}" type="datetimeFigureOut">
              <a:rPr lang="pt-BR" smtClean="0"/>
              <a:t>24/11/2014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65916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EEE58-E1B6-41A7-914D-C608B83FA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169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446E55D-6512-4D4B-835C-E2FB265FAA23}" type="datetimeFigureOut">
              <a:rPr lang="pt-BR"/>
              <a:pPr>
                <a:defRPr/>
              </a:pPr>
              <a:t>24/11/2014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4845" y="4642763"/>
            <a:ext cx="5318760" cy="439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916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F23F40D-F5CB-48B9-96DD-009719F803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0316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427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3B195-1CF0-42CB-9CF8-64944C3B79A6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7E50-6C3E-4210-9EDF-99E5AD5341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E1CA-9D4C-4692-B945-523A189D5D40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D5FA4-D481-444E-9E5C-B8BC0EB2B1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D255-AB6C-4F59-9FCC-1618174F9699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FC60F-49D4-4976-B5EC-C2147F06A9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786A-1B3C-4B57-8EA1-FF66C35C5857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F3D3E-055C-4796-BBF3-355189CC2C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0521C-4FE5-4781-9CC3-F4A829F61A63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74D19-D3CB-46DF-8A22-AAB2ACFAFF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9406-B97F-4C86-8005-0274F04E28A3}" type="datetime1">
              <a:rPr lang="pt-BR" smtClean="0"/>
              <a:t>24/11/2014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D70D-BFED-4330-9ED4-17628A9782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D6614-CED9-4989-BE31-593FD0F2D0E7}" type="datetime1">
              <a:rPr lang="pt-BR" smtClean="0"/>
              <a:t>24/11/2014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A2DC-7F20-4368-A152-6E69C70E2C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C98A6-B725-4ED9-847C-A7AE9DD2EC98}" type="datetime1">
              <a:rPr lang="pt-BR" smtClean="0"/>
              <a:t>24/11/2014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436C5-947C-41E4-B8D5-03832B48A7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0865-050A-4F96-86A7-D163990813C9}" type="datetime1">
              <a:rPr lang="pt-BR" smtClean="0"/>
              <a:t>24/11/2014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07E4-4E44-43A4-BF45-601A94CEE2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C00FC-F95B-41DE-A8E3-35277F356660}" type="datetime1">
              <a:rPr lang="pt-BR" smtClean="0"/>
              <a:t>24/11/2014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2074-087B-44C0-A7E0-6D1BD4A7CF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49913-8978-4C51-A05E-6E371A3775B4}" type="datetime1">
              <a:rPr lang="pt-BR" smtClean="0"/>
              <a:t>24/11/2014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D58B-1A5A-47E5-9EBC-C15BFB2BA7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1698F4-D4A3-4A86-91E5-BCCAE9F7BA03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86F509-DA05-4C04-9233-B5D11CE3C7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5436096" y="3068960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+mn-lt"/>
              </a:rPr>
              <a:t>Gerente: Daniel </a:t>
            </a:r>
            <a:r>
              <a:rPr lang="pt-BR" sz="2400" dirty="0" err="1" smtClean="0">
                <a:latin typeface="+mn-lt"/>
              </a:rPr>
              <a:t>Abuchaim</a:t>
            </a:r>
            <a:endParaRPr lang="pt-BR" sz="2400" dirty="0">
              <a:latin typeface="+mn-lt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 bwMode="auto">
          <a:xfrm>
            <a:off x="395536" y="1129667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rgbClr val="FFC000"/>
                </a:solidFill>
              </a:rPr>
              <a:t>PROGRAMA DE EXCELÊNCIA EM TECNOLOGIA DA INFORMAÇÃO E COMUNICAÇÃO</a:t>
            </a:r>
            <a:endParaRPr lang="pt-BR" sz="4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139952" y="188640"/>
            <a:ext cx="5004048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Principais Benefícios:</a:t>
            </a:r>
            <a:endParaRPr lang="pt-BR" sz="3200" b="1" dirty="0">
              <a:solidFill>
                <a:schemeClr val="bg2"/>
              </a:solidFill>
            </a:endParaRPr>
          </a:p>
        </p:txBody>
      </p:sp>
      <p:pic>
        <p:nvPicPr>
          <p:cNvPr id="8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83568" y="836712"/>
            <a:ext cx="82089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Alinhamento com </a:t>
            </a: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o Planejamento Estratégico da </a:t>
            </a:r>
            <a:r>
              <a:rPr lang="pt-BR" sz="2000" b="1" dirty="0" err="1">
                <a:latin typeface="+mj-lt"/>
                <a:ea typeface="Times New Roman" panose="02020603050405020304" pitchFamily="18" charset="0"/>
              </a:rPr>
              <a:t>SEFAZ</a:t>
            </a: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Ganho efetivo com as atividades relativas à tecnologia de informações, no que tange à sistemática, modelos, técnicas, ferramentas e segurança, bem como, a definição e desenvolvimento da configuração física e lógica dos sistemas usados ou operados em rede pela Secretaria e por órgãos e entidades do Poder Executivo.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Visão 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executiva dos projetos; </a:t>
            </a:r>
            <a:endParaRPr lang="pt-BR" sz="20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3"/>
              </a:buBlip>
            </a:pP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Reuniões 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periódicas e pré-formatadas para acompanhamento dos Projetos; </a:t>
            </a:r>
            <a:endParaRPr lang="pt-BR" sz="20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3"/>
              </a:buBlip>
            </a:pP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Maior 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integração entre os projetos; </a:t>
            </a:r>
            <a:endParaRPr lang="pt-BR" sz="20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Priorização dos projetos; </a:t>
            </a:r>
            <a:endParaRPr lang="pt-BR" sz="2000" dirty="0">
              <a:latin typeface="+mj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76056" y="188640"/>
            <a:ext cx="4067944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rgbClr val="1F497D"/>
                </a:solidFill>
              </a:rPr>
              <a:t>Visão Geral: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385406891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modernizacao_tributari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43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051720" y="620688"/>
            <a:ext cx="7092280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bg2"/>
                </a:solidFill>
              </a:rPr>
              <a:t>Projetos em Andamento:</a:t>
            </a:r>
            <a:endParaRPr lang="pt-BR" sz="3200" dirty="0"/>
          </a:p>
        </p:txBody>
      </p:sp>
      <p:pic>
        <p:nvPicPr>
          <p:cNvPr id="6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539552" y="155679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Implementar Estrutura de Dados de Suporte às Informações Estratégicas para a </a:t>
            </a:r>
            <a:r>
              <a:rPr lang="pt-BR" sz="2000" b="1" dirty="0" err="1">
                <a:latin typeface="+mj-lt"/>
                <a:ea typeface="Times New Roman" panose="02020603050405020304" pitchFamily="18" charset="0"/>
              </a:rPr>
              <a:t>SEFAZ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-MS;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3"/>
              </a:buBlip>
            </a:pP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Mapeamento e 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documentação do Acervo de Dados do Estado;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Mapear e Revisar as Políticas de </a:t>
            </a: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Segurança do 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Estado;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3"/>
              </a:buBlip>
            </a:pP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Elaborar 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Plano de Capacitação para a </a:t>
            </a:r>
            <a:r>
              <a:rPr lang="pt-BR" sz="2000" b="1" dirty="0" err="1" smtClean="0">
                <a:latin typeface="+mj-lt"/>
                <a:ea typeface="Times New Roman" panose="02020603050405020304" pitchFamily="18" charset="0"/>
              </a:rPr>
              <a:t>SGI</a:t>
            </a: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 (Ação); </a:t>
            </a:r>
            <a:endParaRPr lang="pt-BR" sz="2000" b="1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Plano Diretor de TI.</a:t>
            </a:r>
            <a:endParaRPr lang="pt-BR" sz="2000" b="1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051720" y="620688"/>
            <a:ext cx="7092280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bg2"/>
                </a:solidFill>
              </a:rPr>
              <a:t>Projetos Encerrados:</a:t>
            </a:r>
            <a:endParaRPr lang="pt-BR" sz="3200" dirty="0"/>
          </a:p>
        </p:txBody>
      </p:sp>
      <p:pic>
        <p:nvPicPr>
          <p:cNvPr id="6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611560" y="1294111"/>
            <a:ext cx="792088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b="1" dirty="0">
                <a:ea typeface="Times New Roman" panose="02020603050405020304" pitchFamily="18" charset="0"/>
              </a:rPr>
              <a:t>Estabelecimento de um Escritório de Projetos de </a:t>
            </a:r>
            <a:r>
              <a:rPr lang="pt-BR" sz="2000" b="1" dirty="0" err="1">
                <a:ea typeface="Times New Roman" panose="02020603050405020304" pitchFamily="18" charset="0"/>
              </a:rPr>
              <a:t>TIC</a:t>
            </a:r>
            <a:endParaRPr lang="pt-BR" sz="2000" b="1" dirty="0"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dirty="0" smtClean="0"/>
              <a:t>Di</a:t>
            </a: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fundir 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Conceitos de Administração de dados e BI (</a:t>
            </a:r>
            <a:r>
              <a:rPr lang="pt-BR" sz="2000" b="1" dirty="0" err="1">
                <a:latin typeface="+mj-lt"/>
                <a:ea typeface="Times New Roman" panose="02020603050405020304" pitchFamily="18" charset="0"/>
              </a:rPr>
              <a:t>ODS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 e </a:t>
            </a:r>
            <a:r>
              <a:rPr lang="pt-BR" sz="2000" b="1" dirty="0" err="1">
                <a:latin typeface="+mj-lt"/>
                <a:ea typeface="Times New Roman" panose="02020603050405020304" pitchFamily="18" charset="0"/>
              </a:rPr>
              <a:t>DW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Desenvolver e Institucionalizar a Metodologia para Desenvolvimento de Projetos de BI (</a:t>
            </a:r>
            <a:r>
              <a:rPr lang="pt-BR" sz="2000" b="1" dirty="0" err="1">
                <a:latin typeface="+mj-lt"/>
                <a:ea typeface="Times New Roman" panose="02020603050405020304" pitchFamily="18" charset="0"/>
              </a:rPr>
              <a:t>ODS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 e </a:t>
            </a:r>
            <a:r>
              <a:rPr lang="pt-BR" sz="2000" b="1" dirty="0" err="1">
                <a:latin typeface="+mj-lt"/>
                <a:ea typeface="Times New Roman" panose="02020603050405020304" pitchFamily="18" charset="0"/>
              </a:rPr>
              <a:t>DW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Agir </a:t>
            </a:r>
            <a:r>
              <a:rPr lang="pt-BR" sz="2000" b="1" dirty="0" err="1">
                <a:latin typeface="+mj-lt"/>
                <a:ea typeface="Times New Roman" panose="02020603050405020304" pitchFamily="18" charset="0"/>
              </a:rPr>
              <a:t>Proativamente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, baseado no Monitoramento dos Recursos Computacionais (infraestrutura)  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Estruturação da Área de Gestão de Dados e Informações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Adequar e Padronizar Metodologia de Desenvolvimento de Sistemas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Adequar a Infraestrutura Tecnológica às Necessidades de Utilização das Ferramentas de </a:t>
            </a:r>
            <a:r>
              <a:rPr lang="pt-BR" sz="2000" b="1" dirty="0" err="1">
                <a:latin typeface="+mj-lt"/>
                <a:ea typeface="Times New Roman" panose="02020603050405020304" pitchFamily="18" charset="0"/>
              </a:rPr>
              <a:t>TIC</a:t>
            </a:r>
            <a:endParaRPr lang="pt-BR" sz="2000" b="1" dirty="0">
              <a:latin typeface="+mj-lt"/>
              <a:ea typeface="Times New Roman" panose="02020603050405020304" pitchFamily="18" charset="0"/>
            </a:endParaRPr>
          </a:p>
          <a:p>
            <a:r>
              <a:rPr lang="pt-BR" sz="2000" dirty="0"/>
              <a:t> 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3"/>
              </a:buBlip>
            </a:pPr>
            <a:endParaRPr lang="pt-BR" sz="2000" b="1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3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051720" y="620688"/>
            <a:ext cx="7092280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bg2"/>
                </a:solidFill>
              </a:rPr>
              <a:t>Projetos Suspensos:</a:t>
            </a:r>
            <a:endParaRPr lang="pt-BR" sz="3200" dirty="0"/>
          </a:p>
        </p:txBody>
      </p:sp>
      <p:pic>
        <p:nvPicPr>
          <p:cNvPr id="6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539552" y="2204864"/>
            <a:ext cx="82089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Avaliar Periodicamente a Satisfação do Usuário na Utilização das Ferramentas de </a:t>
            </a:r>
            <a:r>
              <a:rPr lang="pt-BR" sz="2000" b="1" dirty="0" err="1" smtClean="0">
                <a:latin typeface="+mj-lt"/>
                <a:ea typeface="Times New Roman" panose="02020603050405020304" pitchFamily="18" charset="0"/>
              </a:rPr>
              <a:t>TIC</a:t>
            </a: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; </a:t>
            </a:r>
            <a:endParaRPr lang="pt-BR" sz="2000" b="1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b="1" dirty="0">
                <a:latin typeface="+mj-lt"/>
                <a:ea typeface="Times New Roman" panose="02020603050405020304" pitchFamily="18" charset="0"/>
              </a:rPr>
              <a:t>Implantação das Práticas Recomendadas </a:t>
            </a:r>
            <a:r>
              <a:rPr lang="pt-BR" sz="2000" b="1" dirty="0" err="1">
                <a:latin typeface="+mj-lt"/>
                <a:ea typeface="Times New Roman" panose="02020603050405020304" pitchFamily="18" charset="0"/>
              </a:rPr>
              <a:t>ITIL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 (Biblioteca de infraestrutura para gestão de TI);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Blip>
                <a:blip r:embed="rId3"/>
              </a:buBlip>
            </a:pP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Elaborar </a:t>
            </a:r>
            <a:r>
              <a:rPr lang="pt-BR" sz="2000" b="1" dirty="0">
                <a:latin typeface="+mj-lt"/>
                <a:ea typeface="Times New Roman" panose="02020603050405020304" pitchFamily="18" charset="0"/>
              </a:rPr>
              <a:t>Política de Acesso aos Sistemas da </a:t>
            </a:r>
            <a:r>
              <a:rPr lang="pt-BR" sz="2000" b="1" dirty="0" err="1" smtClean="0">
                <a:latin typeface="+mj-lt"/>
                <a:ea typeface="Times New Roman" panose="02020603050405020304" pitchFamily="18" charset="0"/>
              </a:rPr>
              <a:t>SEFAZ</a:t>
            </a:r>
            <a:r>
              <a:rPr lang="pt-BR" sz="2000" b="1" dirty="0" smtClean="0">
                <a:latin typeface="+mj-lt"/>
                <a:ea typeface="Times New Roman" panose="02020603050405020304" pitchFamily="18" charset="0"/>
              </a:rPr>
              <a:t>.</a:t>
            </a:r>
            <a:endParaRPr lang="pt-BR" sz="2000" b="1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7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788024" y="116632"/>
            <a:ext cx="4355976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Projetos e Ações:</a:t>
            </a:r>
            <a:endParaRPr lang="pt-BR" sz="3200" b="1" dirty="0">
              <a:solidFill>
                <a:schemeClr val="bg2"/>
              </a:solidFill>
            </a:endParaRPr>
          </a:p>
        </p:txBody>
      </p:sp>
      <p:pic>
        <p:nvPicPr>
          <p:cNvPr id="8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629205"/>
              </p:ext>
            </p:extLst>
          </p:nvPr>
        </p:nvGraphicFramePr>
        <p:xfrm>
          <a:off x="395536" y="1052738"/>
          <a:ext cx="8280921" cy="4824533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728122"/>
                <a:gridCol w="546946"/>
                <a:gridCol w="3245604"/>
                <a:gridCol w="369187"/>
                <a:gridCol w="1695531"/>
                <a:gridCol w="1039197"/>
                <a:gridCol w="656334"/>
              </a:tblGrid>
              <a:tr h="27291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Código</a:t>
                      </a:r>
                      <a:endParaRPr lang="pt-BR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Tipo</a:t>
                      </a:r>
                      <a:endParaRPr lang="pt-BR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Nome do Projeto</a:t>
                      </a:r>
                      <a:endParaRPr lang="pt-BR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Área</a:t>
                      </a:r>
                      <a:endParaRPr lang="pt-BR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Gerente do Projeto</a:t>
                      </a:r>
                      <a:endParaRPr lang="pt-BR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Situação</a:t>
                      </a:r>
                      <a:endParaRPr lang="pt-BR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%</a:t>
                      </a:r>
                      <a:endParaRPr lang="pt-BR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ctr"/>
                </a:tc>
              </a:tr>
              <a:tr h="39938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EPI-TIC004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700" u="none" strike="noStrike">
                          <a:effectLst/>
                        </a:rPr>
                        <a:t>Implementar Estrutura de Dados de Suporte às Informações Estratégicas para a SEFAZ-MS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UGTI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Maria Aparecida Santos de Oliveira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Em Andamento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80%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240959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EPI-TIC010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Mapear e Revisar as Políticas </a:t>
                      </a:r>
                      <a:r>
                        <a:rPr lang="pt-BR" sz="700" u="none" strike="noStrike">
                          <a:effectLst/>
                        </a:rPr>
                        <a:t>de </a:t>
                      </a:r>
                      <a:r>
                        <a:rPr lang="pt-BR" sz="700" u="none" strike="noStrike" smtClean="0">
                          <a:effectLst/>
                        </a:rPr>
                        <a:t>Segurança do </a:t>
                      </a:r>
                      <a:r>
                        <a:rPr lang="pt-BR" sz="700" u="none" strike="noStrike" dirty="0">
                          <a:effectLst/>
                        </a:rPr>
                        <a:t>Estado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CSO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Caio Graco Pompeo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Em Andamento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100%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358113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EPI-TIC011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Implantação das Práticas Recomendadas </a:t>
                      </a:r>
                      <a:r>
                        <a:rPr lang="pt-BR" sz="700" u="none" strike="noStrike" dirty="0" err="1">
                          <a:effectLst/>
                        </a:rPr>
                        <a:t>ITIL</a:t>
                      </a:r>
                      <a:r>
                        <a:rPr lang="pt-BR" sz="700" u="none" strike="noStrike" dirty="0">
                          <a:effectLst/>
                        </a:rPr>
                        <a:t> (Biblioteca de infraestrutura para gestão de TI)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CSO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Jean Carlos Fernandes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 smtClean="0">
                          <a:effectLst/>
                        </a:rPr>
                        <a:t>Suspenso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70%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266255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EPI-TIC013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Ação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Elaborar Plano de Capacitação para a </a:t>
                      </a:r>
                      <a:r>
                        <a:rPr lang="pt-BR" sz="700" u="none" strike="noStrike" dirty="0" err="1">
                          <a:effectLst/>
                        </a:rPr>
                        <a:t>SGI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CPS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Ana Paula Medeiros Rodrigues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Em Andamento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60%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133128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EPI-TIC014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 Plano Diretor de TI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CSO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Caio Graco Pompeo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Em Andamento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50%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266255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EPI-TIC001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700" u="none" strike="noStrike" dirty="0">
                          <a:effectLst/>
                        </a:rPr>
                        <a:t>Difundir Conceitos de Administração de dados e BI (</a:t>
                      </a:r>
                      <a:r>
                        <a:rPr lang="pt-BR" sz="700" u="none" strike="noStrike" dirty="0" err="1">
                          <a:effectLst/>
                        </a:rPr>
                        <a:t>ODS</a:t>
                      </a:r>
                      <a:r>
                        <a:rPr lang="pt-BR" sz="700" u="none" strike="noStrike" dirty="0">
                          <a:effectLst/>
                        </a:rPr>
                        <a:t> e </a:t>
                      </a:r>
                      <a:r>
                        <a:rPr lang="pt-BR" sz="700" u="none" strike="noStrike" dirty="0" err="1">
                          <a:effectLst/>
                        </a:rPr>
                        <a:t>DW</a:t>
                      </a:r>
                      <a:r>
                        <a:rPr lang="pt-BR" sz="700" u="none" strike="noStrike" dirty="0">
                          <a:effectLst/>
                        </a:rPr>
                        <a:t>)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UGTI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Maria Aparecida Santos de Oliveira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Encerrado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100%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39938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EPI-TIC002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700" u="none" strike="noStrike">
                          <a:effectLst/>
                        </a:rPr>
                        <a:t>Desenvolver e Institucionalizar a Metodologia para Desenvolvimento de Projetos de BI (ODS e DW)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UGTI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Maria Aparecida Santos de Oliveira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Encerrado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100%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39938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EPI-TIC003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700" u="none" strike="noStrike">
                          <a:effectLst/>
                        </a:rPr>
                        <a:t>Agir Proativamente, baseado no Monitoramento dos Recursos Computacionais (infraestrutura)  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CSO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celso T. Tanaka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Encerrado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100%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358113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EPI-TIC005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smtClean="0">
                          <a:effectLst/>
                        </a:rPr>
                        <a:t>Mapeamento </a:t>
                      </a:r>
                      <a:r>
                        <a:rPr lang="pt-BR" sz="700" u="none" strike="noStrike" dirty="0">
                          <a:effectLst/>
                        </a:rPr>
                        <a:t>e documentação do Acervo de Dados do Estado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UGTI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Maria Aparecida Santos de Oliveira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Encerrado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100%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266255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EPI-TIC006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Estruturação da Área de Gestão de Dados e Informações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UGTI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Maria Aparecida Santos de Oliveira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Encerrado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100%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240959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EPI-TIC008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Adequar e Padronizar Metodologia de Desenvolvimento de Sistemas 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CPS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Ana Paula/Luis Cézar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Encerrado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100%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358113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EPI-TIC009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Adequar a Infraestrutura Tecnológica às Necessidades de Utilização das Ferramentas de TIC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CSO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Celso T. Tanaka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Encerrado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100%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266255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EPI-TIC012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Estabelecimento de um Escritório de Projetos de TIC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CPS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Ana Paula Medeiros Rodrigues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Encerrado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100%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358113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EPI-TIC007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Avaliar Periodicamente a Satisfação do Usuário na Utilização das Ferramentas de </a:t>
                      </a:r>
                      <a:r>
                        <a:rPr lang="pt-BR" sz="700" u="none" strike="noStrike" dirty="0" err="1">
                          <a:effectLst/>
                        </a:rPr>
                        <a:t>TIC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CSO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Celso T. Tanaka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Suspenso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0%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  <a:tr h="240959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EPI-TIC015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Projeto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Elaborar Política de Acesso aos Sistemas da SEFAZ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CSO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Celso T. Tanaka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Suspenso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>
                          <a:effectLst/>
                        </a:rPr>
                        <a:t>0%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4" marR="6244" marT="6244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139952" y="188640"/>
            <a:ext cx="5004048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Pontos Relevantes:</a:t>
            </a:r>
            <a:endParaRPr lang="pt-BR" sz="3200" b="1" dirty="0">
              <a:solidFill>
                <a:schemeClr val="bg2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8208912" cy="1470025"/>
          </a:xfrm>
        </p:spPr>
        <p:txBody>
          <a:bodyPr/>
          <a:lstStyle/>
          <a:p>
            <a:pPr algn="l" defTabSz="432000"/>
            <a:r>
              <a:rPr lang="pt-BR" sz="2400" dirty="0" smtClean="0">
                <a:solidFill>
                  <a:srgbClr val="FFC000"/>
                </a:solidFill>
              </a:rPr>
              <a:t>1) Projeto </a:t>
            </a:r>
            <a:r>
              <a:rPr lang="pt-BR" sz="2400" dirty="0">
                <a:solidFill>
                  <a:srgbClr val="FFC000"/>
                </a:solidFill>
              </a:rPr>
              <a:t>“Implementar Estrutura de Dados de Suporte às Informações Estratégicas para a </a:t>
            </a:r>
            <a:r>
              <a:rPr lang="pt-BR" sz="2400" dirty="0" err="1">
                <a:solidFill>
                  <a:srgbClr val="FFC000"/>
                </a:solidFill>
              </a:rPr>
              <a:t>SEFAZ</a:t>
            </a:r>
            <a:r>
              <a:rPr lang="pt-BR" sz="2400" dirty="0">
                <a:solidFill>
                  <a:srgbClr val="FFC000"/>
                </a:solidFill>
              </a:rPr>
              <a:t>-MS”:</a:t>
            </a:r>
            <a:br>
              <a:rPr lang="pt-BR" sz="2400" dirty="0">
                <a:solidFill>
                  <a:srgbClr val="FFC000"/>
                </a:solidFill>
              </a:rPr>
            </a:br>
            <a:r>
              <a:rPr lang="pt-BR" sz="2400" dirty="0" smtClean="0"/>
              <a:t> </a:t>
            </a:r>
            <a:r>
              <a:rPr lang="pt-BR" sz="2400" dirty="0"/>
              <a:t>- Projeto em fase de </a:t>
            </a:r>
            <a:r>
              <a:rPr lang="pt-BR" sz="2400" dirty="0" smtClean="0"/>
              <a:t>Encerramento.</a:t>
            </a:r>
            <a:r>
              <a:rPr lang="pt-BR" sz="2400" dirty="0">
                <a:solidFill>
                  <a:srgbClr val="FFC000"/>
                </a:solidFill>
              </a:rPr>
              <a:t>	</a:t>
            </a:r>
            <a:r>
              <a:rPr lang="pt-BR" sz="2400" dirty="0" smtClean="0">
                <a:solidFill>
                  <a:srgbClr val="FFC000"/>
                </a:solidFill>
              </a:rPr>
              <a:t/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>
                <a:solidFill>
                  <a:srgbClr val="FFC000"/>
                </a:solidFill>
              </a:rPr>
              <a:t/>
            </a:r>
            <a:br>
              <a:rPr lang="pt-BR" sz="2400" dirty="0">
                <a:solidFill>
                  <a:srgbClr val="FFC000"/>
                </a:solidFill>
              </a:rPr>
            </a:br>
            <a:r>
              <a:rPr lang="pt-BR" sz="2400" dirty="0" smtClean="0">
                <a:solidFill>
                  <a:srgbClr val="FFC000"/>
                </a:solidFill>
              </a:rPr>
              <a:t>2) Projeto </a:t>
            </a:r>
            <a:r>
              <a:rPr lang="pt-BR" sz="2400" dirty="0">
                <a:solidFill>
                  <a:srgbClr val="FFC000"/>
                </a:solidFill>
              </a:rPr>
              <a:t>“Mapear e Revisar as Políticas de </a:t>
            </a:r>
            <a:r>
              <a:rPr lang="pt-BR" sz="2400" dirty="0" smtClean="0">
                <a:solidFill>
                  <a:srgbClr val="FFC000"/>
                </a:solidFill>
              </a:rPr>
              <a:t>Segurança do </a:t>
            </a:r>
            <a:r>
              <a:rPr lang="pt-BR" sz="2400" dirty="0">
                <a:solidFill>
                  <a:srgbClr val="FFC000"/>
                </a:solidFill>
              </a:rPr>
              <a:t>Estado</a:t>
            </a:r>
            <a:r>
              <a:rPr lang="pt-BR" sz="2400" dirty="0" smtClean="0">
                <a:solidFill>
                  <a:srgbClr val="FFC000"/>
                </a:solidFill>
              </a:rPr>
              <a:t>”:</a:t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/>
              <a:t> </a:t>
            </a:r>
            <a:r>
              <a:rPr lang="pt-BR" sz="2400" dirty="0" smtClean="0"/>
              <a:t>- Projeto em fase de Encerramento, aguardando apresentação do Relatório Final para aprovação do Patrocinador.</a:t>
            </a:r>
            <a:r>
              <a:rPr lang="pt-BR" sz="2400" dirty="0">
                <a:solidFill>
                  <a:srgbClr val="FFC000"/>
                </a:solidFill>
              </a:rPr>
              <a:t>	</a:t>
            </a:r>
            <a:endParaRPr lang="pt-BR" sz="2400" dirty="0"/>
          </a:p>
        </p:txBody>
      </p:sp>
      <p:pic>
        <p:nvPicPr>
          <p:cNvPr id="6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27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139952" y="188640"/>
            <a:ext cx="5004048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Pontos Relevantes:</a:t>
            </a:r>
            <a:endParaRPr lang="pt-BR" sz="3200" b="1" dirty="0">
              <a:solidFill>
                <a:schemeClr val="bg2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280920" cy="1470025"/>
          </a:xfrm>
        </p:spPr>
        <p:txBody>
          <a:bodyPr/>
          <a:lstStyle/>
          <a:p>
            <a:pPr algn="l" defTabSz="432000"/>
            <a:r>
              <a:rPr lang="pt-BR" sz="2400" dirty="0" smtClean="0">
                <a:solidFill>
                  <a:srgbClr val="FFC000"/>
                </a:solidFill>
              </a:rPr>
              <a:t>3) </a:t>
            </a:r>
            <a:r>
              <a:rPr lang="pt-BR" sz="2400" dirty="0">
                <a:solidFill>
                  <a:srgbClr val="FFC000"/>
                </a:solidFill>
              </a:rPr>
              <a:t>Projeto “Implantação das Práticas Recomendadas </a:t>
            </a:r>
            <a:r>
              <a:rPr lang="pt-BR" sz="2400" dirty="0" err="1">
                <a:solidFill>
                  <a:srgbClr val="FFC000"/>
                </a:solidFill>
              </a:rPr>
              <a:t>ITIL</a:t>
            </a:r>
            <a:r>
              <a:rPr lang="pt-BR" sz="2400" dirty="0">
                <a:solidFill>
                  <a:srgbClr val="FFC000"/>
                </a:solidFill>
              </a:rPr>
              <a:t>”: </a:t>
            </a:r>
            <a:r>
              <a:rPr lang="pt-BR" sz="2400" dirty="0" smtClean="0">
                <a:solidFill>
                  <a:srgbClr val="FFC000"/>
                </a:solidFill>
              </a:rPr>
              <a:t/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/>
              <a:t> - Projeto </a:t>
            </a:r>
            <a:r>
              <a:rPr lang="pt-BR" sz="2400" dirty="0" smtClean="0"/>
              <a:t>Suspenso com previsão de implantação de outras etapas previstas pela Biblioteca </a:t>
            </a:r>
            <a:r>
              <a:rPr lang="pt-BR" sz="2400" dirty="0" err="1" smtClean="0"/>
              <a:t>ITIL</a:t>
            </a:r>
            <a:r>
              <a:rPr lang="pt-BR" sz="2400" dirty="0" smtClean="0"/>
              <a:t>: Gestão de Mudanças e Gestão de Problemas.</a:t>
            </a:r>
            <a:r>
              <a:rPr lang="pt-BR" sz="2400" dirty="0">
                <a:solidFill>
                  <a:srgbClr val="FFC000"/>
                </a:solidFill>
              </a:rPr>
              <a:t>	</a:t>
            </a:r>
            <a:r>
              <a:rPr lang="pt-BR" sz="2400" dirty="0" smtClean="0">
                <a:solidFill>
                  <a:srgbClr val="FFC000"/>
                </a:solidFill>
              </a:rPr>
              <a:t/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 smtClean="0">
                <a:solidFill>
                  <a:srgbClr val="FFC000"/>
                </a:solidFill>
              </a:rPr>
              <a:t>	</a:t>
            </a:r>
            <a:r>
              <a:rPr lang="pt-BR" sz="2400" dirty="0">
                <a:solidFill>
                  <a:prstClr val="white"/>
                </a:solidFill>
              </a:rPr>
              <a:t/>
            </a:r>
            <a:br>
              <a:rPr lang="pt-BR" sz="2400" dirty="0">
                <a:solidFill>
                  <a:prstClr val="white"/>
                </a:solidFill>
              </a:rPr>
            </a:br>
            <a:r>
              <a:rPr lang="pt-BR" sz="2400" dirty="0" smtClean="0">
                <a:solidFill>
                  <a:srgbClr val="FFC000"/>
                </a:solidFill>
              </a:rPr>
              <a:t>4) Projeto </a:t>
            </a:r>
            <a:r>
              <a:rPr lang="pt-BR" sz="2400" dirty="0">
                <a:solidFill>
                  <a:srgbClr val="FFC000"/>
                </a:solidFill>
              </a:rPr>
              <a:t>“Projeto Plano Diretor de TI”: </a:t>
            </a:r>
            <a:r>
              <a:rPr lang="pt-BR" sz="2400" dirty="0" smtClean="0">
                <a:solidFill>
                  <a:srgbClr val="FFC000"/>
                </a:solidFill>
              </a:rPr>
              <a:t/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 smtClean="0"/>
              <a:t>Termo de Referência para a contratação de Empresa de Consultoria já concluído. Processo se encontra na Central de Compras.</a:t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6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139952" y="188640"/>
            <a:ext cx="5004048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Pontos Relevantes:</a:t>
            </a:r>
            <a:endParaRPr lang="pt-BR" sz="3200" b="1" dirty="0">
              <a:solidFill>
                <a:schemeClr val="bg2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8280920" cy="3024336"/>
          </a:xfrm>
        </p:spPr>
        <p:txBody>
          <a:bodyPr/>
          <a:lstStyle/>
          <a:p>
            <a:pPr algn="l" defTabSz="432000"/>
            <a:r>
              <a:rPr lang="pt-BR" sz="2400" dirty="0">
                <a:solidFill>
                  <a:srgbClr val="FFC000"/>
                </a:solidFill>
              </a:rPr>
              <a:t/>
            </a:r>
            <a:br>
              <a:rPr lang="pt-BR" sz="2400" dirty="0">
                <a:solidFill>
                  <a:srgbClr val="FFC000"/>
                </a:solidFill>
              </a:rPr>
            </a:br>
            <a:r>
              <a:rPr lang="pt-BR" sz="2400" dirty="0">
                <a:solidFill>
                  <a:srgbClr val="FFC000"/>
                </a:solidFill>
              </a:rPr>
              <a:t>5</a:t>
            </a:r>
            <a:r>
              <a:rPr lang="pt-BR" sz="2400" dirty="0" smtClean="0">
                <a:solidFill>
                  <a:srgbClr val="FFC000"/>
                </a:solidFill>
              </a:rPr>
              <a:t>)  Projeto “Avaliar </a:t>
            </a:r>
            <a:r>
              <a:rPr lang="pt-BR" sz="2400" dirty="0">
                <a:solidFill>
                  <a:srgbClr val="FFC000"/>
                </a:solidFill>
              </a:rPr>
              <a:t>Periodicamente a Satisfação do Usuário na Utilização das Ferramentas de </a:t>
            </a:r>
            <a:r>
              <a:rPr lang="pt-BR" sz="2400" dirty="0" err="1" smtClean="0">
                <a:solidFill>
                  <a:srgbClr val="FFC000"/>
                </a:solidFill>
              </a:rPr>
              <a:t>TIC</a:t>
            </a:r>
            <a:r>
              <a:rPr lang="pt-BR" sz="2400" dirty="0" smtClean="0">
                <a:solidFill>
                  <a:srgbClr val="FFC000"/>
                </a:solidFill>
              </a:rPr>
              <a:t>”:</a:t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 smtClean="0"/>
              <a:t>- Sugestão para o Projeto – Cancelamento – Projeto contemplado por outra ação do Planejamento Estratégico</a:t>
            </a:r>
            <a:r>
              <a:rPr lang="pt-BR" sz="2400" dirty="0" smtClean="0">
                <a:solidFill>
                  <a:srgbClr val="FFC000"/>
                </a:solidFill>
              </a:rPr>
              <a:t/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>
                <a:solidFill>
                  <a:srgbClr val="FFC000"/>
                </a:solidFill>
              </a:rPr>
              <a:t/>
            </a:r>
            <a:br>
              <a:rPr lang="pt-BR" sz="2400" dirty="0">
                <a:solidFill>
                  <a:srgbClr val="FFC000"/>
                </a:solidFill>
              </a:rPr>
            </a:br>
            <a:r>
              <a:rPr lang="pt-BR" sz="2400" dirty="0">
                <a:solidFill>
                  <a:srgbClr val="FFC000"/>
                </a:solidFill>
              </a:rPr>
              <a:t>6) </a:t>
            </a:r>
            <a:r>
              <a:rPr lang="pt-BR" sz="2400" dirty="0" smtClean="0">
                <a:solidFill>
                  <a:srgbClr val="FFC000"/>
                </a:solidFill>
              </a:rPr>
              <a:t>Projeto “Elaborar </a:t>
            </a:r>
            <a:r>
              <a:rPr lang="pt-BR" sz="2400" dirty="0">
                <a:solidFill>
                  <a:srgbClr val="FFC000"/>
                </a:solidFill>
              </a:rPr>
              <a:t>Política de Acesso aos Sistemas da </a:t>
            </a:r>
            <a:r>
              <a:rPr lang="pt-BR" sz="2400" dirty="0" err="1" smtClean="0">
                <a:solidFill>
                  <a:srgbClr val="FFC000"/>
                </a:solidFill>
              </a:rPr>
              <a:t>SEFAZ</a:t>
            </a:r>
            <a:r>
              <a:rPr lang="pt-BR" sz="2400" dirty="0" smtClean="0">
                <a:solidFill>
                  <a:srgbClr val="FFC000"/>
                </a:solidFill>
              </a:rPr>
              <a:t>”:</a:t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/>
              <a:t>- Sugestão para o Projeto – Cancelamento – As ações previstas no projeto foram abrangidas pelo Projeto de Políticas de Segurança de </a:t>
            </a:r>
            <a:r>
              <a:rPr lang="pt-BR" sz="2400" dirty="0" err="1"/>
              <a:t>TIC</a:t>
            </a:r>
            <a:r>
              <a:rPr lang="pt-BR" sz="2400" dirty="0"/>
              <a:t>.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>
                <a:solidFill>
                  <a:srgbClr val="FFC000"/>
                </a:solidFill>
              </a:rPr>
              <a:t/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 smtClean="0">
                <a:solidFill>
                  <a:srgbClr val="FFC000"/>
                </a:solidFill>
              </a:rPr>
              <a:t>7) Criar metodologia para mapeamento e documentação do Acervo de Dados do Estado:</a:t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 smtClean="0"/>
              <a:t>-  Projeto em fase de encerramento – aguardando apresentação para o Comitê Gestor da </a:t>
            </a:r>
            <a:r>
              <a:rPr lang="pt-BR" sz="2400" dirty="0" err="1" smtClean="0"/>
              <a:t>SGI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pic>
        <p:nvPicPr>
          <p:cNvPr id="6" name="Picture 2" descr="modernizacao_tributar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56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516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097730AB056EE4EBDA1BF60A4CDB848" ma:contentTypeVersion="0" ma:contentTypeDescription="Crie um novo documento." ma:contentTypeScope="" ma:versionID="6e00ccfb2f53b63a189b542c249615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9DA687-33AA-4EA4-A065-55B7E8EB2C98}">
  <ds:schemaRefs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CE82C56-E23E-4335-B103-4121EEF102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095010B-64BC-4AF7-80AC-405DD6B3F4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657</Words>
  <Application>Microsoft Office PowerPoint</Application>
  <PresentationFormat>Apresentação na tela (4:3)</PresentationFormat>
  <Paragraphs>152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1) Projeto “Implementar Estrutura de Dados de Suporte às Informações Estratégicas para a SEFAZ-MS”:  - Projeto em fase de Encerramento.   2) Projeto “Mapear e Revisar as Políticas de Segurança do Estado”:  - Projeto em fase de Encerramento, aguardando apresentação do Relatório Final para aprovação do Patrocinador. </vt:lpstr>
      <vt:lpstr>3) Projeto “Implantação das Práticas Recomendadas ITIL”:   - Projeto Suspenso com previsão de implantação de outras etapas previstas pela Biblioteca ITIL: Gestão de Mudanças e Gestão de Problemas.    4) Projeto “Projeto Plano Diretor de TI”:  Termo de Referência para a contratação de Empresa de Consultoria já concluído. Processo se encontra na Central de Compras. </vt:lpstr>
      <vt:lpstr> 5)  Projeto “Avaliar Periodicamente a Satisfação do Usuário na Utilização das Ferramentas de TIC”: - Sugestão para o Projeto – Cancelamento – Projeto contemplado por outra ação do Planejamento Estratégico  6) Projeto “Elaborar Política de Acesso aos Sistemas da SEFAZ”: - Sugestão para o Projeto – Cancelamento – As ações previstas no projeto foram abrangidas pelo Projeto de Políticas de Segurança de TIC.   7) Criar metodologia para mapeamento e documentação do Acervo de Dados do Estado: -  Projeto em fase de encerramento – aguardando apresentação para o Comitê Gestor da SGI.</vt:lpstr>
      <vt:lpstr>Apresentação do PowerPoint</vt:lpstr>
    </vt:vector>
  </TitlesOfParts>
  <Company>SGI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Justificativa - Principais Referências Estratégicas</dc:title>
  <dc:creator>tnogueira</dc:creator>
  <cp:lastModifiedBy>Ana Paula Medeiros Rodrigues</cp:lastModifiedBy>
  <cp:revision>133</cp:revision>
  <cp:lastPrinted>2014-11-21T13:48:27Z</cp:lastPrinted>
  <dcterms:created xsi:type="dcterms:W3CDTF">2013-08-15T19:19:56Z</dcterms:created>
  <dcterms:modified xsi:type="dcterms:W3CDTF">2014-11-24T11:05:37Z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0x0101006097730AB056EE4EBDA1BF60A4CDB848</vt:lpwstr>
  </property>
</Properties>
</file>