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01" r:id="rId3"/>
    <p:sldId id="296" r:id="rId4"/>
    <p:sldId id="311" r:id="rId5"/>
    <p:sldId id="314" r:id="rId6"/>
    <p:sldId id="313" r:id="rId7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BAE9D"/>
    <a:srgbClr val="7DC5C3"/>
    <a:srgbClr val="FCC69A"/>
    <a:srgbClr val="DD7255"/>
    <a:srgbClr val="48A09E"/>
    <a:srgbClr val="AEDADA"/>
    <a:srgbClr val="006666"/>
    <a:srgbClr val="4830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9" autoAdjust="0"/>
    <p:restoredTop sz="94638" autoAdjust="0"/>
  </p:normalViewPr>
  <p:slideViewPr>
    <p:cSldViewPr>
      <p:cViewPr>
        <p:scale>
          <a:sx n="80" d="100"/>
          <a:sy n="80" d="100"/>
        </p:scale>
        <p:origin x="-1074" y="-222"/>
      </p:cViewPr>
      <p:guideLst>
        <p:guide orient="horz" pos="346"/>
        <p:guide pos="1202"/>
        <p:guide pos="5192"/>
      </p:guideLst>
    </p:cSldViewPr>
  </p:slideViewPr>
  <p:outlineViewPr>
    <p:cViewPr>
      <p:scale>
        <a:sx n="33" d="100"/>
        <a:sy n="33" d="100"/>
      </p:scale>
      <p:origin x="7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03914-D973-4409-A49A-855B8D2A4A5A}" type="datetimeFigureOut">
              <a:rPr lang="pt-BR" smtClean="0"/>
              <a:pPr/>
              <a:t>27/03/2015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9818A-0C48-49E6-94F0-FF1174A306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99347F-5CFF-45B3-97B4-ED933B131553}" type="datetimeFigureOut">
              <a:rPr lang="pt-BR"/>
              <a:pPr>
                <a:defRPr/>
              </a:pPr>
              <a:t>27/03/2015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42D36B-0A7F-46D2-B037-6C3F06A4572B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2D36B-0A7F-46D2-B037-6C3F06A4572B}" type="slidenum">
              <a:rPr lang="pt-BR" altLang="pt-BR" smtClean="0"/>
              <a:pPr>
                <a:defRPr/>
              </a:pPr>
              <a:t>2</a:t>
            </a:fld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23728" y="4005064"/>
            <a:ext cx="5040560" cy="998967"/>
          </a:xfrm>
        </p:spPr>
        <p:txBody>
          <a:bodyPr/>
          <a:lstStyle>
            <a:lvl1pPr>
              <a:defRPr sz="2000" b="1">
                <a:solidFill>
                  <a:srgbClr val="006666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22496" y="5022319"/>
            <a:ext cx="5032648" cy="504056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Disclaimer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114300" y="6443663"/>
            <a:ext cx="892175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sz="1000" dirty="0" smtClean="0">
                <a:latin typeface="Calibri" panose="020F0502020204030204" pitchFamily="34" charset="0"/>
              </a:rPr>
              <a:t>Informação confidencial e proprietária da Macroplan® Prospectiva Estratégia e Gestão. Não distribuir ou reproduzir sem autorização expressa.</a:t>
            </a:r>
            <a:endParaRPr lang="pt-BR" sz="800" dirty="0" smtClean="0">
              <a:latin typeface="Calibri" panose="020F0502020204030204" pitchFamily="34" charset="0"/>
            </a:endParaRPr>
          </a:p>
        </p:txBody>
      </p:sp>
      <p:pic>
        <p:nvPicPr>
          <p:cNvPr id="3" name="Imagem 7" descr="Contracapa ppt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4A99A-8108-44B6-939E-1656E077398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Capítulo copy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11560" y="1628800"/>
            <a:ext cx="3346276" cy="996131"/>
          </a:xfrm>
        </p:spPr>
        <p:txBody>
          <a:bodyPr anchor="ctr"/>
          <a:lstStyle>
            <a:lvl1pPr marL="0" indent="0">
              <a:buNone/>
              <a:defRPr sz="3600" b="0">
                <a:solidFill>
                  <a:srgbClr val="48301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EAC81-0DBF-4D94-8439-48710FE5EE01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411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411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24FBC-CA96-419C-812E-385414C641A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DAE1A-B9A4-47F0-ABED-FFCEAB1FC5B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  <p:sp>
        <p:nvSpPr>
          <p:cNvPr id="3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16411-CBB0-4615-9B17-F4F93ADDA1B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4" descr="Slide interno copy.jpg"/>
          <p:cNvPicPr>
            <a:picLocks noChangeAspect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11188" y="0"/>
            <a:ext cx="6408737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47113" y="6434138"/>
            <a:ext cx="442912" cy="2889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483018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367629C-1504-4480-A29D-96C75195B52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799" r:id="rId3"/>
    <p:sldLayoutId id="2147483804" r:id="rId4"/>
    <p:sldLayoutId id="2147483800" r:id="rId5"/>
    <p:sldLayoutId id="2147483801" r:id="rId6"/>
    <p:sldLayoutId id="2147483805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48301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ts val="1200"/>
        </a:spcBef>
        <a:spcAft>
          <a:spcPts val="600"/>
        </a:spcAft>
        <a:buClr>
          <a:srgbClr val="E46C0A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ts val="1200"/>
        </a:spcBef>
        <a:spcAft>
          <a:spcPts val="600"/>
        </a:spcAft>
        <a:buClr>
          <a:srgbClr val="006666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1200"/>
        </a:spcBef>
        <a:spcAft>
          <a:spcPts val="600"/>
        </a:spcAft>
        <a:buClr>
          <a:srgbClr val="953735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1200"/>
        </a:spcBef>
        <a:spcAft>
          <a:spcPts val="600"/>
        </a:spcAft>
        <a:buClr>
          <a:srgbClr val="595959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1200"/>
        </a:spcBef>
        <a:spcAft>
          <a:spcPts val="600"/>
        </a:spcAft>
        <a:buClr>
          <a:srgbClr val="595959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ctrTitle"/>
          </p:nvPr>
        </p:nvSpPr>
        <p:spPr>
          <a:xfrm>
            <a:off x="59563" y="2287587"/>
            <a:ext cx="9001156" cy="998537"/>
          </a:xfrm>
        </p:spPr>
        <p:txBody>
          <a:bodyPr/>
          <a:lstStyle/>
          <a:p>
            <a:pPr algn="ctr">
              <a:lnSpc>
                <a:spcPct val="140000"/>
              </a:lnSpc>
              <a:spcBef>
                <a:spcPts val="300"/>
              </a:spcBef>
            </a:pPr>
            <a:r>
              <a:rPr lang="pt-BR" altLang="pt-BR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Comissão de Gestão Fazendária – COGEF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8032" y="4073200"/>
            <a:ext cx="8643997" cy="1856130"/>
          </a:xfrm>
        </p:spPr>
        <p:txBody>
          <a:bodyPr>
            <a:no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Índice de Transparência e Cidadania Fiscal</a:t>
            </a:r>
          </a:p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30/31 de março2015</a:t>
            </a:r>
          </a:p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Brasília - DF</a:t>
            </a:r>
            <a:b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784" y="1547862"/>
            <a:ext cx="8075612" cy="3738526"/>
          </a:xfrm>
        </p:spPr>
        <p:txBody>
          <a:bodyPr/>
          <a:lstStyle/>
          <a:p>
            <a:pPr marL="0" indent="-720000">
              <a:buNone/>
            </a:pPr>
            <a:r>
              <a:rPr lang="pt-BR" sz="2800" dirty="0" smtClean="0"/>
              <a:t>1 – ITCF finalizado em dezembro de 2013.</a:t>
            </a:r>
          </a:p>
          <a:p>
            <a:pPr marL="0" indent="-720000">
              <a:buNone/>
            </a:pPr>
            <a:r>
              <a:rPr lang="pt-BR" sz="2800" dirty="0" smtClean="0"/>
              <a:t>2 – Apresentação do Índice ao CONFAZ, em sua reunião ordinária em 15 de agosto de 2014.</a:t>
            </a:r>
          </a:p>
          <a:p>
            <a:pPr marL="0" indent="-720000">
              <a:buNone/>
            </a:pPr>
            <a:r>
              <a:rPr lang="pt-BR" sz="2800" dirty="0" smtClean="0"/>
              <a:t>3 </a:t>
            </a:r>
            <a:r>
              <a:rPr lang="pt-BR" sz="2800" dirty="0" smtClean="0"/>
              <a:t>– Assinatura do Contrato com o Instituto </a:t>
            </a:r>
            <a:r>
              <a:rPr lang="pt-BR" sz="2800" dirty="0" err="1" smtClean="0"/>
              <a:t>Publix</a:t>
            </a:r>
            <a:r>
              <a:rPr lang="pt-BR" sz="2800" dirty="0" smtClean="0"/>
              <a:t> em 11 de fevereiro de 2015.</a:t>
            </a:r>
          </a:p>
          <a:p>
            <a:pPr marL="0" indent="0">
              <a:buNone/>
            </a:pPr>
            <a:r>
              <a:rPr lang="pt-BR" sz="2800" dirty="0" smtClean="0"/>
              <a:t>4 </a:t>
            </a:r>
            <a:r>
              <a:rPr lang="pt-BR" sz="2800" dirty="0" smtClean="0"/>
              <a:t>– Apuração será no mês de maio/2015.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E4A99A-8108-44B6-939E-1656E077398E}" type="slidenum">
              <a:rPr lang="pt-BR" altLang="pt-BR" smtClean="0"/>
              <a:pPr>
                <a:defRPr/>
              </a:pPr>
              <a:t>2</a:t>
            </a:fld>
            <a:endParaRPr lang="pt-BR" alt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357290" y="178477"/>
            <a:ext cx="6408737" cy="720000"/>
          </a:xfrm>
        </p:spPr>
        <p:txBody>
          <a:bodyPr/>
          <a:lstStyle/>
          <a:p>
            <a:pPr algn="ctr"/>
            <a:r>
              <a:rPr lang="pt-BR" alt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Histórico ITCF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title"/>
          </p:nvPr>
        </p:nvSpPr>
        <p:spPr>
          <a:xfrm>
            <a:off x="1357290" y="178477"/>
            <a:ext cx="6408737" cy="720000"/>
          </a:xfrm>
        </p:spPr>
        <p:txBody>
          <a:bodyPr/>
          <a:lstStyle/>
          <a:p>
            <a:r>
              <a:rPr lang="pt-BR" alt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Contrato Instituto </a:t>
            </a:r>
            <a:r>
              <a:rPr lang="pt-BR" altLang="pt-B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Publix</a:t>
            </a:r>
            <a:r>
              <a:rPr lang="pt-BR" alt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BID</a:t>
            </a:r>
          </a:p>
        </p:txBody>
      </p:sp>
      <p:sp>
        <p:nvSpPr>
          <p:cNvPr id="40963" name="Espaço Reservado para Conteúdo 24"/>
          <p:cNvSpPr>
            <a:spLocks noGrp="1"/>
          </p:cNvSpPr>
          <p:nvPr>
            <p:ph idx="1"/>
          </p:nvPr>
        </p:nvSpPr>
        <p:spPr>
          <a:xfrm>
            <a:off x="611188" y="1071546"/>
            <a:ext cx="8075612" cy="457203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 smtClean="0"/>
              <a:t>Objetivos: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1 - Elaborar o Manual de Apuração do ITCF para guiar a aplicação do Índice, utilizando-se os critérios de mensuração, as recomendações e os indicadores definidos no trabalho prévio - Modelo de Construção do ITCF- Relatório Final-2013.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2 - Realizar a primeira Apuração Anual do ITCF, atribuindo pontuação ao site ou conjunto de sites de cada estado brasileiro, segundo o Manual elaborado, que deverá estar de acordo com as diretrizes e princípios emanados do Relatório Final-2013.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AutoNum type="arabicPeriod"/>
            </a:pPr>
            <a:endParaRPr lang="pt-BR" altLang="pt-BR" sz="2000" dirty="0" smtClean="0"/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93398C-4B8B-46CE-A4D0-0B5F5098CB0D}" type="slidenum">
              <a:rPr lang="pt-BR" altLang="pt-BR" smtClean="0"/>
              <a:pPr/>
              <a:t>3</a:t>
            </a:fld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/>
          </p:nvPr>
        </p:nvSpPr>
        <p:spPr>
          <a:xfrm>
            <a:off x="611188" y="137232"/>
            <a:ext cx="7889902" cy="720000"/>
          </a:xfrm>
        </p:spPr>
        <p:txBody>
          <a:bodyPr/>
          <a:lstStyle/>
          <a:p>
            <a:r>
              <a:rPr lang="pt-BR" alt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Cronograma de implantação da 3ª Etapa</a:t>
            </a:r>
          </a:p>
        </p:txBody>
      </p:sp>
      <p:sp>
        <p:nvSpPr>
          <p:cNvPr id="4403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953994-C3BD-47CE-825F-71F1FB71C088}" type="slidenum">
              <a:rPr lang="pt-BR" altLang="pt-BR" smtClean="0"/>
              <a:pPr/>
              <a:t>4</a:t>
            </a:fld>
            <a:endParaRPr lang="pt-BR" altLang="pt-BR" dirty="0" smtClean="0"/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-69281" y="785794"/>
            <a:ext cx="9213281" cy="55721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4400" dirty="0" smtClean="0"/>
              <a:t>AC				RR</a:t>
            </a:r>
          </a:p>
          <a:p>
            <a:pPr>
              <a:buNone/>
            </a:pPr>
            <a:r>
              <a:rPr lang="pt-BR" sz="4400" dirty="0" smtClean="0"/>
              <a:t>AP				SC</a:t>
            </a:r>
          </a:p>
          <a:p>
            <a:pPr>
              <a:buNone/>
            </a:pPr>
            <a:r>
              <a:rPr lang="pt-BR" sz="4400" dirty="0" smtClean="0"/>
              <a:t>MG				SP</a:t>
            </a:r>
          </a:p>
          <a:p>
            <a:pPr>
              <a:buNone/>
            </a:pPr>
            <a:r>
              <a:rPr lang="pt-BR" sz="4400" dirty="0" smtClean="0"/>
              <a:t>PA				RS</a:t>
            </a:r>
          </a:p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E4A99A-8108-44B6-939E-1656E077398E}" type="slidenum">
              <a:rPr lang="pt-BR" altLang="pt-BR" smtClean="0"/>
              <a:pPr>
                <a:defRPr/>
              </a:pPr>
              <a:t>5</a:t>
            </a:fld>
            <a:endParaRPr lang="pt-BR" alt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782719" y="178476"/>
            <a:ext cx="7551745" cy="1178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83018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Estados que mandaram </a:t>
            </a:r>
            <a:r>
              <a:rPr lang="pt-BR" altLang="pt-BR" sz="2800" dirty="0" smtClean="0">
                <a:solidFill>
                  <a:srgbClr val="48301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Formulário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83018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Até o dia 27/03/2015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Espaço Reservado para Conteúdo 24"/>
          <p:cNvSpPr>
            <a:spLocks noGrp="1"/>
          </p:cNvSpPr>
          <p:nvPr>
            <p:ph idx="1"/>
          </p:nvPr>
        </p:nvSpPr>
        <p:spPr>
          <a:xfrm>
            <a:off x="249907" y="3032199"/>
            <a:ext cx="8643998" cy="80167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pt-BR" altLang="pt-BR" sz="4400" dirty="0" smtClean="0"/>
              <a:t>FIM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altLang="pt-BR" sz="28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altLang="pt-BR" sz="2800" dirty="0" smtClean="0"/>
          </a:p>
        </p:txBody>
      </p:sp>
      <p:sp>
        <p:nvSpPr>
          <p:cNvPr id="4403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953994-C3BD-47CE-825F-71F1FB71C088}" type="slidenum">
              <a:rPr lang="pt-BR" altLang="pt-BR" smtClean="0"/>
              <a:pPr/>
              <a:t>6</a:t>
            </a:fld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cK Disclaimer"/>
  <p:tag name="LLEFT" val=" 210.125"/>
  <p:tag name="LTOP" val=" 469.875"/>
  <p:tag name="RESIZE" val="Yes"/>
  <p:tag name="THINKCELLSHAPEDONOTDELETE" val="pEEPcQU8ikEquHBwR1iaqtQ"/>
</p:tagLst>
</file>

<file path=ppt/theme/theme1.xml><?xml version="1.0" encoding="utf-8"?>
<a:theme xmlns:a="http://schemas.openxmlformats.org/drawingml/2006/main" name="Tema do Office">
  <a:themeElements>
    <a:clrScheme name="Macroplan">
      <a:dk1>
        <a:sysClr val="windowText" lastClr="000000"/>
      </a:dk1>
      <a:lt1>
        <a:sysClr val="window" lastClr="FFFFFF"/>
      </a:lt1>
      <a:dk2>
        <a:srgbClr val="3F3F3F"/>
      </a:dk2>
      <a:lt2>
        <a:srgbClr val="7F7F7F"/>
      </a:lt2>
      <a:accent1>
        <a:srgbClr val="E97108"/>
      </a:accent1>
      <a:accent2>
        <a:srgbClr val="8B351C"/>
      </a:accent2>
      <a:accent3>
        <a:srgbClr val="3D2A15"/>
      </a:accent3>
      <a:accent4>
        <a:srgbClr val="004851"/>
      </a:accent4>
      <a:accent5>
        <a:srgbClr val="66723B"/>
      </a:accent5>
      <a:accent6>
        <a:srgbClr val="FCCFA6"/>
      </a:accent6>
      <a:hlink>
        <a:srgbClr val="D9B893"/>
      </a:hlink>
      <a:folHlink>
        <a:srgbClr val="CEE3E8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104</Words>
  <Application>Microsoft Office PowerPoint</Application>
  <PresentationFormat>Apresentação na tela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Comissão de Gestão Fazendária – COGEF</vt:lpstr>
      <vt:lpstr>Histórico ITCF</vt:lpstr>
      <vt:lpstr>Contrato Instituto Publix - BID</vt:lpstr>
      <vt:lpstr>Cronograma de implantação da 3ª Etapa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mariana.bahiense</dc:creator>
  <cp:lastModifiedBy>lincoln</cp:lastModifiedBy>
  <cp:revision>112</cp:revision>
  <dcterms:created xsi:type="dcterms:W3CDTF">2010-09-16T14:18:41Z</dcterms:created>
  <dcterms:modified xsi:type="dcterms:W3CDTF">2015-03-27T20:53:05Z</dcterms:modified>
</cp:coreProperties>
</file>