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9" r:id="rId10"/>
    <p:sldId id="268" r:id="rId11"/>
    <p:sldId id="257" r:id="rId12"/>
    <p:sldId id="266" r:id="rId13"/>
    <p:sldId id="267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ropbox\22%20CONFAZ%20-%20COGEF\COGEF%20-%2026%20REUNI&#195;O\An&#225;lise%20SWOT%20COGEF%2031.03.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ropbox\22%20CONFAZ%20-%20COGEF\COGEF%20-%2026%20REUNI&#195;O\An&#225;lise%20SWOT%20COGEF%2031.03.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ropbox\22%20CONFAZ%20-%20COGEF\COGEF%20-%2026%20REUNI&#195;O\An&#225;lise%20SWOT%20COGEF%2031.03.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ropbox\22%20CONFAZ%20-%20COGEF\COGEF%20-%2026%20REUNI&#195;O\An&#225;lise%20SWOT%20COGEF%2031.03.201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ropbox\22%20CONFAZ%20-%20COGEF\COGEF%20-%2026%20REUNI&#195;O\An&#225;lise%20SWOT%20COGEF%2031.03.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18"/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75216730183706193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bg1">
                <a:lumMod val="65000"/>
              </a:schemeClr>
            </a:solidFill>
          </c:spPr>
          <c:dPt>
            <c:idx val="0"/>
            <c:spPr>
              <a:solidFill>
                <a:srgbClr val="99CC99"/>
              </a:solidFill>
            </c:spPr>
          </c:dPt>
          <c:dPt>
            <c:idx val="1"/>
            <c:spPr>
              <a:solidFill>
                <a:srgbClr val="99CCCC"/>
              </a:solidFill>
            </c:spPr>
          </c:dPt>
          <c:dPt>
            <c:idx val="2"/>
            <c:spPr>
              <a:solidFill>
                <a:srgbClr val="CCCCCC"/>
              </a:solidFill>
            </c:spPr>
          </c:dPt>
          <c:dPt>
            <c:idx val="3"/>
            <c:spPr>
              <a:solidFill>
                <a:srgbClr val="FF9966"/>
              </a:solidFill>
            </c:spPr>
          </c:dPt>
          <c:dPt>
            <c:idx val="4"/>
            <c:spPr>
              <a:solidFill>
                <a:srgbClr val="FF6666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Gráficos!$C$12:$C$16</c:f>
              <c:strCache>
                <c:ptCount val="5"/>
                <c:pt idx="0">
                  <c:v>Totalmente importante</c:v>
                </c:pt>
                <c:pt idx="1">
                  <c:v>Muito importante</c:v>
                </c:pt>
                <c:pt idx="2">
                  <c:v>Importante</c:v>
                </c:pt>
                <c:pt idx="3">
                  <c:v>Pouca importância</c:v>
                </c:pt>
                <c:pt idx="4">
                  <c:v>Totalmente sem importância</c:v>
                </c:pt>
              </c:strCache>
            </c:strRef>
          </c:cat>
          <c:val>
            <c:numRef>
              <c:f>Gráficos!$D$12:$D$16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axId val="75708672"/>
        <c:axId val="75714560"/>
      </c:barChart>
      <c:catAx>
        <c:axId val="757086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pt-BR"/>
          </a:p>
        </c:txPr>
        <c:crossAx val="75714560"/>
        <c:crosses val="autoZero"/>
        <c:auto val="1"/>
        <c:lblAlgn val="ctr"/>
        <c:lblOffset val="100"/>
      </c:catAx>
      <c:valAx>
        <c:axId val="75714560"/>
        <c:scaling>
          <c:orientation val="minMax"/>
        </c:scaling>
        <c:delete val="1"/>
        <c:axPos val="l"/>
        <c:numFmt formatCode="General" sourceLinked="1"/>
        <c:tickLblPos val="none"/>
        <c:crossAx val="75708672"/>
        <c:crosses val="autoZero"/>
        <c:crossBetween val="between"/>
      </c:valAx>
      <c:spPr>
        <a:solidFill>
          <a:srgbClr val="F2F2F2"/>
        </a:solidFill>
        <a:ln>
          <a:noFill/>
        </a:ln>
      </c:spPr>
    </c:plotArea>
    <c:plotVisOnly val="1"/>
    <c:dispBlanksAs val="gap"/>
  </c:chart>
  <c:spPr>
    <a:ln>
      <a:solidFill>
        <a:srgbClr val="D9D9D9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18"/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75216730183706193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bg1">
                <a:lumMod val="65000"/>
              </a:schemeClr>
            </a:solidFill>
          </c:spPr>
          <c:dPt>
            <c:idx val="0"/>
            <c:spPr>
              <a:solidFill>
                <a:srgbClr val="99CC99"/>
              </a:solidFill>
            </c:spPr>
          </c:dPt>
          <c:dPt>
            <c:idx val="1"/>
            <c:spPr>
              <a:solidFill>
                <a:srgbClr val="99CCCC"/>
              </a:solidFill>
            </c:spPr>
          </c:dPt>
          <c:dPt>
            <c:idx val="2"/>
            <c:spPr>
              <a:solidFill>
                <a:srgbClr val="CCCCCC"/>
              </a:solidFill>
            </c:spPr>
          </c:dPt>
          <c:dPt>
            <c:idx val="3"/>
            <c:spPr>
              <a:solidFill>
                <a:srgbClr val="FF9966"/>
              </a:solidFill>
            </c:spPr>
          </c:dPt>
          <c:dPt>
            <c:idx val="4"/>
            <c:spPr>
              <a:solidFill>
                <a:srgbClr val="FF6666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Gráficos!$E$12:$E$16</c:f>
              <c:strCache>
                <c:ptCount val="5"/>
                <c:pt idx="0">
                  <c:v>Totalmente importante</c:v>
                </c:pt>
                <c:pt idx="1">
                  <c:v>Muito importante</c:v>
                </c:pt>
                <c:pt idx="2">
                  <c:v>Importante</c:v>
                </c:pt>
                <c:pt idx="3">
                  <c:v>Pouca importância</c:v>
                </c:pt>
                <c:pt idx="4">
                  <c:v>Totalmente sem importância</c:v>
                </c:pt>
              </c:strCache>
            </c:strRef>
          </c:cat>
          <c:val>
            <c:numRef>
              <c:f>Gráficos!$F$12:$F$16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axId val="75749632"/>
        <c:axId val="75755520"/>
      </c:barChart>
      <c:catAx>
        <c:axId val="757496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pt-BR"/>
          </a:p>
        </c:txPr>
        <c:crossAx val="75755520"/>
        <c:crosses val="autoZero"/>
        <c:auto val="1"/>
        <c:lblAlgn val="ctr"/>
        <c:lblOffset val="100"/>
      </c:catAx>
      <c:valAx>
        <c:axId val="75755520"/>
        <c:scaling>
          <c:orientation val="minMax"/>
        </c:scaling>
        <c:delete val="1"/>
        <c:axPos val="l"/>
        <c:numFmt formatCode="General" sourceLinked="1"/>
        <c:tickLblPos val="none"/>
        <c:crossAx val="75749632"/>
        <c:crosses val="autoZero"/>
        <c:crossBetween val="between"/>
      </c:valAx>
      <c:spPr>
        <a:solidFill>
          <a:srgbClr val="F2F2F2"/>
        </a:solidFill>
        <a:ln>
          <a:noFill/>
        </a:ln>
      </c:spPr>
    </c:plotArea>
    <c:plotVisOnly val="1"/>
    <c:dispBlanksAs val="gap"/>
  </c:chart>
  <c:spPr>
    <a:ln>
      <a:solidFill>
        <a:srgbClr val="D9D9D9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18"/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75216730183706226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bg1">
                <a:lumMod val="65000"/>
              </a:schemeClr>
            </a:solidFill>
          </c:spPr>
          <c:dPt>
            <c:idx val="0"/>
            <c:spPr>
              <a:solidFill>
                <a:srgbClr val="99CC99"/>
              </a:solidFill>
            </c:spPr>
          </c:dPt>
          <c:dPt>
            <c:idx val="1"/>
            <c:spPr>
              <a:solidFill>
                <a:srgbClr val="99CCCC"/>
              </a:solidFill>
            </c:spPr>
          </c:dPt>
          <c:dPt>
            <c:idx val="2"/>
            <c:spPr>
              <a:solidFill>
                <a:srgbClr val="CCCCCC"/>
              </a:solidFill>
            </c:spPr>
          </c:dPt>
          <c:dPt>
            <c:idx val="3"/>
            <c:spPr>
              <a:solidFill>
                <a:srgbClr val="FF9966"/>
              </a:solidFill>
            </c:spPr>
          </c:dPt>
          <c:dPt>
            <c:idx val="4"/>
            <c:spPr>
              <a:solidFill>
                <a:srgbClr val="FF6666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Gráficos!$H$12:$H$16</c:f>
              <c:strCache>
                <c:ptCount val="5"/>
                <c:pt idx="0">
                  <c:v>Totalmente importante</c:v>
                </c:pt>
                <c:pt idx="1">
                  <c:v>Muito importante</c:v>
                </c:pt>
                <c:pt idx="2">
                  <c:v>Importante</c:v>
                </c:pt>
                <c:pt idx="3">
                  <c:v>Pouca importância</c:v>
                </c:pt>
                <c:pt idx="4">
                  <c:v>Totalmente sem importância</c:v>
                </c:pt>
              </c:strCache>
            </c:strRef>
          </c:cat>
          <c:val>
            <c:numRef>
              <c:f>Gráficos!$I$12:$I$16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axId val="78999936"/>
        <c:axId val="79001472"/>
      </c:barChart>
      <c:catAx>
        <c:axId val="789999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pt-BR"/>
          </a:p>
        </c:txPr>
        <c:crossAx val="79001472"/>
        <c:crosses val="autoZero"/>
        <c:auto val="1"/>
        <c:lblAlgn val="ctr"/>
        <c:lblOffset val="100"/>
      </c:catAx>
      <c:valAx>
        <c:axId val="79001472"/>
        <c:scaling>
          <c:orientation val="minMax"/>
        </c:scaling>
        <c:delete val="1"/>
        <c:axPos val="l"/>
        <c:numFmt formatCode="General" sourceLinked="1"/>
        <c:tickLblPos val="none"/>
        <c:crossAx val="78999936"/>
        <c:crosses val="autoZero"/>
        <c:crossBetween val="between"/>
      </c:valAx>
      <c:spPr>
        <a:solidFill>
          <a:srgbClr val="F2F2F2"/>
        </a:solidFill>
        <a:ln>
          <a:noFill/>
        </a:ln>
      </c:spPr>
    </c:plotArea>
    <c:plotVisOnly val="1"/>
    <c:dispBlanksAs val="gap"/>
  </c:chart>
  <c:spPr>
    <a:ln>
      <a:solidFill>
        <a:srgbClr val="D9D9D9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18"/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75216730183706226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bg1">
                <a:lumMod val="65000"/>
              </a:schemeClr>
            </a:solidFill>
          </c:spPr>
          <c:dPt>
            <c:idx val="0"/>
            <c:spPr>
              <a:solidFill>
                <a:srgbClr val="99CC99"/>
              </a:solidFill>
            </c:spPr>
          </c:dPt>
          <c:dPt>
            <c:idx val="1"/>
            <c:spPr>
              <a:solidFill>
                <a:srgbClr val="99CCCC"/>
              </a:solidFill>
            </c:spPr>
          </c:dPt>
          <c:dPt>
            <c:idx val="2"/>
            <c:spPr>
              <a:solidFill>
                <a:srgbClr val="CCCCCC"/>
              </a:solidFill>
            </c:spPr>
          </c:dPt>
          <c:dPt>
            <c:idx val="3"/>
            <c:spPr>
              <a:solidFill>
                <a:srgbClr val="FF9966"/>
              </a:solidFill>
            </c:spPr>
          </c:dPt>
          <c:dPt>
            <c:idx val="4"/>
            <c:spPr>
              <a:solidFill>
                <a:srgbClr val="FF6666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in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Gráficos!$J$12:$J$16</c:f>
              <c:strCache>
                <c:ptCount val="5"/>
                <c:pt idx="0">
                  <c:v>Totalmente importante</c:v>
                </c:pt>
                <c:pt idx="1">
                  <c:v>Muito importante</c:v>
                </c:pt>
                <c:pt idx="2">
                  <c:v>Importante</c:v>
                </c:pt>
                <c:pt idx="3">
                  <c:v>Pouca importância</c:v>
                </c:pt>
                <c:pt idx="4">
                  <c:v>Totalmente sem importância</c:v>
                </c:pt>
              </c:strCache>
            </c:strRef>
          </c:cat>
          <c:val>
            <c:numRef>
              <c:f>Gráficos!$K$12:$K$16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axId val="79032704"/>
        <c:axId val="79034240"/>
      </c:barChart>
      <c:catAx>
        <c:axId val="790327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5400000" vert="horz"/>
          <a:lstStyle/>
          <a:p>
            <a:pPr>
              <a:defRPr/>
            </a:pPr>
            <a:endParaRPr lang="pt-BR"/>
          </a:p>
        </c:txPr>
        <c:crossAx val="79034240"/>
        <c:crosses val="autoZero"/>
        <c:auto val="1"/>
        <c:lblAlgn val="ctr"/>
        <c:lblOffset val="100"/>
      </c:catAx>
      <c:valAx>
        <c:axId val="79034240"/>
        <c:scaling>
          <c:orientation val="minMax"/>
        </c:scaling>
        <c:delete val="1"/>
        <c:axPos val="l"/>
        <c:numFmt formatCode="General" sourceLinked="1"/>
        <c:tickLblPos val="none"/>
        <c:crossAx val="79032704"/>
        <c:crosses val="autoZero"/>
        <c:crossBetween val="between"/>
      </c:valAx>
      <c:spPr>
        <a:solidFill>
          <a:srgbClr val="F2F2F2"/>
        </a:solidFill>
        <a:ln>
          <a:noFill/>
        </a:ln>
      </c:spPr>
    </c:plotArea>
    <c:plotVisOnly val="1"/>
    <c:dispBlanksAs val="gap"/>
  </c:chart>
  <c:spPr>
    <a:ln>
      <a:solidFill>
        <a:srgbClr val="D9D9D9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radarChart>
        <c:radarStyle val="fill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Gráficos!$C$6:$C$9</c:f>
              <c:strCache>
                <c:ptCount val="4"/>
                <c:pt idx="0">
                  <c:v>Forças</c:v>
                </c:pt>
                <c:pt idx="1">
                  <c:v>Fraquezas</c:v>
                </c:pt>
                <c:pt idx="2">
                  <c:v>Oportunidades</c:v>
                </c:pt>
                <c:pt idx="3">
                  <c:v>Ameaças</c:v>
                </c:pt>
              </c:strCache>
            </c:strRef>
          </c:cat>
          <c:val>
            <c:numRef>
              <c:f>Gráficos!$D$6:$D$9</c:f>
              <c:numCache>
                <c:formatCode>General</c:formatCode>
                <c:ptCount val="4"/>
                <c:pt idx="0">
                  <c:v>45</c:v>
                </c:pt>
                <c:pt idx="1">
                  <c:v>40</c:v>
                </c:pt>
                <c:pt idx="2">
                  <c:v>52.5</c:v>
                </c:pt>
                <c:pt idx="3">
                  <c:v>57.5</c:v>
                </c:pt>
              </c:numCache>
            </c:numRef>
          </c:val>
        </c:ser>
        <c:axId val="75000832"/>
        <c:axId val="75088640"/>
      </c:radarChart>
      <c:catAx>
        <c:axId val="750008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75088640"/>
        <c:crosses val="autoZero"/>
        <c:auto val="1"/>
        <c:lblAlgn val="ctr"/>
        <c:lblOffset val="100"/>
      </c:catAx>
      <c:valAx>
        <c:axId val="7508864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75000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rgbClr val="ECF0F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DA077-E66B-415D-ABCA-F6FED2AF7A5D}" type="datetimeFigureOut">
              <a:rPr lang="pt-BR" smtClean="0"/>
              <a:pPr/>
              <a:t>01/04/2015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D47E0-EA18-4019-B64C-55398D995B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838200"/>
            <a:ext cx="8991600" cy="5334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93000"/>
              </a:lnSpc>
              <a:spcAft>
                <a:spcPts val="0"/>
              </a:spcAft>
              <a:defRPr/>
            </a:pP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>26ª </a:t>
            </a:r>
            <a:r>
              <a:rPr lang="en-US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>REUNIÃO DA COGEF</a:t>
            </a:r>
            <a:br>
              <a:rPr lang="en-US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</a:br>
            <a:r>
              <a:rPr lang="en-US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/>
            </a:r>
            <a:br>
              <a:rPr lang="en-US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</a:br>
            <a:r>
              <a:rPr lang="en-US" sz="4000" b="1" cap="sm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>     </a:t>
            </a:r>
            <a:r>
              <a:rPr lang="en-US" sz="4000" b="1" cap="small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itchFamily="34" charset="0"/>
              </a:rPr>
              <a:t>BID-COGEF:</a:t>
            </a:r>
            <a: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en-US" sz="40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PLANEJAMENTO DA COGEF</a:t>
            </a:r>
            <a:b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</a:br>
            <a:r>
              <a:rPr lang="pt-B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ANÁLISE DE </a:t>
            </a:r>
            <a:r>
              <a:rPr lang="pt-BR" sz="3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SWOT</a:t>
            </a:r>
            <a:r>
              <a:rPr 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/>
            </a:r>
            <a:br>
              <a:rPr 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</a:br>
            <a:r>
              <a:rPr lang="pt-BR" sz="32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32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2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b="1" cap="small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400" b="1" cap="small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Brasília, 30 de </a:t>
            </a:r>
            <a:r>
              <a:rPr lang="en-US" sz="2400" b="1" cap="small" dirty="0" err="1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março</a:t>
            </a:r>
            <a:r>
              <a:rPr lang="en-US" sz="2400" b="1" cap="small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de 2015.</a:t>
            </a:r>
            <a:endParaRPr lang="en-US" sz="39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3"/>
          <p:cNvGraphicFramePr>
            <a:graphicFrameLocks/>
          </p:cNvGraphicFramePr>
          <p:nvPr/>
        </p:nvGraphicFramePr>
        <p:xfrm>
          <a:off x="1403648" y="1844824"/>
          <a:ext cx="2762247" cy="3408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259632" y="126876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Oportunidades  x Importância </a:t>
            </a:r>
            <a:endParaRPr lang="pt-BR" dirty="0"/>
          </a:p>
        </p:txBody>
      </p:sp>
      <p:graphicFrame>
        <p:nvGraphicFramePr>
          <p:cNvPr id="8" name="Chart 3"/>
          <p:cNvGraphicFramePr>
            <a:graphicFrameLocks/>
          </p:cNvGraphicFramePr>
          <p:nvPr/>
        </p:nvGraphicFramePr>
        <p:xfrm>
          <a:off x="5076056" y="1772816"/>
          <a:ext cx="2762247" cy="3419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5004048" y="126876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Ameaças  x Importância 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26064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ÍNDICE DE </a:t>
            </a:r>
            <a:r>
              <a:rPr lang="pt-BR" sz="3200" b="1" dirty="0" err="1" smtClean="0"/>
              <a:t>FAVORABILIDADE</a:t>
            </a:r>
            <a:r>
              <a:rPr lang="pt-BR" sz="3200" b="1" dirty="0" smtClean="0"/>
              <a:t> DA COGEF</a:t>
            </a:r>
            <a:endParaRPr lang="pt-BR" sz="32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1" y="1628800"/>
          <a:ext cx="8712968" cy="3575617"/>
        </p:xfrm>
        <a:graphic>
          <a:graphicData uri="http://schemas.openxmlformats.org/drawingml/2006/table">
            <a:tbl>
              <a:tblPr/>
              <a:tblGrid>
                <a:gridCol w="1382540"/>
                <a:gridCol w="696390"/>
                <a:gridCol w="36249"/>
                <a:gridCol w="2296553"/>
                <a:gridCol w="2150618"/>
                <a:gridCol w="2150618"/>
              </a:tblGrid>
              <a:tr h="172319"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3268">
                <a:tc gridSpan="2">
                  <a:txBody>
                    <a:bodyPr/>
                    <a:lstStyle/>
                    <a:p>
                      <a:pPr algn="ctr" fontAlgn="b"/>
                      <a:endParaRPr lang="pt-BR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333333"/>
                          </a:solidFill>
                          <a:latin typeface="Calibri"/>
                        </a:rPr>
                        <a:t> </a:t>
                      </a:r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0F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83268"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pt-BR" sz="27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83268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2319"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1175">
                <a:tc gridSpan="6">
                  <a:txBody>
                    <a:bodyPr/>
                    <a:lstStyle/>
                    <a:p>
                      <a:pPr algn="just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Equilíbrio - Com um cenário equilibrado vale a pena investir mais tempo de análise para saber se o seu foco será interno ou externo.</a:t>
                      </a:r>
                    </a:p>
                  </a:txBody>
                  <a:tcPr marL="48466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xdr="http://schemas.openxmlformats.org/drawingml/2006/spreadsheetDrawing" xmlns:a14="http://schemas.microsoft.com/office/drawing/2010/main" xmlns="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339752" y="2324098"/>
            <a:ext cx="6506633" cy="1257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xdr="http://schemas.openxmlformats.org/drawingml/2006/spreadsheetDrawing" xmlns:a14="http://schemas.microsoft.com/office/drawing/2010/main" xmlns="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51520" y="188640"/>
            <a:ext cx="5210175" cy="3190875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267744" y="3645024"/>
          <a:ext cx="6558136" cy="2805712"/>
        </p:xfrm>
        <a:graphic>
          <a:graphicData uri="http://schemas.openxmlformats.org/drawingml/2006/table">
            <a:tbl>
              <a:tblPr/>
              <a:tblGrid>
                <a:gridCol w="3279068"/>
                <a:gridCol w="3279068"/>
              </a:tblGrid>
              <a:tr h="61115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Estratégia de Manutenção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513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25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5725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F0F1"/>
                    </a:solidFill>
                  </a:tcPr>
                </a:tc>
              </a:tr>
              <a:tr h="1629738">
                <a:tc gridSpan="2">
                  <a:txBody>
                    <a:bodyPr/>
                    <a:lstStyle/>
                    <a:p>
                      <a:pPr algn="l" fontAlgn="t"/>
                      <a:r>
                        <a:rPr lang="pt-BR" sz="2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Neste cenário forças </a:t>
                      </a: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 ameaças são mais relevantes. Este é um quadro de alerta. </a:t>
                      </a:r>
                      <a:r>
                        <a:rPr lang="pt-BR" sz="2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As</a:t>
                      </a:r>
                      <a:r>
                        <a:rPr lang="pt-BR" sz="24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pt-BR" sz="2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ameaças </a:t>
                      </a: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estão desfavorecendo as </a:t>
                      </a:r>
                      <a:r>
                        <a:rPr lang="pt-BR" sz="2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forças</a:t>
                      </a: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. Pense em estratégias para minimizar os impactos das ameaças sobre suas forças.</a:t>
                      </a:r>
                    </a:p>
                  </a:txBody>
                  <a:tcPr marL="85725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395536" y="1124744"/>
          <a:ext cx="8496943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Gráficos Radar da Análise </a:t>
            </a:r>
            <a:r>
              <a:rPr lang="pt-BR" sz="2400" dirty="0" err="1" smtClean="0"/>
              <a:t>SWOT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xdr="http://schemas.openxmlformats.org/drawingml/2006/spreadsheetDrawing" xmlns:a14="http://schemas.microsoft.com/office/drawing/2010/main" xmlns="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44382" y="1068858"/>
            <a:ext cx="8204082" cy="5024438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MATRIZ DE </a:t>
            </a:r>
            <a:r>
              <a:rPr lang="pt-BR" sz="3200" b="1" dirty="0" err="1" smtClean="0"/>
              <a:t>SWOT</a:t>
            </a:r>
            <a:r>
              <a:rPr lang="pt-BR" sz="3200" b="1" dirty="0" smtClean="0"/>
              <a:t> </a:t>
            </a:r>
            <a:endParaRPr lang="pt-B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2809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AMBIENTE EXTERNO</a:t>
            </a:r>
          </a:p>
          <a:p>
            <a:pPr algn="just"/>
            <a:endParaRPr lang="pt-BR" dirty="0" smtClean="0"/>
          </a:p>
          <a:p>
            <a:pPr algn="just"/>
            <a:r>
              <a:rPr lang="pt-PT" b="1" dirty="0" smtClean="0"/>
              <a:t>AMEAÇAS</a:t>
            </a:r>
            <a:endParaRPr lang="pt-BR" dirty="0" smtClean="0"/>
          </a:p>
          <a:p>
            <a:pPr algn="just"/>
            <a:r>
              <a:rPr lang="pt-BR" b="1" dirty="0" smtClean="0"/>
              <a:t>São forças ambientais externas, </a:t>
            </a:r>
            <a:r>
              <a:rPr lang="pt-BR" b="1" dirty="0" smtClean="0">
                <a:solidFill>
                  <a:srgbClr val="FF0000"/>
                </a:solidFill>
              </a:rPr>
              <a:t>fora da governabilidade da COGEF</a:t>
            </a:r>
            <a:r>
              <a:rPr lang="pt-BR" b="1" dirty="0" smtClean="0"/>
              <a:t>, que criam obstáculos às suas estratégias, mas que podem ser evitadas ou reduzidas, desde que detectadas em tempo hábil.</a:t>
            </a:r>
          </a:p>
          <a:p>
            <a:pPr algn="just"/>
            <a:r>
              <a:rPr lang="pt-BR" i="1" dirty="0" smtClean="0"/>
              <a:t> </a:t>
            </a:r>
            <a:endParaRPr lang="pt-BR" dirty="0" smtClean="0"/>
          </a:p>
          <a:p>
            <a:pPr algn="just"/>
            <a:r>
              <a:rPr lang="pt-BR" i="1" dirty="0" smtClean="0"/>
              <a:t> </a:t>
            </a:r>
            <a:r>
              <a:rPr lang="pt-PT" b="1" dirty="0" smtClean="0"/>
              <a:t>OPORTUNIDADES</a:t>
            </a:r>
            <a:endParaRPr lang="pt-BR" dirty="0" smtClean="0"/>
          </a:p>
          <a:p>
            <a:pPr algn="just"/>
            <a:r>
              <a:rPr lang="pt-BR" b="1" dirty="0" smtClean="0"/>
              <a:t>São forças ambientais fora da </a:t>
            </a:r>
            <a:r>
              <a:rPr lang="pt-BR" b="1" dirty="0" smtClean="0">
                <a:solidFill>
                  <a:srgbClr val="FF0000"/>
                </a:solidFill>
              </a:rPr>
              <a:t>governabilidade da COGEF</a:t>
            </a:r>
            <a:r>
              <a:rPr lang="pt-BR" b="1" dirty="0" smtClean="0"/>
              <a:t>, que podem favorecer às suas ações Estratégicas, desde que conhecidas e aproveitadas satisfatoriamente.</a:t>
            </a:r>
          </a:p>
          <a:p>
            <a:pPr algn="just"/>
            <a:r>
              <a:rPr lang="pt-BR" i="1" dirty="0" smtClean="0"/>
              <a:t> </a:t>
            </a:r>
          </a:p>
          <a:p>
            <a:pPr algn="just"/>
            <a:r>
              <a:rPr lang="pt-BR" sz="2000" b="1" dirty="0" smtClean="0"/>
              <a:t>AMBIENTE INTERNO </a:t>
            </a:r>
          </a:p>
          <a:p>
            <a:pPr algn="just"/>
            <a:endParaRPr lang="pt-BR" dirty="0" smtClean="0"/>
          </a:p>
          <a:p>
            <a:pPr algn="just"/>
            <a:r>
              <a:rPr lang="pt-PT" b="1" dirty="0" smtClean="0"/>
              <a:t>PONTOS FORTES </a:t>
            </a:r>
            <a:endParaRPr lang="pt-BR" dirty="0" smtClean="0"/>
          </a:p>
          <a:p>
            <a:pPr algn="just"/>
            <a:r>
              <a:rPr lang="pt-BR" b="1" dirty="0" smtClean="0"/>
              <a:t>São características internas da organização, tangíveis ou não, </a:t>
            </a:r>
            <a:r>
              <a:rPr lang="pt-BR" b="1" dirty="0" smtClean="0">
                <a:solidFill>
                  <a:srgbClr val="FF0000"/>
                </a:solidFill>
              </a:rPr>
              <a:t>controláveis</a:t>
            </a:r>
            <a:r>
              <a:rPr lang="pt-BR" b="1" dirty="0" smtClean="0"/>
              <a:t> e que podem ser potencializadas para aperfeiçoar seu desempenho.</a:t>
            </a:r>
            <a:endParaRPr lang="pt-BR" dirty="0" smtClean="0"/>
          </a:p>
          <a:p>
            <a:pPr algn="just"/>
            <a:r>
              <a:rPr lang="pt-BR" b="1" dirty="0" smtClean="0"/>
              <a:t> </a:t>
            </a:r>
            <a:endParaRPr lang="pt-BR" dirty="0" smtClean="0"/>
          </a:p>
          <a:p>
            <a:pPr algn="just"/>
            <a:r>
              <a:rPr lang="pt-PT" b="1" dirty="0" smtClean="0"/>
              <a:t>PONTOS FRACOS </a:t>
            </a:r>
            <a:endParaRPr lang="pt-BR" dirty="0" smtClean="0"/>
          </a:p>
          <a:p>
            <a:pPr algn="just"/>
            <a:r>
              <a:rPr lang="pt-BR" b="1" dirty="0" smtClean="0"/>
              <a:t>São características internas da organização, tangíveis ou não, </a:t>
            </a:r>
            <a:r>
              <a:rPr lang="pt-BR" b="1" dirty="0" smtClean="0">
                <a:solidFill>
                  <a:srgbClr val="FF0000"/>
                </a:solidFill>
              </a:rPr>
              <a:t>controláveis</a:t>
            </a:r>
            <a:r>
              <a:rPr lang="pt-BR" b="1" dirty="0" smtClean="0"/>
              <a:t> e que podem ser corrigidos para aperfeiçoar seu desempenho.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764704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EIXO ESTRUTURANTES </a:t>
            </a:r>
            <a:r>
              <a:rPr lang="pt-BR" sz="2400" b="1" dirty="0" smtClean="0"/>
              <a:t>DA COGEF </a:t>
            </a:r>
            <a:endParaRPr lang="pt-BR" sz="2400" b="1" dirty="0" smtClean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EIXO 1. Efetividade de resultados dos programas de modernização.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EIXO 2. Aperfeiçoamento da gestão fiscal subnacional (geração do conhecimento).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EIXO 3. Gestão da informação e do conhecimento (organização e disseminação).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EIXO 4. Redes de Governança e Parcerias.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EIXO 5. Fortalecimento COGEF.</a:t>
            </a:r>
          </a:p>
          <a:p>
            <a:pPr algn="just"/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-27384"/>
            <a:ext cx="871296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AMBIENTE INTERNO </a:t>
            </a:r>
            <a:r>
              <a:rPr lang="pt-BR" sz="2400" b="1" dirty="0" smtClean="0"/>
              <a:t>- COGEF</a:t>
            </a:r>
            <a:endParaRPr lang="pt-BR" sz="2400" b="1" dirty="0" smtClean="0"/>
          </a:p>
          <a:p>
            <a:pPr algn="just"/>
            <a:r>
              <a:rPr lang="pt-BR" sz="2400" b="1" dirty="0" smtClean="0"/>
              <a:t>PONTOS FORTES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Cooperação mútua entre os Estados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Modelo de governança com reuniões (trimestrais) periódicas e alternância de coordenação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Integração e compartilhamento de informações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Organização e estrutura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Trabalho em rede </a:t>
            </a:r>
            <a:r>
              <a:rPr lang="pt-BR" sz="2400" dirty="0" err="1" smtClean="0"/>
              <a:t>intracogef</a:t>
            </a:r>
            <a:endParaRPr lang="pt-B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Site da COGEF</a:t>
            </a:r>
          </a:p>
          <a:p>
            <a:r>
              <a:rPr lang="pt-BR" sz="2400" b="1" dirty="0" smtClean="0"/>
              <a:t>PONTOS FRACOS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Rotatividade dos representantes dos Estados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Institucionalização da COGEF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Baixo envolvimento das pessoas nos projetos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Baixa atualização de documentos compartilhados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Desigualdade no envolvimento nos trabalhos da comissão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Modelo de comunicação assistemático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Diferentes níveis de maturidade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Heterogeneidade da estrutura de gestão das Secretarias </a:t>
            </a:r>
            <a:endParaRPr lang="pt-BR" sz="2400" b="1" dirty="0" smtClean="0"/>
          </a:p>
          <a:p>
            <a:pPr algn="just"/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2008" y="-99392"/>
            <a:ext cx="896448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AMBIENTE </a:t>
            </a:r>
            <a:r>
              <a:rPr lang="pt-BR" sz="2400" b="1" dirty="0" smtClean="0"/>
              <a:t>EXTERNO - COGEF</a:t>
            </a:r>
            <a:endParaRPr lang="pt-BR" sz="2400" b="1" dirty="0" smtClean="0"/>
          </a:p>
          <a:p>
            <a:pPr algn="just"/>
            <a:r>
              <a:rPr lang="pt-BR" sz="2400" b="1" dirty="0" smtClean="0"/>
              <a:t>OPORTUNIDADES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Nova linha de crédito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Crise fiscal dos Estados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Apoio do Coordenador do CONFAZ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Cooperação Técnica - </a:t>
            </a:r>
            <a:r>
              <a:rPr lang="pt-BR" sz="2400" dirty="0" err="1" smtClean="0"/>
              <a:t>PRODEV</a:t>
            </a:r>
            <a:endParaRPr lang="pt-B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Ambiente propício a ações integradas, trabalho em rede </a:t>
            </a:r>
            <a:r>
              <a:rPr lang="pt-BR" sz="2400" dirty="0" err="1" smtClean="0"/>
              <a:t>intraConfaz</a:t>
            </a:r>
            <a:endParaRPr lang="pt-B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Apoio do BID </a:t>
            </a:r>
          </a:p>
          <a:p>
            <a:r>
              <a:rPr lang="pt-BR" sz="2400" b="1" dirty="0" smtClean="0"/>
              <a:t>AMEAÇAS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Cenário econômico desfavorável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Incerteza da política fiscal da União para contingenciamento de recursos para os Estados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Baixo </a:t>
            </a:r>
            <a:r>
              <a:rPr lang="pt-BR" sz="2400" dirty="0" err="1" smtClean="0"/>
              <a:t>empoderamento</a:t>
            </a:r>
            <a:r>
              <a:rPr lang="pt-BR" sz="2400" dirty="0" smtClean="0"/>
              <a:t> dos membros da UCP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Alta rotatividade dos membros da UCP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Perda do protagonismo das </a:t>
            </a:r>
            <a:r>
              <a:rPr lang="pt-BR" sz="2400" dirty="0" err="1" smtClean="0"/>
              <a:t>SEFAZ</a:t>
            </a:r>
            <a:r>
              <a:rPr lang="pt-BR" sz="2400" dirty="0" smtClean="0"/>
              <a:t> na execução do Programa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Não continuidade da Cooperação Técnica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Desigualdade de entendimento do papel da COGEF pelos Secretários</a:t>
            </a:r>
          </a:p>
          <a:p>
            <a:endParaRPr lang="pt-BR" sz="2400" b="1" dirty="0" smtClean="0"/>
          </a:p>
          <a:p>
            <a:pPr algn="just"/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356463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GRAU </a:t>
            </a:r>
            <a:r>
              <a:rPr lang="pt-BR" sz="2400" b="1" dirty="0" smtClean="0"/>
              <a:t>DE </a:t>
            </a:r>
            <a:r>
              <a:rPr lang="pt-BR" sz="2400" b="1" dirty="0" smtClean="0"/>
              <a:t>IMPORTÂNCIA - ESCALA USADA PARA CLASSIFICAR AS FORÇAS, FRAQUEZAS, OPORTUNIDADE E AMEAÇAS</a:t>
            </a:r>
            <a:endParaRPr lang="pt-BR" sz="2400" b="1" dirty="0" smtClean="0"/>
          </a:p>
          <a:p>
            <a:pPr algn="ctr"/>
            <a:endParaRPr lang="pt-BR" sz="2400" b="1" dirty="0" smtClean="0"/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Totalmente importante </a:t>
            </a:r>
          </a:p>
          <a:p>
            <a:pPr>
              <a:buFont typeface="Arial" pitchFamily="34" charset="0"/>
              <a:buChar char="•"/>
            </a:pPr>
            <a:endParaRPr lang="pt-BR" sz="2400" dirty="0" smtClean="0"/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Muito importante </a:t>
            </a:r>
          </a:p>
          <a:p>
            <a:pPr>
              <a:buFont typeface="Arial" pitchFamily="34" charset="0"/>
              <a:buChar char="•"/>
            </a:pPr>
            <a:endParaRPr lang="pt-BR" sz="2400" dirty="0" smtClean="0"/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Importante </a:t>
            </a:r>
          </a:p>
          <a:p>
            <a:pPr>
              <a:buFont typeface="Arial" pitchFamily="34" charset="0"/>
              <a:buChar char="•"/>
            </a:pPr>
            <a:endParaRPr lang="pt-BR" sz="2400" dirty="0" smtClean="0"/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Pouca importância</a:t>
            </a:r>
          </a:p>
          <a:p>
            <a:pPr>
              <a:buFont typeface="Arial" pitchFamily="34" charset="0"/>
              <a:buChar char="•"/>
            </a:pPr>
            <a:endParaRPr lang="pt-BR" sz="2400" dirty="0" smtClean="0"/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Totalmente sem importância   </a:t>
            </a:r>
          </a:p>
          <a:p>
            <a:endParaRPr lang="pt-BR" sz="2400" b="1" dirty="0" smtClean="0"/>
          </a:p>
          <a:p>
            <a:pPr algn="just"/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79512" y="1340767"/>
          <a:ext cx="8892481" cy="3708451"/>
        </p:xfrm>
        <a:graphic>
          <a:graphicData uri="http://schemas.openxmlformats.org/drawingml/2006/table">
            <a:tbl>
              <a:tblPr/>
              <a:tblGrid>
                <a:gridCol w="1411024"/>
                <a:gridCol w="721375"/>
                <a:gridCol w="26359"/>
                <a:gridCol w="6733723"/>
              </a:tblGrid>
              <a:tr h="7528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Forças</a:t>
                      </a:r>
                    </a:p>
                  </a:txBody>
                  <a:tcPr marL="48466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b="0" i="0" u="none" strike="noStrike" dirty="0" smtClean="0">
                          <a:solidFill>
                            <a:srgbClr val="333333"/>
                          </a:solidFill>
                          <a:latin typeface="Calibri"/>
                        </a:rPr>
                        <a:t>As forças da COGEF estão </a:t>
                      </a:r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latin typeface="Calibri"/>
                        </a:rPr>
                        <a:t>mais altas do que as suas fraquezas, mantenha esse bom resultado!</a:t>
                      </a:r>
                    </a:p>
                  </a:txBody>
                  <a:tcPr marL="48466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1"/>
                    </a:solidFill>
                  </a:tcPr>
                </a:tc>
              </a:tr>
              <a:tr h="7528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Fraquezas</a:t>
                      </a:r>
                    </a:p>
                  </a:txBody>
                  <a:tcPr marL="48466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b="0" i="0" u="none" strike="noStrike" dirty="0" smtClean="0">
                          <a:solidFill>
                            <a:srgbClr val="333333"/>
                          </a:solidFill>
                          <a:latin typeface="Calibri"/>
                        </a:rPr>
                        <a:t>As fraquezas da COGEF estão </a:t>
                      </a:r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latin typeface="Calibri"/>
                        </a:rPr>
                        <a:t>mais baixas do que as </a:t>
                      </a:r>
                      <a:r>
                        <a:rPr lang="pt-BR" sz="1600" b="0" i="0" u="none" strike="noStrike" dirty="0" smtClean="0">
                          <a:solidFill>
                            <a:srgbClr val="333333"/>
                          </a:solidFill>
                          <a:latin typeface="Calibri"/>
                        </a:rPr>
                        <a:t>forças</a:t>
                      </a:r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latin typeface="Calibri"/>
                        </a:rPr>
                        <a:t>, esse é um bom sinal, mas não se acomode!</a:t>
                      </a:r>
                    </a:p>
                  </a:txBody>
                  <a:tcPr marL="48466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1"/>
                    </a:solidFill>
                  </a:tcPr>
                </a:tc>
              </a:tr>
              <a:tr h="7528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Oportunidades</a:t>
                      </a:r>
                    </a:p>
                  </a:txBody>
                  <a:tcPr marL="48466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b="0" i="0" u="none" strike="noStrike" dirty="0" smtClean="0">
                          <a:solidFill>
                            <a:srgbClr val="333333"/>
                          </a:solidFill>
                          <a:latin typeface="Calibri"/>
                        </a:rPr>
                        <a:t>As oportunidades para a COGEF </a:t>
                      </a:r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latin typeface="Calibri"/>
                        </a:rPr>
                        <a:t>estão mais baixas do que suas ameaças, vale a pena pensar em como mitigar esses riscos</a:t>
                      </a:r>
                    </a:p>
                  </a:txBody>
                  <a:tcPr marL="48466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1"/>
                    </a:solidFill>
                  </a:tcPr>
                </a:tc>
              </a:tr>
              <a:tr h="144989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Ameaças</a:t>
                      </a:r>
                    </a:p>
                  </a:txBody>
                  <a:tcPr marL="48466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57,5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b="0" i="0" u="none" strike="noStrike" dirty="0" smtClean="0">
                          <a:solidFill>
                            <a:srgbClr val="333333"/>
                          </a:solidFill>
                          <a:latin typeface="Calibri"/>
                        </a:rPr>
                        <a:t>Existem mais </a:t>
                      </a:r>
                      <a:r>
                        <a:rPr lang="pt-BR" sz="1600" b="0" i="0" u="none" strike="noStrike" dirty="0">
                          <a:solidFill>
                            <a:srgbClr val="333333"/>
                          </a:solidFill>
                          <a:latin typeface="Calibri"/>
                        </a:rPr>
                        <a:t>ameaças do que oportunidades e isso indica um futuro preocupante, você precisa pensar em planos de ação para diminuir os riscos delas acontecerem o quanto antes</a:t>
                      </a:r>
                    </a:p>
                  </a:txBody>
                  <a:tcPr marL="48466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F1"/>
                    </a:solidFill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0" y="47667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ANÁLISE GERAL DOS FATORES INTERNOS E EXTERNOS - COGEF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/>
        </p:nvGraphicFramePr>
        <p:xfrm>
          <a:off x="1737745" y="1532250"/>
          <a:ext cx="2762247" cy="3408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953769" y="110020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Forças x Importância </a:t>
            </a:r>
            <a:endParaRPr lang="pt-BR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762081" y="1604258"/>
          <a:ext cx="2762247" cy="3408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834089" y="110020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Fraquezas  x Importância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488</Words>
  <Application>Microsoft Office PowerPoint</Application>
  <PresentationFormat>Apresentação na tela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  26ª REUNIÃO DA COGEF       BID-COGEF:   PLANEJAMENTO DA COGEF ANÁLISE DE SWOT               Brasília, 30 de março de 2015.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Flávio Roberto Galvão de Moraes</dc:creator>
  <cp:lastModifiedBy>Flávio Roberto Galvão de Moraes </cp:lastModifiedBy>
  <cp:revision>20</cp:revision>
  <dcterms:created xsi:type="dcterms:W3CDTF">2015-03-29T11:07:49Z</dcterms:created>
  <dcterms:modified xsi:type="dcterms:W3CDTF">2015-04-01T14:13:12Z</dcterms:modified>
</cp:coreProperties>
</file>