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9"/>
  </p:notesMasterIdLst>
  <p:sldIdLst>
    <p:sldId id="341" r:id="rId2"/>
    <p:sldId id="309" r:id="rId3"/>
    <p:sldId id="342" r:id="rId4"/>
    <p:sldId id="352" r:id="rId5"/>
    <p:sldId id="353" r:id="rId6"/>
    <p:sldId id="354" r:id="rId7"/>
    <p:sldId id="345" r:id="rId8"/>
  </p:sldIdLst>
  <p:sldSz cx="9144000" cy="6858000" type="screen4x3"/>
  <p:notesSz cx="6877050" cy="10001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4660"/>
  </p:normalViewPr>
  <p:slideViewPr>
    <p:cSldViewPr>
      <p:cViewPr varScale="1">
        <p:scale>
          <a:sx n="86" d="100"/>
          <a:sy n="86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51388"/>
            <a:ext cx="5502275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960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499600"/>
            <a:ext cx="29797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A66F7F8A-BEE4-4FB2-B530-D329B3FC77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36FDF-5F6B-47F4-BE7E-DAAB433AB6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B4EE2-7CAC-4CF8-8B75-688CA34610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EB060-18FD-45A1-B446-00E565F296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D279A-1797-4DC2-AA24-5E9BCABD1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4150-6104-41EB-9147-72F6122479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81D69-6DD5-48B9-B03B-23CB0C3F5F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3AB26-1E3A-4488-A6B7-F56D6E9DF0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6C515-50A7-4BDA-BFE1-06DBE46C93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9F25E-61F2-414E-A534-A4F0DC86CA4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66A6A-3D5D-4890-9E45-5939E26E0E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507DF-DBFF-4163-9CB1-0187F35C07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69AA7-CADA-496C-BE6A-3C7F79F73C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dirty="0" smtClean="0"/>
              <a:t>Perspectivas fiscais e econômicas da Federação e as opções para melhorar a qualidade do gasto</a:t>
            </a:r>
            <a:endParaRPr lang="pt-BR" sz="36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Marcos Mendes</a:t>
            </a:r>
          </a:p>
          <a:p>
            <a:r>
              <a:rPr lang="pt-BR" dirty="0" smtClean="0"/>
              <a:t>Abril/2015</a:t>
            </a: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A9F25E-61F2-414E-A534-A4F0DC86CA4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31085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6" name="Espaço Reservado para Conteúdo 5" descr="capa livro em ingl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052736"/>
            <a:ext cx="3312368" cy="4464496"/>
          </a:xfrm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5E6676-94D7-4189-9B1D-6111928B94A9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052736"/>
            <a:ext cx="3240359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pt-BR" sz="4000" dirty="0" smtClean="0"/>
              <a:t>Quadro Macro I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/>
          <a:lstStyle/>
          <a:p>
            <a:r>
              <a:rPr lang="pt-BR" sz="2400" dirty="0" smtClean="0"/>
              <a:t>Governo Federal desonerou tributos partilhados e compensou estados com maior </a:t>
            </a:r>
            <a:r>
              <a:rPr lang="pt-BR" sz="2400" dirty="0" smtClean="0"/>
              <a:t>endividamento</a:t>
            </a:r>
          </a:p>
          <a:p>
            <a:r>
              <a:rPr lang="pt-BR" sz="2400" dirty="0" smtClean="0"/>
              <a:t>Criação, pelo Congresso, de obrigações para os entes subnacionais (pisos salariais nacionais)</a:t>
            </a:r>
          </a:p>
          <a:p>
            <a:r>
              <a:rPr lang="pt-BR" sz="2400" dirty="0" smtClean="0"/>
              <a:t>Deterioração </a:t>
            </a:r>
            <a:r>
              <a:rPr lang="pt-BR" sz="2400" dirty="0" smtClean="0"/>
              <a:t>do resultado primário dos </a:t>
            </a:r>
            <a:r>
              <a:rPr lang="pt-BR" sz="2400" dirty="0" err="1" smtClean="0"/>
              <a:t>E&amp;M</a:t>
            </a:r>
            <a:r>
              <a:rPr lang="pt-BR" sz="2400" dirty="0" smtClean="0"/>
              <a:t>, sem aumento do investimento e com aumento da folha</a:t>
            </a:r>
          </a:p>
          <a:p>
            <a:r>
              <a:rPr lang="pt-BR" sz="2400" dirty="0" smtClean="0"/>
              <a:t>Crise </a:t>
            </a:r>
            <a:r>
              <a:rPr lang="pt-BR" sz="2400" dirty="0" smtClean="0"/>
              <a:t>econômica: queda de receita, fechamento da torneira de empréstimos, dificuldade para a pauta federativa no Congresso (refinanciamento da dívida</a:t>
            </a:r>
            <a:r>
              <a:rPr lang="pt-BR" sz="2400" dirty="0" smtClean="0"/>
              <a:t>, convalidação de incentivos, </a:t>
            </a:r>
            <a:r>
              <a:rPr lang="pt-BR" sz="2400" dirty="0" smtClean="0"/>
              <a:t>regulamentação da compensação por desoneração do ICMS, fundo de desenvolvimento regional)</a:t>
            </a:r>
          </a:p>
          <a:p>
            <a:r>
              <a:rPr lang="pt-BR" sz="2400" dirty="0" smtClean="0"/>
              <a:t>Lado positivo: aumento da base tributária em </a:t>
            </a:r>
            <a:r>
              <a:rPr lang="pt-BR" sz="2400" dirty="0" err="1" smtClean="0"/>
              <a:t>combustívies</a:t>
            </a:r>
            <a:r>
              <a:rPr lang="pt-BR" sz="2400" dirty="0" smtClean="0"/>
              <a:t> e energia elétrica (vai compensar o resto?)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D279A-1797-4DC2-AA24-5E9BCABD1464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Quadro Macro II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pt-BR" sz="2800" dirty="0" smtClean="0"/>
              <a:t>Despesas tendem a crescer mais que receitas (em especial: pessoal e encargos) – regimes jurídicos e previdenciários, lei de greve</a:t>
            </a:r>
          </a:p>
          <a:p>
            <a:r>
              <a:rPr lang="pt-BR" sz="2800" dirty="0" smtClean="0"/>
              <a:t>Investimentos: poucos, ruins e com orçamento estourando</a:t>
            </a:r>
          </a:p>
          <a:p>
            <a:r>
              <a:rPr lang="pt-BR" sz="2800" dirty="0" smtClean="0"/>
              <a:t>Programas de governo sem avaliação de impacto e de custo benefício</a:t>
            </a:r>
          </a:p>
          <a:p>
            <a:r>
              <a:rPr lang="pt-BR" sz="2800" dirty="0" smtClean="0"/>
              <a:t>População saturada e indo às ruas por melhores serviços</a:t>
            </a:r>
          </a:p>
          <a:p>
            <a:r>
              <a:rPr lang="pt-BR" sz="2800" dirty="0" smtClean="0"/>
              <a:t>Guerra fiscal esgotada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D279A-1797-4DC2-AA24-5E9BCABD1464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t-BR" sz="3600" dirty="0" smtClean="0"/>
              <a:t>O jeito é racionalizar a despesa: mudar as regras do jogo e os incentivos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pt-BR" sz="2000" dirty="0" smtClean="0"/>
              <a:t>Lei de greve do funcionalismo (plano federal)</a:t>
            </a:r>
          </a:p>
          <a:p>
            <a:r>
              <a:rPr lang="pt-BR" sz="2000" dirty="0" smtClean="0"/>
              <a:t>Restrição constitucional a pisos salariais nacionais (plano federal)</a:t>
            </a:r>
          </a:p>
          <a:p>
            <a:r>
              <a:rPr lang="pt-BR" sz="2000" dirty="0" smtClean="0"/>
              <a:t>Restrições a reajustes de remuneração que alcancem o próximo mandato (LRF – plano federal)</a:t>
            </a:r>
          </a:p>
          <a:p>
            <a:r>
              <a:rPr lang="pt-BR" sz="2000" dirty="0" smtClean="0"/>
              <a:t>Avaliação de impacto e de custo benefício dos principais programas do estado (ajuda da academia)</a:t>
            </a:r>
          </a:p>
          <a:p>
            <a:r>
              <a:rPr lang="pt-BR" sz="2000" dirty="0" smtClean="0"/>
              <a:t>Instituição fiscal independente para garantir realismo orçamentário</a:t>
            </a:r>
          </a:p>
          <a:p>
            <a:r>
              <a:rPr lang="pt-BR" sz="2000" dirty="0" err="1" smtClean="0"/>
              <a:t>Public</a:t>
            </a:r>
            <a:r>
              <a:rPr lang="pt-BR" sz="2000" dirty="0" smtClean="0"/>
              <a:t> </a:t>
            </a:r>
            <a:r>
              <a:rPr lang="pt-BR" sz="2000" dirty="0" err="1" smtClean="0"/>
              <a:t>Investment</a:t>
            </a:r>
            <a:r>
              <a:rPr lang="pt-BR" sz="2000" dirty="0" smtClean="0"/>
              <a:t> Management </a:t>
            </a:r>
          </a:p>
          <a:p>
            <a:r>
              <a:rPr lang="pt-BR" sz="2000" dirty="0" smtClean="0"/>
              <a:t>Agenda </a:t>
            </a:r>
            <a:r>
              <a:rPr lang="pt-BR" sz="2000" i="1" dirty="0" err="1" smtClean="0"/>
              <a:t>Doing</a:t>
            </a:r>
            <a:r>
              <a:rPr lang="pt-BR" sz="2000" i="1" dirty="0" smtClean="0"/>
              <a:t> Business</a:t>
            </a:r>
          </a:p>
          <a:p>
            <a:r>
              <a:rPr lang="pt-BR" sz="2000" dirty="0" smtClean="0"/>
              <a:t>Atração de investimentos por ganhos de produtividade (transito descongestionado, transporte público eficiente, baixo risco de roubo, disponibilidade de água, qualidade de oferta de energia, boa posição no </a:t>
            </a:r>
            <a:r>
              <a:rPr lang="pt-BR" sz="2000" i="1" dirty="0" err="1" smtClean="0"/>
              <a:t>doing</a:t>
            </a:r>
            <a:r>
              <a:rPr lang="pt-BR" sz="2000" i="1" dirty="0" smtClean="0"/>
              <a:t> business</a:t>
            </a:r>
            <a:r>
              <a:rPr lang="pt-BR" sz="2000" dirty="0" smtClean="0"/>
              <a:t>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D279A-1797-4DC2-AA24-5E9BCABD1464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>
              <a:buNone/>
            </a:pPr>
            <a:r>
              <a:rPr lang="pt-BR" i="1" dirty="0" smtClean="0"/>
              <a:t>“</a:t>
            </a:r>
            <a:r>
              <a:rPr lang="pt-BR" sz="2400" i="1" dirty="0" smtClean="0"/>
              <a:t>No contorno ferroviário de Araraquara, (...) (a) o projeto foi iniciado pelo Ministério dos Transportes em 1999(...) (b) o projeto executivo foi concluído em 2001; e (c) o projeto referente ao Pátio de </a:t>
            </a:r>
            <a:r>
              <a:rPr lang="pt-BR" sz="2400" i="1" dirty="0" err="1" smtClean="0"/>
              <a:t>Tutóia</a:t>
            </a:r>
            <a:r>
              <a:rPr lang="pt-BR" sz="2400" i="1" dirty="0" smtClean="0"/>
              <a:t> foi elaborado em 2006. A obra foi licitada em 2007(...). Durante a execução, o aterro sanitário, inicialmente removível, adquiriu grandes proporções, o que geraria, para sua transposição, impacto de remoção, transporte e armazenamento. Com isso, houve alteração de traçado da via férrea em relação ao inicialmente planejado, decorrente da falta de aderência do projeto executivo à realidade do momento. (...) Até a presente data (após nove anos do início da obra) a obra do contorno ferroviário de Araraquara não foi concluída e o Pátio de </a:t>
            </a:r>
            <a:r>
              <a:rPr lang="pt-BR" sz="2400" i="1" dirty="0" err="1" smtClean="0"/>
              <a:t>Tutóia</a:t>
            </a:r>
            <a:r>
              <a:rPr lang="pt-BR" sz="2400" i="1" dirty="0" smtClean="0"/>
              <a:t> não será construído. (...) A desatualização ou inadequação dos projetos também tem contribuído para o atraso das obras”  (Contas do Governo – TCU, 2011, p. 510-11)</a:t>
            </a:r>
            <a:endParaRPr lang="pt-BR" sz="2400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D279A-1797-4DC2-AA24-5E9BCABD1464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Despesa Federal em Educação (R$ milhões de 2014)</a:t>
            </a:r>
            <a:endParaRPr lang="pt-BR" sz="36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A9F25E-61F2-414E-A534-A4F0DC86CA46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7538"/>
            <a:ext cx="7589465" cy="3485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2651</TotalTime>
  <Words>495</Words>
  <Application>Microsoft Office PowerPoint</Application>
  <PresentationFormat>Apresentação na tela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Design padrão</vt:lpstr>
      <vt:lpstr>Perspectivas fiscais e econômicas da Federação e as opções para melhorar a qualidade do gasto</vt:lpstr>
      <vt:lpstr>Slide 2</vt:lpstr>
      <vt:lpstr>Quadro Macro I</vt:lpstr>
      <vt:lpstr>Quadro Macro II</vt:lpstr>
      <vt:lpstr>O jeito é racionalizar a despesa: mudar as regras do jogo e os incentivos</vt:lpstr>
      <vt:lpstr>Slide 6</vt:lpstr>
      <vt:lpstr>Despesa Federal em Educação (R$ milhões de 2014)</vt:lpstr>
    </vt:vector>
  </TitlesOfParts>
  <Company>Senado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Fragilidade fiscal e dificuldade para fazer reformas  Marcos Mendes Consultor Legislativo do Senado Federal</dc:title>
  <dc:creator>MENDES</dc:creator>
  <cp:lastModifiedBy>mendes</cp:lastModifiedBy>
  <cp:revision>201</cp:revision>
  <dcterms:created xsi:type="dcterms:W3CDTF">2013-09-09T10:53:09Z</dcterms:created>
  <dcterms:modified xsi:type="dcterms:W3CDTF">2015-04-01T11:20:56Z</dcterms:modified>
</cp:coreProperties>
</file>