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4"/>
  </p:notesMasterIdLst>
  <p:sldIdLst>
    <p:sldId id="256" r:id="rId3"/>
    <p:sldId id="257" r:id="rId4"/>
    <p:sldId id="259" r:id="rId5"/>
    <p:sldId id="263" r:id="rId6"/>
    <p:sldId id="261" r:id="rId7"/>
    <p:sldId id="275" r:id="rId8"/>
    <p:sldId id="269" r:id="rId9"/>
    <p:sldId id="262" r:id="rId10"/>
    <p:sldId id="268" r:id="rId11"/>
    <p:sldId id="265" r:id="rId12"/>
    <p:sldId id="266" r:id="rId13"/>
    <p:sldId id="267" r:id="rId14"/>
    <p:sldId id="270" r:id="rId15"/>
    <p:sldId id="279" r:id="rId16"/>
    <p:sldId id="272" r:id="rId17"/>
    <p:sldId id="271" r:id="rId18"/>
    <p:sldId id="273" r:id="rId19"/>
    <p:sldId id="274" r:id="rId20"/>
    <p:sldId id="277" r:id="rId21"/>
    <p:sldId id="278" r:id="rId22"/>
    <p:sldId id="280" r:id="rId23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730" autoAdjust="0"/>
    <p:restoredTop sz="94660"/>
  </p:normalViewPr>
  <p:slideViewPr>
    <p:cSldViewPr>
      <p:cViewPr>
        <p:scale>
          <a:sx n="56" d="100"/>
          <a:sy n="56" d="100"/>
        </p:scale>
        <p:origin x="540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22DCE6-6872-4180-B4B0-D997FD3781E5}" type="doc">
      <dgm:prSet loTypeId="urn:microsoft.com/office/officeart/2005/8/layout/hChevron3" loCatId="process" qsTypeId="urn:microsoft.com/office/officeart/2005/8/quickstyle/simple2" qsCatId="simple" csTypeId="urn:microsoft.com/office/officeart/2005/8/colors/accent2_3" csCatId="accent2" phldr="1"/>
      <dgm:spPr/>
    </dgm:pt>
    <dgm:pt modelId="{665092F5-A818-4C65-B6F9-778E2F8CEA64}">
      <dgm:prSet phldrT="[Texto]" custT="1"/>
      <dgm:spPr/>
      <dgm:t>
        <a:bodyPr/>
        <a:lstStyle/>
        <a:p>
          <a:pPr algn="l"/>
          <a:r>
            <a:rPr lang="pt-BR" sz="2000" b="1" baseline="0" dirty="0" err="1" smtClean="0"/>
            <a:t>Main</a:t>
          </a:r>
          <a:r>
            <a:rPr lang="pt-BR" sz="2000" b="1" baseline="0" dirty="0" smtClean="0"/>
            <a:t> Frame</a:t>
          </a:r>
          <a:endParaRPr lang="pt-BR" sz="2000" b="1" baseline="0" dirty="0"/>
        </a:p>
      </dgm:t>
    </dgm:pt>
    <dgm:pt modelId="{CBF08D64-0C80-48E7-9EB1-64B96DB16502}" type="parTrans" cxnId="{19685D83-31C2-46CB-B3C6-6C8B8566416B}">
      <dgm:prSet/>
      <dgm:spPr/>
      <dgm:t>
        <a:bodyPr/>
        <a:lstStyle/>
        <a:p>
          <a:pPr algn="l"/>
          <a:endParaRPr lang="pt-BR"/>
        </a:p>
      </dgm:t>
    </dgm:pt>
    <dgm:pt modelId="{782443DD-2A9D-44E3-9E68-9359005234BB}" type="sibTrans" cxnId="{19685D83-31C2-46CB-B3C6-6C8B8566416B}">
      <dgm:prSet/>
      <dgm:spPr/>
      <dgm:t>
        <a:bodyPr/>
        <a:lstStyle/>
        <a:p>
          <a:pPr algn="l"/>
          <a:endParaRPr lang="pt-BR"/>
        </a:p>
      </dgm:t>
    </dgm:pt>
    <dgm:pt modelId="{2BF16C68-9E8B-44AD-8CCE-2B9D36B41B15}">
      <dgm:prSet phldrT="[Texto]" custT="1"/>
      <dgm:spPr/>
      <dgm:t>
        <a:bodyPr/>
        <a:lstStyle/>
        <a:p>
          <a:pPr algn="l"/>
          <a:r>
            <a:rPr lang="pt-BR" sz="2000" b="1" baseline="0" dirty="0" smtClean="0"/>
            <a:t>Cliente Servidor</a:t>
          </a:r>
          <a:endParaRPr lang="pt-BR" sz="2000" b="1" baseline="0" dirty="0"/>
        </a:p>
      </dgm:t>
    </dgm:pt>
    <dgm:pt modelId="{CD3F62D5-07C7-4D45-8899-93F4F4B21EA7}" type="parTrans" cxnId="{7C72718B-69CA-4769-B03E-114C32EA3F33}">
      <dgm:prSet/>
      <dgm:spPr/>
      <dgm:t>
        <a:bodyPr/>
        <a:lstStyle/>
        <a:p>
          <a:pPr algn="l"/>
          <a:endParaRPr lang="pt-BR"/>
        </a:p>
      </dgm:t>
    </dgm:pt>
    <dgm:pt modelId="{D542278D-9FEC-4AE7-8748-C598D853C552}" type="sibTrans" cxnId="{7C72718B-69CA-4769-B03E-114C32EA3F33}">
      <dgm:prSet/>
      <dgm:spPr/>
      <dgm:t>
        <a:bodyPr/>
        <a:lstStyle/>
        <a:p>
          <a:pPr algn="l"/>
          <a:endParaRPr lang="pt-BR"/>
        </a:p>
      </dgm:t>
    </dgm:pt>
    <dgm:pt modelId="{98E44A8F-BE54-404B-A546-3842FFDD88AD}">
      <dgm:prSet phldrT="[Texto]" custT="1"/>
      <dgm:spPr/>
      <dgm:t>
        <a:bodyPr/>
        <a:lstStyle/>
        <a:p>
          <a:pPr algn="l"/>
          <a:r>
            <a:rPr lang="pt-BR" sz="2000" b="1" baseline="0" dirty="0" smtClean="0"/>
            <a:t>Três Camadas</a:t>
          </a:r>
          <a:endParaRPr lang="pt-BR" sz="2000" b="1" baseline="0" dirty="0"/>
        </a:p>
      </dgm:t>
    </dgm:pt>
    <dgm:pt modelId="{AEF4E138-D1D6-4D15-B30E-F9CC21E11EFD}" type="parTrans" cxnId="{708B48D0-EAB0-4E5E-A3DE-BC20A19050E3}">
      <dgm:prSet/>
      <dgm:spPr/>
      <dgm:t>
        <a:bodyPr/>
        <a:lstStyle/>
        <a:p>
          <a:pPr algn="l"/>
          <a:endParaRPr lang="pt-BR"/>
        </a:p>
      </dgm:t>
    </dgm:pt>
    <dgm:pt modelId="{73A074D9-2E20-4A84-B50B-C862C359D03C}" type="sibTrans" cxnId="{708B48D0-EAB0-4E5E-A3DE-BC20A19050E3}">
      <dgm:prSet/>
      <dgm:spPr/>
      <dgm:t>
        <a:bodyPr/>
        <a:lstStyle/>
        <a:p>
          <a:pPr algn="l"/>
          <a:endParaRPr lang="pt-BR"/>
        </a:p>
      </dgm:t>
    </dgm:pt>
    <dgm:pt modelId="{B3246723-5B6A-40D1-B4DF-51BB70EC8F6D}">
      <dgm:prSet phldrT="[Texto]" custT="1"/>
      <dgm:spPr/>
      <dgm:t>
        <a:bodyPr/>
        <a:lstStyle/>
        <a:p>
          <a:pPr algn="l"/>
          <a:r>
            <a:rPr lang="pt-BR" sz="2000" b="1" baseline="0" dirty="0" smtClean="0"/>
            <a:t>Grid</a:t>
          </a:r>
          <a:endParaRPr lang="pt-BR" sz="2000" b="1" baseline="0" dirty="0"/>
        </a:p>
      </dgm:t>
    </dgm:pt>
    <dgm:pt modelId="{359EB9CD-1C4D-404B-A6D0-33029469327A}" type="parTrans" cxnId="{E94511BB-32F5-4920-976C-F57C949AE31F}">
      <dgm:prSet/>
      <dgm:spPr/>
      <dgm:t>
        <a:bodyPr/>
        <a:lstStyle/>
        <a:p>
          <a:pPr algn="l"/>
          <a:endParaRPr lang="pt-BR"/>
        </a:p>
      </dgm:t>
    </dgm:pt>
    <dgm:pt modelId="{49DA9A42-EE28-4FD6-8FEB-475E5DE000DC}" type="sibTrans" cxnId="{E94511BB-32F5-4920-976C-F57C949AE31F}">
      <dgm:prSet/>
      <dgm:spPr/>
      <dgm:t>
        <a:bodyPr/>
        <a:lstStyle/>
        <a:p>
          <a:pPr algn="l"/>
          <a:endParaRPr lang="pt-BR"/>
        </a:p>
      </dgm:t>
    </dgm:pt>
    <dgm:pt modelId="{2A8DE591-17A4-47F5-95EF-E6BD8BCF4C1D}">
      <dgm:prSet phldrT="[Texto]" custT="1"/>
      <dgm:spPr/>
      <dgm:t>
        <a:bodyPr/>
        <a:lstStyle/>
        <a:p>
          <a:pPr algn="l"/>
          <a:r>
            <a:rPr lang="pt-BR" sz="2000" b="1" baseline="0" dirty="0" smtClean="0"/>
            <a:t>Nuvem</a:t>
          </a:r>
          <a:endParaRPr lang="pt-BR" sz="2000" b="1" baseline="0" dirty="0"/>
        </a:p>
      </dgm:t>
    </dgm:pt>
    <dgm:pt modelId="{AAC9E2F2-302A-415C-92AD-4B13A9F54C64}" type="parTrans" cxnId="{E3962B5D-FA4A-40B4-B893-5503D63A4948}">
      <dgm:prSet/>
      <dgm:spPr/>
      <dgm:t>
        <a:bodyPr/>
        <a:lstStyle/>
        <a:p>
          <a:pPr algn="l"/>
          <a:endParaRPr lang="pt-BR"/>
        </a:p>
      </dgm:t>
    </dgm:pt>
    <dgm:pt modelId="{684F6C33-DD64-4CD9-AE91-107620DDD116}" type="sibTrans" cxnId="{E3962B5D-FA4A-40B4-B893-5503D63A4948}">
      <dgm:prSet/>
      <dgm:spPr/>
      <dgm:t>
        <a:bodyPr/>
        <a:lstStyle/>
        <a:p>
          <a:pPr algn="l"/>
          <a:endParaRPr lang="pt-BR"/>
        </a:p>
      </dgm:t>
    </dgm:pt>
    <dgm:pt modelId="{40786CA9-43D0-411F-8DE6-7002BCED1E2F}" type="pres">
      <dgm:prSet presAssocID="{8F22DCE6-6872-4180-B4B0-D997FD3781E5}" presName="Name0" presStyleCnt="0">
        <dgm:presLayoutVars>
          <dgm:dir/>
          <dgm:resizeHandles val="exact"/>
        </dgm:presLayoutVars>
      </dgm:prSet>
      <dgm:spPr/>
    </dgm:pt>
    <dgm:pt modelId="{9602EE4F-9A34-42DC-A135-C3329A2483FF}" type="pres">
      <dgm:prSet presAssocID="{665092F5-A818-4C65-B6F9-778E2F8CEA64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1FA306-983F-4E56-A5AF-09694110EE19}" type="pres">
      <dgm:prSet presAssocID="{782443DD-2A9D-44E3-9E68-9359005234BB}" presName="parSpace" presStyleCnt="0"/>
      <dgm:spPr/>
    </dgm:pt>
    <dgm:pt modelId="{045C8F15-ADB7-41AC-A6F8-9262590EC06F}" type="pres">
      <dgm:prSet presAssocID="{2BF16C68-9E8B-44AD-8CCE-2B9D36B41B15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149AFE-D0D7-4934-B2D6-4D491848B0D2}" type="pres">
      <dgm:prSet presAssocID="{D542278D-9FEC-4AE7-8748-C598D853C552}" presName="parSpace" presStyleCnt="0"/>
      <dgm:spPr/>
    </dgm:pt>
    <dgm:pt modelId="{55DB6CBE-EECC-44F3-9B67-1EF69CAD8A40}" type="pres">
      <dgm:prSet presAssocID="{98E44A8F-BE54-404B-A546-3842FFDD88AD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E35CA2-E493-4F47-8064-47E4AE349CFE}" type="pres">
      <dgm:prSet presAssocID="{73A074D9-2E20-4A84-B50B-C862C359D03C}" presName="parSpace" presStyleCnt="0"/>
      <dgm:spPr/>
    </dgm:pt>
    <dgm:pt modelId="{1BF1BC51-E17D-4C46-A02F-C44D2756BA99}" type="pres">
      <dgm:prSet presAssocID="{B3246723-5B6A-40D1-B4DF-51BB70EC8F6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47B47E-7D7C-47E9-8BDF-E91815378BD7}" type="pres">
      <dgm:prSet presAssocID="{49DA9A42-EE28-4FD6-8FEB-475E5DE000DC}" presName="parSpace" presStyleCnt="0"/>
      <dgm:spPr/>
    </dgm:pt>
    <dgm:pt modelId="{54373502-E627-44C6-832B-8C7B9BF3CBFC}" type="pres">
      <dgm:prSet presAssocID="{2A8DE591-17A4-47F5-95EF-E6BD8BCF4C1D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502FEF1-80FB-4794-8F75-236CFC8FA60D}" type="presOf" srcId="{98E44A8F-BE54-404B-A546-3842FFDD88AD}" destId="{55DB6CBE-EECC-44F3-9B67-1EF69CAD8A40}" srcOrd="0" destOrd="0" presId="urn:microsoft.com/office/officeart/2005/8/layout/hChevron3"/>
    <dgm:cxn modelId="{7C72718B-69CA-4769-B03E-114C32EA3F33}" srcId="{8F22DCE6-6872-4180-B4B0-D997FD3781E5}" destId="{2BF16C68-9E8B-44AD-8CCE-2B9D36B41B15}" srcOrd="1" destOrd="0" parTransId="{CD3F62D5-07C7-4D45-8899-93F4F4B21EA7}" sibTransId="{D542278D-9FEC-4AE7-8748-C598D853C552}"/>
    <dgm:cxn modelId="{11782FCD-796E-445A-A4A6-98FF4E2E15EB}" type="presOf" srcId="{2BF16C68-9E8B-44AD-8CCE-2B9D36B41B15}" destId="{045C8F15-ADB7-41AC-A6F8-9262590EC06F}" srcOrd="0" destOrd="0" presId="urn:microsoft.com/office/officeart/2005/8/layout/hChevron3"/>
    <dgm:cxn modelId="{708B48D0-EAB0-4E5E-A3DE-BC20A19050E3}" srcId="{8F22DCE6-6872-4180-B4B0-D997FD3781E5}" destId="{98E44A8F-BE54-404B-A546-3842FFDD88AD}" srcOrd="2" destOrd="0" parTransId="{AEF4E138-D1D6-4D15-B30E-F9CC21E11EFD}" sibTransId="{73A074D9-2E20-4A84-B50B-C862C359D03C}"/>
    <dgm:cxn modelId="{EBF52332-1A7B-47F6-9C89-9550DBB24301}" type="presOf" srcId="{665092F5-A818-4C65-B6F9-778E2F8CEA64}" destId="{9602EE4F-9A34-42DC-A135-C3329A2483FF}" srcOrd="0" destOrd="0" presId="urn:microsoft.com/office/officeart/2005/8/layout/hChevron3"/>
    <dgm:cxn modelId="{E94511BB-32F5-4920-976C-F57C949AE31F}" srcId="{8F22DCE6-6872-4180-B4B0-D997FD3781E5}" destId="{B3246723-5B6A-40D1-B4DF-51BB70EC8F6D}" srcOrd="3" destOrd="0" parTransId="{359EB9CD-1C4D-404B-A6D0-33029469327A}" sibTransId="{49DA9A42-EE28-4FD6-8FEB-475E5DE000DC}"/>
    <dgm:cxn modelId="{C77DAEDE-228F-4C61-A830-A2EA5A4501AA}" type="presOf" srcId="{2A8DE591-17A4-47F5-95EF-E6BD8BCF4C1D}" destId="{54373502-E627-44C6-832B-8C7B9BF3CBFC}" srcOrd="0" destOrd="0" presId="urn:microsoft.com/office/officeart/2005/8/layout/hChevron3"/>
    <dgm:cxn modelId="{19685D83-31C2-46CB-B3C6-6C8B8566416B}" srcId="{8F22DCE6-6872-4180-B4B0-D997FD3781E5}" destId="{665092F5-A818-4C65-B6F9-778E2F8CEA64}" srcOrd="0" destOrd="0" parTransId="{CBF08D64-0C80-48E7-9EB1-64B96DB16502}" sibTransId="{782443DD-2A9D-44E3-9E68-9359005234BB}"/>
    <dgm:cxn modelId="{37EE79EE-DA85-4B81-90DB-AAE3104B079E}" type="presOf" srcId="{8F22DCE6-6872-4180-B4B0-D997FD3781E5}" destId="{40786CA9-43D0-411F-8DE6-7002BCED1E2F}" srcOrd="0" destOrd="0" presId="urn:microsoft.com/office/officeart/2005/8/layout/hChevron3"/>
    <dgm:cxn modelId="{E3962B5D-FA4A-40B4-B893-5503D63A4948}" srcId="{8F22DCE6-6872-4180-B4B0-D997FD3781E5}" destId="{2A8DE591-17A4-47F5-95EF-E6BD8BCF4C1D}" srcOrd="4" destOrd="0" parTransId="{AAC9E2F2-302A-415C-92AD-4B13A9F54C64}" sibTransId="{684F6C33-DD64-4CD9-AE91-107620DDD116}"/>
    <dgm:cxn modelId="{F9A6D244-A02B-40FF-BF1F-3D32C64F5D4E}" type="presOf" srcId="{B3246723-5B6A-40D1-B4DF-51BB70EC8F6D}" destId="{1BF1BC51-E17D-4C46-A02F-C44D2756BA99}" srcOrd="0" destOrd="0" presId="urn:microsoft.com/office/officeart/2005/8/layout/hChevron3"/>
    <dgm:cxn modelId="{B01259D2-6341-42DE-ACC3-AFD45F568AAA}" type="presParOf" srcId="{40786CA9-43D0-411F-8DE6-7002BCED1E2F}" destId="{9602EE4F-9A34-42DC-A135-C3329A2483FF}" srcOrd="0" destOrd="0" presId="urn:microsoft.com/office/officeart/2005/8/layout/hChevron3"/>
    <dgm:cxn modelId="{C95A7779-123B-494B-B523-2D7759E72485}" type="presParOf" srcId="{40786CA9-43D0-411F-8DE6-7002BCED1E2F}" destId="{941FA306-983F-4E56-A5AF-09694110EE19}" srcOrd="1" destOrd="0" presId="urn:microsoft.com/office/officeart/2005/8/layout/hChevron3"/>
    <dgm:cxn modelId="{4BF30AAD-96F5-4FFA-959B-8210BB29082E}" type="presParOf" srcId="{40786CA9-43D0-411F-8DE6-7002BCED1E2F}" destId="{045C8F15-ADB7-41AC-A6F8-9262590EC06F}" srcOrd="2" destOrd="0" presId="urn:microsoft.com/office/officeart/2005/8/layout/hChevron3"/>
    <dgm:cxn modelId="{0ECDC303-0EC5-4B7E-96B9-CA2A387C41D4}" type="presParOf" srcId="{40786CA9-43D0-411F-8DE6-7002BCED1E2F}" destId="{FF149AFE-D0D7-4934-B2D6-4D491848B0D2}" srcOrd="3" destOrd="0" presId="urn:microsoft.com/office/officeart/2005/8/layout/hChevron3"/>
    <dgm:cxn modelId="{15DA9A61-708B-4C81-BD0C-DF007FF85DF7}" type="presParOf" srcId="{40786CA9-43D0-411F-8DE6-7002BCED1E2F}" destId="{55DB6CBE-EECC-44F3-9B67-1EF69CAD8A40}" srcOrd="4" destOrd="0" presId="urn:microsoft.com/office/officeart/2005/8/layout/hChevron3"/>
    <dgm:cxn modelId="{D659FDA9-4189-405F-864E-D1CC1B5195A2}" type="presParOf" srcId="{40786CA9-43D0-411F-8DE6-7002BCED1E2F}" destId="{2AE35CA2-E493-4F47-8064-47E4AE349CFE}" srcOrd="5" destOrd="0" presId="urn:microsoft.com/office/officeart/2005/8/layout/hChevron3"/>
    <dgm:cxn modelId="{20AC7E3F-8BDB-498E-B36C-81EA05DD3112}" type="presParOf" srcId="{40786CA9-43D0-411F-8DE6-7002BCED1E2F}" destId="{1BF1BC51-E17D-4C46-A02F-C44D2756BA99}" srcOrd="6" destOrd="0" presId="urn:microsoft.com/office/officeart/2005/8/layout/hChevron3"/>
    <dgm:cxn modelId="{2840A017-61F6-47D1-BDA3-81589CC2636E}" type="presParOf" srcId="{40786CA9-43D0-411F-8DE6-7002BCED1E2F}" destId="{EC47B47E-7D7C-47E9-8BDF-E91815378BD7}" srcOrd="7" destOrd="0" presId="urn:microsoft.com/office/officeart/2005/8/layout/hChevron3"/>
    <dgm:cxn modelId="{E14F25C6-4627-43B8-9099-F9302574E9F4}" type="presParOf" srcId="{40786CA9-43D0-411F-8DE6-7002BCED1E2F}" destId="{54373502-E627-44C6-832B-8C7B9BF3CBFC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EF267B-2366-495C-A2B7-BF2C60D108EB}" type="doc">
      <dgm:prSet loTypeId="urn:microsoft.com/office/officeart/2005/8/layout/default#1" loCatId="list" qsTypeId="urn:microsoft.com/office/officeart/2005/8/quickstyle/simple1#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E0049198-760A-4D13-A606-5B1FD3898D85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BR" b="1" dirty="0" smtClean="0"/>
            <a:t>NF-e</a:t>
          </a:r>
          <a:endParaRPr lang="pt-BR" b="1" dirty="0"/>
        </a:p>
      </dgm:t>
    </dgm:pt>
    <dgm:pt modelId="{A62A6FF8-A805-4FC7-AC50-56DDBEF56AA6}" type="parTrans" cxnId="{B122EAD4-39D3-44F6-BB87-55DC7532BB01}">
      <dgm:prSet/>
      <dgm:spPr/>
      <dgm:t>
        <a:bodyPr/>
        <a:lstStyle/>
        <a:p>
          <a:endParaRPr lang="pt-BR" b="1"/>
        </a:p>
      </dgm:t>
    </dgm:pt>
    <dgm:pt modelId="{213D2720-B66E-4446-87FF-99E02376B682}" type="sibTrans" cxnId="{B122EAD4-39D3-44F6-BB87-55DC7532BB01}">
      <dgm:prSet/>
      <dgm:spPr/>
      <dgm:t>
        <a:bodyPr/>
        <a:lstStyle/>
        <a:p>
          <a:endParaRPr lang="pt-BR" b="1"/>
        </a:p>
      </dgm:t>
    </dgm:pt>
    <dgm:pt modelId="{967D00AF-539F-467F-96B2-74C4801C616D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BR" b="1" dirty="0" smtClean="0"/>
            <a:t>CT-e</a:t>
          </a:r>
          <a:endParaRPr lang="pt-BR" b="1" dirty="0"/>
        </a:p>
      </dgm:t>
    </dgm:pt>
    <dgm:pt modelId="{1FB39D02-C43F-4B51-92A2-D09BA270A33C}" type="parTrans" cxnId="{2DFCD29C-AD8A-4D21-8329-B3AD2A5BCAB3}">
      <dgm:prSet/>
      <dgm:spPr/>
      <dgm:t>
        <a:bodyPr/>
        <a:lstStyle/>
        <a:p>
          <a:endParaRPr lang="pt-BR" b="1"/>
        </a:p>
      </dgm:t>
    </dgm:pt>
    <dgm:pt modelId="{4D8ADC86-6BC4-4630-AC9D-0779E621C6EB}" type="sibTrans" cxnId="{2DFCD29C-AD8A-4D21-8329-B3AD2A5BCAB3}">
      <dgm:prSet/>
      <dgm:spPr/>
      <dgm:t>
        <a:bodyPr/>
        <a:lstStyle/>
        <a:p>
          <a:endParaRPr lang="pt-BR" b="1"/>
        </a:p>
      </dgm:t>
    </dgm:pt>
    <dgm:pt modelId="{A8014877-FE1C-4CA6-A090-35079E8C8C4E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BR" b="1" dirty="0" smtClean="0"/>
            <a:t>MDF-e</a:t>
          </a:r>
          <a:endParaRPr lang="pt-BR" b="1" dirty="0"/>
        </a:p>
      </dgm:t>
    </dgm:pt>
    <dgm:pt modelId="{DCE7A412-5A3E-4476-9F57-5B770A8BB1F4}" type="parTrans" cxnId="{29E4056D-497F-4410-A41D-C5E2E1887F6D}">
      <dgm:prSet/>
      <dgm:spPr/>
      <dgm:t>
        <a:bodyPr/>
        <a:lstStyle/>
        <a:p>
          <a:endParaRPr lang="pt-BR" b="1"/>
        </a:p>
      </dgm:t>
    </dgm:pt>
    <dgm:pt modelId="{B156356A-3964-49DE-90B5-D66642A78921}" type="sibTrans" cxnId="{29E4056D-497F-4410-A41D-C5E2E1887F6D}">
      <dgm:prSet/>
      <dgm:spPr/>
      <dgm:t>
        <a:bodyPr/>
        <a:lstStyle/>
        <a:p>
          <a:endParaRPr lang="pt-BR" b="1"/>
        </a:p>
      </dgm:t>
    </dgm:pt>
    <dgm:pt modelId="{B597A3C4-61F4-47BD-8552-B405220AD6AF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BR" b="1" dirty="0" smtClean="0"/>
            <a:t>NFC-e</a:t>
          </a:r>
          <a:endParaRPr lang="pt-BR" b="1" dirty="0"/>
        </a:p>
      </dgm:t>
    </dgm:pt>
    <dgm:pt modelId="{4AE07149-C9D7-4FC7-A169-FD8005AEBC1C}" type="parTrans" cxnId="{299D4C40-473A-4F24-BFF2-60BC2F1A713F}">
      <dgm:prSet/>
      <dgm:spPr/>
      <dgm:t>
        <a:bodyPr/>
        <a:lstStyle/>
        <a:p>
          <a:endParaRPr lang="pt-BR" b="1"/>
        </a:p>
      </dgm:t>
    </dgm:pt>
    <dgm:pt modelId="{118C00D9-92D4-42C2-942D-5DDF5BF63FB2}" type="sibTrans" cxnId="{299D4C40-473A-4F24-BFF2-60BC2F1A713F}">
      <dgm:prSet/>
      <dgm:spPr/>
      <dgm:t>
        <a:bodyPr/>
        <a:lstStyle/>
        <a:p>
          <a:endParaRPr lang="pt-BR" b="1"/>
        </a:p>
      </dgm:t>
    </dgm:pt>
    <dgm:pt modelId="{794BCB55-249B-4F71-A151-B89F94E773E2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BR" b="1" dirty="0" smtClean="0"/>
            <a:t>Brasil-ID</a:t>
          </a:r>
          <a:endParaRPr lang="pt-BR" b="1" dirty="0"/>
        </a:p>
      </dgm:t>
    </dgm:pt>
    <dgm:pt modelId="{61903B6F-FD5F-457C-9318-BA60D6B331D6}" type="parTrans" cxnId="{44A59D9B-A24A-421C-A6F1-C53E048552CF}">
      <dgm:prSet/>
      <dgm:spPr/>
      <dgm:t>
        <a:bodyPr/>
        <a:lstStyle/>
        <a:p>
          <a:endParaRPr lang="pt-BR" b="1"/>
        </a:p>
      </dgm:t>
    </dgm:pt>
    <dgm:pt modelId="{F6508C01-481D-44FF-AE65-980E3D7D4F41}" type="sibTrans" cxnId="{44A59D9B-A24A-421C-A6F1-C53E048552CF}">
      <dgm:prSet/>
      <dgm:spPr/>
      <dgm:t>
        <a:bodyPr/>
        <a:lstStyle/>
        <a:p>
          <a:endParaRPr lang="pt-BR" b="1"/>
        </a:p>
      </dgm:t>
    </dgm:pt>
    <dgm:pt modelId="{079F0098-3C19-4EE9-B783-8186A0ADAD4A}" type="pres">
      <dgm:prSet presAssocID="{19EF267B-2366-495C-A2B7-BF2C60D108E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5D3E819-657B-4733-9D58-1751D653F033}" type="pres">
      <dgm:prSet presAssocID="{E0049198-760A-4D13-A606-5B1FD3898D8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A9591C-AB96-4E54-A39F-37268B4420E7}" type="pres">
      <dgm:prSet presAssocID="{213D2720-B66E-4446-87FF-99E02376B682}" presName="sibTrans" presStyleCnt="0"/>
      <dgm:spPr/>
    </dgm:pt>
    <dgm:pt modelId="{2520BEEC-C9F6-4BBC-A389-E3BB7B0776F9}" type="pres">
      <dgm:prSet presAssocID="{967D00AF-539F-467F-96B2-74C4801C616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ADCEEB-22BF-42CB-B0A6-DB6EAECAEB44}" type="pres">
      <dgm:prSet presAssocID="{4D8ADC86-6BC4-4630-AC9D-0779E621C6EB}" presName="sibTrans" presStyleCnt="0"/>
      <dgm:spPr/>
    </dgm:pt>
    <dgm:pt modelId="{44DC6B36-BB35-43A2-A09B-B77D47B63838}" type="pres">
      <dgm:prSet presAssocID="{A8014877-FE1C-4CA6-A090-35079E8C8C4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9CBAA0-CA38-4841-A0AE-A7776C9CFC29}" type="pres">
      <dgm:prSet presAssocID="{B156356A-3964-49DE-90B5-D66642A78921}" presName="sibTrans" presStyleCnt="0"/>
      <dgm:spPr/>
    </dgm:pt>
    <dgm:pt modelId="{763EB407-43E5-41E4-8DCA-762750AD07F2}" type="pres">
      <dgm:prSet presAssocID="{B597A3C4-61F4-47BD-8552-B405220AD6A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C4E7AF-8FE9-4572-84A8-2F98647070CA}" type="pres">
      <dgm:prSet presAssocID="{118C00D9-92D4-42C2-942D-5DDF5BF63FB2}" presName="sibTrans" presStyleCnt="0"/>
      <dgm:spPr/>
    </dgm:pt>
    <dgm:pt modelId="{D42EA00B-0B4D-4FDC-9AC9-F71F7650D77F}" type="pres">
      <dgm:prSet presAssocID="{794BCB55-249B-4F71-A151-B89F94E773E2}" presName="node" presStyleLbl="node1" presStyleIdx="4" presStyleCnt="5" custScaleX="20359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4A59D9B-A24A-421C-A6F1-C53E048552CF}" srcId="{19EF267B-2366-495C-A2B7-BF2C60D108EB}" destId="{794BCB55-249B-4F71-A151-B89F94E773E2}" srcOrd="4" destOrd="0" parTransId="{61903B6F-FD5F-457C-9318-BA60D6B331D6}" sibTransId="{F6508C01-481D-44FF-AE65-980E3D7D4F41}"/>
    <dgm:cxn modelId="{B122EAD4-39D3-44F6-BB87-55DC7532BB01}" srcId="{19EF267B-2366-495C-A2B7-BF2C60D108EB}" destId="{E0049198-760A-4D13-A606-5B1FD3898D85}" srcOrd="0" destOrd="0" parTransId="{A62A6FF8-A805-4FC7-AC50-56DDBEF56AA6}" sibTransId="{213D2720-B66E-4446-87FF-99E02376B682}"/>
    <dgm:cxn modelId="{4E7AAA92-8477-473B-975A-A0941CAFF772}" type="presOf" srcId="{794BCB55-249B-4F71-A151-B89F94E773E2}" destId="{D42EA00B-0B4D-4FDC-9AC9-F71F7650D77F}" srcOrd="0" destOrd="0" presId="urn:microsoft.com/office/officeart/2005/8/layout/default#1"/>
    <dgm:cxn modelId="{5571551E-7F95-4B29-9D4B-59CC1250BAA1}" type="presOf" srcId="{A8014877-FE1C-4CA6-A090-35079E8C8C4E}" destId="{44DC6B36-BB35-43A2-A09B-B77D47B63838}" srcOrd="0" destOrd="0" presId="urn:microsoft.com/office/officeart/2005/8/layout/default#1"/>
    <dgm:cxn modelId="{8A7AFE9B-89FF-4B4D-B906-EDF3F9FE14C4}" type="presOf" srcId="{B597A3C4-61F4-47BD-8552-B405220AD6AF}" destId="{763EB407-43E5-41E4-8DCA-762750AD07F2}" srcOrd="0" destOrd="0" presId="urn:microsoft.com/office/officeart/2005/8/layout/default#1"/>
    <dgm:cxn modelId="{2952E7B8-170B-4707-956E-1C84CD018D1A}" type="presOf" srcId="{E0049198-760A-4D13-A606-5B1FD3898D85}" destId="{05D3E819-657B-4733-9D58-1751D653F033}" srcOrd="0" destOrd="0" presId="urn:microsoft.com/office/officeart/2005/8/layout/default#1"/>
    <dgm:cxn modelId="{B12EDC45-B8E3-4794-8C97-9AAF477E6FA1}" type="presOf" srcId="{19EF267B-2366-495C-A2B7-BF2C60D108EB}" destId="{079F0098-3C19-4EE9-B783-8186A0ADAD4A}" srcOrd="0" destOrd="0" presId="urn:microsoft.com/office/officeart/2005/8/layout/default#1"/>
    <dgm:cxn modelId="{9E291DA2-AF2F-4BFD-B0BA-C6D5540974AB}" type="presOf" srcId="{967D00AF-539F-467F-96B2-74C4801C616D}" destId="{2520BEEC-C9F6-4BBC-A389-E3BB7B0776F9}" srcOrd="0" destOrd="0" presId="urn:microsoft.com/office/officeart/2005/8/layout/default#1"/>
    <dgm:cxn modelId="{29E4056D-497F-4410-A41D-C5E2E1887F6D}" srcId="{19EF267B-2366-495C-A2B7-BF2C60D108EB}" destId="{A8014877-FE1C-4CA6-A090-35079E8C8C4E}" srcOrd="2" destOrd="0" parTransId="{DCE7A412-5A3E-4476-9F57-5B770A8BB1F4}" sibTransId="{B156356A-3964-49DE-90B5-D66642A78921}"/>
    <dgm:cxn modelId="{2DFCD29C-AD8A-4D21-8329-B3AD2A5BCAB3}" srcId="{19EF267B-2366-495C-A2B7-BF2C60D108EB}" destId="{967D00AF-539F-467F-96B2-74C4801C616D}" srcOrd="1" destOrd="0" parTransId="{1FB39D02-C43F-4B51-92A2-D09BA270A33C}" sibTransId="{4D8ADC86-6BC4-4630-AC9D-0779E621C6EB}"/>
    <dgm:cxn modelId="{299D4C40-473A-4F24-BFF2-60BC2F1A713F}" srcId="{19EF267B-2366-495C-A2B7-BF2C60D108EB}" destId="{B597A3C4-61F4-47BD-8552-B405220AD6AF}" srcOrd="3" destOrd="0" parTransId="{4AE07149-C9D7-4FC7-A169-FD8005AEBC1C}" sibTransId="{118C00D9-92D4-42C2-942D-5DDF5BF63FB2}"/>
    <dgm:cxn modelId="{DAE6F523-EBDE-49E6-AEE7-7CC9EBF33B76}" type="presParOf" srcId="{079F0098-3C19-4EE9-B783-8186A0ADAD4A}" destId="{05D3E819-657B-4733-9D58-1751D653F033}" srcOrd="0" destOrd="0" presId="urn:microsoft.com/office/officeart/2005/8/layout/default#1"/>
    <dgm:cxn modelId="{E5C25C3C-641D-4792-8A3A-EE58544D3021}" type="presParOf" srcId="{079F0098-3C19-4EE9-B783-8186A0ADAD4A}" destId="{C3A9591C-AB96-4E54-A39F-37268B4420E7}" srcOrd="1" destOrd="0" presId="urn:microsoft.com/office/officeart/2005/8/layout/default#1"/>
    <dgm:cxn modelId="{FECE5581-A82B-4363-A681-2D97DA625A69}" type="presParOf" srcId="{079F0098-3C19-4EE9-B783-8186A0ADAD4A}" destId="{2520BEEC-C9F6-4BBC-A389-E3BB7B0776F9}" srcOrd="2" destOrd="0" presId="urn:microsoft.com/office/officeart/2005/8/layout/default#1"/>
    <dgm:cxn modelId="{15ABD245-0FF4-4F76-8C67-EEF4F285982D}" type="presParOf" srcId="{079F0098-3C19-4EE9-B783-8186A0ADAD4A}" destId="{1EADCEEB-22BF-42CB-B0A6-DB6EAECAEB44}" srcOrd="3" destOrd="0" presId="urn:microsoft.com/office/officeart/2005/8/layout/default#1"/>
    <dgm:cxn modelId="{D5FBD97D-4121-4EF5-9112-DA0E1BD5F554}" type="presParOf" srcId="{079F0098-3C19-4EE9-B783-8186A0ADAD4A}" destId="{44DC6B36-BB35-43A2-A09B-B77D47B63838}" srcOrd="4" destOrd="0" presId="urn:microsoft.com/office/officeart/2005/8/layout/default#1"/>
    <dgm:cxn modelId="{B0494906-2D89-417C-BB30-B4CAB860E883}" type="presParOf" srcId="{079F0098-3C19-4EE9-B783-8186A0ADAD4A}" destId="{479CBAA0-CA38-4841-A0AE-A7776C9CFC29}" srcOrd="5" destOrd="0" presId="urn:microsoft.com/office/officeart/2005/8/layout/default#1"/>
    <dgm:cxn modelId="{1EFD302D-5B71-4D80-B853-F68F3AA6AF72}" type="presParOf" srcId="{079F0098-3C19-4EE9-B783-8186A0ADAD4A}" destId="{763EB407-43E5-41E4-8DCA-762750AD07F2}" srcOrd="6" destOrd="0" presId="urn:microsoft.com/office/officeart/2005/8/layout/default#1"/>
    <dgm:cxn modelId="{19BDC6C5-58E5-46A2-A421-297C00B84A54}" type="presParOf" srcId="{079F0098-3C19-4EE9-B783-8186A0ADAD4A}" destId="{80C4E7AF-8FE9-4572-84A8-2F98647070CA}" srcOrd="7" destOrd="0" presId="urn:microsoft.com/office/officeart/2005/8/layout/default#1"/>
    <dgm:cxn modelId="{8829D003-6AC9-4039-8EF4-181302796669}" type="presParOf" srcId="{079F0098-3C19-4EE9-B783-8186A0ADAD4A}" destId="{D42EA00B-0B4D-4FDC-9AC9-F71F7650D77F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F65B21-5A59-488E-8FF8-9C3061934077}" type="doc">
      <dgm:prSet loTypeId="urn:microsoft.com/office/officeart/2005/8/layout/radial1" loCatId="relationship" qsTypeId="urn:microsoft.com/office/officeart/2005/8/quickstyle/simple4" qsCatId="simple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71997730-13E8-4543-A5E2-EDA8BE0B2340}">
      <dgm:prSet phldrT="[Texto]" custT="1"/>
      <dgm:spPr/>
      <dgm:t>
        <a:bodyPr/>
        <a:lstStyle/>
        <a:p>
          <a:r>
            <a:rPr lang="pt-BR" sz="1400" dirty="0" smtClean="0"/>
            <a:t>CDF-e</a:t>
          </a:r>
          <a:endParaRPr lang="pt-BR" sz="1400" dirty="0"/>
        </a:p>
      </dgm:t>
    </dgm:pt>
    <dgm:pt modelId="{B828A630-B5CB-4334-9E8A-765706DCA8DD}" type="parTrans" cxnId="{AE248D00-3A7C-4639-945C-E6AFFAA954F1}">
      <dgm:prSet/>
      <dgm:spPr/>
      <dgm:t>
        <a:bodyPr/>
        <a:lstStyle/>
        <a:p>
          <a:endParaRPr lang="pt-BR"/>
        </a:p>
      </dgm:t>
    </dgm:pt>
    <dgm:pt modelId="{CC1B50D0-A671-47CE-AA13-B98173713EC7}" type="sibTrans" cxnId="{AE248D00-3A7C-4639-945C-E6AFFAA954F1}">
      <dgm:prSet/>
      <dgm:spPr/>
      <dgm:t>
        <a:bodyPr/>
        <a:lstStyle/>
        <a:p>
          <a:endParaRPr lang="pt-BR"/>
        </a:p>
      </dgm:t>
    </dgm:pt>
    <dgm:pt modelId="{05D7FC7E-A285-4605-B970-44AFBCC1AD59}">
      <dgm:prSet phldrT="[Texto]" custT="1"/>
      <dgm:spPr/>
      <dgm:t>
        <a:bodyPr/>
        <a:lstStyle/>
        <a:p>
          <a:r>
            <a:rPr lang="pt-BR" sz="1600" dirty="0" smtClean="0"/>
            <a:t>LTC-e</a:t>
          </a:r>
          <a:endParaRPr lang="pt-BR" sz="2100" dirty="0"/>
        </a:p>
      </dgm:t>
    </dgm:pt>
    <dgm:pt modelId="{FEA7DA0C-4E67-4BAD-85F7-7E4B9363A368}" type="parTrans" cxnId="{7CC27472-2B31-4D56-8539-E544E7010880}">
      <dgm:prSet/>
      <dgm:spPr/>
      <dgm:t>
        <a:bodyPr/>
        <a:lstStyle/>
        <a:p>
          <a:endParaRPr lang="pt-BR"/>
        </a:p>
      </dgm:t>
    </dgm:pt>
    <dgm:pt modelId="{27B7F439-84E4-4A78-822E-3A14D976C517}" type="sibTrans" cxnId="{7CC27472-2B31-4D56-8539-E544E7010880}">
      <dgm:prSet/>
      <dgm:spPr/>
      <dgm:t>
        <a:bodyPr/>
        <a:lstStyle/>
        <a:p>
          <a:endParaRPr lang="pt-BR"/>
        </a:p>
      </dgm:t>
    </dgm:pt>
    <dgm:pt modelId="{B217A6B3-3AB5-4A1F-9099-0C4221116519}">
      <dgm:prSet phldrT="[Texto]" custT="1"/>
      <dgm:spPr/>
      <dgm:t>
        <a:bodyPr/>
        <a:lstStyle/>
        <a:p>
          <a:r>
            <a:rPr lang="pt-BR" sz="1800" dirty="0" err="1" smtClean="0"/>
            <a:t>IET-e</a:t>
          </a:r>
          <a:endParaRPr lang="pt-BR" sz="1800" dirty="0"/>
        </a:p>
      </dgm:t>
    </dgm:pt>
    <dgm:pt modelId="{5E424914-0FBF-4F47-9439-168D2A64932D}" type="parTrans" cxnId="{E722C3F2-FE50-485F-B174-B0C938DC7B0E}">
      <dgm:prSet/>
      <dgm:spPr/>
      <dgm:t>
        <a:bodyPr/>
        <a:lstStyle/>
        <a:p>
          <a:endParaRPr lang="pt-BR"/>
        </a:p>
      </dgm:t>
    </dgm:pt>
    <dgm:pt modelId="{18A5855D-41AF-4BDA-863B-BB11CFC12864}" type="sibTrans" cxnId="{E722C3F2-FE50-485F-B174-B0C938DC7B0E}">
      <dgm:prSet/>
      <dgm:spPr/>
      <dgm:t>
        <a:bodyPr/>
        <a:lstStyle/>
        <a:p>
          <a:endParaRPr lang="pt-BR"/>
        </a:p>
      </dgm:t>
    </dgm:pt>
    <dgm:pt modelId="{ED0E2034-3915-41EF-B98A-DF17FD048C91}">
      <dgm:prSet phldrT="[Texto]"/>
      <dgm:spPr/>
      <dgm:t>
        <a:bodyPr/>
        <a:lstStyle/>
        <a:p>
          <a:r>
            <a:rPr lang="pt-BR" dirty="0" err="1" smtClean="0"/>
            <a:t>IP-e</a:t>
          </a:r>
          <a:endParaRPr lang="pt-BR" dirty="0"/>
        </a:p>
      </dgm:t>
    </dgm:pt>
    <dgm:pt modelId="{03F034C7-A379-410B-8D2D-DD08E7B16DFD}" type="parTrans" cxnId="{9511B186-9D32-4765-90F0-06CFFFD47C31}">
      <dgm:prSet/>
      <dgm:spPr/>
      <dgm:t>
        <a:bodyPr/>
        <a:lstStyle/>
        <a:p>
          <a:endParaRPr lang="pt-BR"/>
        </a:p>
      </dgm:t>
    </dgm:pt>
    <dgm:pt modelId="{491A2908-96F2-432C-A99B-F92B90D17376}" type="sibTrans" cxnId="{9511B186-9D32-4765-90F0-06CFFFD47C31}">
      <dgm:prSet/>
      <dgm:spPr/>
      <dgm:t>
        <a:bodyPr/>
        <a:lstStyle/>
        <a:p>
          <a:endParaRPr lang="pt-BR"/>
        </a:p>
      </dgm:t>
    </dgm:pt>
    <dgm:pt modelId="{B29123AD-9FB9-4D89-86F5-794F9FC3C43A}">
      <dgm:prSet phldrT="[Texto]" custT="1"/>
      <dgm:spPr/>
      <dgm:t>
        <a:bodyPr/>
        <a:lstStyle/>
        <a:p>
          <a:r>
            <a:rPr lang="pt-BR" sz="1600" dirty="0" smtClean="0"/>
            <a:t>IVC-e</a:t>
          </a:r>
          <a:endParaRPr lang="pt-BR" sz="1600" dirty="0"/>
        </a:p>
      </dgm:t>
    </dgm:pt>
    <dgm:pt modelId="{51D65A30-35B8-4216-A3B5-54FD43613522}" type="parTrans" cxnId="{9D5F73C6-17B0-4FE4-8F50-729BDC364D71}">
      <dgm:prSet/>
      <dgm:spPr/>
      <dgm:t>
        <a:bodyPr/>
        <a:lstStyle/>
        <a:p>
          <a:endParaRPr lang="pt-BR"/>
        </a:p>
      </dgm:t>
    </dgm:pt>
    <dgm:pt modelId="{074EB34A-B69A-48A7-935B-C7E1F50DCB99}" type="sibTrans" cxnId="{9D5F73C6-17B0-4FE4-8F50-729BDC364D71}">
      <dgm:prSet/>
      <dgm:spPr/>
      <dgm:t>
        <a:bodyPr/>
        <a:lstStyle/>
        <a:p>
          <a:endParaRPr lang="pt-BR"/>
        </a:p>
      </dgm:t>
    </dgm:pt>
    <dgm:pt modelId="{E8BA30A3-7B7A-4502-ABEA-B9EEB250ACA5}">
      <dgm:prSet phldrT="[Texto]" custT="1"/>
      <dgm:spPr/>
      <dgm:t>
        <a:bodyPr/>
        <a:lstStyle/>
        <a:p>
          <a:r>
            <a:rPr lang="pt-BR" sz="1600" dirty="0" smtClean="0"/>
            <a:t>Brasil-ID</a:t>
          </a:r>
          <a:endParaRPr lang="pt-BR" sz="1600" dirty="0"/>
        </a:p>
      </dgm:t>
    </dgm:pt>
    <dgm:pt modelId="{C1F09B4B-BE91-4FA3-8566-8BAF04FA8C0C}" type="parTrans" cxnId="{1DDF233F-5208-4265-98D0-92A875360723}">
      <dgm:prSet/>
      <dgm:spPr/>
      <dgm:t>
        <a:bodyPr/>
        <a:lstStyle/>
        <a:p>
          <a:endParaRPr lang="pt-BR"/>
        </a:p>
      </dgm:t>
    </dgm:pt>
    <dgm:pt modelId="{A26E60DD-FFD7-4803-96DA-AF1BC1DBDB29}" type="sibTrans" cxnId="{1DDF233F-5208-4265-98D0-92A875360723}">
      <dgm:prSet/>
      <dgm:spPr/>
      <dgm:t>
        <a:bodyPr/>
        <a:lstStyle/>
        <a:p>
          <a:endParaRPr lang="pt-BR"/>
        </a:p>
      </dgm:t>
    </dgm:pt>
    <dgm:pt modelId="{BA810E67-0089-4346-B33E-1D2D88140848}" type="pres">
      <dgm:prSet presAssocID="{4EF65B21-5A59-488E-8FF8-9C306193407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EF1661F-8243-4A11-A165-CACACD0BDBFC}" type="pres">
      <dgm:prSet presAssocID="{E8BA30A3-7B7A-4502-ABEA-B9EEB250ACA5}" presName="centerShape" presStyleLbl="node0" presStyleIdx="0" presStyleCnt="1" custScaleX="123297" custScaleY="123297"/>
      <dgm:spPr/>
      <dgm:t>
        <a:bodyPr/>
        <a:lstStyle/>
        <a:p>
          <a:endParaRPr lang="pt-BR"/>
        </a:p>
      </dgm:t>
    </dgm:pt>
    <dgm:pt modelId="{718D9024-D2D4-4765-AC0E-8D048867763A}" type="pres">
      <dgm:prSet presAssocID="{51D65A30-35B8-4216-A3B5-54FD43613522}" presName="Name9" presStyleLbl="parChTrans1D2" presStyleIdx="0" presStyleCnt="5"/>
      <dgm:spPr/>
      <dgm:t>
        <a:bodyPr/>
        <a:lstStyle/>
        <a:p>
          <a:endParaRPr lang="pt-BR"/>
        </a:p>
      </dgm:t>
    </dgm:pt>
    <dgm:pt modelId="{51C70704-1242-4BEA-A59D-5EB71E41F24B}" type="pres">
      <dgm:prSet presAssocID="{51D65A30-35B8-4216-A3B5-54FD43613522}" presName="connTx" presStyleLbl="parChTrans1D2" presStyleIdx="0" presStyleCnt="5"/>
      <dgm:spPr/>
      <dgm:t>
        <a:bodyPr/>
        <a:lstStyle/>
        <a:p>
          <a:endParaRPr lang="pt-BR"/>
        </a:p>
      </dgm:t>
    </dgm:pt>
    <dgm:pt modelId="{D365D931-F015-464D-BBDE-1302BE9CFF81}" type="pres">
      <dgm:prSet presAssocID="{B29123AD-9FB9-4D89-86F5-794F9FC3C43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8E4493-7EB8-495B-9459-9EA59425F639}" type="pres">
      <dgm:prSet presAssocID="{B828A630-B5CB-4334-9E8A-765706DCA8DD}" presName="Name9" presStyleLbl="parChTrans1D2" presStyleIdx="1" presStyleCnt="5"/>
      <dgm:spPr/>
      <dgm:t>
        <a:bodyPr/>
        <a:lstStyle/>
        <a:p>
          <a:endParaRPr lang="pt-BR"/>
        </a:p>
      </dgm:t>
    </dgm:pt>
    <dgm:pt modelId="{80E06E72-37B8-47BC-8ABF-47CF08A48C2D}" type="pres">
      <dgm:prSet presAssocID="{B828A630-B5CB-4334-9E8A-765706DCA8DD}" presName="connTx" presStyleLbl="parChTrans1D2" presStyleIdx="1" presStyleCnt="5"/>
      <dgm:spPr/>
      <dgm:t>
        <a:bodyPr/>
        <a:lstStyle/>
        <a:p>
          <a:endParaRPr lang="pt-BR"/>
        </a:p>
      </dgm:t>
    </dgm:pt>
    <dgm:pt modelId="{6B592E8E-2AF8-4522-98C4-BC3C7C37A398}" type="pres">
      <dgm:prSet presAssocID="{71997730-13E8-4543-A5E2-EDA8BE0B234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EA8559-8C17-43E6-9FBA-5EC1322694FE}" type="pres">
      <dgm:prSet presAssocID="{FEA7DA0C-4E67-4BAD-85F7-7E4B9363A368}" presName="Name9" presStyleLbl="parChTrans1D2" presStyleIdx="2" presStyleCnt="5"/>
      <dgm:spPr/>
      <dgm:t>
        <a:bodyPr/>
        <a:lstStyle/>
        <a:p>
          <a:endParaRPr lang="pt-BR"/>
        </a:p>
      </dgm:t>
    </dgm:pt>
    <dgm:pt modelId="{8BD3215D-6C35-4F59-9461-C62AC68B6053}" type="pres">
      <dgm:prSet presAssocID="{FEA7DA0C-4E67-4BAD-85F7-7E4B9363A368}" presName="connTx" presStyleLbl="parChTrans1D2" presStyleIdx="2" presStyleCnt="5"/>
      <dgm:spPr/>
      <dgm:t>
        <a:bodyPr/>
        <a:lstStyle/>
        <a:p>
          <a:endParaRPr lang="pt-BR"/>
        </a:p>
      </dgm:t>
    </dgm:pt>
    <dgm:pt modelId="{59E1414D-710F-44A6-8AE5-D44264EB7D59}" type="pres">
      <dgm:prSet presAssocID="{05D7FC7E-A285-4605-B970-44AFBCC1AD5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B8BC829-03C2-474E-B2CF-CB4038DD75F2}" type="pres">
      <dgm:prSet presAssocID="{5E424914-0FBF-4F47-9439-168D2A64932D}" presName="Name9" presStyleLbl="parChTrans1D2" presStyleIdx="3" presStyleCnt="5"/>
      <dgm:spPr/>
      <dgm:t>
        <a:bodyPr/>
        <a:lstStyle/>
        <a:p>
          <a:endParaRPr lang="pt-BR"/>
        </a:p>
      </dgm:t>
    </dgm:pt>
    <dgm:pt modelId="{D39025E6-40F6-4010-A6BC-D2B0AFB242C1}" type="pres">
      <dgm:prSet presAssocID="{5E424914-0FBF-4F47-9439-168D2A64932D}" presName="connTx" presStyleLbl="parChTrans1D2" presStyleIdx="3" presStyleCnt="5"/>
      <dgm:spPr/>
      <dgm:t>
        <a:bodyPr/>
        <a:lstStyle/>
        <a:p>
          <a:endParaRPr lang="pt-BR"/>
        </a:p>
      </dgm:t>
    </dgm:pt>
    <dgm:pt modelId="{825655D2-5C9C-4F95-A2B7-36933A3CEDFE}" type="pres">
      <dgm:prSet presAssocID="{B217A6B3-3AB5-4A1F-9099-0C422111651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2313F0-2CBD-4CEB-A831-ED3DA9D94FB9}" type="pres">
      <dgm:prSet presAssocID="{03F034C7-A379-410B-8D2D-DD08E7B16DFD}" presName="Name9" presStyleLbl="parChTrans1D2" presStyleIdx="4" presStyleCnt="5"/>
      <dgm:spPr/>
      <dgm:t>
        <a:bodyPr/>
        <a:lstStyle/>
        <a:p>
          <a:endParaRPr lang="pt-BR"/>
        </a:p>
      </dgm:t>
    </dgm:pt>
    <dgm:pt modelId="{EA6E1497-6486-460A-9ABC-F5C1399ABE7C}" type="pres">
      <dgm:prSet presAssocID="{03F034C7-A379-410B-8D2D-DD08E7B16DFD}" presName="connTx" presStyleLbl="parChTrans1D2" presStyleIdx="4" presStyleCnt="5"/>
      <dgm:spPr/>
      <dgm:t>
        <a:bodyPr/>
        <a:lstStyle/>
        <a:p>
          <a:endParaRPr lang="pt-BR"/>
        </a:p>
      </dgm:t>
    </dgm:pt>
    <dgm:pt modelId="{A1B4B362-786E-4726-B4C5-83FDCEC938A0}" type="pres">
      <dgm:prSet presAssocID="{ED0E2034-3915-41EF-B98A-DF17FD048C9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E6015C5-B2D7-4108-9BFF-5D58E15D8736}" type="presOf" srcId="{B828A630-B5CB-4334-9E8A-765706DCA8DD}" destId="{80E06E72-37B8-47BC-8ABF-47CF08A48C2D}" srcOrd="1" destOrd="0" presId="urn:microsoft.com/office/officeart/2005/8/layout/radial1"/>
    <dgm:cxn modelId="{C4E835BE-E401-4E7E-8FC6-189E06CAB01A}" type="presOf" srcId="{FEA7DA0C-4E67-4BAD-85F7-7E4B9363A368}" destId="{8BD3215D-6C35-4F59-9461-C62AC68B6053}" srcOrd="1" destOrd="0" presId="urn:microsoft.com/office/officeart/2005/8/layout/radial1"/>
    <dgm:cxn modelId="{3249149C-F389-4290-A7D6-3461F9A4537B}" type="presOf" srcId="{B828A630-B5CB-4334-9E8A-765706DCA8DD}" destId="{198E4493-7EB8-495B-9459-9EA59425F639}" srcOrd="0" destOrd="0" presId="urn:microsoft.com/office/officeart/2005/8/layout/radial1"/>
    <dgm:cxn modelId="{1DDF233F-5208-4265-98D0-92A875360723}" srcId="{4EF65B21-5A59-488E-8FF8-9C3061934077}" destId="{E8BA30A3-7B7A-4502-ABEA-B9EEB250ACA5}" srcOrd="0" destOrd="0" parTransId="{C1F09B4B-BE91-4FA3-8566-8BAF04FA8C0C}" sibTransId="{A26E60DD-FFD7-4803-96DA-AF1BC1DBDB29}"/>
    <dgm:cxn modelId="{E5A69711-B95D-4321-8E9B-409871A0996A}" type="presOf" srcId="{B217A6B3-3AB5-4A1F-9099-0C4221116519}" destId="{825655D2-5C9C-4F95-A2B7-36933A3CEDFE}" srcOrd="0" destOrd="0" presId="urn:microsoft.com/office/officeart/2005/8/layout/radial1"/>
    <dgm:cxn modelId="{7CC27472-2B31-4D56-8539-E544E7010880}" srcId="{E8BA30A3-7B7A-4502-ABEA-B9EEB250ACA5}" destId="{05D7FC7E-A285-4605-B970-44AFBCC1AD59}" srcOrd="2" destOrd="0" parTransId="{FEA7DA0C-4E67-4BAD-85F7-7E4B9363A368}" sibTransId="{27B7F439-84E4-4A78-822E-3A14D976C517}"/>
    <dgm:cxn modelId="{B328FEA0-D7C4-4C47-9D8F-735A7A8891E3}" type="presOf" srcId="{51D65A30-35B8-4216-A3B5-54FD43613522}" destId="{718D9024-D2D4-4765-AC0E-8D048867763A}" srcOrd="0" destOrd="0" presId="urn:microsoft.com/office/officeart/2005/8/layout/radial1"/>
    <dgm:cxn modelId="{8184086B-1981-46B5-8E72-901D29E69968}" type="presOf" srcId="{E8BA30A3-7B7A-4502-ABEA-B9EEB250ACA5}" destId="{3EF1661F-8243-4A11-A165-CACACD0BDBFC}" srcOrd="0" destOrd="0" presId="urn:microsoft.com/office/officeart/2005/8/layout/radial1"/>
    <dgm:cxn modelId="{AE248D00-3A7C-4639-945C-E6AFFAA954F1}" srcId="{E8BA30A3-7B7A-4502-ABEA-B9EEB250ACA5}" destId="{71997730-13E8-4543-A5E2-EDA8BE0B2340}" srcOrd="1" destOrd="0" parTransId="{B828A630-B5CB-4334-9E8A-765706DCA8DD}" sibTransId="{CC1B50D0-A671-47CE-AA13-B98173713EC7}"/>
    <dgm:cxn modelId="{35713AC2-80AA-4FE9-95CB-FC630446B9B8}" type="presOf" srcId="{71997730-13E8-4543-A5E2-EDA8BE0B2340}" destId="{6B592E8E-2AF8-4522-98C4-BC3C7C37A398}" srcOrd="0" destOrd="0" presId="urn:microsoft.com/office/officeart/2005/8/layout/radial1"/>
    <dgm:cxn modelId="{4F82BA75-2E10-49DC-8BC9-FAE619D8E5FE}" type="presOf" srcId="{03F034C7-A379-410B-8D2D-DD08E7B16DFD}" destId="{EA6E1497-6486-460A-9ABC-F5C1399ABE7C}" srcOrd="1" destOrd="0" presId="urn:microsoft.com/office/officeart/2005/8/layout/radial1"/>
    <dgm:cxn modelId="{448EE0EC-46FE-431A-A145-0DE3811EAC1A}" type="presOf" srcId="{03F034C7-A379-410B-8D2D-DD08E7B16DFD}" destId="{832313F0-2CBD-4CEB-A831-ED3DA9D94FB9}" srcOrd="0" destOrd="0" presId="urn:microsoft.com/office/officeart/2005/8/layout/radial1"/>
    <dgm:cxn modelId="{9ECDD8AC-DA1F-420D-9EB6-5A89093E9E41}" type="presOf" srcId="{05D7FC7E-A285-4605-B970-44AFBCC1AD59}" destId="{59E1414D-710F-44A6-8AE5-D44264EB7D59}" srcOrd="0" destOrd="0" presId="urn:microsoft.com/office/officeart/2005/8/layout/radial1"/>
    <dgm:cxn modelId="{8FC0D186-64C2-4490-8E58-36455A3AC312}" type="presOf" srcId="{FEA7DA0C-4E67-4BAD-85F7-7E4B9363A368}" destId="{33EA8559-8C17-43E6-9FBA-5EC1322694FE}" srcOrd="0" destOrd="0" presId="urn:microsoft.com/office/officeart/2005/8/layout/radial1"/>
    <dgm:cxn modelId="{3FFFC477-7DB7-4A60-AAAE-F0B7D38E06C0}" type="presOf" srcId="{5E424914-0FBF-4F47-9439-168D2A64932D}" destId="{CB8BC829-03C2-474E-B2CF-CB4038DD75F2}" srcOrd="0" destOrd="0" presId="urn:microsoft.com/office/officeart/2005/8/layout/radial1"/>
    <dgm:cxn modelId="{10928434-FCDB-467D-BE28-FFC90B54E076}" type="presOf" srcId="{ED0E2034-3915-41EF-B98A-DF17FD048C91}" destId="{A1B4B362-786E-4726-B4C5-83FDCEC938A0}" srcOrd="0" destOrd="0" presId="urn:microsoft.com/office/officeart/2005/8/layout/radial1"/>
    <dgm:cxn modelId="{3129493B-8031-4D0F-93A5-B21897665A3A}" type="presOf" srcId="{4EF65B21-5A59-488E-8FF8-9C3061934077}" destId="{BA810E67-0089-4346-B33E-1D2D88140848}" srcOrd="0" destOrd="0" presId="urn:microsoft.com/office/officeart/2005/8/layout/radial1"/>
    <dgm:cxn modelId="{928E1C2A-1691-4EBD-A831-B0E324C39276}" type="presOf" srcId="{51D65A30-35B8-4216-A3B5-54FD43613522}" destId="{51C70704-1242-4BEA-A59D-5EB71E41F24B}" srcOrd="1" destOrd="0" presId="urn:microsoft.com/office/officeart/2005/8/layout/radial1"/>
    <dgm:cxn modelId="{E722C3F2-FE50-485F-B174-B0C938DC7B0E}" srcId="{E8BA30A3-7B7A-4502-ABEA-B9EEB250ACA5}" destId="{B217A6B3-3AB5-4A1F-9099-0C4221116519}" srcOrd="3" destOrd="0" parTransId="{5E424914-0FBF-4F47-9439-168D2A64932D}" sibTransId="{18A5855D-41AF-4BDA-863B-BB11CFC12864}"/>
    <dgm:cxn modelId="{9511B186-9D32-4765-90F0-06CFFFD47C31}" srcId="{E8BA30A3-7B7A-4502-ABEA-B9EEB250ACA5}" destId="{ED0E2034-3915-41EF-B98A-DF17FD048C91}" srcOrd="4" destOrd="0" parTransId="{03F034C7-A379-410B-8D2D-DD08E7B16DFD}" sibTransId="{491A2908-96F2-432C-A99B-F92B90D17376}"/>
    <dgm:cxn modelId="{ED4AA36E-9614-4B23-A77F-AD1339BA1000}" type="presOf" srcId="{B29123AD-9FB9-4D89-86F5-794F9FC3C43A}" destId="{D365D931-F015-464D-BBDE-1302BE9CFF81}" srcOrd="0" destOrd="0" presId="urn:microsoft.com/office/officeart/2005/8/layout/radial1"/>
    <dgm:cxn modelId="{9D5F73C6-17B0-4FE4-8F50-729BDC364D71}" srcId="{E8BA30A3-7B7A-4502-ABEA-B9EEB250ACA5}" destId="{B29123AD-9FB9-4D89-86F5-794F9FC3C43A}" srcOrd="0" destOrd="0" parTransId="{51D65A30-35B8-4216-A3B5-54FD43613522}" sibTransId="{074EB34A-B69A-48A7-935B-C7E1F50DCB99}"/>
    <dgm:cxn modelId="{0C762CB5-CB12-4CE9-B33B-8A39F22EF69C}" type="presOf" srcId="{5E424914-0FBF-4F47-9439-168D2A64932D}" destId="{D39025E6-40F6-4010-A6BC-D2B0AFB242C1}" srcOrd="1" destOrd="0" presId="urn:microsoft.com/office/officeart/2005/8/layout/radial1"/>
    <dgm:cxn modelId="{0F66A063-6076-4248-B1C4-9D1C3E36CDBD}" type="presParOf" srcId="{BA810E67-0089-4346-B33E-1D2D88140848}" destId="{3EF1661F-8243-4A11-A165-CACACD0BDBFC}" srcOrd="0" destOrd="0" presId="urn:microsoft.com/office/officeart/2005/8/layout/radial1"/>
    <dgm:cxn modelId="{8E9D7DFD-9E5D-43F0-BDC4-4D31A9C34427}" type="presParOf" srcId="{BA810E67-0089-4346-B33E-1D2D88140848}" destId="{718D9024-D2D4-4765-AC0E-8D048867763A}" srcOrd="1" destOrd="0" presId="urn:microsoft.com/office/officeart/2005/8/layout/radial1"/>
    <dgm:cxn modelId="{B2BD578F-7E64-4FBA-BEE2-FE34E9755C46}" type="presParOf" srcId="{718D9024-D2D4-4765-AC0E-8D048867763A}" destId="{51C70704-1242-4BEA-A59D-5EB71E41F24B}" srcOrd="0" destOrd="0" presId="urn:microsoft.com/office/officeart/2005/8/layout/radial1"/>
    <dgm:cxn modelId="{DA3A5880-6EEE-421F-8F71-8D2D3B030BAE}" type="presParOf" srcId="{BA810E67-0089-4346-B33E-1D2D88140848}" destId="{D365D931-F015-464D-BBDE-1302BE9CFF81}" srcOrd="2" destOrd="0" presId="urn:microsoft.com/office/officeart/2005/8/layout/radial1"/>
    <dgm:cxn modelId="{F01C3215-D998-404B-9F73-2C0BEF14E69E}" type="presParOf" srcId="{BA810E67-0089-4346-B33E-1D2D88140848}" destId="{198E4493-7EB8-495B-9459-9EA59425F639}" srcOrd="3" destOrd="0" presId="urn:microsoft.com/office/officeart/2005/8/layout/radial1"/>
    <dgm:cxn modelId="{D357B758-2C6B-416E-B88C-793B4AABCAD0}" type="presParOf" srcId="{198E4493-7EB8-495B-9459-9EA59425F639}" destId="{80E06E72-37B8-47BC-8ABF-47CF08A48C2D}" srcOrd="0" destOrd="0" presId="urn:microsoft.com/office/officeart/2005/8/layout/radial1"/>
    <dgm:cxn modelId="{DD38E0C0-FC98-4F46-A872-9BC61F23475A}" type="presParOf" srcId="{BA810E67-0089-4346-B33E-1D2D88140848}" destId="{6B592E8E-2AF8-4522-98C4-BC3C7C37A398}" srcOrd="4" destOrd="0" presId="urn:microsoft.com/office/officeart/2005/8/layout/radial1"/>
    <dgm:cxn modelId="{AA7C5EBC-CE13-4424-AAC6-5CFFAFBADE7B}" type="presParOf" srcId="{BA810E67-0089-4346-B33E-1D2D88140848}" destId="{33EA8559-8C17-43E6-9FBA-5EC1322694FE}" srcOrd="5" destOrd="0" presId="urn:microsoft.com/office/officeart/2005/8/layout/radial1"/>
    <dgm:cxn modelId="{35EF01C7-2D96-4CA2-B21C-6573001A5632}" type="presParOf" srcId="{33EA8559-8C17-43E6-9FBA-5EC1322694FE}" destId="{8BD3215D-6C35-4F59-9461-C62AC68B6053}" srcOrd="0" destOrd="0" presId="urn:microsoft.com/office/officeart/2005/8/layout/radial1"/>
    <dgm:cxn modelId="{140907FB-64F9-4ADE-ABFE-245B6EF9F924}" type="presParOf" srcId="{BA810E67-0089-4346-B33E-1D2D88140848}" destId="{59E1414D-710F-44A6-8AE5-D44264EB7D59}" srcOrd="6" destOrd="0" presId="urn:microsoft.com/office/officeart/2005/8/layout/radial1"/>
    <dgm:cxn modelId="{B6292240-FBC7-41B9-9325-C39DF2446482}" type="presParOf" srcId="{BA810E67-0089-4346-B33E-1D2D88140848}" destId="{CB8BC829-03C2-474E-B2CF-CB4038DD75F2}" srcOrd="7" destOrd="0" presId="urn:microsoft.com/office/officeart/2005/8/layout/radial1"/>
    <dgm:cxn modelId="{791D8EBB-305B-49E1-8537-39FA126CED5B}" type="presParOf" srcId="{CB8BC829-03C2-474E-B2CF-CB4038DD75F2}" destId="{D39025E6-40F6-4010-A6BC-D2B0AFB242C1}" srcOrd="0" destOrd="0" presId="urn:microsoft.com/office/officeart/2005/8/layout/radial1"/>
    <dgm:cxn modelId="{35B2E3F7-D3D3-4437-A66A-2E2E3AC55D74}" type="presParOf" srcId="{BA810E67-0089-4346-B33E-1D2D88140848}" destId="{825655D2-5C9C-4F95-A2B7-36933A3CEDFE}" srcOrd="8" destOrd="0" presId="urn:microsoft.com/office/officeart/2005/8/layout/radial1"/>
    <dgm:cxn modelId="{E8E63EBF-6375-4007-A14D-FB688AFEBE72}" type="presParOf" srcId="{BA810E67-0089-4346-B33E-1D2D88140848}" destId="{832313F0-2CBD-4CEB-A831-ED3DA9D94FB9}" srcOrd="9" destOrd="0" presId="urn:microsoft.com/office/officeart/2005/8/layout/radial1"/>
    <dgm:cxn modelId="{028B5C59-0233-4629-841B-CB7A54590257}" type="presParOf" srcId="{832313F0-2CBD-4CEB-A831-ED3DA9D94FB9}" destId="{EA6E1497-6486-460A-9ABC-F5C1399ABE7C}" srcOrd="0" destOrd="0" presId="urn:microsoft.com/office/officeart/2005/8/layout/radial1"/>
    <dgm:cxn modelId="{538EEB79-33A4-442A-9174-7D0C1BF4305C}" type="presParOf" srcId="{BA810E67-0089-4346-B33E-1D2D88140848}" destId="{A1B4B362-786E-4726-B4C5-83FDCEC938A0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2EE4F-9A34-42DC-A135-C3329A2483FF}">
      <dsp:nvSpPr>
        <dsp:cNvPr id="0" name=""/>
        <dsp:cNvSpPr/>
      </dsp:nvSpPr>
      <dsp:spPr>
        <a:xfrm>
          <a:off x="1192" y="471203"/>
          <a:ext cx="2324501" cy="929800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baseline="0" dirty="0" err="1" smtClean="0"/>
            <a:t>Main</a:t>
          </a:r>
          <a:r>
            <a:rPr lang="pt-BR" sz="2000" b="1" kern="1200" baseline="0" dirty="0" smtClean="0"/>
            <a:t> Frame</a:t>
          </a:r>
          <a:endParaRPr lang="pt-BR" sz="2000" b="1" kern="1200" baseline="0" dirty="0"/>
        </a:p>
      </dsp:txBody>
      <dsp:txXfrm>
        <a:off x="1192" y="471203"/>
        <a:ext cx="2092051" cy="929800"/>
      </dsp:txXfrm>
    </dsp:sp>
    <dsp:sp modelId="{045C8F15-ADB7-41AC-A6F8-9262590EC06F}">
      <dsp:nvSpPr>
        <dsp:cNvPr id="0" name=""/>
        <dsp:cNvSpPr/>
      </dsp:nvSpPr>
      <dsp:spPr>
        <a:xfrm>
          <a:off x="1860792" y="471203"/>
          <a:ext cx="2324501" cy="929800"/>
        </a:xfrm>
        <a:prstGeom prst="chevron">
          <a:avLst/>
        </a:prstGeom>
        <a:solidFill>
          <a:schemeClr val="accent2">
            <a:shade val="80000"/>
            <a:hueOff val="0"/>
            <a:satOff val="-2770"/>
            <a:lumOff val="711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baseline="0" dirty="0" smtClean="0"/>
            <a:t>Cliente Servidor</a:t>
          </a:r>
          <a:endParaRPr lang="pt-BR" sz="2000" b="1" kern="1200" baseline="0" dirty="0"/>
        </a:p>
      </dsp:txBody>
      <dsp:txXfrm>
        <a:off x="2325692" y="471203"/>
        <a:ext cx="1394701" cy="929800"/>
      </dsp:txXfrm>
    </dsp:sp>
    <dsp:sp modelId="{55DB6CBE-EECC-44F3-9B67-1EF69CAD8A40}">
      <dsp:nvSpPr>
        <dsp:cNvPr id="0" name=""/>
        <dsp:cNvSpPr/>
      </dsp:nvSpPr>
      <dsp:spPr>
        <a:xfrm>
          <a:off x="3720393" y="471203"/>
          <a:ext cx="2324501" cy="929800"/>
        </a:xfrm>
        <a:prstGeom prst="chevron">
          <a:avLst/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baseline="0" dirty="0" smtClean="0"/>
            <a:t>Três Camadas</a:t>
          </a:r>
          <a:endParaRPr lang="pt-BR" sz="2000" b="1" kern="1200" baseline="0" dirty="0"/>
        </a:p>
      </dsp:txBody>
      <dsp:txXfrm>
        <a:off x="4185293" y="471203"/>
        <a:ext cx="1394701" cy="929800"/>
      </dsp:txXfrm>
    </dsp:sp>
    <dsp:sp modelId="{1BF1BC51-E17D-4C46-A02F-C44D2756BA99}">
      <dsp:nvSpPr>
        <dsp:cNvPr id="0" name=""/>
        <dsp:cNvSpPr/>
      </dsp:nvSpPr>
      <dsp:spPr>
        <a:xfrm>
          <a:off x="5579994" y="471203"/>
          <a:ext cx="2324501" cy="929800"/>
        </a:xfrm>
        <a:prstGeom prst="chevron">
          <a:avLst/>
        </a:prstGeom>
        <a:solidFill>
          <a:schemeClr val="accent2">
            <a:shade val="80000"/>
            <a:hueOff val="0"/>
            <a:satOff val="-8311"/>
            <a:lumOff val="2133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baseline="0" dirty="0" smtClean="0"/>
            <a:t>Grid</a:t>
          </a:r>
          <a:endParaRPr lang="pt-BR" sz="2000" b="1" kern="1200" baseline="0" dirty="0"/>
        </a:p>
      </dsp:txBody>
      <dsp:txXfrm>
        <a:off x="6044894" y="471203"/>
        <a:ext cx="1394701" cy="929800"/>
      </dsp:txXfrm>
    </dsp:sp>
    <dsp:sp modelId="{54373502-E627-44C6-832B-8C7B9BF3CBFC}">
      <dsp:nvSpPr>
        <dsp:cNvPr id="0" name=""/>
        <dsp:cNvSpPr/>
      </dsp:nvSpPr>
      <dsp:spPr>
        <a:xfrm>
          <a:off x="7439595" y="471203"/>
          <a:ext cx="2324501" cy="929800"/>
        </a:xfrm>
        <a:prstGeom prst="chevron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baseline="0" dirty="0" smtClean="0"/>
            <a:t>Nuvem</a:t>
          </a:r>
          <a:endParaRPr lang="pt-BR" sz="2000" b="1" kern="1200" baseline="0" dirty="0"/>
        </a:p>
      </dsp:txBody>
      <dsp:txXfrm>
        <a:off x="7904495" y="471203"/>
        <a:ext cx="1394701" cy="929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3E819-657B-4733-9D58-1751D653F033}">
      <dsp:nvSpPr>
        <dsp:cNvPr id="0" name=""/>
        <dsp:cNvSpPr/>
      </dsp:nvSpPr>
      <dsp:spPr>
        <a:xfrm>
          <a:off x="210" y="546578"/>
          <a:ext cx="821838" cy="49310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/>
            <a:t>NF-e</a:t>
          </a:r>
          <a:endParaRPr lang="pt-BR" sz="1700" b="1" kern="1200" dirty="0"/>
        </a:p>
      </dsp:txBody>
      <dsp:txXfrm>
        <a:off x="210" y="546578"/>
        <a:ext cx="821838" cy="493103"/>
      </dsp:txXfrm>
    </dsp:sp>
    <dsp:sp modelId="{2520BEEC-C9F6-4BBC-A389-E3BB7B0776F9}">
      <dsp:nvSpPr>
        <dsp:cNvPr id="0" name=""/>
        <dsp:cNvSpPr/>
      </dsp:nvSpPr>
      <dsp:spPr>
        <a:xfrm>
          <a:off x="904232" y="546578"/>
          <a:ext cx="821838" cy="49310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/>
            <a:t>CT-e</a:t>
          </a:r>
          <a:endParaRPr lang="pt-BR" sz="1700" b="1" kern="1200" dirty="0"/>
        </a:p>
      </dsp:txBody>
      <dsp:txXfrm>
        <a:off x="904232" y="546578"/>
        <a:ext cx="821838" cy="493103"/>
      </dsp:txXfrm>
    </dsp:sp>
    <dsp:sp modelId="{44DC6B36-BB35-43A2-A09B-B77D47B63838}">
      <dsp:nvSpPr>
        <dsp:cNvPr id="0" name=""/>
        <dsp:cNvSpPr/>
      </dsp:nvSpPr>
      <dsp:spPr>
        <a:xfrm>
          <a:off x="210" y="1121865"/>
          <a:ext cx="821838" cy="49310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/>
            <a:t>MDF-e</a:t>
          </a:r>
          <a:endParaRPr lang="pt-BR" sz="1700" b="1" kern="1200" dirty="0"/>
        </a:p>
      </dsp:txBody>
      <dsp:txXfrm>
        <a:off x="210" y="1121865"/>
        <a:ext cx="821838" cy="493103"/>
      </dsp:txXfrm>
    </dsp:sp>
    <dsp:sp modelId="{763EB407-43E5-41E4-8DCA-762750AD07F2}">
      <dsp:nvSpPr>
        <dsp:cNvPr id="0" name=""/>
        <dsp:cNvSpPr/>
      </dsp:nvSpPr>
      <dsp:spPr>
        <a:xfrm>
          <a:off x="904232" y="1121865"/>
          <a:ext cx="821838" cy="49310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/>
            <a:t>NFC-e</a:t>
          </a:r>
          <a:endParaRPr lang="pt-BR" sz="1700" b="1" kern="1200" dirty="0"/>
        </a:p>
      </dsp:txBody>
      <dsp:txXfrm>
        <a:off x="904232" y="1121865"/>
        <a:ext cx="821838" cy="493103"/>
      </dsp:txXfrm>
    </dsp:sp>
    <dsp:sp modelId="{D42EA00B-0B4D-4FDC-9AC9-F71F7650D77F}">
      <dsp:nvSpPr>
        <dsp:cNvPr id="0" name=""/>
        <dsp:cNvSpPr/>
      </dsp:nvSpPr>
      <dsp:spPr>
        <a:xfrm>
          <a:off x="26525" y="1697152"/>
          <a:ext cx="1673230" cy="49310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/>
            <a:t>Brasil-ID</a:t>
          </a:r>
          <a:endParaRPr lang="pt-BR" sz="1700" b="1" kern="1200" dirty="0"/>
        </a:p>
      </dsp:txBody>
      <dsp:txXfrm>
        <a:off x="26525" y="1697152"/>
        <a:ext cx="1673230" cy="4931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1661F-8243-4A11-A165-CACACD0BDBFC}">
      <dsp:nvSpPr>
        <dsp:cNvPr id="0" name=""/>
        <dsp:cNvSpPr/>
      </dsp:nvSpPr>
      <dsp:spPr>
        <a:xfrm>
          <a:off x="1850742" y="1006533"/>
          <a:ext cx="1046109" cy="1046109"/>
        </a:xfrm>
        <a:prstGeom prst="ellipse">
          <a:avLst/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Brasil-ID</a:t>
          </a:r>
          <a:endParaRPr lang="pt-BR" sz="1600" kern="1200" dirty="0"/>
        </a:p>
      </dsp:txBody>
      <dsp:txXfrm>
        <a:off x="2003941" y="1159732"/>
        <a:ext cx="739711" cy="739711"/>
      </dsp:txXfrm>
    </dsp:sp>
    <dsp:sp modelId="{718D9024-D2D4-4765-AC0E-8D048867763A}">
      <dsp:nvSpPr>
        <dsp:cNvPr id="0" name=""/>
        <dsp:cNvSpPr/>
      </dsp:nvSpPr>
      <dsp:spPr>
        <a:xfrm rot="16200000">
          <a:off x="2295458" y="912110"/>
          <a:ext cx="156677" cy="32167"/>
        </a:xfrm>
        <a:custGeom>
          <a:avLst/>
          <a:gdLst/>
          <a:ahLst/>
          <a:cxnLst/>
          <a:rect l="0" t="0" r="0" b="0"/>
          <a:pathLst>
            <a:path>
              <a:moveTo>
                <a:pt x="0" y="16083"/>
              </a:moveTo>
              <a:lnTo>
                <a:pt x="156677" y="16083"/>
              </a:lnTo>
            </a:path>
          </a:pathLst>
        </a:custGeom>
        <a:noFill/>
        <a:ln w="9525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369880" y="924277"/>
        <a:ext cx="7833" cy="7833"/>
      </dsp:txXfrm>
    </dsp:sp>
    <dsp:sp modelId="{D365D931-F015-464D-BBDE-1302BE9CFF81}">
      <dsp:nvSpPr>
        <dsp:cNvPr id="0" name=""/>
        <dsp:cNvSpPr/>
      </dsp:nvSpPr>
      <dsp:spPr>
        <a:xfrm>
          <a:off x="1949573" y="1408"/>
          <a:ext cx="848446" cy="848446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IVC-e</a:t>
          </a:r>
          <a:endParaRPr lang="pt-BR" sz="1600" kern="1200" dirty="0"/>
        </a:p>
      </dsp:txBody>
      <dsp:txXfrm>
        <a:off x="2073825" y="125660"/>
        <a:ext cx="599942" cy="599942"/>
      </dsp:txXfrm>
    </dsp:sp>
    <dsp:sp modelId="{198E4493-7EB8-495B-9459-9EA59425F639}">
      <dsp:nvSpPr>
        <dsp:cNvPr id="0" name=""/>
        <dsp:cNvSpPr/>
      </dsp:nvSpPr>
      <dsp:spPr>
        <a:xfrm rot="20520000">
          <a:off x="2867417" y="1327663"/>
          <a:ext cx="156677" cy="32167"/>
        </a:xfrm>
        <a:custGeom>
          <a:avLst/>
          <a:gdLst/>
          <a:ahLst/>
          <a:cxnLst/>
          <a:rect l="0" t="0" r="0" b="0"/>
          <a:pathLst>
            <a:path>
              <a:moveTo>
                <a:pt x="0" y="16083"/>
              </a:moveTo>
              <a:lnTo>
                <a:pt x="156677" y="16083"/>
              </a:lnTo>
            </a:path>
          </a:pathLst>
        </a:custGeom>
        <a:noFill/>
        <a:ln w="9525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941839" y="1339830"/>
        <a:ext cx="7833" cy="7833"/>
      </dsp:txXfrm>
    </dsp:sp>
    <dsp:sp modelId="{6B592E8E-2AF8-4522-98C4-BC3C7C37A398}">
      <dsp:nvSpPr>
        <dsp:cNvPr id="0" name=""/>
        <dsp:cNvSpPr/>
      </dsp:nvSpPr>
      <dsp:spPr>
        <a:xfrm>
          <a:off x="2999497" y="764223"/>
          <a:ext cx="848446" cy="848446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-11093"/>
                <a:lumOff val="18533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-11093"/>
                <a:lumOff val="18533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-11093"/>
                <a:lumOff val="185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CDF-e</a:t>
          </a:r>
          <a:endParaRPr lang="pt-BR" sz="1400" kern="1200" dirty="0"/>
        </a:p>
      </dsp:txBody>
      <dsp:txXfrm>
        <a:off x="3123749" y="888475"/>
        <a:ext cx="599942" cy="599942"/>
      </dsp:txXfrm>
    </dsp:sp>
    <dsp:sp modelId="{33EA8559-8C17-43E6-9FBA-5EC1322694FE}">
      <dsp:nvSpPr>
        <dsp:cNvPr id="0" name=""/>
        <dsp:cNvSpPr/>
      </dsp:nvSpPr>
      <dsp:spPr>
        <a:xfrm rot="3240000">
          <a:off x="2648948" y="2000041"/>
          <a:ext cx="156677" cy="32167"/>
        </a:xfrm>
        <a:custGeom>
          <a:avLst/>
          <a:gdLst/>
          <a:ahLst/>
          <a:cxnLst/>
          <a:rect l="0" t="0" r="0" b="0"/>
          <a:pathLst>
            <a:path>
              <a:moveTo>
                <a:pt x="0" y="16083"/>
              </a:moveTo>
              <a:lnTo>
                <a:pt x="156677" y="16083"/>
              </a:lnTo>
            </a:path>
          </a:pathLst>
        </a:custGeom>
        <a:noFill/>
        <a:ln w="9525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723370" y="2012208"/>
        <a:ext cx="7833" cy="7833"/>
      </dsp:txXfrm>
    </dsp:sp>
    <dsp:sp modelId="{59E1414D-710F-44A6-8AE5-D44264EB7D59}">
      <dsp:nvSpPr>
        <dsp:cNvPr id="0" name=""/>
        <dsp:cNvSpPr/>
      </dsp:nvSpPr>
      <dsp:spPr>
        <a:xfrm>
          <a:off x="2598462" y="1998483"/>
          <a:ext cx="848446" cy="848446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-22186"/>
                <a:lumOff val="37066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-22186"/>
                <a:lumOff val="37066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-22186"/>
                <a:lumOff val="370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LTC-e</a:t>
          </a:r>
          <a:endParaRPr lang="pt-BR" sz="2100" kern="1200" dirty="0"/>
        </a:p>
      </dsp:txBody>
      <dsp:txXfrm>
        <a:off x="2722714" y="2122735"/>
        <a:ext cx="599942" cy="599942"/>
      </dsp:txXfrm>
    </dsp:sp>
    <dsp:sp modelId="{CB8BC829-03C2-474E-B2CF-CB4038DD75F2}">
      <dsp:nvSpPr>
        <dsp:cNvPr id="0" name=""/>
        <dsp:cNvSpPr/>
      </dsp:nvSpPr>
      <dsp:spPr>
        <a:xfrm rot="7560000">
          <a:off x="1941968" y="2000041"/>
          <a:ext cx="156677" cy="32167"/>
        </a:xfrm>
        <a:custGeom>
          <a:avLst/>
          <a:gdLst/>
          <a:ahLst/>
          <a:cxnLst/>
          <a:rect l="0" t="0" r="0" b="0"/>
          <a:pathLst>
            <a:path>
              <a:moveTo>
                <a:pt x="0" y="16083"/>
              </a:moveTo>
              <a:lnTo>
                <a:pt x="156677" y="16083"/>
              </a:lnTo>
            </a:path>
          </a:pathLst>
        </a:custGeom>
        <a:noFill/>
        <a:ln w="9525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2016389" y="2012208"/>
        <a:ext cx="7833" cy="7833"/>
      </dsp:txXfrm>
    </dsp:sp>
    <dsp:sp modelId="{825655D2-5C9C-4F95-A2B7-36933A3CEDFE}">
      <dsp:nvSpPr>
        <dsp:cNvPr id="0" name=""/>
        <dsp:cNvSpPr/>
      </dsp:nvSpPr>
      <dsp:spPr>
        <a:xfrm>
          <a:off x="1300684" y="1998483"/>
          <a:ext cx="848446" cy="848446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-22186"/>
                <a:lumOff val="37066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-22186"/>
                <a:lumOff val="37066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-22186"/>
                <a:lumOff val="370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err="1" smtClean="0"/>
            <a:t>IET-e</a:t>
          </a:r>
          <a:endParaRPr lang="pt-BR" sz="1800" kern="1200" dirty="0"/>
        </a:p>
      </dsp:txBody>
      <dsp:txXfrm>
        <a:off x="1424936" y="2122735"/>
        <a:ext cx="599942" cy="599942"/>
      </dsp:txXfrm>
    </dsp:sp>
    <dsp:sp modelId="{832313F0-2CBD-4CEB-A831-ED3DA9D94FB9}">
      <dsp:nvSpPr>
        <dsp:cNvPr id="0" name=""/>
        <dsp:cNvSpPr/>
      </dsp:nvSpPr>
      <dsp:spPr>
        <a:xfrm rot="11880000">
          <a:off x="1723499" y="1327663"/>
          <a:ext cx="156677" cy="32167"/>
        </a:xfrm>
        <a:custGeom>
          <a:avLst/>
          <a:gdLst/>
          <a:ahLst/>
          <a:cxnLst/>
          <a:rect l="0" t="0" r="0" b="0"/>
          <a:pathLst>
            <a:path>
              <a:moveTo>
                <a:pt x="0" y="16083"/>
              </a:moveTo>
              <a:lnTo>
                <a:pt x="156677" y="16083"/>
              </a:lnTo>
            </a:path>
          </a:pathLst>
        </a:custGeom>
        <a:noFill/>
        <a:ln w="9525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1797920" y="1339830"/>
        <a:ext cx="7833" cy="7833"/>
      </dsp:txXfrm>
    </dsp:sp>
    <dsp:sp modelId="{A1B4B362-786E-4726-B4C5-83FDCEC938A0}">
      <dsp:nvSpPr>
        <dsp:cNvPr id="0" name=""/>
        <dsp:cNvSpPr/>
      </dsp:nvSpPr>
      <dsp:spPr>
        <a:xfrm>
          <a:off x="899649" y="764223"/>
          <a:ext cx="848446" cy="848446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-11093"/>
                <a:lumOff val="18533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-11093"/>
                <a:lumOff val="18533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-11093"/>
                <a:lumOff val="185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err="1" smtClean="0"/>
            <a:t>IP-e</a:t>
          </a:r>
          <a:endParaRPr lang="pt-BR" sz="2400" kern="1200" dirty="0"/>
        </a:p>
      </dsp:txBody>
      <dsp:txXfrm>
        <a:off x="1023901" y="888475"/>
        <a:ext cx="599942" cy="599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4F7DDAD6-AB4E-4900-8534-EDB19CE4540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1263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84ABB8D6-216D-42F7-8748-6107A29DEA54}" type="slidenum">
              <a:rPr lang="pt-BR" altLang="pt-B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555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CF3D9537-902F-4B1E-B907-DFA56FD6C4EA}" type="slidenum">
              <a:rPr lang="pt-BR" altLang="pt-B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2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589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2023DD11-0C93-48D0-BBB3-1410213A0A1A}" type="slidenum">
              <a:rPr lang="pt-BR" altLang="pt-B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3</a:t>
            </a:fld>
            <a:endParaRPr lang="pt-BR" altLang="pt-B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768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F7DDAD6-AB4E-4900-8534-EDB19CE45405}" type="slidenum">
              <a:rPr lang="pt-BR" altLang="pt-BR" smtClean="0"/>
              <a:pPr>
                <a:defRPr/>
              </a:pPr>
              <a:t>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52931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F7DDAD6-AB4E-4900-8534-EDB19CE45405}" type="slidenum">
              <a:rPr lang="pt-BR" altLang="pt-BR" smtClean="0"/>
              <a:pPr>
                <a:defRPr/>
              </a:pPr>
              <a:t>18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95298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EF7E1-F89F-49F0-850A-5D1EF42A083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48078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3E266-D2D9-4969-85D8-413B8604DB1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89220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40600" y="1262063"/>
            <a:ext cx="2266950" cy="5216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9750" y="1262063"/>
            <a:ext cx="6648450" cy="5216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C2F85-2A68-4B9D-9722-B27B8E74642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36087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5FB40-F986-42FD-9B35-DD5F18C548A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24278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ADD30-6920-49FB-A7C9-D718709D161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02906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966D6-577E-4477-8EC7-D3B7EC9C7CC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97079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8313" y="2908300"/>
            <a:ext cx="4457700" cy="398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78413" y="2908300"/>
            <a:ext cx="4457700" cy="398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77376-2A4A-48C1-820D-B9D89B88E1F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50490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C74E4-9280-45D5-AE8B-B1C683C2B0F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87090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8BCF4-058D-4982-A4E3-F02AC0F4C21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1984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14F65-FB2E-487A-B929-A57E484DD14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12998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8303A-6EA5-4FDB-B614-74104F3BD28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12587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84264-161E-41EA-91FB-C2956914BBD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99369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8A4F6-7BF4-40B6-AD37-6FE26D3646B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32542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12E6A-8F0C-4516-8BE7-FA4EA06F65D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87250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270750" y="973138"/>
            <a:ext cx="2266950" cy="592296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68313" y="973138"/>
            <a:ext cx="6650037" cy="592296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91E0B-02A6-4D80-BE01-D3900A71098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0990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79C7E-F8DD-4777-9462-60D5E4D5926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9237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9750" y="3240088"/>
            <a:ext cx="4457700" cy="323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49850" y="3240088"/>
            <a:ext cx="4457700" cy="323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D0097-B8C9-42D6-8F2B-1B67798F083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72071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1C40A-6534-4582-A93B-C25BBEB8429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78356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638E9-F9F9-4900-BE79-440E4BE643E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0378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749E0-A46F-463C-BEAB-42294168FA0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95566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3B820-3613-4190-9FC9-D6C37453F6D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23521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A79C9-011B-4646-B9D6-D512A6D7B9C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60810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262063"/>
            <a:ext cx="90678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do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3240088"/>
            <a:ext cx="90678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da estrutura de tópicos</a:t>
            </a:r>
          </a:p>
          <a:p>
            <a:pPr lvl="1"/>
            <a:r>
              <a:rPr lang="en-GB" altLang="pt-BR" smtClean="0"/>
              <a:t>2.º Nível da estrutura de tópicos</a:t>
            </a:r>
          </a:p>
          <a:p>
            <a:pPr lvl="2"/>
            <a:r>
              <a:rPr lang="en-GB" altLang="pt-BR" smtClean="0"/>
              <a:t>3.º Nível da estrutura de tópicos</a:t>
            </a:r>
          </a:p>
          <a:p>
            <a:pPr lvl="3"/>
            <a:r>
              <a:rPr lang="en-GB" altLang="pt-BR" smtClean="0"/>
              <a:t>4.º Nível da estrutura de tópicos</a:t>
            </a:r>
          </a:p>
          <a:p>
            <a:pPr lvl="4"/>
            <a:r>
              <a:rPr lang="en-GB" altLang="pt-BR" smtClean="0"/>
              <a:t>5.º Nível da estrutura de tópicos</a:t>
            </a:r>
          </a:p>
          <a:p>
            <a:pPr lvl="4"/>
            <a:r>
              <a:rPr lang="en-GB" altLang="pt-BR" smtClean="0"/>
              <a:t>6.º Nível da estrutura de tópicos</a:t>
            </a:r>
          </a:p>
          <a:p>
            <a:pPr lvl="4"/>
            <a:r>
              <a:rPr lang="en-GB" altLang="pt-BR" smtClean="0"/>
              <a:t>7.º Nível da estrutura de tópicos</a:t>
            </a:r>
          </a:p>
          <a:p>
            <a:pPr lvl="4"/>
            <a:r>
              <a:rPr lang="en-GB" altLang="pt-BR" smtClean="0"/>
              <a:t>8.º Nível da estrutura de tópicos</a:t>
            </a:r>
          </a:p>
          <a:p>
            <a:pPr lvl="4"/>
            <a:r>
              <a:rPr lang="en-GB" altLang="pt-BR" smtClean="0"/>
              <a:t>9.º Nível da estrutura de tópicos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7607300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7607300"/>
            <a:ext cx="3192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7607300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9F14E4D-9140-4C38-A590-298453012DB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b="1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973138"/>
            <a:ext cx="9067800" cy="13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do título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908300"/>
            <a:ext cx="9067800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da estrutura de tópicos</a:t>
            </a:r>
          </a:p>
          <a:p>
            <a:pPr lvl="1"/>
            <a:r>
              <a:rPr lang="en-GB" altLang="pt-BR" smtClean="0"/>
              <a:t>2.º Nível da estrutura de tópicos</a:t>
            </a:r>
          </a:p>
          <a:p>
            <a:pPr lvl="2"/>
            <a:r>
              <a:rPr lang="en-GB" altLang="pt-BR" smtClean="0"/>
              <a:t>3.º Nível da estrutura de tópicos</a:t>
            </a:r>
          </a:p>
          <a:p>
            <a:pPr lvl="3"/>
            <a:r>
              <a:rPr lang="en-GB" altLang="pt-BR" smtClean="0"/>
              <a:t>4.º Nível da estrutura de tópicos</a:t>
            </a:r>
          </a:p>
          <a:p>
            <a:pPr lvl="4"/>
            <a:r>
              <a:rPr lang="en-GB" altLang="pt-BR" smtClean="0"/>
              <a:t>5.º Nível da estrutura de tópicos</a:t>
            </a:r>
          </a:p>
          <a:p>
            <a:pPr lvl="4"/>
            <a:r>
              <a:rPr lang="en-GB" altLang="pt-BR" smtClean="0"/>
              <a:t>6.º Nível da estrutura de tópicos</a:t>
            </a:r>
          </a:p>
          <a:p>
            <a:pPr lvl="4"/>
            <a:r>
              <a:rPr lang="en-GB" altLang="pt-BR" smtClean="0"/>
              <a:t>7.º Nível da estrutura de tópicos</a:t>
            </a:r>
          </a:p>
          <a:p>
            <a:pPr lvl="4"/>
            <a:r>
              <a:rPr lang="en-GB" altLang="pt-BR" smtClean="0"/>
              <a:t>8.º Nível da estrutura de tópicos</a:t>
            </a:r>
          </a:p>
          <a:p>
            <a:pPr lvl="4"/>
            <a:r>
              <a:rPr lang="en-GB" altLang="pt-BR" smtClean="0"/>
              <a:t>9.º Nível da estrutura de tópicos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7607300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7607300"/>
            <a:ext cx="3192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7138988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102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b="1" smtClean="0">
                <a:solidFill>
                  <a:srgbClr val="0084D1"/>
                </a:solidFill>
                <a:latin typeface="Calibri" panose="020F0502020204030204" pitchFamily="34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5571D000-1EC7-4FE4-A97E-A78B25D1124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b="1">
          <a:solidFill>
            <a:srgbClr val="0066CC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b="1">
          <a:solidFill>
            <a:srgbClr val="0066CC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b="1">
          <a:solidFill>
            <a:srgbClr val="0066CC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b="1">
          <a:solidFill>
            <a:srgbClr val="0066CC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b="1">
          <a:solidFill>
            <a:srgbClr val="0066CC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66CC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66CC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66CC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66CC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66C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b="1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333333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333333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333333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marcelo@set.rn.gov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36.jpeg"/><Relationship Id="rId3" Type="http://schemas.openxmlformats.org/officeDocument/2006/relationships/image" Target="../media/image26.emf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11" Type="http://schemas.openxmlformats.org/officeDocument/2006/relationships/image" Target="../media/image34.wmf"/><Relationship Id="rId5" Type="http://schemas.openxmlformats.org/officeDocument/2006/relationships/image" Target="../media/image28.emf"/><Relationship Id="rId10" Type="http://schemas.openxmlformats.org/officeDocument/2006/relationships/image" Target="../media/image33.wmf"/><Relationship Id="rId4" Type="http://schemas.openxmlformats.org/officeDocument/2006/relationships/image" Target="../media/image27.emf"/><Relationship Id="rId9" Type="http://schemas.openxmlformats.org/officeDocument/2006/relationships/image" Target="../media/image32.wmf"/><Relationship Id="rId1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diagramLayout" Target="../diagrams/layout3.xml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diagramData" Target="../diagrams/data3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11" Type="http://schemas.openxmlformats.org/officeDocument/2006/relationships/image" Target="../media/image43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979613"/>
            <a:ext cx="9070975" cy="1619250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altLang="pt-BR" dirty="0" smtClean="0"/>
              <a:t>Avanços em TIC na SET/RN</a:t>
            </a:r>
            <a:br>
              <a:rPr lang="pt-BR" altLang="pt-BR" dirty="0" smtClean="0"/>
            </a:br>
            <a:r>
              <a:rPr lang="pt-BR" altLang="pt-BR" sz="3200" dirty="0" smtClean="0"/>
              <a:t>e na Administração Tributária Brasileira</a:t>
            </a:r>
            <a:endParaRPr lang="pt-BR" altLang="pt-BR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3808413"/>
            <a:ext cx="9070975" cy="512762"/>
          </a:xfrm>
        </p:spPr>
        <p:txBody>
          <a:bodyPr/>
          <a:lstStyle/>
          <a:p>
            <a:pPr indent="-341313" algn="ctr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mtClean="0"/>
              <a:t>Geraldo Marcelo Cabral de Souza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539750" y="4527550"/>
            <a:ext cx="90709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2000"/>
              </a:lnSpc>
              <a:buClrTx/>
              <a:buFontTx/>
              <a:buNone/>
            </a:pPr>
            <a:r>
              <a:rPr lang="pt-BR" altLang="pt-BR" sz="2000" dirty="0">
                <a:latin typeface="Calibri" panose="020F0502020204030204" pitchFamily="34" charset="0"/>
              </a:rPr>
              <a:t>Auditor Fiscal do Tesouro Estadual</a:t>
            </a:r>
          </a:p>
          <a:p>
            <a:pPr algn="ctr" eaLnBrk="1">
              <a:lnSpc>
                <a:spcPct val="102000"/>
              </a:lnSpc>
              <a:buClrTx/>
              <a:buFontTx/>
              <a:buNone/>
            </a:pPr>
            <a:r>
              <a:rPr lang="pt-BR" altLang="pt-BR" sz="2000" dirty="0">
                <a:latin typeface="Calibri" panose="020F0502020204030204" pitchFamily="34" charset="0"/>
              </a:rPr>
              <a:t>Secretaria de Estado da Tributação</a:t>
            </a:r>
          </a:p>
          <a:p>
            <a:pPr algn="ctr" eaLnBrk="1">
              <a:lnSpc>
                <a:spcPct val="102000"/>
              </a:lnSpc>
              <a:buClrTx/>
              <a:buFontTx/>
              <a:buNone/>
            </a:pPr>
            <a:r>
              <a:rPr lang="pt-BR" altLang="pt-BR" sz="2000" dirty="0" smtClean="0">
                <a:latin typeface="Calibri" panose="020F0502020204030204" pitchFamily="34" charset="0"/>
              </a:rPr>
              <a:t>Coordenadoria de Informática</a:t>
            </a:r>
            <a:endParaRPr lang="pt-BR" altLang="pt-BR" sz="2000" dirty="0">
              <a:latin typeface="Calibri" panose="020F0502020204030204" pitchFamily="34" charset="0"/>
            </a:endParaRPr>
          </a:p>
          <a:p>
            <a:pPr algn="ctr" eaLnBrk="1">
              <a:lnSpc>
                <a:spcPct val="102000"/>
              </a:lnSpc>
              <a:buClrTx/>
              <a:buFontTx/>
              <a:buNone/>
            </a:pPr>
            <a:r>
              <a:rPr lang="pt-BR" altLang="pt-BR" sz="2000" dirty="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gmarcelo@set.rn.gov.br</a:t>
            </a:r>
            <a:endParaRPr lang="pt-BR" altLang="pt-BR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>
              <a:lnSpc>
                <a:spcPct val="102000"/>
              </a:lnSpc>
              <a:buClrTx/>
              <a:buFontTx/>
              <a:buNone/>
            </a:pPr>
            <a:endParaRPr lang="pt-BR" altLang="pt-BR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Evolução no uso dos Documentos Fiscais Eletrônicos na SET</a:t>
            </a:r>
            <a:endParaRPr lang="pt-BR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87784" y="2699717"/>
            <a:ext cx="9792841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b="1">
                <a:solidFill>
                  <a:srgbClr val="0066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b="1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333333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333333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333333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333333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333333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333333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333333"/>
                </a:solidFill>
                <a:latin typeface="+mn-lt"/>
                <a:ea typeface="+mn-ea"/>
              </a:defRPr>
            </a:lvl9pPr>
          </a:lstStyle>
          <a:p>
            <a:pPr marL="430213" indent="-323850" eaLnBrk="1"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pt-BR" altLang="pt-BR" kern="0" dirty="0" smtClean="0"/>
              <a:t>Automatização do processo de cobrança do ICMS através da NF-e</a:t>
            </a:r>
          </a:p>
          <a:p>
            <a:pPr marL="830263" lvl="1" indent="-323850" eaLnBrk="1"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pt-BR" altLang="pt-BR" kern="0" dirty="0" smtClean="0"/>
              <a:t>Troca da Digitação pela Leitura de Código de Barras</a:t>
            </a:r>
          </a:p>
          <a:p>
            <a:pPr marL="430213" indent="-323850" eaLnBrk="1"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pt-BR" altLang="pt-BR" kern="0" dirty="0" smtClean="0"/>
              <a:t>Processamento da NF-e com base no GTIN, NCM e CFOP</a:t>
            </a:r>
          </a:p>
          <a:p>
            <a:pPr marL="830263" lvl="1" indent="-323850" eaLnBrk="1"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pt-BR" altLang="pt-BR" kern="0" dirty="0" smtClean="0"/>
              <a:t>Tratamento especial ao transportador</a:t>
            </a:r>
          </a:p>
          <a:p>
            <a:pPr marL="830263" lvl="1" indent="-323850" eaLnBrk="1"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pt-BR" altLang="pt-BR" kern="0" dirty="0" smtClean="0"/>
              <a:t>Mudança na forma de fiscalizar</a:t>
            </a:r>
            <a:endParaRPr lang="pt-BR" altLang="pt-BR" kern="0" dirty="0" smtClean="0"/>
          </a:p>
        </p:txBody>
      </p:sp>
    </p:spTree>
    <p:extLst>
      <p:ext uri="{BB962C8B-B14F-4D97-AF65-F5344CB8AC3E}">
        <p14:creationId xmlns:p14="http://schemas.microsoft.com/office/powerpoint/2010/main" val="71915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6866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115541"/>
            <a:ext cx="10043700" cy="564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657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611485"/>
            <a:ext cx="9067800" cy="1366837"/>
          </a:xfrm>
        </p:spPr>
        <p:txBody>
          <a:bodyPr/>
          <a:lstStyle/>
          <a:p>
            <a:r>
              <a:rPr lang="pt-BR" sz="3600" dirty="0" err="1" smtClean="0"/>
              <a:t>Profisco</a:t>
            </a:r>
            <a:r>
              <a:rPr lang="pt-BR" sz="3600" dirty="0" smtClean="0"/>
              <a:t> – Reestruturação do Portal de Serviços - UVT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763613"/>
            <a:ext cx="9067800" cy="3987800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effectLst/>
              </a:rPr>
              <a:t>Projeto visual de design gráfico da UVT Web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effectLst/>
              </a:rPr>
              <a:t>Projeto visual de design gráfico da UVT Móvel</a:t>
            </a:r>
            <a:endParaRPr lang="pt-BR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effectLst/>
              </a:rPr>
              <a:t>Projeto de uso da Certificação Digital e controle de acesso da UVT Web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effectLst/>
              </a:rPr>
              <a:t>Desenvolvimento da UVT Móvel – Visão Auditor Fiscal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effectLst/>
              </a:rPr>
              <a:t>Desenvolver a UVT Móvel – Visão externa (contabilista, contribuintes, transportadores, etc.)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effectLst/>
              </a:rPr>
              <a:t>Capacitar e transferir as tecnologias aplicadas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effectLst/>
              </a:rPr>
              <a:t>Capacitar o corpo técnico da SET nos sistemas desenvolvidos</a:t>
            </a:r>
            <a:endParaRPr lang="pt-BR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pt-BR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pt-BR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pt-BR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84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9900" y="683493"/>
            <a:ext cx="9067800" cy="1366837"/>
          </a:xfrm>
        </p:spPr>
        <p:txBody>
          <a:bodyPr/>
          <a:lstStyle/>
          <a:p>
            <a:r>
              <a:rPr lang="pt-BR" dirty="0" smtClean="0"/>
              <a:t>Premissas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763613"/>
            <a:ext cx="9067800" cy="3987800"/>
          </a:xfrm>
        </p:spPr>
        <p:txBody>
          <a:bodyPr/>
          <a:lstStyle/>
          <a:p>
            <a:r>
              <a:rPr lang="pt-BR" dirty="0" smtClean="0"/>
              <a:t>Melhor experiência do usuário</a:t>
            </a:r>
          </a:p>
          <a:p>
            <a:r>
              <a:rPr lang="pt-BR" dirty="0" smtClean="0"/>
              <a:t>Ergonomia</a:t>
            </a:r>
          </a:p>
          <a:p>
            <a:r>
              <a:rPr lang="pt-BR" dirty="0" smtClean="0"/>
              <a:t>Segurança</a:t>
            </a:r>
          </a:p>
          <a:p>
            <a:r>
              <a:rPr lang="pt-BR" dirty="0" smtClean="0"/>
              <a:t>Mobilidade</a:t>
            </a:r>
          </a:p>
          <a:p>
            <a:r>
              <a:rPr lang="pt-BR" dirty="0" smtClean="0"/>
              <a:t>Utilidade</a:t>
            </a:r>
          </a:p>
          <a:p>
            <a:r>
              <a:rPr lang="pt-BR" dirty="0" smtClean="0"/>
              <a:t>Última tecnologia disponível</a:t>
            </a:r>
          </a:p>
        </p:txBody>
      </p:sp>
    </p:spTree>
    <p:extLst>
      <p:ext uri="{BB962C8B-B14F-4D97-AF65-F5344CB8AC3E}">
        <p14:creationId xmlns:p14="http://schemas.microsoft.com/office/powerpoint/2010/main" val="687575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2908300"/>
            <a:ext cx="9612312" cy="3987800"/>
          </a:xfrm>
        </p:spPr>
        <p:txBody>
          <a:bodyPr/>
          <a:lstStyle/>
          <a:p>
            <a:r>
              <a:rPr lang="pt-BR" sz="2800" dirty="0" smtClean="0"/>
              <a:t>Facilitar o cumprimento das obrigações tributárias</a:t>
            </a:r>
          </a:p>
          <a:p>
            <a:r>
              <a:rPr lang="pt-BR" sz="2800" dirty="0" smtClean="0"/>
              <a:t>Melhorar o atendimento ao Contribuinte</a:t>
            </a:r>
          </a:p>
          <a:p>
            <a:r>
              <a:rPr lang="pt-BR" sz="2800" dirty="0" smtClean="0"/>
              <a:t>Fornecer uma ferramenta de Campo ao Auditor Fiscal</a:t>
            </a:r>
          </a:p>
          <a:p>
            <a:r>
              <a:rPr lang="pt-BR" sz="2800" dirty="0" smtClean="0"/>
              <a:t>Contribuir positivamente com a imagem institucional da SET</a:t>
            </a:r>
          </a:p>
          <a:p>
            <a:r>
              <a:rPr lang="pt-BR" sz="2800" dirty="0" smtClean="0"/>
              <a:t>Aumentar a relação Fisco – Contribuinte</a:t>
            </a:r>
          </a:p>
          <a:p>
            <a:endParaRPr lang="pt-BR" sz="2800" dirty="0" smtClean="0"/>
          </a:p>
          <a:p>
            <a:endParaRPr lang="pt-BR" sz="2800" dirty="0" smtClean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116557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9900" y="395461"/>
            <a:ext cx="9067800" cy="1366837"/>
          </a:xfrm>
        </p:spPr>
        <p:txBody>
          <a:bodyPr/>
          <a:lstStyle/>
          <a:p>
            <a:r>
              <a:rPr lang="pt-BR" dirty="0" smtClean="0"/>
              <a:t>Funcionalidades Móveis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2289" y="1520229"/>
            <a:ext cx="9828583" cy="3987800"/>
          </a:xfrm>
        </p:spPr>
        <p:txBody>
          <a:bodyPr/>
          <a:lstStyle/>
          <a:p>
            <a:r>
              <a:rPr lang="pt-BR" sz="2800" dirty="0" smtClean="0"/>
              <a:t>Leitura de Código de Barras de DANFE com evento NF-E</a:t>
            </a:r>
          </a:p>
          <a:p>
            <a:r>
              <a:rPr lang="pt-BR" sz="2800" dirty="0" smtClean="0"/>
              <a:t>Leitura de Código </a:t>
            </a:r>
            <a:r>
              <a:rPr lang="pt-BR" sz="2800" dirty="0" err="1" smtClean="0"/>
              <a:t>bi-dimensional</a:t>
            </a:r>
            <a:r>
              <a:rPr lang="pt-BR" sz="2800" dirty="0" smtClean="0"/>
              <a:t> da NFC-e</a:t>
            </a:r>
          </a:p>
          <a:p>
            <a:r>
              <a:rPr lang="pt-BR" sz="2800" dirty="0" smtClean="0"/>
              <a:t>Denúncia facilitada</a:t>
            </a:r>
          </a:p>
          <a:p>
            <a:r>
              <a:rPr lang="pt-BR" sz="2800" dirty="0" smtClean="0"/>
              <a:t>Emissão de documento de arrecadação</a:t>
            </a:r>
          </a:p>
          <a:p>
            <a:r>
              <a:rPr lang="pt-BR" sz="2800" dirty="0" smtClean="0"/>
              <a:t>Consulta NF-e e NFC-e emitida em seu favor</a:t>
            </a:r>
          </a:p>
          <a:p>
            <a:r>
              <a:rPr lang="pt-BR" sz="2800" dirty="0" smtClean="0"/>
              <a:t>Aviso de débito antes do vencimento</a:t>
            </a:r>
          </a:p>
          <a:p>
            <a:r>
              <a:rPr lang="pt-BR" sz="2800" dirty="0" smtClean="0"/>
              <a:t>Localização e Conf. Endereço </a:t>
            </a:r>
          </a:p>
          <a:p>
            <a:r>
              <a:rPr lang="pt-BR" sz="2800" dirty="0" smtClean="0"/>
              <a:t>Informações Gerenciais (uso interno)</a:t>
            </a:r>
          </a:p>
          <a:p>
            <a:r>
              <a:rPr lang="pt-BR" sz="2800" dirty="0" smtClean="0"/>
              <a:t>Domicílio Tributário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831568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55" y="767061"/>
            <a:ext cx="10128879" cy="619268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Futuro com a Colaboração Fiscal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5418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9900" y="611485"/>
            <a:ext cx="9067800" cy="1366837"/>
          </a:xfrm>
        </p:spPr>
        <p:txBody>
          <a:bodyPr/>
          <a:lstStyle/>
          <a:p>
            <a:r>
              <a:rPr lang="pt-BR" dirty="0" smtClean="0"/>
              <a:t>Integração </a:t>
            </a:r>
            <a:r>
              <a:rPr lang="pt-BR" dirty="0" err="1" smtClean="0"/>
              <a:t>Docs</a:t>
            </a:r>
            <a:r>
              <a:rPr lang="pt-BR" dirty="0" smtClean="0"/>
              <a:t> Eletrônicos</a:t>
            </a:r>
            <a:br>
              <a:rPr lang="pt-BR" dirty="0" smtClean="0"/>
            </a:br>
            <a:endParaRPr lang="pt-BR" dirty="0"/>
          </a:p>
        </p:txBody>
      </p:sp>
      <p:grpSp>
        <p:nvGrpSpPr>
          <p:cNvPr id="6" name="Grupo 177"/>
          <p:cNvGrpSpPr>
            <a:grpSpLocks/>
          </p:cNvGrpSpPr>
          <p:nvPr/>
        </p:nvGrpSpPr>
        <p:grpSpPr bwMode="auto">
          <a:xfrm>
            <a:off x="6372225" y="1365250"/>
            <a:ext cx="2728913" cy="4946650"/>
            <a:chOff x="6371707" y="1365749"/>
            <a:chExt cx="2729181" cy="4945966"/>
          </a:xfrm>
        </p:grpSpPr>
        <p:pic>
          <p:nvPicPr>
            <p:cNvPr id="7" name="Imagem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6753" y="1365749"/>
              <a:ext cx="1224135" cy="1120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88"/>
            <p:cNvGrpSpPr>
              <a:grpSpLocks/>
            </p:cNvGrpSpPr>
            <p:nvPr/>
          </p:nvGrpSpPr>
          <p:grpSpPr bwMode="auto">
            <a:xfrm>
              <a:off x="6876843" y="2723817"/>
              <a:ext cx="1350962" cy="733425"/>
              <a:chOff x="2160" y="3138"/>
              <a:chExt cx="2867" cy="1163"/>
            </a:xfrm>
          </p:grpSpPr>
          <p:sp>
            <p:nvSpPr>
              <p:cNvPr id="13" name="Freeform 89"/>
              <p:cNvSpPr>
                <a:spLocks/>
              </p:cNvSpPr>
              <p:nvPr/>
            </p:nvSpPr>
            <p:spPr bwMode="auto">
              <a:xfrm>
                <a:off x="2201" y="3149"/>
                <a:ext cx="1874" cy="833"/>
              </a:xfrm>
              <a:custGeom>
                <a:avLst/>
                <a:gdLst>
                  <a:gd name="T0" fmla="*/ 1 w 3748"/>
                  <a:gd name="T1" fmla="*/ 1 h 1664"/>
                  <a:gd name="T2" fmla="*/ 1 w 3748"/>
                  <a:gd name="T3" fmla="*/ 1 h 1664"/>
                  <a:gd name="T4" fmla="*/ 1 w 3748"/>
                  <a:gd name="T5" fmla="*/ 1 h 1664"/>
                  <a:gd name="T6" fmla="*/ 1 w 3748"/>
                  <a:gd name="T7" fmla="*/ 1 h 1664"/>
                  <a:gd name="T8" fmla="*/ 1 w 3748"/>
                  <a:gd name="T9" fmla="*/ 1 h 1664"/>
                  <a:gd name="T10" fmla="*/ 0 w 3748"/>
                  <a:gd name="T11" fmla="*/ 1 h 1664"/>
                  <a:gd name="T12" fmla="*/ 1 w 3748"/>
                  <a:gd name="T13" fmla="*/ 0 h 1664"/>
                  <a:gd name="T14" fmla="*/ 1 w 3748"/>
                  <a:gd name="T15" fmla="*/ 1 h 1664"/>
                  <a:gd name="T16" fmla="*/ 1 w 3748"/>
                  <a:gd name="T17" fmla="*/ 1 h 1664"/>
                  <a:gd name="T18" fmla="*/ 1 w 3748"/>
                  <a:gd name="T19" fmla="*/ 1 h 1664"/>
                  <a:gd name="T20" fmla="*/ 1 w 3748"/>
                  <a:gd name="T21" fmla="*/ 1 h 16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748"/>
                  <a:gd name="T34" fmla="*/ 0 h 1664"/>
                  <a:gd name="T35" fmla="*/ 3748 w 3748"/>
                  <a:gd name="T36" fmla="*/ 1664 h 166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748" h="1664">
                    <a:moveTo>
                      <a:pt x="3748" y="175"/>
                    </a:moveTo>
                    <a:lnTo>
                      <a:pt x="3748" y="737"/>
                    </a:lnTo>
                    <a:lnTo>
                      <a:pt x="3476" y="1664"/>
                    </a:lnTo>
                    <a:lnTo>
                      <a:pt x="2018" y="1647"/>
                    </a:lnTo>
                    <a:lnTo>
                      <a:pt x="53" y="1604"/>
                    </a:lnTo>
                    <a:lnTo>
                      <a:pt x="0" y="652"/>
                    </a:lnTo>
                    <a:lnTo>
                      <a:pt x="2877" y="0"/>
                    </a:lnTo>
                    <a:lnTo>
                      <a:pt x="3018" y="11"/>
                    </a:lnTo>
                    <a:lnTo>
                      <a:pt x="3713" y="123"/>
                    </a:lnTo>
                    <a:lnTo>
                      <a:pt x="3748" y="175"/>
                    </a:lnTo>
                    <a:close/>
                  </a:path>
                </a:pathLst>
              </a:custGeom>
              <a:solidFill>
                <a:srgbClr val="FFE7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" name="Freeform 90"/>
              <p:cNvSpPr>
                <a:spLocks/>
              </p:cNvSpPr>
              <p:nvPr/>
            </p:nvSpPr>
            <p:spPr bwMode="auto">
              <a:xfrm>
                <a:off x="3612" y="3151"/>
                <a:ext cx="49" cy="706"/>
              </a:xfrm>
              <a:custGeom>
                <a:avLst/>
                <a:gdLst>
                  <a:gd name="T0" fmla="*/ 0 w 99"/>
                  <a:gd name="T1" fmla="*/ 1 h 1412"/>
                  <a:gd name="T2" fmla="*/ 0 w 99"/>
                  <a:gd name="T3" fmla="*/ 1 h 1412"/>
                  <a:gd name="T4" fmla="*/ 0 w 99"/>
                  <a:gd name="T5" fmla="*/ 1 h 1412"/>
                  <a:gd name="T6" fmla="*/ 0 w 99"/>
                  <a:gd name="T7" fmla="*/ 1 h 1412"/>
                  <a:gd name="T8" fmla="*/ 0 w 99"/>
                  <a:gd name="T9" fmla="*/ 1 h 1412"/>
                  <a:gd name="T10" fmla="*/ 0 w 99"/>
                  <a:gd name="T11" fmla="*/ 0 h 1412"/>
                  <a:gd name="T12" fmla="*/ 0 w 99"/>
                  <a:gd name="T13" fmla="*/ 1 h 1412"/>
                  <a:gd name="T14" fmla="*/ 0 w 99"/>
                  <a:gd name="T15" fmla="*/ 1 h 1412"/>
                  <a:gd name="T16" fmla="*/ 0 w 99"/>
                  <a:gd name="T17" fmla="*/ 1 h 1412"/>
                  <a:gd name="T18" fmla="*/ 0 w 99"/>
                  <a:gd name="T19" fmla="*/ 1 h 1412"/>
                  <a:gd name="T20" fmla="*/ 0 w 99"/>
                  <a:gd name="T21" fmla="*/ 1 h 14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9"/>
                  <a:gd name="T34" fmla="*/ 0 h 1412"/>
                  <a:gd name="T35" fmla="*/ 99 w 99"/>
                  <a:gd name="T36" fmla="*/ 1412 h 14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9" h="1412">
                    <a:moveTo>
                      <a:pt x="0" y="1408"/>
                    </a:moveTo>
                    <a:lnTo>
                      <a:pt x="44" y="1372"/>
                    </a:lnTo>
                    <a:lnTo>
                      <a:pt x="51" y="1330"/>
                    </a:lnTo>
                    <a:lnTo>
                      <a:pt x="51" y="79"/>
                    </a:lnTo>
                    <a:lnTo>
                      <a:pt x="36" y="24"/>
                    </a:lnTo>
                    <a:lnTo>
                      <a:pt x="89" y="0"/>
                    </a:lnTo>
                    <a:lnTo>
                      <a:pt x="72" y="91"/>
                    </a:lnTo>
                    <a:lnTo>
                      <a:pt x="72" y="1337"/>
                    </a:lnTo>
                    <a:lnTo>
                      <a:pt x="99" y="1412"/>
                    </a:lnTo>
                    <a:lnTo>
                      <a:pt x="0" y="1408"/>
                    </a:lnTo>
                    <a:close/>
                  </a:path>
                </a:pathLst>
              </a:custGeom>
              <a:solidFill>
                <a:srgbClr val="FFFF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" name="Freeform 91"/>
              <p:cNvSpPr>
                <a:spLocks/>
              </p:cNvSpPr>
              <p:nvPr/>
            </p:nvSpPr>
            <p:spPr bwMode="auto">
              <a:xfrm>
                <a:off x="3658" y="3166"/>
                <a:ext cx="394" cy="169"/>
              </a:xfrm>
              <a:custGeom>
                <a:avLst/>
                <a:gdLst>
                  <a:gd name="T0" fmla="*/ 0 w 789"/>
                  <a:gd name="T1" fmla="*/ 1 h 338"/>
                  <a:gd name="T2" fmla="*/ 0 w 789"/>
                  <a:gd name="T3" fmla="*/ 1 h 338"/>
                  <a:gd name="T4" fmla="*/ 0 w 789"/>
                  <a:gd name="T5" fmla="*/ 1 h 338"/>
                  <a:gd name="T6" fmla="*/ 0 w 789"/>
                  <a:gd name="T7" fmla="*/ 1 h 338"/>
                  <a:gd name="T8" fmla="*/ 0 w 789"/>
                  <a:gd name="T9" fmla="*/ 1 h 338"/>
                  <a:gd name="T10" fmla="*/ 0 w 789"/>
                  <a:gd name="T11" fmla="*/ 1 h 338"/>
                  <a:gd name="T12" fmla="*/ 0 w 789"/>
                  <a:gd name="T13" fmla="*/ 1 h 338"/>
                  <a:gd name="T14" fmla="*/ 0 w 789"/>
                  <a:gd name="T15" fmla="*/ 1 h 338"/>
                  <a:gd name="T16" fmla="*/ 0 w 789"/>
                  <a:gd name="T17" fmla="*/ 1 h 338"/>
                  <a:gd name="T18" fmla="*/ 0 w 789"/>
                  <a:gd name="T19" fmla="*/ 1 h 338"/>
                  <a:gd name="T20" fmla="*/ 0 w 789"/>
                  <a:gd name="T21" fmla="*/ 1 h 338"/>
                  <a:gd name="T22" fmla="*/ 0 w 789"/>
                  <a:gd name="T23" fmla="*/ 1 h 338"/>
                  <a:gd name="T24" fmla="*/ 0 w 789"/>
                  <a:gd name="T25" fmla="*/ 1 h 338"/>
                  <a:gd name="T26" fmla="*/ 0 w 789"/>
                  <a:gd name="T27" fmla="*/ 0 h 338"/>
                  <a:gd name="T28" fmla="*/ 0 w 789"/>
                  <a:gd name="T29" fmla="*/ 1 h 338"/>
                  <a:gd name="T30" fmla="*/ 0 w 789"/>
                  <a:gd name="T31" fmla="*/ 1 h 33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89"/>
                  <a:gd name="T49" fmla="*/ 0 h 338"/>
                  <a:gd name="T50" fmla="*/ 789 w 789"/>
                  <a:gd name="T51" fmla="*/ 338 h 33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89" h="338">
                    <a:moveTo>
                      <a:pt x="789" y="118"/>
                    </a:moveTo>
                    <a:lnTo>
                      <a:pt x="487" y="88"/>
                    </a:lnTo>
                    <a:lnTo>
                      <a:pt x="761" y="169"/>
                    </a:lnTo>
                    <a:lnTo>
                      <a:pt x="441" y="141"/>
                    </a:lnTo>
                    <a:lnTo>
                      <a:pt x="652" y="222"/>
                    </a:lnTo>
                    <a:lnTo>
                      <a:pt x="420" y="198"/>
                    </a:lnTo>
                    <a:lnTo>
                      <a:pt x="555" y="257"/>
                    </a:lnTo>
                    <a:lnTo>
                      <a:pt x="202" y="236"/>
                    </a:lnTo>
                    <a:lnTo>
                      <a:pt x="375" y="291"/>
                    </a:lnTo>
                    <a:lnTo>
                      <a:pt x="74" y="291"/>
                    </a:lnTo>
                    <a:lnTo>
                      <a:pt x="168" y="319"/>
                    </a:lnTo>
                    <a:lnTo>
                      <a:pt x="0" y="338"/>
                    </a:lnTo>
                    <a:lnTo>
                      <a:pt x="15" y="25"/>
                    </a:lnTo>
                    <a:lnTo>
                      <a:pt x="61" y="0"/>
                    </a:lnTo>
                    <a:lnTo>
                      <a:pt x="789" y="118"/>
                    </a:lnTo>
                    <a:close/>
                  </a:path>
                </a:pathLst>
              </a:custGeom>
              <a:solidFill>
                <a:srgbClr val="E5B2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" name="Freeform 92"/>
              <p:cNvSpPr>
                <a:spLocks/>
              </p:cNvSpPr>
              <p:nvPr/>
            </p:nvSpPr>
            <p:spPr bwMode="auto">
              <a:xfrm>
                <a:off x="3803" y="3458"/>
                <a:ext cx="132" cy="421"/>
              </a:xfrm>
              <a:custGeom>
                <a:avLst/>
                <a:gdLst>
                  <a:gd name="T0" fmla="*/ 0 w 264"/>
                  <a:gd name="T1" fmla="*/ 1 h 842"/>
                  <a:gd name="T2" fmla="*/ 0 w 264"/>
                  <a:gd name="T3" fmla="*/ 1 h 842"/>
                  <a:gd name="T4" fmla="*/ 1 w 264"/>
                  <a:gd name="T5" fmla="*/ 1 h 842"/>
                  <a:gd name="T6" fmla="*/ 1 w 264"/>
                  <a:gd name="T7" fmla="*/ 1 h 842"/>
                  <a:gd name="T8" fmla="*/ 1 w 264"/>
                  <a:gd name="T9" fmla="*/ 1 h 842"/>
                  <a:gd name="T10" fmla="*/ 1 w 264"/>
                  <a:gd name="T11" fmla="*/ 0 h 842"/>
                  <a:gd name="T12" fmla="*/ 1 w 264"/>
                  <a:gd name="T13" fmla="*/ 1 h 842"/>
                  <a:gd name="T14" fmla="*/ 1 w 264"/>
                  <a:gd name="T15" fmla="*/ 1 h 842"/>
                  <a:gd name="T16" fmla="*/ 1 w 264"/>
                  <a:gd name="T17" fmla="*/ 1 h 842"/>
                  <a:gd name="T18" fmla="*/ 1 w 264"/>
                  <a:gd name="T19" fmla="*/ 1 h 842"/>
                  <a:gd name="T20" fmla="*/ 1 w 264"/>
                  <a:gd name="T21" fmla="*/ 1 h 842"/>
                  <a:gd name="T22" fmla="*/ 1 w 264"/>
                  <a:gd name="T23" fmla="*/ 1 h 842"/>
                  <a:gd name="T24" fmla="*/ 1 w 264"/>
                  <a:gd name="T25" fmla="*/ 1 h 842"/>
                  <a:gd name="T26" fmla="*/ 1 w 264"/>
                  <a:gd name="T27" fmla="*/ 1 h 842"/>
                  <a:gd name="T28" fmla="*/ 1 w 264"/>
                  <a:gd name="T29" fmla="*/ 1 h 842"/>
                  <a:gd name="T30" fmla="*/ 1 w 264"/>
                  <a:gd name="T31" fmla="*/ 1 h 842"/>
                  <a:gd name="T32" fmla="*/ 1 w 264"/>
                  <a:gd name="T33" fmla="*/ 1 h 842"/>
                  <a:gd name="T34" fmla="*/ 1 w 264"/>
                  <a:gd name="T35" fmla="*/ 1 h 842"/>
                  <a:gd name="T36" fmla="*/ 1 w 264"/>
                  <a:gd name="T37" fmla="*/ 1 h 842"/>
                  <a:gd name="T38" fmla="*/ 1 w 264"/>
                  <a:gd name="T39" fmla="*/ 1 h 842"/>
                  <a:gd name="T40" fmla="*/ 1 w 264"/>
                  <a:gd name="T41" fmla="*/ 1 h 842"/>
                  <a:gd name="T42" fmla="*/ 1 w 264"/>
                  <a:gd name="T43" fmla="*/ 1 h 842"/>
                  <a:gd name="T44" fmla="*/ 1 w 264"/>
                  <a:gd name="T45" fmla="*/ 1 h 842"/>
                  <a:gd name="T46" fmla="*/ 0 w 264"/>
                  <a:gd name="T47" fmla="*/ 1 h 842"/>
                  <a:gd name="T48" fmla="*/ 0 w 264"/>
                  <a:gd name="T49" fmla="*/ 1 h 8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64"/>
                  <a:gd name="T76" fmla="*/ 0 h 842"/>
                  <a:gd name="T77" fmla="*/ 264 w 264"/>
                  <a:gd name="T78" fmla="*/ 842 h 84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64" h="842">
                    <a:moveTo>
                      <a:pt x="0" y="838"/>
                    </a:moveTo>
                    <a:lnTo>
                      <a:pt x="0" y="517"/>
                    </a:lnTo>
                    <a:lnTo>
                      <a:pt x="30" y="494"/>
                    </a:lnTo>
                    <a:lnTo>
                      <a:pt x="30" y="40"/>
                    </a:lnTo>
                    <a:lnTo>
                      <a:pt x="19" y="23"/>
                    </a:lnTo>
                    <a:lnTo>
                      <a:pt x="87" y="0"/>
                    </a:lnTo>
                    <a:lnTo>
                      <a:pt x="63" y="40"/>
                    </a:lnTo>
                    <a:lnTo>
                      <a:pt x="63" y="494"/>
                    </a:lnTo>
                    <a:lnTo>
                      <a:pt x="99" y="504"/>
                    </a:lnTo>
                    <a:lnTo>
                      <a:pt x="99" y="455"/>
                    </a:lnTo>
                    <a:lnTo>
                      <a:pt x="184" y="455"/>
                    </a:lnTo>
                    <a:lnTo>
                      <a:pt x="184" y="711"/>
                    </a:lnTo>
                    <a:lnTo>
                      <a:pt x="129" y="711"/>
                    </a:lnTo>
                    <a:lnTo>
                      <a:pt x="162" y="783"/>
                    </a:lnTo>
                    <a:lnTo>
                      <a:pt x="209" y="808"/>
                    </a:lnTo>
                    <a:lnTo>
                      <a:pt x="264" y="799"/>
                    </a:lnTo>
                    <a:lnTo>
                      <a:pt x="260" y="823"/>
                    </a:lnTo>
                    <a:lnTo>
                      <a:pt x="196" y="827"/>
                    </a:lnTo>
                    <a:lnTo>
                      <a:pt x="146" y="795"/>
                    </a:lnTo>
                    <a:lnTo>
                      <a:pt x="118" y="759"/>
                    </a:lnTo>
                    <a:lnTo>
                      <a:pt x="101" y="742"/>
                    </a:lnTo>
                    <a:lnTo>
                      <a:pt x="101" y="823"/>
                    </a:lnTo>
                    <a:lnTo>
                      <a:pt x="78" y="842"/>
                    </a:lnTo>
                    <a:lnTo>
                      <a:pt x="0" y="838"/>
                    </a:lnTo>
                    <a:close/>
                  </a:path>
                </a:pathLst>
              </a:custGeom>
              <a:solidFill>
                <a:srgbClr val="CC7F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" name="Freeform 93"/>
              <p:cNvSpPr>
                <a:spLocks/>
              </p:cNvSpPr>
              <p:nvPr/>
            </p:nvSpPr>
            <p:spPr bwMode="auto">
              <a:xfrm>
                <a:off x="2231" y="3948"/>
                <a:ext cx="172" cy="139"/>
              </a:xfrm>
              <a:custGeom>
                <a:avLst/>
                <a:gdLst>
                  <a:gd name="T0" fmla="*/ 1 w 344"/>
                  <a:gd name="T1" fmla="*/ 0 h 277"/>
                  <a:gd name="T2" fmla="*/ 1 w 344"/>
                  <a:gd name="T3" fmla="*/ 1 h 277"/>
                  <a:gd name="T4" fmla="*/ 1 w 344"/>
                  <a:gd name="T5" fmla="*/ 1 h 277"/>
                  <a:gd name="T6" fmla="*/ 0 w 344"/>
                  <a:gd name="T7" fmla="*/ 1 h 277"/>
                  <a:gd name="T8" fmla="*/ 0 w 344"/>
                  <a:gd name="T9" fmla="*/ 1 h 277"/>
                  <a:gd name="T10" fmla="*/ 1 w 344"/>
                  <a:gd name="T11" fmla="*/ 1 h 277"/>
                  <a:gd name="T12" fmla="*/ 1 w 344"/>
                  <a:gd name="T13" fmla="*/ 1 h 277"/>
                  <a:gd name="T14" fmla="*/ 1 w 344"/>
                  <a:gd name="T15" fmla="*/ 1 h 277"/>
                  <a:gd name="T16" fmla="*/ 1 w 344"/>
                  <a:gd name="T17" fmla="*/ 1 h 277"/>
                  <a:gd name="T18" fmla="*/ 1 w 344"/>
                  <a:gd name="T19" fmla="*/ 1 h 277"/>
                  <a:gd name="T20" fmla="*/ 1 w 344"/>
                  <a:gd name="T21" fmla="*/ 1 h 277"/>
                  <a:gd name="T22" fmla="*/ 1 w 344"/>
                  <a:gd name="T23" fmla="*/ 1 h 277"/>
                  <a:gd name="T24" fmla="*/ 1 w 344"/>
                  <a:gd name="T25" fmla="*/ 1 h 277"/>
                  <a:gd name="T26" fmla="*/ 1 w 344"/>
                  <a:gd name="T27" fmla="*/ 1 h 277"/>
                  <a:gd name="T28" fmla="*/ 1 w 344"/>
                  <a:gd name="T29" fmla="*/ 1 h 277"/>
                  <a:gd name="T30" fmla="*/ 1 w 344"/>
                  <a:gd name="T31" fmla="*/ 1 h 277"/>
                  <a:gd name="T32" fmla="*/ 1 w 344"/>
                  <a:gd name="T33" fmla="*/ 1 h 277"/>
                  <a:gd name="T34" fmla="*/ 1 w 344"/>
                  <a:gd name="T35" fmla="*/ 1 h 277"/>
                  <a:gd name="T36" fmla="*/ 1 w 344"/>
                  <a:gd name="T37" fmla="*/ 1 h 277"/>
                  <a:gd name="T38" fmla="*/ 1 w 344"/>
                  <a:gd name="T39" fmla="*/ 0 h 277"/>
                  <a:gd name="T40" fmla="*/ 1 w 344"/>
                  <a:gd name="T41" fmla="*/ 0 h 2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44"/>
                  <a:gd name="T64" fmla="*/ 0 h 277"/>
                  <a:gd name="T65" fmla="*/ 344 w 344"/>
                  <a:gd name="T66" fmla="*/ 277 h 27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44" h="277">
                    <a:moveTo>
                      <a:pt x="72" y="0"/>
                    </a:moveTo>
                    <a:lnTo>
                      <a:pt x="38" y="11"/>
                    </a:lnTo>
                    <a:lnTo>
                      <a:pt x="9" y="55"/>
                    </a:lnTo>
                    <a:lnTo>
                      <a:pt x="0" y="99"/>
                    </a:lnTo>
                    <a:lnTo>
                      <a:pt x="0" y="139"/>
                    </a:lnTo>
                    <a:lnTo>
                      <a:pt x="11" y="201"/>
                    </a:lnTo>
                    <a:lnTo>
                      <a:pt x="36" y="243"/>
                    </a:lnTo>
                    <a:lnTo>
                      <a:pt x="58" y="266"/>
                    </a:lnTo>
                    <a:lnTo>
                      <a:pt x="89" y="274"/>
                    </a:lnTo>
                    <a:lnTo>
                      <a:pt x="133" y="264"/>
                    </a:lnTo>
                    <a:lnTo>
                      <a:pt x="190" y="260"/>
                    </a:lnTo>
                    <a:lnTo>
                      <a:pt x="211" y="277"/>
                    </a:lnTo>
                    <a:lnTo>
                      <a:pt x="241" y="277"/>
                    </a:lnTo>
                    <a:lnTo>
                      <a:pt x="271" y="274"/>
                    </a:lnTo>
                    <a:lnTo>
                      <a:pt x="309" y="226"/>
                    </a:lnTo>
                    <a:lnTo>
                      <a:pt x="344" y="154"/>
                    </a:lnTo>
                    <a:lnTo>
                      <a:pt x="315" y="51"/>
                    </a:lnTo>
                    <a:lnTo>
                      <a:pt x="283" y="17"/>
                    </a:lnTo>
                    <a:lnTo>
                      <a:pt x="199" y="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8" name="Freeform 94"/>
              <p:cNvSpPr>
                <a:spLocks/>
              </p:cNvSpPr>
              <p:nvPr/>
            </p:nvSpPr>
            <p:spPr bwMode="auto">
              <a:xfrm>
                <a:off x="2273" y="3959"/>
                <a:ext cx="28" cy="42"/>
              </a:xfrm>
              <a:custGeom>
                <a:avLst/>
                <a:gdLst>
                  <a:gd name="T0" fmla="*/ 1 w 55"/>
                  <a:gd name="T1" fmla="*/ 0 h 83"/>
                  <a:gd name="T2" fmla="*/ 1 w 55"/>
                  <a:gd name="T3" fmla="*/ 1 h 83"/>
                  <a:gd name="T4" fmla="*/ 1 w 55"/>
                  <a:gd name="T5" fmla="*/ 1 h 83"/>
                  <a:gd name="T6" fmla="*/ 1 w 55"/>
                  <a:gd name="T7" fmla="*/ 1 h 83"/>
                  <a:gd name="T8" fmla="*/ 0 w 55"/>
                  <a:gd name="T9" fmla="*/ 1 h 83"/>
                  <a:gd name="T10" fmla="*/ 1 w 55"/>
                  <a:gd name="T11" fmla="*/ 1 h 83"/>
                  <a:gd name="T12" fmla="*/ 1 w 55"/>
                  <a:gd name="T13" fmla="*/ 1 h 83"/>
                  <a:gd name="T14" fmla="*/ 1 w 55"/>
                  <a:gd name="T15" fmla="*/ 1 h 83"/>
                  <a:gd name="T16" fmla="*/ 1 w 55"/>
                  <a:gd name="T17" fmla="*/ 1 h 83"/>
                  <a:gd name="T18" fmla="*/ 1 w 55"/>
                  <a:gd name="T19" fmla="*/ 1 h 83"/>
                  <a:gd name="T20" fmla="*/ 1 w 55"/>
                  <a:gd name="T21" fmla="*/ 1 h 83"/>
                  <a:gd name="T22" fmla="*/ 1 w 55"/>
                  <a:gd name="T23" fmla="*/ 1 h 83"/>
                  <a:gd name="T24" fmla="*/ 1 w 55"/>
                  <a:gd name="T25" fmla="*/ 1 h 83"/>
                  <a:gd name="T26" fmla="*/ 1 w 55"/>
                  <a:gd name="T27" fmla="*/ 0 h 83"/>
                  <a:gd name="T28" fmla="*/ 1 w 55"/>
                  <a:gd name="T29" fmla="*/ 0 h 8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5"/>
                  <a:gd name="T46" fmla="*/ 0 h 83"/>
                  <a:gd name="T47" fmla="*/ 55 w 55"/>
                  <a:gd name="T48" fmla="*/ 83 h 8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5" h="83">
                    <a:moveTo>
                      <a:pt x="15" y="0"/>
                    </a:moveTo>
                    <a:lnTo>
                      <a:pt x="23" y="15"/>
                    </a:lnTo>
                    <a:lnTo>
                      <a:pt x="6" y="11"/>
                    </a:lnTo>
                    <a:lnTo>
                      <a:pt x="19" y="30"/>
                    </a:lnTo>
                    <a:lnTo>
                      <a:pt x="0" y="30"/>
                    </a:lnTo>
                    <a:lnTo>
                      <a:pt x="19" y="59"/>
                    </a:lnTo>
                    <a:lnTo>
                      <a:pt x="29" y="83"/>
                    </a:lnTo>
                    <a:lnTo>
                      <a:pt x="29" y="59"/>
                    </a:lnTo>
                    <a:lnTo>
                      <a:pt x="42" y="80"/>
                    </a:lnTo>
                    <a:lnTo>
                      <a:pt x="40" y="51"/>
                    </a:lnTo>
                    <a:lnTo>
                      <a:pt x="55" y="66"/>
                    </a:lnTo>
                    <a:lnTo>
                      <a:pt x="44" y="30"/>
                    </a:lnTo>
                    <a:lnTo>
                      <a:pt x="32" y="1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" name="Freeform 95"/>
              <p:cNvSpPr>
                <a:spLocks/>
              </p:cNvSpPr>
              <p:nvPr/>
            </p:nvSpPr>
            <p:spPr bwMode="auto">
              <a:xfrm>
                <a:off x="2349" y="3963"/>
                <a:ext cx="35" cy="44"/>
              </a:xfrm>
              <a:custGeom>
                <a:avLst/>
                <a:gdLst>
                  <a:gd name="T0" fmla="*/ 0 w 71"/>
                  <a:gd name="T1" fmla="*/ 0 h 90"/>
                  <a:gd name="T2" fmla="*/ 0 w 71"/>
                  <a:gd name="T3" fmla="*/ 0 h 90"/>
                  <a:gd name="T4" fmla="*/ 0 w 71"/>
                  <a:gd name="T5" fmla="*/ 0 h 90"/>
                  <a:gd name="T6" fmla="*/ 0 w 71"/>
                  <a:gd name="T7" fmla="*/ 0 h 90"/>
                  <a:gd name="T8" fmla="*/ 0 w 71"/>
                  <a:gd name="T9" fmla="*/ 0 h 90"/>
                  <a:gd name="T10" fmla="*/ 0 w 71"/>
                  <a:gd name="T11" fmla="*/ 0 h 90"/>
                  <a:gd name="T12" fmla="*/ 0 w 71"/>
                  <a:gd name="T13" fmla="*/ 0 h 90"/>
                  <a:gd name="T14" fmla="*/ 0 w 71"/>
                  <a:gd name="T15" fmla="*/ 0 h 90"/>
                  <a:gd name="T16" fmla="*/ 0 w 71"/>
                  <a:gd name="T17" fmla="*/ 0 h 90"/>
                  <a:gd name="T18" fmla="*/ 0 w 71"/>
                  <a:gd name="T19" fmla="*/ 0 h 90"/>
                  <a:gd name="T20" fmla="*/ 0 w 71"/>
                  <a:gd name="T21" fmla="*/ 0 h 90"/>
                  <a:gd name="T22" fmla="*/ 0 w 71"/>
                  <a:gd name="T23" fmla="*/ 0 h 90"/>
                  <a:gd name="T24" fmla="*/ 0 w 71"/>
                  <a:gd name="T25" fmla="*/ 0 h 90"/>
                  <a:gd name="T26" fmla="*/ 0 w 71"/>
                  <a:gd name="T27" fmla="*/ 0 h 90"/>
                  <a:gd name="T28" fmla="*/ 0 w 71"/>
                  <a:gd name="T29" fmla="*/ 0 h 9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1"/>
                  <a:gd name="T46" fmla="*/ 0 h 90"/>
                  <a:gd name="T47" fmla="*/ 71 w 71"/>
                  <a:gd name="T48" fmla="*/ 90 h 9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1" h="90">
                    <a:moveTo>
                      <a:pt x="0" y="37"/>
                    </a:moveTo>
                    <a:lnTo>
                      <a:pt x="23" y="44"/>
                    </a:lnTo>
                    <a:lnTo>
                      <a:pt x="29" y="63"/>
                    </a:lnTo>
                    <a:lnTo>
                      <a:pt x="38" y="90"/>
                    </a:lnTo>
                    <a:lnTo>
                      <a:pt x="38" y="57"/>
                    </a:lnTo>
                    <a:lnTo>
                      <a:pt x="55" y="78"/>
                    </a:lnTo>
                    <a:lnTo>
                      <a:pt x="50" y="42"/>
                    </a:lnTo>
                    <a:lnTo>
                      <a:pt x="71" y="71"/>
                    </a:lnTo>
                    <a:lnTo>
                      <a:pt x="52" y="19"/>
                    </a:lnTo>
                    <a:lnTo>
                      <a:pt x="23" y="0"/>
                    </a:lnTo>
                    <a:lnTo>
                      <a:pt x="33" y="21"/>
                    </a:lnTo>
                    <a:lnTo>
                      <a:pt x="8" y="8"/>
                    </a:lnTo>
                    <a:lnTo>
                      <a:pt x="23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" name="Freeform 96"/>
              <p:cNvSpPr>
                <a:spLocks/>
              </p:cNvSpPr>
              <p:nvPr/>
            </p:nvSpPr>
            <p:spPr bwMode="auto">
              <a:xfrm>
                <a:off x="3228" y="3882"/>
                <a:ext cx="477" cy="319"/>
              </a:xfrm>
              <a:custGeom>
                <a:avLst/>
                <a:gdLst>
                  <a:gd name="T0" fmla="*/ 0 w 954"/>
                  <a:gd name="T1" fmla="*/ 1 h 638"/>
                  <a:gd name="T2" fmla="*/ 1 w 954"/>
                  <a:gd name="T3" fmla="*/ 1 h 638"/>
                  <a:gd name="T4" fmla="*/ 1 w 954"/>
                  <a:gd name="T5" fmla="*/ 1 h 638"/>
                  <a:gd name="T6" fmla="*/ 1 w 954"/>
                  <a:gd name="T7" fmla="*/ 1 h 638"/>
                  <a:gd name="T8" fmla="*/ 1 w 954"/>
                  <a:gd name="T9" fmla="*/ 1 h 638"/>
                  <a:gd name="T10" fmla="*/ 1 w 954"/>
                  <a:gd name="T11" fmla="*/ 1 h 638"/>
                  <a:gd name="T12" fmla="*/ 1 w 954"/>
                  <a:gd name="T13" fmla="*/ 1 h 638"/>
                  <a:gd name="T14" fmla="*/ 1 w 954"/>
                  <a:gd name="T15" fmla="*/ 1 h 638"/>
                  <a:gd name="T16" fmla="*/ 1 w 954"/>
                  <a:gd name="T17" fmla="*/ 1 h 638"/>
                  <a:gd name="T18" fmla="*/ 1 w 954"/>
                  <a:gd name="T19" fmla="*/ 1 h 638"/>
                  <a:gd name="T20" fmla="*/ 1 w 954"/>
                  <a:gd name="T21" fmla="*/ 1 h 638"/>
                  <a:gd name="T22" fmla="*/ 1 w 954"/>
                  <a:gd name="T23" fmla="*/ 1 h 638"/>
                  <a:gd name="T24" fmla="*/ 1 w 954"/>
                  <a:gd name="T25" fmla="*/ 1 h 638"/>
                  <a:gd name="T26" fmla="*/ 1 w 954"/>
                  <a:gd name="T27" fmla="*/ 1 h 638"/>
                  <a:gd name="T28" fmla="*/ 1 w 954"/>
                  <a:gd name="T29" fmla="*/ 1 h 638"/>
                  <a:gd name="T30" fmla="*/ 1 w 954"/>
                  <a:gd name="T31" fmla="*/ 1 h 638"/>
                  <a:gd name="T32" fmla="*/ 1 w 954"/>
                  <a:gd name="T33" fmla="*/ 1 h 638"/>
                  <a:gd name="T34" fmla="*/ 1 w 954"/>
                  <a:gd name="T35" fmla="*/ 1 h 638"/>
                  <a:gd name="T36" fmla="*/ 1 w 954"/>
                  <a:gd name="T37" fmla="*/ 1 h 638"/>
                  <a:gd name="T38" fmla="*/ 1 w 954"/>
                  <a:gd name="T39" fmla="*/ 1 h 638"/>
                  <a:gd name="T40" fmla="*/ 1 w 954"/>
                  <a:gd name="T41" fmla="*/ 0 h 638"/>
                  <a:gd name="T42" fmla="*/ 0 w 954"/>
                  <a:gd name="T43" fmla="*/ 1 h 638"/>
                  <a:gd name="T44" fmla="*/ 0 w 954"/>
                  <a:gd name="T45" fmla="*/ 1 h 63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54"/>
                  <a:gd name="T70" fmla="*/ 0 h 638"/>
                  <a:gd name="T71" fmla="*/ 954 w 954"/>
                  <a:gd name="T72" fmla="*/ 638 h 63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54" h="638">
                    <a:moveTo>
                      <a:pt x="0" y="110"/>
                    </a:moveTo>
                    <a:lnTo>
                      <a:pt x="135" y="215"/>
                    </a:lnTo>
                    <a:lnTo>
                      <a:pt x="122" y="340"/>
                    </a:lnTo>
                    <a:lnTo>
                      <a:pt x="133" y="420"/>
                    </a:lnTo>
                    <a:lnTo>
                      <a:pt x="154" y="505"/>
                    </a:lnTo>
                    <a:lnTo>
                      <a:pt x="186" y="553"/>
                    </a:lnTo>
                    <a:lnTo>
                      <a:pt x="223" y="589"/>
                    </a:lnTo>
                    <a:lnTo>
                      <a:pt x="278" y="599"/>
                    </a:lnTo>
                    <a:lnTo>
                      <a:pt x="331" y="595"/>
                    </a:lnTo>
                    <a:lnTo>
                      <a:pt x="563" y="561"/>
                    </a:lnTo>
                    <a:lnTo>
                      <a:pt x="614" y="608"/>
                    </a:lnTo>
                    <a:lnTo>
                      <a:pt x="667" y="631"/>
                    </a:lnTo>
                    <a:lnTo>
                      <a:pt x="700" y="638"/>
                    </a:lnTo>
                    <a:lnTo>
                      <a:pt x="749" y="631"/>
                    </a:lnTo>
                    <a:lnTo>
                      <a:pt x="810" y="608"/>
                    </a:lnTo>
                    <a:lnTo>
                      <a:pt x="878" y="534"/>
                    </a:lnTo>
                    <a:lnTo>
                      <a:pt x="937" y="399"/>
                    </a:lnTo>
                    <a:lnTo>
                      <a:pt x="954" y="236"/>
                    </a:lnTo>
                    <a:lnTo>
                      <a:pt x="911" y="122"/>
                    </a:lnTo>
                    <a:lnTo>
                      <a:pt x="819" y="28"/>
                    </a:lnTo>
                    <a:lnTo>
                      <a:pt x="36" y="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" name="Freeform 97"/>
              <p:cNvSpPr>
                <a:spLocks/>
              </p:cNvSpPr>
              <p:nvPr/>
            </p:nvSpPr>
            <p:spPr bwMode="auto">
              <a:xfrm>
                <a:off x="3393" y="3934"/>
                <a:ext cx="48" cy="80"/>
              </a:xfrm>
              <a:custGeom>
                <a:avLst/>
                <a:gdLst>
                  <a:gd name="T0" fmla="*/ 0 w 97"/>
                  <a:gd name="T1" fmla="*/ 1 h 160"/>
                  <a:gd name="T2" fmla="*/ 0 w 97"/>
                  <a:gd name="T3" fmla="*/ 1 h 160"/>
                  <a:gd name="T4" fmla="*/ 0 w 97"/>
                  <a:gd name="T5" fmla="*/ 1 h 160"/>
                  <a:gd name="T6" fmla="*/ 0 w 97"/>
                  <a:gd name="T7" fmla="*/ 1 h 160"/>
                  <a:gd name="T8" fmla="*/ 0 w 97"/>
                  <a:gd name="T9" fmla="*/ 1 h 160"/>
                  <a:gd name="T10" fmla="*/ 0 w 97"/>
                  <a:gd name="T11" fmla="*/ 1 h 160"/>
                  <a:gd name="T12" fmla="*/ 0 w 97"/>
                  <a:gd name="T13" fmla="*/ 1 h 160"/>
                  <a:gd name="T14" fmla="*/ 0 w 97"/>
                  <a:gd name="T15" fmla="*/ 0 h 160"/>
                  <a:gd name="T16" fmla="*/ 0 w 97"/>
                  <a:gd name="T17" fmla="*/ 1 h 160"/>
                  <a:gd name="T18" fmla="*/ 0 w 97"/>
                  <a:gd name="T19" fmla="*/ 1 h 160"/>
                  <a:gd name="T20" fmla="*/ 0 w 97"/>
                  <a:gd name="T21" fmla="*/ 1 h 160"/>
                  <a:gd name="T22" fmla="*/ 0 w 97"/>
                  <a:gd name="T23" fmla="*/ 1 h 160"/>
                  <a:gd name="T24" fmla="*/ 0 w 97"/>
                  <a:gd name="T25" fmla="*/ 1 h 1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7"/>
                  <a:gd name="T40" fmla="*/ 0 h 160"/>
                  <a:gd name="T41" fmla="*/ 97 w 97"/>
                  <a:gd name="T42" fmla="*/ 160 h 16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7" h="160">
                    <a:moveTo>
                      <a:pt x="6" y="65"/>
                    </a:moveTo>
                    <a:lnTo>
                      <a:pt x="34" y="109"/>
                    </a:lnTo>
                    <a:lnTo>
                      <a:pt x="59" y="160"/>
                    </a:lnTo>
                    <a:lnTo>
                      <a:pt x="65" y="111"/>
                    </a:lnTo>
                    <a:lnTo>
                      <a:pt x="97" y="137"/>
                    </a:lnTo>
                    <a:lnTo>
                      <a:pt x="82" y="75"/>
                    </a:lnTo>
                    <a:lnTo>
                      <a:pt x="42" y="18"/>
                    </a:lnTo>
                    <a:lnTo>
                      <a:pt x="11" y="0"/>
                    </a:lnTo>
                    <a:lnTo>
                      <a:pt x="21" y="35"/>
                    </a:lnTo>
                    <a:lnTo>
                      <a:pt x="0" y="31"/>
                    </a:lnTo>
                    <a:lnTo>
                      <a:pt x="11" y="57"/>
                    </a:lnTo>
                    <a:lnTo>
                      <a:pt x="6" y="65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" name="Freeform 98"/>
              <p:cNvSpPr>
                <a:spLocks/>
              </p:cNvSpPr>
              <p:nvPr/>
            </p:nvSpPr>
            <p:spPr bwMode="auto">
              <a:xfrm>
                <a:off x="3589" y="3948"/>
                <a:ext cx="65" cy="85"/>
              </a:xfrm>
              <a:custGeom>
                <a:avLst/>
                <a:gdLst>
                  <a:gd name="T0" fmla="*/ 0 w 130"/>
                  <a:gd name="T1" fmla="*/ 1 h 169"/>
                  <a:gd name="T2" fmla="*/ 1 w 130"/>
                  <a:gd name="T3" fmla="*/ 1 h 169"/>
                  <a:gd name="T4" fmla="*/ 1 w 130"/>
                  <a:gd name="T5" fmla="*/ 1 h 169"/>
                  <a:gd name="T6" fmla="*/ 1 w 130"/>
                  <a:gd name="T7" fmla="*/ 1 h 169"/>
                  <a:gd name="T8" fmla="*/ 1 w 130"/>
                  <a:gd name="T9" fmla="*/ 1 h 169"/>
                  <a:gd name="T10" fmla="*/ 1 w 130"/>
                  <a:gd name="T11" fmla="*/ 1 h 169"/>
                  <a:gd name="T12" fmla="*/ 1 w 130"/>
                  <a:gd name="T13" fmla="*/ 1 h 169"/>
                  <a:gd name="T14" fmla="*/ 1 w 130"/>
                  <a:gd name="T15" fmla="*/ 1 h 169"/>
                  <a:gd name="T16" fmla="*/ 1 w 130"/>
                  <a:gd name="T17" fmla="*/ 1 h 169"/>
                  <a:gd name="T18" fmla="*/ 1 w 130"/>
                  <a:gd name="T19" fmla="*/ 0 h 169"/>
                  <a:gd name="T20" fmla="*/ 1 w 130"/>
                  <a:gd name="T21" fmla="*/ 1 h 169"/>
                  <a:gd name="T22" fmla="*/ 1 w 130"/>
                  <a:gd name="T23" fmla="*/ 1 h 169"/>
                  <a:gd name="T24" fmla="*/ 1 w 130"/>
                  <a:gd name="T25" fmla="*/ 1 h 169"/>
                  <a:gd name="T26" fmla="*/ 0 w 130"/>
                  <a:gd name="T27" fmla="*/ 1 h 169"/>
                  <a:gd name="T28" fmla="*/ 0 w 130"/>
                  <a:gd name="T29" fmla="*/ 1 h 16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0"/>
                  <a:gd name="T46" fmla="*/ 0 h 169"/>
                  <a:gd name="T47" fmla="*/ 130 w 130"/>
                  <a:gd name="T48" fmla="*/ 169 h 16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0" h="169">
                    <a:moveTo>
                      <a:pt x="0" y="49"/>
                    </a:moveTo>
                    <a:lnTo>
                      <a:pt x="42" y="80"/>
                    </a:lnTo>
                    <a:lnTo>
                      <a:pt x="75" y="131"/>
                    </a:lnTo>
                    <a:lnTo>
                      <a:pt x="86" y="169"/>
                    </a:lnTo>
                    <a:lnTo>
                      <a:pt x="82" y="70"/>
                    </a:lnTo>
                    <a:lnTo>
                      <a:pt x="113" y="143"/>
                    </a:lnTo>
                    <a:lnTo>
                      <a:pt x="107" y="66"/>
                    </a:lnTo>
                    <a:lnTo>
                      <a:pt x="130" y="70"/>
                    </a:lnTo>
                    <a:lnTo>
                      <a:pt x="107" y="21"/>
                    </a:lnTo>
                    <a:lnTo>
                      <a:pt x="75" y="0"/>
                    </a:lnTo>
                    <a:lnTo>
                      <a:pt x="86" y="28"/>
                    </a:lnTo>
                    <a:lnTo>
                      <a:pt x="46" y="6"/>
                    </a:lnTo>
                    <a:lnTo>
                      <a:pt x="46" y="44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" name="Freeform 99"/>
              <p:cNvSpPr>
                <a:spLocks/>
              </p:cNvSpPr>
              <p:nvPr/>
            </p:nvSpPr>
            <p:spPr bwMode="auto">
              <a:xfrm>
                <a:off x="3899" y="3460"/>
                <a:ext cx="1099" cy="612"/>
              </a:xfrm>
              <a:custGeom>
                <a:avLst/>
                <a:gdLst>
                  <a:gd name="T0" fmla="*/ 0 w 2199"/>
                  <a:gd name="T1" fmla="*/ 1 h 1224"/>
                  <a:gd name="T2" fmla="*/ 0 w 2199"/>
                  <a:gd name="T3" fmla="*/ 1 h 1224"/>
                  <a:gd name="T4" fmla="*/ 0 w 2199"/>
                  <a:gd name="T5" fmla="*/ 0 h 1224"/>
                  <a:gd name="T6" fmla="*/ 0 w 2199"/>
                  <a:gd name="T7" fmla="*/ 1 h 1224"/>
                  <a:gd name="T8" fmla="*/ 0 w 2199"/>
                  <a:gd name="T9" fmla="*/ 1 h 1224"/>
                  <a:gd name="T10" fmla="*/ 0 w 2199"/>
                  <a:gd name="T11" fmla="*/ 1 h 1224"/>
                  <a:gd name="T12" fmla="*/ 0 w 2199"/>
                  <a:gd name="T13" fmla="*/ 1 h 1224"/>
                  <a:gd name="T14" fmla="*/ 0 w 2199"/>
                  <a:gd name="T15" fmla="*/ 1 h 1224"/>
                  <a:gd name="T16" fmla="*/ 0 w 2199"/>
                  <a:gd name="T17" fmla="*/ 1 h 1224"/>
                  <a:gd name="T18" fmla="*/ 0 w 2199"/>
                  <a:gd name="T19" fmla="*/ 1 h 1224"/>
                  <a:gd name="T20" fmla="*/ 0 w 2199"/>
                  <a:gd name="T21" fmla="*/ 1 h 1224"/>
                  <a:gd name="T22" fmla="*/ 0 w 2199"/>
                  <a:gd name="T23" fmla="*/ 1 h 1224"/>
                  <a:gd name="T24" fmla="*/ 0 w 2199"/>
                  <a:gd name="T25" fmla="*/ 1 h 1224"/>
                  <a:gd name="T26" fmla="*/ 0 w 2199"/>
                  <a:gd name="T27" fmla="*/ 1 h 1224"/>
                  <a:gd name="T28" fmla="*/ 0 w 2199"/>
                  <a:gd name="T29" fmla="*/ 1 h 1224"/>
                  <a:gd name="T30" fmla="*/ 0 w 2199"/>
                  <a:gd name="T31" fmla="*/ 1 h 1224"/>
                  <a:gd name="T32" fmla="*/ 0 w 2199"/>
                  <a:gd name="T33" fmla="*/ 1 h 1224"/>
                  <a:gd name="T34" fmla="*/ 0 w 2199"/>
                  <a:gd name="T35" fmla="*/ 1 h 1224"/>
                  <a:gd name="T36" fmla="*/ 0 w 2199"/>
                  <a:gd name="T37" fmla="*/ 1 h 1224"/>
                  <a:gd name="T38" fmla="*/ 0 w 2199"/>
                  <a:gd name="T39" fmla="*/ 1 h 1224"/>
                  <a:gd name="T40" fmla="*/ 0 w 2199"/>
                  <a:gd name="T41" fmla="*/ 1 h 1224"/>
                  <a:gd name="T42" fmla="*/ 0 w 2199"/>
                  <a:gd name="T43" fmla="*/ 1 h 1224"/>
                  <a:gd name="T44" fmla="*/ 0 w 2199"/>
                  <a:gd name="T45" fmla="*/ 1 h 122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199"/>
                  <a:gd name="T70" fmla="*/ 0 h 1224"/>
                  <a:gd name="T71" fmla="*/ 2199 w 2199"/>
                  <a:gd name="T72" fmla="*/ 1224 h 122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199" h="1224">
                    <a:moveTo>
                      <a:pt x="177" y="101"/>
                    </a:moveTo>
                    <a:lnTo>
                      <a:pt x="479" y="6"/>
                    </a:lnTo>
                    <a:lnTo>
                      <a:pt x="620" y="0"/>
                    </a:lnTo>
                    <a:lnTo>
                      <a:pt x="796" y="19"/>
                    </a:lnTo>
                    <a:lnTo>
                      <a:pt x="1214" y="67"/>
                    </a:lnTo>
                    <a:lnTo>
                      <a:pt x="1289" y="90"/>
                    </a:lnTo>
                    <a:lnTo>
                      <a:pt x="1361" y="384"/>
                    </a:lnTo>
                    <a:lnTo>
                      <a:pt x="1484" y="384"/>
                    </a:lnTo>
                    <a:lnTo>
                      <a:pt x="1979" y="458"/>
                    </a:lnTo>
                    <a:lnTo>
                      <a:pt x="2005" y="487"/>
                    </a:lnTo>
                    <a:lnTo>
                      <a:pt x="2030" y="777"/>
                    </a:lnTo>
                    <a:lnTo>
                      <a:pt x="2077" y="777"/>
                    </a:lnTo>
                    <a:lnTo>
                      <a:pt x="2072" y="829"/>
                    </a:lnTo>
                    <a:lnTo>
                      <a:pt x="2041" y="829"/>
                    </a:lnTo>
                    <a:lnTo>
                      <a:pt x="2053" y="977"/>
                    </a:lnTo>
                    <a:lnTo>
                      <a:pt x="2188" y="983"/>
                    </a:lnTo>
                    <a:lnTo>
                      <a:pt x="2199" y="1068"/>
                    </a:lnTo>
                    <a:lnTo>
                      <a:pt x="1270" y="1224"/>
                    </a:lnTo>
                    <a:lnTo>
                      <a:pt x="226" y="1175"/>
                    </a:lnTo>
                    <a:lnTo>
                      <a:pt x="0" y="1013"/>
                    </a:lnTo>
                    <a:lnTo>
                      <a:pt x="177" y="810"/>
                    </a:lnTo>
                    <a:lnTo>
                      <a:pt x="177" y="101"/>
                    </a:lnTo>
                    <a:close/>
                  </a:path>
                </a:pathLst>
              </a:custGeom>
              <a:solidFill>
                <a:srgbClr val="FF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" name="Freeform 100"/>
              <p:cNvSpPr>
                <a:spLocks/>
              </p:cNvSpPr>
              <p:nvPr/>
            </p:nvSpPr>
            <p:spPr bwMode="auto">
              <a:xfrm>
                <a:off x="3651" y="3910"/>
                <a:ext cx="219" cy="107"/>
              </a:xfrm>
              <a:custGeom>
                <a:avLst/>
                <a:gdLst>
                  <a:gd name="T0" fmla="*/ 0 w 437"/>
                  <a:gd name="T1" fmla="*/ 0 h 213"/>
                  <a:gd name="T2" fmla="*/ 1 w 437"/>
                  <a:gd name="T3" fmla="*/ 1 h 213"/>
                  <a:gd name="T4" fmla="*/ 1 w 437"/>
                  <a:gd name="T5" fmla="*/ 1 h 213"/>
                  <a:gd name="T6" fmla="*/ 1 w 437"/>
                  <a:gd name="T7" fmla="*/ 1 h 213"/>
                  <a:gd name="T8" fmla="*/ 1 w 437"/>
                  <a:gd name="T9" fmla="*/ 1 h 213"/>
                  <a:gd name="T10" fmla="*/ 1 w 437"/>
                  <a:gd name="T11" fmla="*/ 0 h 213"/>
                  <a:gd name="T12" fmla="*/ 0 w 437"/>
                  <a:gd name="T13" fmla="*/ 0 h 213"/>
                  <a:gd name="T14" fmla="*/ 0 w 437"/>
                  <a:gd name="T15" fmla="*/ 0 h 2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7"/>
                  <a:gd name="T25" fmla="*/ 0 h 213"/>
                  <a:gd name="T26" fmla="*/ 437 w 437"/>
                  <a:gd name="T27" fmla="*/ 213 h 2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7" h="213">
                    <a:moveTo>
                      <a:pt x="0" y="0"/>
                    </a:moveTo>
                    <a:lnTo>
                      <a:pt x="108" y="120"/>
                    </a:lnTo>
                    <a:lnTo>
                      <a:pt x="158" y="213"/>
                    </a:lnTo>
                    <a:lnTo>
                      <a:pt x="437" y="213"/>
                    </a:lnTo>
                    <a:lnTo>
                      <a:pt x="382" y="95"/>
                    </a:lnTo>
                    <a:lnTo>
                      <a:pt x="28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" name="Freeform 101"/>
              <p:cNvSpPr>
                <a:spLocks/>
              </p:cNvSpPr>
              <p:nvPr/>
            </p:nvSpPr>
            <p:spPr bwMode="auto">
              <a:xfrm>
                <a:off x="3630" y="3895"/>
                <a:ext cx="231" cy="138"/>
              </a:xfrm>
              <a:custGeom>
                <a:avLst/>
                <a:gdLst>
                  <a:gd name="T0" fmla="*/ 1 w 462"/>
                  <a:gd name="T1" fmla="*/ 1 h 275"/>
                  <a:gd name="T2" fmla="*/ 1 w 462"/>
                  <a:gd name="T3" fmla="*/ 1 h 275"/>
                  <a:gd name="T4" fmla="*/ 1 w 462"/>
                  <a:gd name="T5" fmla="*/ 1 h 275"/>
                  <a:gd name="T6" fmla="*/ 1 w 462"/>
                  <a:gd name="T7" fmla="*/ 1 h 275"/>
                  <a:gd name="T8" fmla="*/ 1 w 462"/>
                  <a:gd name="T9" fmla="*/ 1 h 275"/>
                  <a:gd name="T10" fmla="*/ 1 w 462"/>
                  <a:gd name="T11" fmla="*/ 0 h 275"/>
                  <a:gd name="T12" fmla="*/ 0 w 462"/>
                  <a:gd name="T13" fmla="*/ 1 h 275"/>
                  <a:gd name="T14" fmla="*/ 1 w 462"/>
                  <a:gd name="T15" fmla="*/ 1 h 275"/>
                  <a:gd name="T16" fmla="*/ 1 w 462"/>
                  <a:gd name="T17" fmla="*/ 1 h 275"/>
                  <a:gd name="T18" fmla="*/ 1 w 462"/>
                  <a:gd name="T19" fmla="*/ 1 h 275"/>
                  <a:gd name="T20" fmla="*/ 1 w 462"/>
                  <a:gd name="T21" fmla="*/ 1 h 275"/>
                  <a:gd name="T22" fmla="*/ 1 w 462"/>
                  <a:gd name="T23" fmla="*/ 1 h 275"/>
                  <a:gd name="T24" fmla="*/ 1 w 462"/>
                  <a:gd name="T25" fmla="*/ 1 h 275"/>
                  <a:gd name="T26" fmla="*/ 1 w 462"/>
                  <a:gd name="T27" fmla="*/ 1 h 27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62"/>
                  <a:gd name="T43" fmla="*/ 0 h 275"/>
                  <a:gd name="T44" fmla="*/ 462 w 462"/>
                  <a:gd name="T45" fmla="*/ 275 h 27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62" h="275">
                    <a:moveTo>
                      <a:pt x="447" y="220"/>
                    </a:moveTo>
                    <a:lnTo>
                      <a:pt x="211" y="214"/>
                    </a:lnTo>
                    <a:lnTo>
                      <a:pt x="173" y="142"/>
                    </a:lnTo>
                    <a:lnTo>
                      <a:pt x="101" y="47"/>
                    </a:lnTo>
                    <a:lnTo>
                      <a:pt x="346" y="47"/>
                    </a:lnTo>
                    <a:lnTo>
                      <a:pt x="293" y="0"/>
                    </a:lnTo>
                    <a:lnTo>
                      <a:pt x="0" y="5"/>
                    </a:lnTo>
                    <a:lnTo>
                      <a:pt x="23" y="47"/>
                    </a:lnTo>
                    <a:lnTo>
                      <a:pt x="89" y="112"/>
                    </a:lnTo>
                    <a:lnTo>
                      <a:pt x="133" y="205"/>
                    </a:lnTo>
                    <a:lnTo>
                      <a:pt x="133" y="275"/>
                    </a:lnTo>
                    <a:lnTo>
                      <a:pt x="462" y="275"/>
                    </a:lnTo>
                    <a:lnTo>
                      <a:pt x="447" y="220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" name="Freeform 102"/>
              <p:cNvSpPr>
                <a:spLocks/>
              </p:cNvSpPr>
              <p:nvPr/>
            </p:nvSpPr>
            <p:spPr bwMode="auto">
              <a:xfrm>
                <a:off x="4211" y="3425"/>
                <a:ext cx="84" cy="44"/>
              </a:xfrm>
              <a:custGeom>
                <a:avLst/>
                <a:gdLst>
                  <a:gd name="T0" fmla="*/ 0 w 170"/>
                  <a:gd name="T1" fmla="*/ 1 h 87"/>
                  <a:gd name="T2" fmla="*/ 0 w 170"/>
                  <a:gd name="T3" fmla="*/ 1 h 87"/>
                  <a:gd name="T4" fmla="*/ 0 w 170"/>
                  <a:gd name="T5" fmla="*/ 1 h 87"/>
                  <a:gd name="T6" fmla="*/ 0 w 170"/>
                  <a:gd name="T7" fmla="*/ 1 h 87"/>
                  <a:gd name="T8" fmla="*/ 0 w 170"/>
                  <a:gd name="T9" fmla="*/ 0 h 87"/>
                  <a:gd name="T10" fmla="*/ 0 w 170"/>
                  <a:gd name="T11" fmla="*/ 1 h 87"/>
                  <a:gd name="T12" fmla="*/ 0 w 170"/>
                  <a:gd name="T13" fmla="*/ 1 h 87"/>
                  <a:gd name="T14" fmla="*/ 0 w 170"/>
                  <a:gd name="T15" fmla="*/ 1 h 87"/>
                  <a:gd name="T16" fmla="*/ 0 w 170"/>
                  <a:gd name="T17" fmla="*/ 1 h 87"/>
                  <a:gd name="T18" fmla="*/ 0 w 170"/>
                  <a:gd name="T19" fmla="*/ 1 h 87"/>
                  <a:gd name="T20" fmla="*/ 0 w 170"/>
                  <a:gd name="T21" fmla="*/ 1 h 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0"/>
                  <a:gd name="T34" fmla="*/ 0 h 87"/>
                  <a:gd name="T35" fmla="*/ 170 w 170"/>
                  <a:gd name="T36" fmla="*/ 87 h 8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0" h="87">
                    <a:moveTo>
                      <a:pt x="8" y="70"/>
                    </a:moveTo>
                    <a:lnTo>
                      <a:pt x="0" y="63"/>
                    </a:lnTo>
                    <a:lnTo>
                      <a:pt x="6" y="44"/>
                    </a:lnTo>
                    <a:lnTo>
                      <a:pt x="84" y="19"/>
                    </a:lnTo>
                    <a:lnTo>
                      <a:pt x="135" y="0"/>
                    </a:lnTo>
                    <a:lnTo>
                      <a:pt x="164" y="17"/>
                    </a:lnTo>
                    <a:lnTo>
                      <a:pt x="170" y="42"/>
                    </a:lnTo>
                    <a:lnTo>
                      <a:pt x="168" y="63"/>
                    </a:lnTo>
                    <a:lnTo>
                      <a:pt x="149" y="87"/>
                    </a:lnTo>
                    <a:lnTo>
                      <a:pt x="8" y="7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" name="Freeform 103"/>
              <p:cNvSpPr>
                <a:spLocks/>
              </p:cNvSpPr>
              <p:nvPr/>
            </p:nvSpPr>
            <p:spPr bwMode="auto">
              <a:xfrm>
                <a:off x="4299" y="3447"/>
                <a:ext cx="163" cy="38"/>
              </a:xfrm>
              <a:custGeom>
                <a:avLst/>
                <a:gdLst>
                  <a:gd name="T0" fmla="*/ 0 w 325"/>
                  <a:gd name="T1" fmla="*/ 1 h 76"/>
                  <a:gd name="T2" fmla="*/ 1 w 325"/>
                  <a:gd name="T3" fmla="*/ 1 h 76"/>
                  <a:gd name="T4" fmla="*/ 1 w 325"/>
                  <a:gd name="T5" fmla="*/ 1 h 76"/>
                  <a:gd name="T6" fmla="*/ 1 w 325"/>
                  <a:gd name="T7" fmla="*/ 0 h 76"/>
                  <a:gd name="T8" fmla="*/ 1 w 325"/>
                  <a:gd name="T9" fmla="*/ 1 h 76"/>
                  <a:gd name="T10" fmla="*/ 1 w 325"/>
                  <a:gd name="T11" fmla="*/ 1 h 76"/>
                  <a:gd name="T12" fmla="*/ 1 w 325"/>
                  <a:gd name="T13" fmla="*/ 1 h 76"/>
                  <a:gd name="T14" fmla="*/ 1 w 325"/>
                  <a:gd name="T15" fmla="*/ 1 h 76"/>
                  <a:gd name="T16" fmla="*/ 1 w 325"/>
                  <a:gd name="T17" fmla="*/ 1 h 76"/>
                  <a:gd name="T18" fmla="*/ 1 w 325"/>
                  <a:gd name="T19" fmla="*/ 1 h 76"/>
                  <a:gd name="T20" fmla="*/ 1 w 325"/>
                  <a:gd name="T21" fmla="*/ 1 h 76"/>
                  <a:gd name="T22" fmla="*/ 1 w 325"/>
                  <a:gd name="T23" fmla="*/ 1 h 76"/>
                  <a:gd name="T24" fmla="*/ 0 w 325"/>
                  <a:gd name="T25" fmla="*/ 1 h 76"/>
                  <a:gd name="T26" fmla="*/ 0 w 325"/>
                  <a:gd name="T27" fmla="*/ 1 h 7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5"/>
                  <a:gd name="T43" fmla="*/ 0 h 76"/>
                  <a:gd name="T44" fmla="*/ 325 w 325"/>
                  <a:gd name="T45" fmla="*/ 76 h 7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5" h="76">
                    <a:moveTo>
                      <a:pt x="0" y="45"/>
                    </a:moveTo>
                    <a:lnTo>
                      <a:pt x="19" y="26"/>
                    </a:lnTo>
                    <a:lnTo>
                      <a:pt x="84" y="5"/>
                    </a:lnTo>
                    <a:lnTo>
                      <a:pt x="122" y="0"/>
                    </a:lnTo>
                    <a:lnTo>
                      <a:pt x="167" y="5"/>
                    </a:lnTo>
                    <a:lnTo>
                      <a:pt x="213" y="2"/>
                    </a:lnTo>
                    <a:lnTo>
                      <a:pt x="257" y="15"/>
                    </a:lnTo>
                    <a:lnTo>
                      <a:pt x="293" y="21"/>
                    </a:lnTo>
                    <a:lnTo>
                      <a:pt x="325" y="43"/>
                    </a:lnTo>
                    <a:lnTo>
                      <a:pt x="318" y="60"/>
                    </a:lnTo>
                    <a:lnTo>
                      <a:pt x="297" y="76"/>
                    </a:lnTo>
                    <a:lnTo>
                      <a:pt x="150" y="59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" name="Freeform 104"/>
              <p:cNvSpPr>
                <a:spLocks/>
              </p:cNvSpPr>
              <p:nvPr/>
            </p:nvSpPr>
            <p:spPr bwMode="auto">
              <a:xfrm>
                <a:off x="4467" y="3465"/>
                <a:ext cx="76" cy="36"/>
              </a:xfrm>
              <a:custGeom>
                <a:avLst/>
                <a:gdLst>
                  <a:gd name="T0" fmla="*/ 1 w 152"/>
                  <a:gd name="T1" fmla="*/ 1 h 72"/>
                  <a:gd name="T2" fmla="*/ 0 w 152"/>
                  <a:gd name="T3" fmla="*/ 1 h 72"/>
                  <a:gd name="T4" fmla="*/ 1 w 152"/>
                  <a:gd name="T5" fmla="*/ 1 h 72"/>
                  <a:gd name="T6" fmla="*/ 1 w 152"/>
                  <a:gd name="T7" fmla="*/ 1 h 72"/>
                  <a:gd name="T8" fmla="*/ 1 w 152"/>
                  <a:gd name="T9" fmla="*/ 0 h 72"/>
                  <a:gd name="T10" fmla="*/ 1 w 152"/>
                  <a:gd name="T11" fmla="*/ 1 h 72"/>
                  <a:gd name="T12" fmla="*/ 1 w 152"/>
                  <a:gd name="T13" fmla="*/ 1 h 72"/>
                  <a:gd name="T14" fmla="*/ 1 w 152"/>
                  <a:gd name="T15" fmla="*/ 1 h 72"/>
                  <a:gd name="T16" fmla="*/ 1 w 152"/>
                  <a:gd name="T17" fmla="*/ 1 h 72"/>
                  <a:gd name="T18" fmla="*/ 1 w 152"/>
                  <a:gd name="T19" fmla="*/ 1 h 72"/>
                  <a:gd name="T20" fmla="*/ 1 w 152"/>
                  <a:gd name="T21" fmla="*/ 1 h 72"/>
                  <a:gd name="T22" fmla="*/ 1 w 152"/>
                  <a:gd name="T23" fmla="*/ 1 h 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2"/>
                  <a:gd name="T37" fmla="*/ 0 h 72"/>
                  <a:gd name="T38" fmla="*/ 152 w 152"/>
                  <a:gd name="T39" fmla="*/ 72 h 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2" h="72">
                    <a:moveTo>
                      <a:pt x="17" y="47"/>
                    </a:moveTo>
                    <a:lnTo>
                      <a:pt x="0" y="34"/>
                    </a:lnTo>
                    <a:lnTo>
                      <a:pt x="17" y="24"/>
                    </a:lnTo>
                    <a:lnTo>
                      <a:pt x="62" y="9"/>
                    </a:lnTo>
                    <a:lnTo>
                      <a:pt x="108" y="0"/>
                    </a:lnTo>
                    <a:lnTo>
                      <a:pt x="142" y="9"/>
                    </a:lnTo>
                    <a:lnTo>
                      <a:pt x="152" y="28"/>
                    </a:lnTo>
                    <a:lnTo>
                      <a:pt x="152" y="53"/>
                    </a:lnTo>
                    <a:lnTo>
                      <a:pt x="144" y="64"/>
                    </a:lnTo>
                    <a:lnTo>
                      <a:pt x="131" y="72"/>
                    </a:lnTo>
                    <a:lnTo>
                      <a:pt x="17" y="47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" name="Freeform 105"/>
              <p:cNvSpPr>
                <a:spLocks/>
              </p:cNvSpPr>
              <p:nvPr/>
            </p:nvSpPr>
            <p:spPr bwMode="auto">
              <a:xfrm>
                <a:off x="4356" y="3447"/>
                <a:ext cx="27" cy="24"/>
              </a:xfrm>
              <a:custGeom>
                <a:avLst/>
                <a:gdLst>
                  <a:gd name="T0" fmla="*/ 1 w 53"/>
                  <a:gd name="T1" fmla="*/ 0 h 47"/>
                  <a:gd name="T2" fmla="*/ 0 w 53"/>
                  <a:gd name="T3" fmla="*/ 1 h 47"/>
                  <a:gd name="T4" fmla="*/ 1 w 53"/>
                  <a:gd name="T5" fmla="*/ 1 h 47"/>
                  <a:gd name="T6" fmla="*/ 1 w 53"/>
                  <a:gd name="T7" fmla="*/ 1 h 47"/>
                  <a:gd name="T8" fmla="*/ 1 w 53"/>
                  <a:gd name="T9" fmla="*/ 1 h 47"/>
                  <a:gd name="T10" fmla="*/ 1 w 53"/>
                  <a:gd name="T11" fmla="*/ 1 h 47"/>
                  <a:gd name="T12" fmla="*/ 1 w 53"/>
                  <a:gd name="T13" fmla="*/ 0 h 47"/>
                  <a:gd name="T14" fmla="*/ 1 w 53"/>
                  <a:gd name="T15" fmla="*/ 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3"/>
                  <a:gd name="T25" fmla="*/ 0 h 47"/>
                  <a:gd name="T26" fmla="*/ 53 w 53"/>
                  <a:gd name="T27" fmla="*/ 47 h 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3" h="47">
                    <a:moveTo>
                      <a:pt x="2" y="0"/>
                    </a:moveTo>
                    <a:lnTo>
                      <a:pt x="0" y="26"/>
                    </a:lnTo>
                    <a:lnTo>
                      <a:pt x="8" y="47"/>
                    </a:lnTo>
                    <a:lnTo>
                      <a:pt x="33" y="47"/>
                    </a:lnTo>
                    <a:lnTo>
                      <a:pt x="53" y="15"/>
                    </a:lnTo>
                    <a:lnTo>
                      <a:pt x="33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" name="Freeform 106"/>
              <p:cNvSpPr>
                <a:spLocks/>
              </p:cNvSpPr>
              <p:nvPr/>
            </p:nvSpPr>
            <p:spPr bwMode="auto">
              <a:xfrm>
                <a:off x="4404" y="3452"/>
                <a:ext cx="28" cy="26"/>
              </a:xfrm>
              <a:custGeom>
                <a:avLst/>
                <a:gdLst>
                  <a:gd name="T0" fmla="*/ 0 w 57"/>
                  <a:gd name="T1" fmla="*/ 0 h 53"/>
                  <a:gd name="T2" fmla="*/ 0 w 57"/>
                  <a:gd name="T3" fmla="*/ 0 h 53"/>
                  <a:gd name="T4" fmla="*/ 0 w 57"/>
                  <a:gd name="T5" fmla="*/ 0 h 53"/>
                  <a:gd name="T6" fmla="*/ 0 w 57"/>
                  <a:gd name="T7" fmla="*/ 0 h 53"/>
                  <a:gd name="T8" fmla="*/ 0 w 57"/>
                  <a:gd name="T9" fmla="*/ 0 h 53"/>
                  <a:gd name="T10" fmla="*/ 0 w 57"/>
                  <a:gd name="T11" fmla="*/ 0 h 53"/>
                  <a:gd name="T12" fmla="*/ 0 w 57"/>
                  <a:gd name="T13" fmla="*/ 0 h 53"/>
                  <a:gd name="T14" fmla="*/ 0 w 57"/>
                  <a:gd name="T15" fmla="*/ 0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"/>
                  <a:gd name="T25" fmla="*/ 0 h 53"/>
                  <a:gd name="T26" fmla="*/ 57 w 57"/>
                  <a:gd name="T27" fmla="*/ 53 h 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" h="53">
                    <a:moveTo>
                      <a:pt x="12" y="0"/>
                    </a:moveTo>
                    <a:lnTo>
                      <a:pt x="0" y="23"/>
                    </a:lnTo>
                    <a:lnTo>
                      <a:pt x="2" y="48"/>
                    </a:lnTo>
                    <a:lnTo>
                      <a:pt x="25" y="53"/>
                    </a:lnTo>
                    <a:lnTo>
                      <a:pt x="57" y="23"/>
                    </a:lnTo>
                    <a:lnTo>
                      <a:pt x="44" y="1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" name="Freeform 107"/>
              <p:cNvSpPr>
                <a:spLocks/>
              </p:cNvSpPr>
              <p:nvPr/>
            </p:nvSpPr>
            <p:spPr bwMode="auto">
              <a:xfrm>
                <a:off x="4437" y="3459"/>
                <a:ext cx="23" cy="25"/>
              </a:xfrm>
              <a:custGeom>
                <a:avLst/>
                <a:gdLst>
                  <a:gd name="T0" fmla="*/ 1 w 45"/>
                  <a:gd name="T1" fmla="*/ 0 h 50"/>
                  <a:gd name="T2" fmla="*/ 0 w 45"/>
                  <a:gd name="T3" fmla="*/ 1 h 50"/>
                  <a:gd name="T4" fmla="*/ 1 w 45"/>
                  <a:gd name="T5" fmla="*/ 1 h 50"/>
                  <a:gd name="T6" fmla="*/ 1 w 45"/>
                  <a:gd name="T7" fmla="*/ 1 h 50"/>
                  <a:gd name="T8" fmla="*/ 1 w 45"/>
                  <a:gd name="T9" fmla="*/ 1 h 50"/>
                  <a:gd name="T10" fmla="*/ 1 w 45"/>
                  <a:gd name="T11" fmla="*/ 1 h 50"/>
                  <a:gd name="T12" fmla="*/ 1 w 45"/>
                  <a:gd name="T13" fmla="*/ 1 h 50"/>
                  <a:gd name="T14" fmla="*/ 1 w 45"/>
                  <a:gd name="T15" fmla="*/ 0 h 50"/>
                  <a:gd name="T16" fmla="*/ 1 w 45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"/>
                  <a:gd name="T28" fmla="*/ 0 h 50"/>
                  <a:gd name="T29" fmla="*/ 45 w 45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" h="50">
                    <a:moveTo>
                      <a:pt x="21" y="0"/>
                    </a:moveTo>
                    <a:lnTo>
                      <a:pt x="0" y="35"/>
                    </a:lnTo>
                    <a:lnTo>
                      <a:pt x="2" y="46"/>
                    </a:lnTo>
                    <a:lnTo>
                      <a:pt x="21" y="50"/>
                    </a:lnTo>
                    <a:lnTo>
                      <a:pt x="38" y="38"/>
                    </a:lnTo>
                    <a:lnTo>
                      <a:pt x="45" y="21"/>
                    </a:lnTo>
                    <a:lnTo>
                      <a:pt x="42" y="1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" name="Freeform 108"/>
              <p:cNvSpPr>
                <a:spLocks/>
              </p:cNvSpPr>
              <p:nvPr/>
            </p:nvSpPr>
            <p:spPr bwMode="auto">
              <a:xfrm>
                <a:off x="4470" y="3465"/>
                <a:ext cx="68" cy="32"/>
              </a:xfrm>
              <a:custGeom>
                <a:avLst/>
                <a:gdLst>
                  <a:gd name="T0" fmla="*/ 1 w 135"/>
                  <a:gd name="T1" fmla="*/ 1 h 64"/>
                  <a:gd name="T2" fmla="*/ 1 w 135"/>
                  <a:gd name="T3" fmla="*/ 1 h 64"/>
                  <a:gd name="T4" fmla="*/ 1 w 135"/>
                  <a:gd name="T5" fmla="*/ 1 h 64"/>
                  <a:gd name="T6" fmla="*/ 1 w 135"/>
                  <a:gd name="T7" fmla="*/ 1 h 64"/>
                  <a:gd name="T8" fmla="*/ 0 w 135"/>
                  <a:gd name="T9" fmla="*/ 1 h 64"/>
                  <a:gd name="T10" fmla="*/ 1 w 135"/>
                  <a:gd name="T11" fmla="*/ 1 h 64"/>
                  <a:gd name="T12" fmla="*/ 1 w 135"/>
                  <a:gd name="T13" fmla="*/ 1 h 64"/>
                  <a:gd name="T14" fmla="*/ 1 w 135"/>
                  <a:gd name="T15" fmla="*/ 1 h 64"/>
                  <a:gd name="T16" fmla="*/ 1 w 135"/>
                  <a:gd name="T17" fmla="*/ 1 h 64"/>
                  <a:gd name="T18" fmla="*/ 1 w 135"/>
                  <a:gd name="T19" fmla="*/ 1 h 64"/>
                  <a:gd name="T20" fmla="*/ 1 w 135"/>
                  <a:gd name="T21" fmla="*/ 1 h 64"/>
                  <a:gd name="T22" fmla="*/ 1 w 135"/>
                  <a:gd name="T23" fmla="*/ 0 h 64"/>
                  <a:gd name="T24" fmla="*/ 1 w 135"/>
                  <a:gd name="T25" fmla="*/ 1 h 64"/>
                  <a:gd name="T26" fmla="*/ 1 w 135"/>
                  <a:gd name="T27" fmla="*/ 1 h 6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5"/>
                  <a:gd name="T43" fmla="*/ 0 h 64"/>
                  <a:gd name="T44" fmla="*/ 135 w 135"/>
                  <a:gd name="T45" fmla="*/ 64 h 6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5" h="64">
                    <a:moveTo>
                      <a:pt x="129" y="9"/>
                    </a:moveTo>
                    <a:lnTo>
                      <a:pt x="135" y="26"/>
                    </a:lnTo>
                    <a:lnTo>
                      <a:pt x="128" y="47"/>
                    </a:lnTo>
                    <a:lnTo>
                      <a:pt x="118" y="64"/>
                    </a:lnTo>
                    <a:lnTo>
                      <a:pt x="0" y="42"/>
                    </a:lnTo>
                    <a:lnTo>
                      <a:pt x="12" y="26"/>
                    </a:lnTo>
                    <a:lnTo>
                      <a:pt x="40" y="30"/>
                    </a:lnTo>
                    <a:lnTo>
                      <a:pt x="55" y="24"/>
                    </a:lnTo>
                    <a:lnTo>
                      <a:pt x="69" y="28"/>
                    </a:lnTo>
                    <a:lnTo>
                      <a:pt x="80" y="17"/>
                    </a:lnTo>
                    <a:lnTo>
                      <a:pt x="97" y="24"/>
                    </a:lnTo>
                    <a:lnTo>
                      <a:pt x="116" y="0"/>
                    </a:lnTo>
                    <a:lnTo>
                      <a:pt x="129" y="9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" name="Freeform 109"/>
              <p:cNvSpPr>
                <a:spLocks/>
              </p:cNvSpPr>
              <p:nvPr/>
            </p:nvSpPr>
            <p:spPr bwMode="auto">
              <a:xfrm>
                <a:off x="4273" y="3427"/>
                <a:ext cx="18" cy="26"/>
              </a:xfrm>
              <a:custGeom>
                <a:avLst/>
                <a:gdLst>
                  <a:gd name="T0" fmla="*/ 1 w 34"/>
                  <a:gd name="T1" fmla="*/ 0 h 53"/>
                  <a:gd name="T2" fmla="*/ 1 w 34"/>
                  <a:gd name="T3" fmla="*/ 0 h 53"/>
                  <a:gd name="T4" fmla="*/ 1 w 34"/>
                  <a:gd name="T5" fmla="*/ 0 h 53"/>
                  <a:gd name="T6" fmla="*/ 1 w 34"/>
                  <a:gd name="T7" fmla="*/ 0 h 53"/>
                  <a:gd name="T8" fmla="*/ 0 w 34"/>
                  <a:gd name="T9" fmla="*/ 0 h 53"/>
                  <a:gd name="T10" fmla="*/ 1 w 34"/>
                  <a:gd name="T11" fmla="*/ 0 h 53"/>
                  <a:gd name="T12" fmla="*/ 1 w 34"/>
                  <a:gd name="T13" fmla="*/ 0 h 53"/>
                  <a:gd name="T14" fmla="*/ 1 w 34"/>
                  <a:gd name="T15" fmla="*/ 0 h 53"/>
                  <a:gd name="T16" fmla="*/ 1 w 34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53"/>
                  <a:gd name="T29" fmla="*/ 34 w 34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53">
                    <a:moveTo>
                      <a:pt x="28" y="4"/>
                    </a:moveTo>
                    <a:lnTo>
                      <a:pt x="34" y="34"/>
                    </a:lnTo>
                    <a:lnTo>
                      <a:pt x="26" y="53"/>
                    </a:lnTo>
                    <a:lnTo>
                      <a:pt x="11" y="45"/>
                    </a:lnTo>
                    <a:lnTo>
                      <a:pt x="0" y="19"/>
                    </a:lnTo>
                    <a:lnTo>
                      <a:pt x="9" y="2"/>
                    </a:lnTo>
                    <a:lnTo>
                      <a:pt x="21" y="0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" name="Freeform 110"/>
              <p:cNvSpPr>
                <a:spLocks/>
              </p:cNvSpPr>
              <p:nvPr/>
            </p:nvSpPr>
            <p:spPr bwMode="auto">
              <a:xfrm>
                <a:off x="4209" y="3437"/>
                <a:ext cx="65" cy="22"/>
              </a:xfrm>
              <a:custGeom>
                <a:avLst/>
                <a:gdLst>
                  <a:gd name="T0" fmla="*/ 0 w 131"/>
                  <a:gd name="T1" fmla="*/ 1 h 43"/>
                  <a:gd name="T2" fmla="*/ 0 w 131"/>
                  <a:gd name="T3" fmla="*/ 1 h 43"/>
                  <a:gd name="T4" fmla="*/ 0 w 131"/>
                  <a:gd name="T5" fmla="*/ 1 h 43"/>
                  <a:gd name="T6" fmla="*/ 0 w 131"/>
                  <a:gd name="T7" fmla="*/ 1 h 43"/>
                  <a:gd name="T8" fmla="*/ 0 w 131"/>
                  <a:gd name="T9" fmla="*/ 1 h 43"/>
                  <a:gd name="T10" fmla="*/ 0 w 131"/>
                  <a:gd name="T11" fmla="*/ 1 h 43"/>
                  <a:gd name="T12" fmla="*/ 0 w 131"/>
                  <a:gd name="T13" fmla="*/ 0 h 43"/>
                  <a:gd name="T14" fmla="*/ 0 w 131"/>
                  <a:gd name="T15" fmla="*/ 1 h 43"/>
                  <a:gd name="T16" fmla="*/ 0 w 131"/>
                  <a:gd name="T17" fmla="*/ 1 h 43"/>
                  <a:gd name="T18" fmla="*/ 0 w 131"/>
                  <a:gd name="T19" fmla="*/ 1 h 43"/>
                  <a:gd name="T20" fmla="*/ 0 w 131"/>
                  <a:gd name="T21" fmla="*/ 1 h 43"/>
                  <a:gd name="T22" fmla="*/ 0 w 131"/>
                  <a:gd name="T23" fmla="*/ 1 h 43"/>
                  <a:gd name="T24" fmla="*/ 0 w 131"/>
                  <a:gd name="T25" fmla="*/ 1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1"/>
                  <a:gd name="T40" fmla="*/ 0 h 43"/>
                  <a:gd name="T41" fmla="*/ 131 w 131"/>
                  <a:gd name="T42" fmla="*/ 43 h 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1" h="43">
                    <a:moveTo>
                      <a:pt x="28" y="13"/>
                    </a:moveTo>
                    <a:lnTo>
                      <a:pt x="36" y="19"/>
                    </a:lnTo>
                    <a:lnTo>
                      <a:pt x="57" y="9"/>
                    </a:lnTo>
                    <a:lnTo>
                      <a:pt x="66" y="19"/>
                    </a:lnTo>
                    <a:lnTo>
                      <a:pt x="89" y="3"/>
                    </a:lnTo>
                    <a:lnTo>
                      <a:pt x="104" y="13"/>
                    </a:lnTo>
                    <a:lnTo>
                      <a:pt x="123" y="0"/>
                    </a:lnTo>
                    <a:lnTo>
                      <a:pt x="131" y="32"/>
                    </a:lnTo>
                    <a:lnTo>
                      <a:pt x="83" y="43"/>
                    </a:lnTo>
                    <a:lnTo>
                      <a:pt x="5" y="38"/>
                    </a:lnTo>
                    <a:lnTo>
                      <a:pt x="0" y="21"/>
                    </a:lnTo>
                    <a:lnTo>
                      <a:pt x="28" y="13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" name="Freeform 111"/>
              <p:cNvSpPr>
                <a:spLocks/>
              </p:cNvSpPr>
              <p:nvPr/>
            </p:nvSpPr>
            <p:spPr bwMode="auto">
              <a:xfrm>
                <a:off x="4027" y="3524"/>
                <a:ext cx="49" cy="105"/>
              </a:xfrm>
              <a:custGeom>
                <a:avLst/>
                <a:gdLst>
                  <a:gd name="T0" fmla="*/ 0 w 97"/>
                  <a:gd name="T1" fmla="*/ 1 h 210"/>
                  <a:gd name="T2" fmla="*/ 0 w 97"/>
                  <a:gd name="T3" fmla="*/ 1 h 210"/>
                  <a:gd name="T4" fmla="*/ 1 w 97"/>
                  <a:gd name="T5" fmla="*/ 0 h 210"/>
                  <a:gd name="T6" fmla="*/ 1 w 97"/>
                  <a:gd name="T7" fmla="*/ 0 h 210"/>
                  <a:gd name="T8" fmla="*/ 1 w 97"/>
                  <a:gd name="T9" fmla="*/ 1 h 210"/>
                  <a:gd name="T10" fmla="*/ 1 w 97"/>
                  <a:gd name="T11" fmla="*/ 1 h 210"/>
                  <a:gd name="T12" fmla="*/ 0 w 97"/>
                  <a:gd name="T13" fmla="*/ 1 h 210"/>
                  <a:gd name="T14" fmla="*/ 0 w 97"/>
                  <a:gd name="T15" fmla="*/ 1 h 2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7"/>
                  <a:gd name="T25" fmla="*/ 0 h 210"/>
                  <a:gd name="T26" fmla="*/ 97 w 97"/>
                  <a:gd name="T27" fmla="*/ 210 h 21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7" h="210">
                    <a:moveTo>
                      <a:pt x="0" y="210"/>
                    </a:moveTo>
                    <a:lnTo>
                      <a:pt x="0" y="11"/>
                    </a:lnTo>
                    <a:lnTo>
                      <a:pt x="11" y="0"/>
                    </a:lnTo>
                    <a:lnTo>
                      <a:pt x="91" y="0"/>
                    </a:lnTo>
                    <a:lnTo>
                      <a:pt x="97" y="15"/>
                    </a:lnTo>
                    <a:lnTo>
                      <a:pt x="97" y="210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" name="Freeform 112"/>
              <p:cNvSpPr>
                <a:spLocks/>
              </p:cNvSpPr>
              <p:nvPr/>
            </p:nvSpPr>
            <p:spPr bwMode="auto">
              <a:xfrm>
                <a:off x="4035" y="3556"/>
                <a:ext cx="8" cy="35"/>
              </a:xfrm>
              <a:custGeom>
                <a:avLst/>
                <a:gdLst>
                  <a:gd name="T0" fmla="*/ 0 w 15"/>
                  <a:gd name="T1" fmla="*/ 0 h 70"/>
                  <a:gd name="T2" fmla="*/ 0 w 15"/>
                  <a:gd name="T3" fmla="*/ 1 h 70"/>
                  <a:gd name="T4" fmla="*/ 1 w 15"/>
                  <a:gd name="T5" fmla="*/ 1 h 70"/>
                  <a:gd name="T6" fmla="*/ 0 w 15"/>
                  <a:gd name="T7" fmla="*/ 0 h 70"/>
                  <a:gd name="T8" fmla="*/ 0 w 15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70"/>
                  <a:gd name="T17" fmla="*/ 15 w 15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70">
                    <a:moveTo>
                      <a:pt x="0" y="0"/>
                    </a:moveTo>
                    <a:lnTo>
                      <a:pt x="0" y="70"/>
                    </a:lnTo>
                    <a:lnTo>
                      <a:pt x="15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7" name="Freeform 113"/>
              <p:cNvSpPr>
                <a:spLocks/>
              </p:cNvSpPr>
              <p:nvPr/>
            </p:nvSpPr>
            <p:spPr bwMode="auto">
              <a:xfrm>
                <a:off x="4040" y="3531"/>
                <a:ext cx="21" cy="21"/>
              </a:xfrm>
              <a:custGeom>
                <a:avLst/>
                <a:gdLst>
                  <a:gd name="T0" fmla="*/ 0 w 42"/>
                  <a:gd name="T1" fmla="*/ 0 h 42"/>
                  <a:gd name="T2" fmla="*/ 1 w 42"/>
                  <a:gd name="T3" fmla="*/ 1 h 42"/>
                  <a:gd name="T4" fmla="*/ 1 w 42"/>
                  <a:gd name="T5" fmla="*/ 0 h 42"/>
                  <a:gd name="T6" fmla="*/ 0 w 42"/>
                  <a:gd name="T7" fmla="*/ 0 h 42"/>
                  <a:gd name="T8" fmla="*/ 0 w 42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42"/>
                  <a:gd name="T17" fmla="*/ 42 w 42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42">
                    <a:moveTo>
                      <a:pt x="0" y="0"/>
                    </a:moveTo>
                    <a:lnTo>
                      <a:pt x="23" y="42"/>
                    </a:lnTo>
                    <a:lnTo>
                      <a:pt x="4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8" name="Freeform 114"/>
              <p:cNvSpPr>
                <a:spLocks/>
              </p:cNvSpPr>
              <p:nvPr/>
            </p:nvSpPr>
            <p:spPr bwMode="auto">
              <a:xfrm>
                <a:off x="4043" y="3499"/>
                <a:ext cx="147" cy="120"/>
              </a:xfrm>
              <a:custGeom>
                <a:avLst/>
                <a:gdLst>
                  <a:gd name="T0" fmla="*/ 0 w 295"/>
                  <a:gd name="T1" fmla="*/ 1 h 240"/>
                  <a:gd name="T2" fmla="*/ 0 w 295"/>
                  <a:gd name="T3" fmla="*/ 1 h 240"/>
                  <a:gd name="T4" fmla="*/ 0 w 295"/>
                  <a:gd name="T5" fmla="*/ 1 h 240"/>
                  <a:gd name="T6" fmla="*/ 0 w 295"/>
                  <a:gd name="T7" fmla="*/ 1 h 240"/>
                  <a:gd name="T8" fmla="*/ 0 w 295"/>
                  <a:gd name="T9" fmla="*/ 1 h 240"/>
                  <a:gd name="T10" fmla="*/ 0 w 295"/>
                  <a:gd name="T11" fmla="*/ 0 h 240"/>
                  <a:gd name="T12" fmla="*/ 0 w 295"/>
                  <a:gd name="T13" fmla="*/ 1 h 240"/>
                  <a:gd name="T14" fmla="*/ 0 w 295"/>
                  <a:gd name="T15" fmla="*/ 1 h 240"/>
                  <a:gd name="T16" fmla="*/ 0 w 295"/>
                  <a:gd name="T17" fmla="*/ 1 h 2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5"/>
                  <a:gd name="T28" fmla="*/ 0 h 240"/>
                  <a:gd name="T29" fmla="*/ 295 w 295"/>
                  <a:gd name="T30" fmla="*/ 240 h 2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5" h="240">
                    <a:moveTo>
                      <a:pt x="0" y="50"/>
                    </a:moveTo>
                    <a:lnTo>
                      <a:pt x="61" y="50"/>
                    </a:lnTo>
                    <a:lnTo>
                      <a:pt x="72" y="65"/>
                    </a:lnTo>
                    <a:lnTo>
                      <a:pt x="72" y="240"/>
                    </a:lnTo>
                    <a:lnTo>
                      <a:pt x="295" y="217"/>
                    </a:lnTo>
                    <a:lnTo>
                      <a:pt x="230" y="0"/>
                    </a:lnTo>
                    <a:lnTo>
                      <a:pt x="36" y="23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9" name="Freeform 115"/>
              <p:cNvSpPr>
                <a:spLocks/>
              </p:cNvSpPr>
              <p:nvPr/>
            </p:nvSpPr>
            <p:spPr bwMode="auto">
              <a:xfrm>
                <a:off x="4228" y="3501"/>
                <a:ext cx="351" cy="160"/>
              </a:xfrm>
              <a:custGeom>
                <a:avLst/>
                <a:gdLst>
                  <a:gd name="T0" fmla="*/ 0 w 703"/>
                  <a:gd name="T1" fmla="*/ 1 h 319"/>
                  <a:gd name="T2" fmla="*/ 0 w 703"/>
                  <a:gd name="T3" fmla="*/ 1 h 319"/>
                  <a:gd name="T4" fmla="*/ 0 w 703"/>
                  <a:gd name="T5" fmla="*/ 1 h 319"/>
                  <a:gd name="T6" fmla="*/ 0 w 703"/>
                  <a:gd name="T7" fmla="*/ 1 h 319"/>
                  <a:gd name="T8" fmla="*/ 0 w 703"/>
                  <a:gd name="T9" fmla="*/ 1 h 319"/>
                  <a:gd name="T10" fmla="*/ 0 w 703"/>
                  <a:gd name="T11" fmla="*/ 0 h 319"/>
                  <a:gd name="T12" fmla="*/ 0 w 703"/>
                  <a:gd name="T13" fmla="*/ 1 h 319"/>
                  <a:gd name="T14" fmla="*/ 0 w 703"/>
                  <a:gd name="T15" fmla="*/ 1 h 3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03"/>
                  <a:gd name="T25" fmla="*/ 0 h 319"/>
                  <a:gd name="T26" fmla="*/ 703 w 703"/>
                  <a:gd name="T27" fmla="*/ 319 h 3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03" h="319">
                    <a:moveTo>
                      <a:pt x="0" y="27"/>
                    </a:moveTo>
                    <a:lnTo>
                      <a:pt x="41" y="296"/>
                    </a:lnTo>
                    <a:lnTo>
                      <a:pt x="526" y="319"/>
                    </a:lnTo>
                    <a:lnTo>
                      <a:pt x="703" y="308"/>
                    </a:lnTo>
                    <a:lnTo>
                      <a:pt x="619" y="57"/>
                    </a:lnTo>
                    <a:lnTo>
                      <a:pt x="70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0" name="Freeform 116"/>
              <p:cNvSpPr>
                <a:spLocks/>
              </p:cNvSpPr>
              <p:nvPr/>
            </p:nvSpPr>
            <p:spPr bwMode="auto">
              <a:xfrm>
                <a:off x="4513" y="3540"/>
                <a:ext cx="42" cy="100"/>
              </a:xfrm>
              <a:custGeom>
                <a:avLst/>
                <a:gdLst>
                  <a:gd name="T0" fmla="*/ 0 w 83"/>
                  <a:gd name="T1" fmla="*/ 0 h 199"/>
                  <a:gd name="T2" fmla="*/ 1 w 83"/>
                  <a:gd name="T3" fmla="*/ 1 h 199"/>
                  <a:gd name="T4" fmla="*/ 1 w 83"/>
                  <a:gd name="T5" fmla="*/ 1 h 199"/>
                  <a:gd name="T6" fmla="*/ 1 w 83"/>
                  <a:gd name="T7" fmla="*/ 1 h 199"/>
                  <a:gd name="T8" fmla="*/ 0 w 83"/>
                  <a:gd name="T9" fmla="*/ 0 h 199"/>
                  <a:gd name="T10" fmla="*/ 0 w 83"/>
                  <a:gd name="T11" fmla="*/ 0 h 1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99"/>
                  <a:gd name="T20" fmla="*/ 83 w 83"/>
                  <a:gd name="T21" fmla="*/ 199 h 1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99">
                    <a:moveTo>
                      <a:pt x="0" y="0"/>
                    </a:moveTo>
                    <a:lnTo>
                      <a:pt x="61" y="199"/>
                    </a:lnTo>
                    <a:lnTo>
                      <a:pt x="83" y="199"/>
                    </a:lnTo>
                    <a:lnTo>
                      <a:pt x="23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" name="Freeform 117"/>
              <p:cNvSpPr>
                <a:spLocks/>
              </p:cNvSpPr>
              <p:nvPr/>
            </p:nvSpPr>
            <p:spPr bwMode="auto">
              <a:xfrm>
                <a:off x="4516" y="3990"/>
                <a:ext cx="510" cy="148"/>
              </a:xfrm>
              <a:custGeom>
                <a:avLst/>
                <a:gdLst>
                  <a:gd name="T0" fmla="*/ 0 w 1021"/>
                  <a:gd name="T1" fmla="*/ 0 h 294"/>
                  <a:gd name="T2" fmla="*/ 0 w 1021"/>
                  <a:gd name="T3" fmla="*/ 1 h 294"/>
                  <a:gd name="T4" fmla="*/ 0 w 1021"/>
                  <a:gd name="T5" fmla="*/ 1 h 294"/>
                  <a:gd name="T6" fmla="*/ 0 w 1021"/>
                  <a:gd name="T7" fmla="*/ 1 h 294"/>
                  <a:gd name="T8" fmla="*/ 0 w 1021"/>
                  <a:gd name="T9" fmla="*/ 1 h 294"/>
                  <a:gd name="T10" fmla="*/ 0 w 1021"/>
                  <a:gd name="T11" fmla="*/ 1 h 294"/>
                  <a:gd name="T12" fmla="*/ 0 w 1021"/>
                  <a:gd name="T13" fmla="*/ 1 h 294"/>
                  <a:gd name="T14" fmla="*/ 0 w 1021"/>
                  <a:gd name="T15" fmla="*/ 1 h 294"/>
                  <a:gd name="T16" fmla="*/ 0 w 1021"/>
                  <a:gd name="T17" fmla="*/ 0 h 294"/>
                  <a:gd name="T18" fmla="*/ 0 w 1021"/>
                  <a:gd name="T19" fmla="*/ 0 h 294"/>
                  <a:gd name="T20" fmla="*/ 0 w 1021"/>
                  <a:gd name="T21" fmla="*/ 0 h 294"/>
                  <a:gd name="T22" fmla="*/ 0 w 1021"/>
                  <a:gd name="T23" fmla="*/ 0 h 2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21"/>
                  <a:gd name="T37" fmla="*/ 0 h 294"/>
                  <a:gd name="T38" fmla="*/ 1021 w 1021"/>
                  <a:gd name="T39" fmla="*/ 294 h 29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21" h="294">
                    <a:moveTo>
                      <a:pt x="44" y="0"/>
                    </a:moveTo>
                    <a:lnTo>
                      <a:pt x="0" y="288"/>
                    </a:lnTo>
                    <a:lnTo>
                      <a:pt x="97" y="258"/>
                    </a:lnTo>
                    <a:lnTo>
                      <a:pt x="516" y="294"/>
                    </a:lnTo>
                    <a:lnTo>
                      <a:pt x="873" y="252"/>
                    </a:lnTo>
                    <a:lnTo>
                      <a:pt x="979" y="216"/>
                    </a:lnTo>
                    <a:lnTo>
                      <a:pt x="1004" y="169"/>
                    </a:lnTo>
                    <a:lnTo>
                      <a:pt x="1021" y="15"/>
                    </a:lnTo>
                    <a:lnTo>
                      <a:pt x="985" y="0"/>
                    </a:lnTo>
                    <a:lnTo>
                      <a:pt x="101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" name="Freeform 118"/>
              <p:cNvSpPr>
                <a:spLocks/>
              </p:cNvSpPr>
              <p:nvPr/>
            </p:nvSpPr>
            <p:spPr bwMode="auto">
              <a:xfrm>
                <a:off x="4552" y="4001"/>
                <a:ext cx="453" cy="106"/>
              </a:xfrm>
              <a:custGeom>
                <a:avLst/>
                <a:gdLst>
                  <a:gd name="T0" fmla="*/ 1 w 906"/>
                  <a:gd name="T1" fmla="*/ 0 h 213"/>
                  <a:gd name="T2" fmla="*/ 0 w 906"/>
                  <a:gd name="T3" fmla="*/ 0 h 213"/>
                  <a:gd name="T4" fmla="*/ 1 w 906"/>
                  <a:gd name="T5" fmla="*/ 0 h 213"/>
                  <a:gd name="T6" fmla="*/ 1 w 906"/>
                  <a:gd name="T7" fmla="*/ 0 h 213"/>
                  <a:gd name="T8" fmla="*/ 1 w 906"/>
                  <a:gd name="T9" fmla="*/ 0 h 213"/>
                  <a:gd name="T10" fmla="*/ 1 w 906"/>
                  <a:gd name="T11" fmla="*/ 0 h 213"/>
                  <a:gd name="T12" fmla="*/ 1 w 906"/>
                  <a:gd name="T13" fmla="*/ 0 h 213"/>
                  <a:gd name="T14" fmla="*/ 1 w 906"/>
                  <a:gd name="T15" fmla="*/ 0 h 213"/>
                  <a:gd name="T16" fmla="*/ 1 w 906"/>
                  <a:gd name="T17" fmla="*/ 0 h 213"/>
                  <a:gd name="T18" fmla="*/ 1 w 906"/>
                  <a:gd name="T19" fmla="*/ 0 h 213"/>
                  <a:gd name="T20" fmla="*/ 1 w 906"/>
                  <a:gd name="T21" fmla="*/ 0 h 213"/>
                  <a:gd name="T22" fmla="*/ 1 w 906"/>
                  <a:gd name="T23" fmla="*/ 0 h 2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06"/>
                  <a:gd name="T37" fmla="*/ 0 h 213"/>
                  <a:gd name="T38" fmla="*/ 906 w 906"/>
                  <a:gd name="T39" fmla="*/ 213 h 2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06" h="213">
                    <a:moveTo>
                      <a:pt x="11" y="35"/>
                    </a:moveTo>
                    <a:lnTo>
                      <a:pt x="0" y="185"/>
                    </a:lnTo>
                    <a:lnTo>
                      <a:pt x="150" y="213"/>
                    </a:lnTo>
                    <a:lnTo>
                      <a:pt x="484" y="213"/>
                    </a:lnTo>
                    <a:lnTo>
                      <a:pt x="813" y="191"/>
                    </a:lnTo>
                    <a:lnTo>
                      <a:pt x="897" y="162"/>
                    </a:lnTo>
                    <a:lnTo>
                      <a:pt x="906" y="42"/>
                    </a:lnTo>
                    <a:lnTo>
                      <a:pt x="878" y="0"/>
                    </a:lnTo>
                    <a:lnTo>
                      <a:pt x="490" y="8"/>
                    </a:lnTo>
                    <a:lnTo>
                      <a:pt x="97" y="14"/>
                    </a:lnTo>
                    <a:lnTo>
                      <a:pt x="11" y="35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3" name="Freeform 119"/>
              <p:cNvSpPr>
                <a:spLocks/>
              </p:cNvSpPr>
              <p:nvPr/>
            </p:nvSpPr>
            <p:spPr bwMode="auto">
              <a:xfrm>
                <a:off x="4658" y="3673"/>
                <a:ext cx="258" cy="321"/>
              </a:xfrm>
              <a:custGeom>
                <a:avLst/>
                <a:gdLst>
                  <a:gd name="T0" fmla="*/ 1 w 515"/>
                  <a:gd name="T1" fmla="*/ 1 h 642"/>
                  <a:gd name="T2" fmla="*/ 0 w 515"/>
                  <a:gd name="T3" fmla="*/ 1 h 642"/>
                  <a:gd name="T4" fmla="*/ 1 w 515"/>
                  <a:gd name="T5" fmla="*/ 1 h 642"/>
                  <a:gd name="T6" fmla="*/ 1 w 515"/>
                  <a:gd name="T7" fmla="*/ 1 h 642"/>
                  <a:gd name="T8" fmla="*/ 1 w 515"/>
                  <a:gd name="T9" fmla="*/ 1 h 642"/>
                  <a:gd name="T10" fmla="*/ 1 w 515"/>
                  <a:gd name="T11" fmla="*/ 0 h 642"/>
                  <a:gd name="T12" fmla="*/ 1 w 515"/>
                  <a:gd name="T13" fmla="*/ 1 h 642"/>
                  <a:gd name="T14" fmla="*/ 1 w 515"/>
                  <a:gd name="T15" fmla="*/ 1 h 6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5"/>
                  <a:gd name="T25" fmla="*/ 0 h 642"/>
                  <a:gd name="T26" fmla="*/ 515 w 515"/>
                  <a:gd name="T27" fmla="*/ 642 h 64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5" h="642">
                    <a:moveTo>
                      <a:pt x="17" y="6"/>
                    </a:moveTo>
                    <a:lnTo>
                      <a:pt x="0" y="642"/>
                    </a:lnTo>
                    <a:lnTo>
                      <a:pt x="515" y="635"/>
                    </a:lnTo>
                    <a:lnTo>
                      <a:pt x="486" y="66"/>
                    </a:lnTo>
                    <a:lnTo>
                      <a:pt x="448" y="36"/>
                    </a:lnTo>
                    <a:lnTo>
                      <a:pt x="49" y="0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4" name="Freeform 120"/>
              <p:cNvSpPr>
                <a:spLocks/>
              </p:cNvSpPr>
              <p:nvPr/>
            </p:nvSpPr>
            <p:spPr bwMode="auto">
              <a:xfrm>
                <a:off x="4916" y="3877"/>
                <a:ext cx="77" cy="74"/>
              </a:xfrm>
              <a:custGeom>
                <a:avLst/>
                <a:gdLst>
                  <a:gd name="T0" fmla="*/ 0 w 154"/>
                  <a:gd name="T1" fmla="*/ 0 h 149"/>
                  <a:gd name="T2" fmla="*/ 1 w 154"/>
                  <a:gd name="T3" fmla="*/ 0 h 149"/>
                  <a:gd name="T4" fmla="*/ 1 w 154"/>
                  <a:gd name="T5" fmla="*/ 0 h 149"/>
                  <a:gd name="T6" fmla="*/ 1 w 154"/>
                  <a:gd name="T7" fmla="*/ 0 h 149"/>
                  <a:gd name="T8" fmla="*/ 1 w 154"/>
                  <a:gd name="T9" fmla="*/ 0 h 149"/>
                  <a:gd name="T10" fmla="*/ 0 w 154"/>
                  <a:gd name="T11" fmla="*/ 0 h 149"/>
                  <a:gd name="T12" fmla="*/ 1 w 154"/>
                  <a:gd name="T13" fmla="*/ 0 h 149"/>
                  <a:gd name="T14" fmla="*/ 0 w 154"/>
                  <a:gd name="T15" fmla="*/ 0 h 149"/>
                  <a:gd name="T16" fmla="*/ 0 w 154"/>
                  <a:gd name="T17" fmla="*/ 0 h 1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4"/>
                  <a:gd name="T28" fmla="*/ 0 h 149"/>
                  <a:gd name="T29" fmla="*/ 154 w 154"/>
                  <a:gd name="T30" fmla="*/ 149 h 1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4" h="149">
                    <a:moveTo>
                      <a:pt x="0" y="0"/>
                    </a:moveTo>
                    <a:lnTo>
                      <a:pt x="140" y="18"/>
                    </a:lnTo>
                    <a:lnTo>
                      <a:pt x="154" y="59"/>
                    </a:lnTo>
                    <a:lnTo>
                      <a:pt x="154" y="139"/>
                    </a:lnTo>
                    <a:lnTo>
                      <a:pt x="136" y="149"/>
                    </a:lnTo>
                    <a:lnTo>
                      <a:pt x="0" y="149"/>
                    </a:lnTo>
                    <a:lnTo>
                      <a:pt x="15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5" name="Freeform 121"/>
              <p:cNvSpPr>
                <a:spLocks/>
              </p:cNvSpPr>
              <p:nvPr/>
            </p:nvSpPr>
            <p:spPr bwMode="auto">
              <a:xfrm>
                <a:off x="4513" y="3859"/>
                <a:ext cx="114" cy="88"/>
              </a:xfrm>
              <a:custGeom>
                <a:avLst/>
                <a:gdLst>
                  <a:gd name="T0" fmla="*/ 1 w 228"/>
                  <a:gd name="T1" fmla="*/ 1 h 175"/>
                  <a:gd name="T2" fmla="*/ 1 w 228"/>
                  <a:gd name="T3" fmla="*/ 0 h 175"/>
                  <a:gd name="T4" fmla="*/ 1 w 228"/>
                  <a:gd name="T5" fmla="*/ 1 h 175"/>
                  <a:gd name="T6" fmla="*/ 1 w 228"/>
                  <a:gd name="T7" fmla="*/ 1 h 175"/>
                  <a:gd name="T8" fmla="*/ 1 w 228"/>
                  <a:gd name="T9" fmla="*/ 1 h 175"/>
                  <a:gd name="T10" fmla="*/ 1 w 228"/>
                  <a:gd name="T11" fmla="*/ 1 h 175"/>
                  <a:gd name="T12" fmla="*/ 0 w 228"/>
                  <a:gd name="T13" fmla="*/ 1 h 175"/>
                  <a:gd name="T14" fmla="*/ 1 w 228"/>
                  <a:gd name="T15" fmla="*/ 1 h 175"/>
                  <a:gd name="T16" fmla="*/ 1 w 228"/>
                  <a:gd name="T17" fmla="*/ 1 h 1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8"/>
                  <a:gd name="T28" fmla="*/ 0 h 175"/>
                  <a:gd name="T29" fmla="*/ 228 w 228"/>
                  <a:gd name="T30" fmla="*/ 175 h 1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8" h="175">
                    <a:moveTo>
                      <a:pt x="5" y="12"/>
                    </a:moveTo>
                    <a:lnTo>
                      <a:pt x="49" y="0"/>
                    </a:lnTo>
                    <a:lnTo>
                      <a:pt x="211" y="6"/>
                    </a:lnTo>
                    <a:lnTo>
                      <a:pt x="228" y="90"/>
                    </a:lnTo>
                    <a:lnTo>
                      <a:pt x="228" y="175"/>
                    </a:lnTo>
                    <a:lnTo>
                      <a:pt x="23" y="175"/>
                    </a:lnTo>
                    <a:lnTo>
                      <a:pt x="0" y="126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6" name="Freeform 122"/>
              <p:cNvSpPr>
                <a:spLocks/>
              </p:cNvSpPr>
              <p:nvPr/>
            </p:nvSpPr>
            <p:spPr bwMode="auto">
              <a:xfrm>
                <a:off x="4920" y="3886"/>
                <a:ext cx="73" cy="36"/>
              </a:xfrm>
              <a:custGeom>
                <a:avLst/>
                <a:gdLst>
                  <a:gd name="T0" fmla="*/ 0 w 147"/>
                  <a:gd name="T1" fmla="*/ 1 h 72"/>
                  <a:gd name="T2" fmla="*/ 0 w 147"/>
                  <a:gd name="T3" fmla="*/ 1 h 72"/>
                  <a:gd name="T4" fmla="*/ 0 w 147"/>
                  <a:gd name="T5" fmla="*/ 1 h 72"/>
                  <a:gd name="T6" fmla="*/ 0 w 147"/>
                  <a:gd name="T7" fmla="*/ 1 h 72"/>
                  <a:gd name="T8" fmla="*/ 0 w 147"/>
                  <a:gd name="T9" fmla="*/ 1 h 72"/>
                  <a:gd name="T10" fmla="*/ 0 w 147"/>
                  <a:gd name="T11" fmla="*/ 0 h 72"/>
                  <a:gd name="T12" fmla="*/ 0 w 147"/>
                  <a:gd name="T13" fmla="*/ 0 h 72"/>
                  <a:gd name="T14" fmla="*/ 0 w 147"/>
                  <a:gd name="T15" fmla="*/ 1 h 72"/>
                  <a:gd name="T16" fmla="*/ 0 w 147"/>
                  <a:gd name="T17" fmla="*/ 1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7"/>
                  <a:gd name="T28" fmla="*/ 0 h 72"/>
                  <a:gd name="T29" fmla="*/ 147 w 147"/>
                  <a:gd name="T30" fmla="*/ 72 h 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7" h="72">
                    <a:moveTo>
                      <a:pt x="8" y="36"/>
                    </a:moveTo>
                    <a:lnTo>
                      <a:pt x="55" y="60"/>
                    </a:lnTo>
                    <a:lnTo>
                      <a:pt x="91" y="41"/>
                    </a:lnTo>
                    <a:lnTo>
                      <a:pt x="147" y="72"/>
                    </a:lnTo>
                    <a:lnTo>
                      <a:pt x="147" y="19"/>
                    </a:lnTo>
                    <a:lnTo>
                      <a:pt x="133" y="0"/>
                    </a:lnTo>
                    <a:lnTo>
                      <a:pt x="0" y="0"/>
                    </a:lnTo>
                    <a:lnTo>
                      <a:pt x="8" y="36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" name="Freeform 123"/>
              <p:cNvSpPr>
                <a:spLocks/>
              </p:cNvSpPr>
              <p:nvPr/>
            </p:nvSpPr>
            <p:spPr bwMode="auto">
              <a:xfrm>
                <a:off x="4528" y="3869"/>
                <a:ext cx="88" cy="43"/>
              </a:xfrm>
              <a:custGeom>
                <a:avLst/>
                <a:gdLst>
                  <a:gd name="T0" fmla="*/ 0 w 175"/>
                  <a:gd name="T1" fmla="*/ 0 h 88"/>
                  <a:gd name="T2" fmla="*/ 1 w 175"/>
                  <a:gd name="T3" fmla="*/ 0 h 88"/>
                  <a:gd name="T4" fmla="*/ 1 w 175"/>
                  <a:gd name="T5" fmla="*/ 0 h 88"/>
                  <a:gd name="T6" fmla="*/ 1 w 175"/>
                  <a:gd name="T7" fmla="*/ 0 h 88"/>
                  <a:gd name="T8" fmla="*/ 1 w 175"/>
                  <a:gd name="T9" fmla="*/ 0 h 88"/>
                  <a:gd name="T10" fmla="*/ 1 w 175"/>
                  <a:gd name="T11" fmla="*/ 0 h 88"/>
                  <a:gd name="T12" fmla="*/ 1 w 175"/>
                  <a:gd name="T13" fmla="*/ 0 h 88"/>
                  <a:gd name="T14" fmla="*/ 1 w 175"/>
                  <a:gd name="T15" fmla="*/ 0 h 88"/>
                  <a:gd name="T16" fmla="*/ 0 w 175"/>
                  <a:gd name="T17" fmla="*/ 0 h 88"/>
                  <a:gd name="T18" fmla="*/ 0 w 175"/>
                  <a:gd name="T19" fmla="*/ 0 h 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5"/>
                  <a:gd name="T31" fmla="*/ 0 h 88"/>
                  <a:gd name="T32" fmla="*/ 175 w 175"/>
                  <a:gd name="T33" fmla="*/ 88 h 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5" h="88">
                    <a:moveTo>
                      <a:pt x="0" y="54"/>
                    </a:moveTo>
                    <a:lnTo>
                      <a:pt x="53" y="59"/>
                    </a:lnTo>
                    <a:lnTo>
                      <a:pt x="76" y="88"/>
                    </a:lnTo>
                    <a:lnTo>
                      <a:pt x="116" y="35"/>
                    </a:lnTo>
                    <a:lnTo>
                      <a:pt x="175" y="76"/>
                    </a:lnTo>
                    <a:lnTo>
                      <a:pt x="169" y="12"/>
                    </a:lnTo>
                    <a:lnTo>
                      <a:pt x="109" y="0"/>
                    </a:lnTo>
                    <a:lnTo>
                      <a:pt x="6" y="12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8" name="Freeform 124"/>
              <p:cNvSpPr>
                <a:spLocks/>
              </p:cNvSpPr>
              <p:nvPr/>
            </p:nvSpPr>
            <p:spPr bwMode="auto">
              <a:xfrm>
                <a:off x="4528" y="3874"/>
                <a:ext cx="36" cy="55"/>
              </a:xfrm>
              <a:custGeom>
                <a:avLst/>
                <a:gdLst>
                  <a:gd name="T0" fmla="*/ 0 w 72"/>
                  <a:gd name="T1" fmla="*/ 1 h 108"/>
                  <a:gd name="T2" fmla="*/ 0 w 72"/>
                  <a:gd name="T3" fmla="*/ 1 h 108"/>
                  <a:gd name="T4" fmla="*/ 1 w 72"/>
                  <a:gd name="T5" fmla="*/ 1 h 108"/>
                  <a:gd name="T6" fmla="*/ 1 w 72"/>
                  <a:gd name="T7" fmla="*/ 1 h 108"/>
                  <a:gd name="T8" fmla="*/ 1 w 72"/>
                  <a:gd name="T9" fmla="*/ 1 h 108"/>
                  <a:gd name="T10" fmla="*/ 1 w 72"/>
                  <a:gd name="T11" fmla="*/ 1 h 108"/>
                  <a:gd name="T12" fmla="*/ 1 w 72"/>
                  <a:gd name="T13" fmla="*/ 0 h 108"/>
                  <a:gd name="T14" fmla="*/ 1 w 72"/>
                  <a:gd name="T15" fmla="*/ 1 h 108"/>
                  <a:gd name="T16" fmla="*/ 0 w 72"/>
                  <a:gd name="T17" fmla="*/ 1 h 108"/>
                  <a:gd name="T18" fmla="*/ 0 w 72"/>
                  <a:gd name="T19" fmla="*/ 1 h 1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2"/>
                  <a:gd name="T31" fmla="*/ 0 h 108"/>
                  <a:gd name="T32" fmla="*/ 72 w 72"/>
                  <a:gd name="T33" fmla="*/ 108 h 10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2" h="108">
                    <a:moveTo>
                      <a:pt x="0" y="28"/>
                    </a:moveTo>
                    <a:lnTo>
                      <a:pt x="0" y="83"/>
                    </a:lnTo>
                    <a:lnTo>
                      <a:pt x="23" y="108"/>
                    </a:lnTo>
                    <a:lnTo>
                      <a:pt x="53" y="95"/>
                    </a:lnTo>
                    <a:lnTo>
                      <a:pt x="72" y="59"/>
                    </a:lnTo>
                    <a:lnTo>
                      <a:pt x="61" y="15"/>
                    </a:lnTo>
                    <a:lnTo>
                      <a:pt x="38" y="0"/>
                    </a:lnTo>
                    <a:lnTo>
                      <a:pt x="12" y="11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9" name="Freeform 125"/>
              <p:cNvSpPr>
                <a:spLocks/>
              </p:cNvSpPr>
              <p:nvPr/>
            </p:nvSpPr>
            <p:spPr bwMode="auto">
              <a:xfrm>
                <a:off x="4570" y="3874"/>
                <a:ext cx="34" cy="59"/>
              </a:xfrm>
              <a:custGeom>
                <a:avLst/>
                <a:gdLst>
                  <a:gd name="T0" fmla="*/ 1 w 68"/>
                  <a:gd name="T1" fmla="*/ 0 h 118"/>
                  <a:gd name="T2" fmla="*/ 1 w 68"/>
                  <a:gd name="T3" fmla="*/ 1 h 118"/>
                  <a:gd name="T4" fmla="*/ 0 w 68"/>
                  <a:gd name="T5" fmla="*/ 1 h 118"/>
                  <a:gd name="T6" fmla="*/ 1 w 68"/>
                  <a:gd name="T7" fmla="*/ 1 h 118"/>
                  <a:gd name="T8" fmla="*/ 1 w 68"/>
                  <a:gd name="T9" fmla="*/ 1 h 118"/>
                  <a:gd name="T10" fmla="*/ 1 w 68"/>
                  <a:gd name="T11" fmla="*/ 1 h 118"/>
                  <a:gd name="T12" fmla="*/ 1 w 68"/>
                  <a:gd name="T13" fmla="*/ 1 h 118"/>
                  <a:gd name="T14" fmla="*/ 1 w 68"/>
                  <a:gd name="T15" fmla="*/ 1 h 118"/>
                  <a:gd name="T16" fmla="*/ 1 w 68"/>
                  <a:gd name="T17" fmla="*/ 0 h 118"/>
                  <a:gd name="T18" fmla="*/ 1 w 68"/>
                  <a:gd name="T19" fmla="*/ 0 h 1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8"/>
                  <a:gd name="T31" fmla="*/ 0 h 118"/>
                  <a:gd name="T32" fmla="*/ 68 w 68"/>
                  <a:gd name="T33" fmla="*/ 118 h 1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8" h="118">
                    <a:moveTo>
                      <a:pt x="32" y="0"/>
                    </a:moveTo>
                    <a:lnTo>
                      <a:pt x="7" y="28"/>
                    </a:lnTo>
                    <a:lnTo>
                      <a:pt x="0" y="83"/>
                    </a:lnTo>
                    <a:lnTo>
                      <a:pt x="25" y="118"/>
                    </a:lnTo>
                    <a:lnTo>
                      <a:pt x="49" y="108"/>
                    </a:lnTo>
                    <a:lnTo>
                      <a:pt x="68" y="72"/>
                    </a:lnTo>
                    <a:lnTo>
                      <a:pt x="61" y="28"/>
                    </a:lnTo>
                    <a:lnTo>
                      <a:pt x="49" y="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" name="Freeform 126"/>
              <p:cNvSpPr>
                <a:spLocks/>
              </p:cNvSpPr>
              <p:nvPr/>
            </p:nvSpPr>
            <p:spPr bwMode="auto">
              <a:xfrm>
                <a:off x="4920" y="3889"/>
                <a:ext cx="27" cy="48"/>
              </a:xfrm>
              <a:custGeom>
                <a:avLst/>
                <a:gdLst>
                  <a:gd name="T0" fmla="*/ 0 w 55"/>
                  <a:gd name="T1" fmla="*/ 0 h 97"/>
                  <a:gd name="T2" fmla="*/ 0 w 55"/>
                  <a:gd name="T3" fmla="*/ 0 h 97"/>
                  <a:gd name="T4" fmla="*/ 0 w 55"/>
                  <a:gd name="T5" fmla="*/ 0 h 97"/>
                  <a:gd name="T6" fmla="*/ 0 w 55"/>
                  <a:gd name="T7" fmla="*/ 0 h 97"/>
                  <a:gd name="T8" fmla="*/ 0 w 55"/>
                  <a:gd name="T9" fmla="*/ 0 h 97"/>
                  <a:gd name="T10" fmla="*/ 0 w 55"/>
                  <a:gd name="T11" fmla="*/ 0 h 97"/>
                  <a:gd name="T12" fmla="*/ 0 w 55"/>
                  <a:gd name="T13" fmla="*/ 0 h 97"/>
                  <a:gd name="T14" fmla="*/ 0 w 55"/>
                  <a:gd name="T15" fmla="*/ 0 h 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5"/>
                  <a:gd name="T25" fmla="*/ 0 h 97"/>
                  <a:gd name="T26" fmla="*/ 55 w 55"/>
                  <a:gd name="T27" fmla="*/ 97 h 9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5" h="97">
                    <a:moveTo>
                      <a:pt x="0" y="19"/>
                    </a:moveTo>
                    <a:lnTo>
                      <a:pt x="0" y="97"/>
                    </a:lnTo>
                    <a:lnTo>
                      <a:pt x="36" y="97"/>
                    </a:lnTo>
                    <a:lnTo>
                      <a:pt x="55" y="61"/>
                    </a:lnTo>
                    <a:lnTo>
                      <a:pt x="50" y="23"/>
                    </a:lnTo>
                    <a:lnTo>
                      <a:pt x="25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" name="Freeform 127"/>
              <p:cNvSpPr>
                <a:spLocks/>
              </p:cNvSpPr>
              <p:nvPr/>
            </p:nvSpPr>
            <p:spPr bwMode="auto">
              <a:xfrm>
                <a:off x="4952" y="3895"/>
                <a:ext cx="28" cy="45"/>
              </a:xfrm>
              <a:custGeom>
                <a:avLst/>
                <a:gdLst>
                  <a:gd name="T0" fmla="*/ 0 w 57"/>
                  <a:gd name="T1" fmla="*/ 0 h 89"/>
                  <a:gd name="T2" fmla="*/ 0 w 57"/>
                  <a:gd name="T3" fmla="*/ 1 h 89"/>
                  <a:gd name="T4" fmla="*/ 0 w 57"/>
                  <a:gd name="T5" fmla="*/ 1 h 89"/>
                  <a:gd name="T6" fmla="*/ 0 w 57"/>
                  <a:gd name="T7" fmla="*/ 1 h 89"/>
                  <a:gd name="T8" fmla="*/ 0 w 57"/>
                  <a:gd name="T9" fmla="*/ 1 h 89"/>
                  <a:gd name="T10" fmla="*/ 0 w 57"/>
                  <a:gd name="T11" fmla="*/ 1 h 89"/>
                  <a:gd name="T12" fmla="*/ 0 w 57"/>
                  <a:gd name="T13" fmla="*/ 1 h 89"/>
                  <a:gd name="T14" fmla="*/ 0 w 57"/>
                  <a:gd name="T15" fmla="*/ 0 h 89"/>
                  <a:gd name="T16" fmla="*/ 0 w 57"/>
                  <a:gd name="T17" fmla="*/ 0 h 89"/>
                  <a:gd name="T18" fmla="*/ 0 w 57"/>
                  <a:gd name="T19" fmla="*/ 0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"/>
                  <a:gd name="T31" fmla="*/ 0 h 89"/>
                  <a:gd name="T32" fmla="*/ 57 w 57"/>
                  <a:gd name="T33" fmla="*/ 89 h 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" h="89">
                    <a:moveTo>
                      <a:pt x="19" y="0"/>
                    </a:moveTo>
                    <a:lnTo>
                      <a:pt x="0" y="34"/>
                    </a:lnTo>
                    <a:lnTo>
                      <a:pt x="7" y="70"/>
                    </a:lnTo>
                    <a:lnTo>
                      <a:pt x="19" y="89"/>
                    </a:lnTo>
                    <a:lnTo>
                      <a:pt x="44" y="89"/>
                    </a:lnTo>
                    <a:lnTo>
                      <a:pt x="57" y="47"/>
                    </a:lnTo>
                    <a:lnTo>
                      <a:pt x="49" y="5"/>
                    </a:lnTo>
                    <a:lnTo>
                      <a:pt x="32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" name="Freeform 128"/>
              <p:cNvSpPr>
                <a:spLocks/>
              </p:cNvSpPr>
              <p:nvPr/>
            </p:nvSpPr>
            <p:spPr bwMode="auto">
              <a:xfrm>
                <a:off x="4528" y="3871"/>
                <a:ext cx="72" cy="33"/>
              </a:xfrm>
              <a:custGeom>
                <a:avLst/>
                <a:gdLst>
                  <a:gd name="T0" fmla="*/ 0 w 145"/>
                  <a:gd name="T1" fmla="*/ 0 h 67"/>
                  <a:gd name="T2" fmla="*/ 0 w 145"/>
                  <a:gd name="T3" fmla="*/ 0 h 67"/>
                  <a:gd name="T4" fmla="*/ 0 w 145"/>
                  <a:gd name="T5" fmla="*/ 0 h 67"/>
                  <a:gd name="T6" fmla="*/ 0 w 145"/>
                  <a:gd name="T7" fmla="*/ 0 h 67"/>
                  <a:gd name="T8" fmla="*/ 0 w 145"/>
                  <a:gd name="T9" fmla="*/ 0 h 67"/>
                  <a:gd name="T10" fmla="*/ 0 w 145"/>
                  <a:gd name="T11" fmla="*/ 0 h 67"/>
                  <a:gd name="T12" fmla="*/ 0 w 145"/>
                  <a:gd name="T13" fmla="*/ 0 h 67"/>
                  <a:gd name="T14" fmla="*/ 0 w 145"/>
                  <a:gd name="T15" fmla="*/ 0 h 67"/>
                  <a:gd name="T16" fmla="*/ 0 w 145"/>
                  <a:gd name="T17" fmla="*/ 0 h 67"/>
                  <a:gd name="T18" fmla="*/ 0 w 145"/>
                  <a:gd name="T19" fmla="*/ 0 h 67"/>
                  <a:gd name="T20" fmla="*/ 0 w 145"/>
                  <a:gd name="T21" fmla="*/ 0 h 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5"/>
                  <a:gd name="T34" fmla="*/ 0 h 67"/>
                  <a:gd name="T35" fmla="*/ 145 w 145"/>
                  <a:gd name="T36" fmla="*/ 67 h 6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5" h="67">
                    <a:moveTo>
                      <a:pt x="0" y="42"/>
                    </a:moveTo>
                    <a:lnTo>
                      <a:pt x="23" y="67"/>
                    </a:lnTo>
                    <a:lnTo>
                      <a:pt x="42" y="50"/>
                    </a:lnTo>
                    <a:lnTo>
                      <a:pt x="61" y="67"/>
                    </a:lnTo>
                    <a:lnTo>
                      <a:pt x="103" y="50"/>
                    </a:lnTo>
                    <a:lnTo>
                      <a:pt x="116" y="59"/>
                    </a:lnTo>
                    <a:lnTo>
                      <a:pt x="145" y="36"/>
                    </a:lnTo>
                    <a:lnTo>
                      <a:pt x="133" y="8"/>
                    </a:lnTo>
                    <a:lnTo>
                      <a:pt x="23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3" name="Freeform 129"/>
              <p:cNvSpPr>
                <a:spLocks/>
              </p:cNvSpPr>
              <p:nvPr/>
            </p:nvSpPr>
            <p:spPr bwMode="auto">
              <a:xfrm>
                <a:off x="4920" y="3886"/>
                <a:ext cx="64" cy="36"/>
              </a:xfrm>
              <a:custGeom>
                <a:avLst/>
                <a:gdLst>
                  <a:gd name="T0" fmla="*/ 0 w 129"/>
                  <a:gd name="T1" fmla="*/ 1 h 72"/>
                  <a:gd name="T2" fmla="*/ 0 w 129"/>
                  <a:gd name="T3" fmla="*/ 1 h 72"/>
                  <a:gd name="T4" fmla="*/ 0 w 129"/>
                  <a:gd name="T5" fmla="*/ 1 h 72"/>
                  <a:gd name="T6" fmla="*/ 0 w 129"/>
                  <a:gd name="T7" fmla="*/ 1 h 72"/>
                  <a:gd name="T8" fmla="*/ 0 w 129"/>
                  <a:gd name="T9" fmla="*/ 1 h 72"/>
                  <a:gd name="T10" fmla="*/ 0 w 129"/>
                  <a:gd name="T11" fmla="*/ 1 h 72"/>
                  <a:gd name="T12" fmla="*/ 0 w 129"/>
                  <a:gd name="T13" fmla="*/ 1 h 72"/>
                  <a:gd name="T14" fmla="*/ 0 w 129"/>
                  <a:gd name="T15" fmla="*/ 1 h 72"/>
                  <a:gd name="T16" fmla="*/ 0 w 129"/>
                  <a:gd name="T17" fmla="*/ 0 h 72"/>
                  <a:gd name="T18" fmla="*/ 0 w 129"/>
                  <a:gd name="T19" fmla="*/ 1 h 72"/>
                  <a:gd name="T20" fmla="*/ 0 w 129"/>
                  <a:gd name="T21" fmla="*/ 1 h 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9"/>
                  <a:gd name="T34" fmla="*/ 0 h 72"/>
                  <a:gd name="T35" fmla="*/ 129 w 129"/>
                  <a:gd name="T36" fmla="*/ 72 h 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9" h="72">
                    <a:moveTo>
                      <a:pt x="0" y="41"/>
                    </a:moveTo>
                    <a:lnTo>
                      <a:pt x="17" y="66"/>
                    </a:lnTo>
                    <a:lnTo>
                      <a:pt x="50" y="36"/>
                    </a:lnTo>
                    <a:lnTo>
                      <a:pt x="78" y="72"/>
                    </a:lnTo>
                    <a:lnTo>
                      <a:pt x="97" y="41"/>
                    </a:lnTo>
                    <a:lnTo>
                      <a:pt x="122" y="53"/>
                    </a:lnTo>
                    <a:lnTo>
                      <a:pt x="129" y="24"/>
                    </a:lnTo>
                    <a:lnTo>
                      <a:pt x="91" y="5"/>
                    </a:lnTo>
                    <a:lnTo>
                      <a:pt x="8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4" name="Freeform 130"/>
              <p:cNvSpPr>
                <a:spLocks/>
              </p:cNvSpPr>
              <p:nvPr/>
            </p:nvSpPr>
            <p:spPr bwMode="auto">
              <a:xfrm>
                <a:off x="3924" y="3886"/>
                <a:ext cx="145" cy="81"/>
              </a:xfrm>
              <a:custGeom>
                <a:avLst/>
                <a:gdLst>
                  <a:gd name="T0" fmla="*/ 0 w 291"/>
                  <a:gd name="T1" fmla="*/ 0 h 161"/>
                  <a:gd name="T2" fmla="*/ 0 w 291"/>
                  <a:gd name="T3" fmla="*/ 1 h 161"/>
                  <a:gd name="T4" fmla="*/ 0 w 291"/>
                  <a:gd name="T5" fmla="*/ 1 h 161"/>
                  <a:gd name="T6" fmla="*/ 0 w 291"/>
                  <a:gd name="T7" fmla="*/ 1 h 161"/>
                  <a:gd name="T8" fmla="*/ 0 w 291"/>
                  <a:gd name="T9" fmla="*/ 1 h 161"/>
                  <a:gd name="T10" fmla="*/ 0 w 291"/>
                  <a:gd name="T11" fmla="*/ 1 h 161"/>
                  <a:gd name="T12" fmla="*/ 0 w 291"/>
                  <a:gd name="T13" fmla="*/ 1 h 161"/>
                  <a:gd name="T14" fmla="*/ 0 w 291"/>
                  <a:gd name="T15" fmla="*/ 0 h 161"/>
                  <a:gd name="T16" fmla="*/ 0 w 291"/>
                  <a:gd name="T17" fmla="*/ 0 h 1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1"/>
                  <a:gd name="T28" fmla="*/ 0 h 161"/>
                  <a:gd name="T29" fmla="*/ 291 w 291"/>
                  <a:gd name="T30" fmla="*/ 161 h 1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1" h="161">
                    <a:moveTo>
                      <a:pt x="164" y="0"/>
                    </a:moveTo>
                    <a:lnTo>
                      <a:pt x="133" y="41"/>
                    </a:lnTo>
                    <a:lnTo>
                      <a:pt x="133" y="89"/>
                    </a:lnTo>
                    <a:lnTo>
                      <a:pt x="291" y="114"/>
                    </a:lnTo>
                    <a:lnTo>
                      <a:pt x="291" y="161"/>
                    </a:lnTo>
                    <a:lnTo>
                      <a:pt x="0" y="148"/>
                    </a:lnTo>
                    <a:lnTo>
                      <a:pt x="99" y="5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5" name="Freeform 131"/>
              <p:cNvSpPr>
                <a:spLocks/>
              </p:cNvSpPr>
              <p:nvPr/>
            </p:nvSpPr>
            <p:spPr bwMode="auto">
              <a:xfrm>
                <a:off x="3941" y="3954"/>
                <a:ext cx="255" cy="21"/>
              </a:xfrm>
              <a:custGeom>
                <a:avLst/>
                <a:gdLst>
                  <a:gd name="T0" fmla="*/ 0 w 511"/>
                  <a:gd name="T1" fmla="*/ 0 h 42"/>
                  <a:gd name="T2" fmla="*/ 0 w 511"/>
                  <a:gd name="T3" fmla="*/ 0 h 42"/>
                  <a:gd name="T4" fmla="*/ 0 w 511"/>
                  <a:gd name="T5" fmla="*/ 1 h 42"/>
                  <a:gd name="T6" fmla="*/ 0 w 511"/>
                  <a:gd name="T7" fmla="*/ 1 h 42"/>
                  <a:gd name="T8" fmla="*/ 0 w 511"/>
                  <a:gd name="T9" fmla="*/ 0 h 42"/>
                  <a:gd name="T10" fmla="*/ 0 w 511"/>
                  <a:gd name="T11" fmla="*/ 0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1"/>
                  <a:gd name="T19" fmla="*/ 0 h 42"/>
                  <a:gd name="T20" fmla="*/ 511 w 511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1" h="42">
                    <a:moveTo>
                      <a:pt x="0" y="0"/>
                    </a:moveTo>
                    <a:lnTo>
                      <a:pt x="511" y="0"/>
                    </a:lnTo>
                    <a:lnTo>
                      <a:pt x="511" y="42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6" name="Freeform 132"/>
              <p:cNvSpPr>
                <a:spLocks/>
              </p:cNvSpPr>
              <p:nvPr/>
            </p:nvSpPr>
            <p:spPr bwMode="auto">
              <a:xfrm>
                <a:off x="3936" y="4117"/>
                <a:ext cx="303" cy="44"/>
              </a:xfrm>
              <a:custGeom>
                <a:avLst/>
                <a:gdLst>
                  <a:gd name="T0" fmla="*/ 1 w 606"/>
                  <a:gd name="T1" fmla="*/ 0 h 90"/>
                  <a:gd name="T2" fmla="*/ 0 w 606"/>
                  <a:gd name="T3" fmla="*/ 0 h 90"/>
                  <a:gd name="T4" fmla="*/ 1 w 606"/>
                  <a:gd name="T5" fmla="*/ 0 h 90"/>
                  <a:gd name="T6" fmla="*/ 1 w 606"/>
                  <a:gd name="T7" fmla="*/ 0 h 90"/>
                  <a:gd name="T8" fmla="*/ 1 w 606"/>
                  <a:gd name="T9" fmla="*/ 0 h 90"/>
                  <a:gd name="T10" fmla="*/ 1 w 606"/>
                  <a:gd name="T11" fmla="*/ 0 h 90"/>
                  <a:gd name="T12" fmla="*/ 1 w 606"/>
                  <a:gd name="T13" fmla="*/ 0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6"/>
                  <a:gd name="T22" fmla="*/ 0 h 90"/>
                  <a:gd name="T23" fmla="*/ 606 w 606"/>
                  <a:gd name="T24" fmla="*/ 90 h 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6" h="90">
                    <a:moveTo>
                      <a:pt x="25" y="0"/>
                    </a:moveTo>
                    <a:lnTo>
                      <a:pt x="0" y="14"/>
                    </a:lnTo>
                    <a:lnTo>
                      <a:pt x="29" y="42"/>
                    </a:lnTo>
                    <a:lnTo>
                      <a:pt x="587" y="90"/>
                    </a:lnTo>
                    <a:lnTo>
                      <a:pt x="606" y="2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7" name="Freeform 133"/>
              <p:cNvSpPr>
                <a:spLocks/>
              </p:cNvSpPr>
              <p:nvPr/>
            </p:nvSpPr>
            <p:spPr bwMode="auto">
              <a:xfrm>
                <a:off x="4240" y="3943"/>
                <a:ext cx="284" cy="358"/>
              </a:xfrm>
              <a:custGeom>
                <a:avLst/>
                <a:gdLst>
                  <a:gd name="T0" fmla="*/ 0 w 569"/>
                  <a:gd name="T1" fmla="*/ 1 h 716"/>
                  <a:gd name="T2" fmla="*/ 0 w 569"/>
                  <a:gd name="T3" fmla="*/ 1 h 716"/>
                  <a:gd name="T4" fmla="*/ 0 w 569"/>
                  <a:gd name="T5" fmla="*/ 1 h 716"/>
                  <a:gd name="T6" fmla="*/ 0 w 569"/>
                  <a:gd name="T7" fmla="*/ 1 h 716"/>
                  <a:gd name="T8" fmla="*/ 0 w 569"/>
                  <a:gd name="T9" fmla="*/ 1 h 716"/>
                  <a:gd name="T10" fmla="*/ 0 w 569"/>
                  <a:gd name="T11" fmla="*/ 1 h 716"/>
                  <a:gd name="T12" fmla="*/ 0 w 569"/>
                  <a:gd name="T13" fmla="*/ 1 h 716"/>
                  <a:gd name="T14" fmla="*/ 0 w 569"/>
                  <a:gd name="T15" fmla="*/ 1 h 716"/>
                  <a:gd name="T16" fmla="*/ 0 w 569"/>
                  <a:gd name="T17" fmla="*/ 1 h 716"/>
                  <a:gd name="T18" fmla="*/ 0 w 569"/>
                  <a:gd name="T19" fmla="*/ 1 h 716"/>
                  <a:gd name="T20" fmla="*/ 0 w 569"/>
                  <a:gd name="T21" fmla="*/ 1 h 716"/>
                  <a:gd name="T22" fmla="*/ 0 w 569"/>
                  <a:gd name="T23" fmla="*/ 1 h 716"/>
                  <a:gd name="T24" fmla="*/ 0 w 569"/>
                  <a:gd name="T25" fmla="*/ 1 h 716"/>
                  <a:gd name="T26" fmla="*/ 0 w 569"/>
                  <a:gd name="T27" fmla="*/ 1 h 716"/>
                  <a:gd name="T28" fmla="*/ 0 w 569"/>
                  <a:gd name="T29" fmla="*/ 1 h 716"/>
                  <a:gd name="T30" fmla="*/ 0 w 569"/>
                  <a:gd name="T31" fmla="*/ 1 h 716"/>
                  <a:gd name="T32" fmla="*/ 0 w 569"/>
                  <a:gd name="T33" fmla="*/ 1 h 716"/>
                  <a:gd name="T34" fmla="*/ 0 w 569"/>
                  <a:gd name="T35" fmla="*/ 0 h 716"/>
                  <a:gd name="T36" fmla="*/ 0 w 569"/>
                  <a:gd name="T37" fmla="*/ 1 h 716"/>
                  <a:gd name="T38" fmla="*/ 0 w 569"/>
                  <a:gd name="T39" fmla="*/ 1 h 71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69"/>
                  <a:gd name="T61" fmla="*/ 0 h 716"/>
                  <a:gd name="T62" fmla="*/ 569 w 569"/>
                  <a:gd name="T63" fmla="*/ 716 h 71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69" h="716">
                    <a:moveTo>
                      <a:pt x="219" y="13"/>
                    </a:moveTo>
                    <a:lnTo>
                      <a:pt x="118" y="77"/>
                    </a:lnTo>
                    <a:lnTo>
                      <a:pt x="46" y="161"/>
                    </a:lnTo>
                    <a:lnTo>
                      <a:pt x="12" y="262"/>
                    </a:lnTo>
                    <a:lnTo>
                      <a:pt x="0" y="353"/>
                    </a:lnTo>
                    <a:lnTo>
                      <a:pt x="17" y="467"/>
                    </a:lnTo>
                    <a:lnTo>
                      <a:pt x="67" y="573"/>
                    </a:lnTo>
                    <a:lnTo>
                      <a:pt x="133" y="653"/>
                    </a:lnTo>
                    <a:lnTo>
                      <a:pt x="219" y="705"/>
                    </a:lnTo>
                    <a:lnTo>
                      <a:pt x="284" y="716"/>
                    </a:lnTo>
                    <a:lnTo>
                      <a:pt x="399" y="703"/>
                    </a:lnTo>
                    <a:lnTo>
                      <a:pt x="470" y="630"/>
                    </a:lnTo>
                    <a:lnTo>
                      <a:pt x="532" y="553"/>
                    </a:lnTo>
                    <a:lnTo>
                      <a:pt x="563" y="467"/>
                    </a:lnTo>
                    <a:lnTo>
                      <a:pt x="569" y="349"/>
                    </a:lnTo>
                    <a:lnTo>
                      <a:pt x="557" y="231"/>
                    </a:lnTo>
                    <a:lnTo>
                      <a:pt x="481" y="72"/>
                    </a:lnTo>
                    <a:lnTo>
                      <a:pt x="310" y="0"/>
                    </a:lnTo>
                    <a:lnTo>
                      <a:pt x="219" y="13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8" name="Freeform 134"/>
              <p:cNvSpPr>
                <a:spLocks/>
              </p:cNvSpPr>
              <p:nvPr/>
            </p:nvSpPr>
            <p:spPr bwMode="auto">
              <a:xfrm>
                <a:off x="4299" y="4010"/>
                <a:ext cx="161" cy="230"/>
              </a:xfrm>
              <a:custGeom>
                <a:avLst/>
                <a:gdLst>
                  <a:gd name="T0" fmla="*/ 1 w 321"/>
                  <a:gd name="T1" fmla="*/ 1 h 460"/>
                  <a:gd name="T2" fmla="*/ 1 w 321"/>
                  <a:gd name="T3" fmla="*/ 1 h 460"/>
                  <a:gd name="T4" fmla="*/ 0 w 321"/>
                  <a:gd name="T5" fmla="*/ 1 h 460"/>
                  <a:gd name="T6" fmla="*/ 0 w 321"/>
                  <a:gd name="T7" fmla="*/ 1 h 460"/>
                  <a:gd name="T8" fmla="*/ 1 w 321"/>
                  <a:gd name="T9" fmla="*/ 1 h 460"/>
                  <a:gd name="T10" fmla="*/ 1 w 321"/>
                  <a:gd name="T11" fmla="*/ 1 h 460"/>
                  <a:gd name="T12" fmla="*/ 1 w 321"/>
                  <a:gd name="T13" fmla="*/ 1 h 460"/>
                  <a:gd name="T14" fmla="*/ 1 w 321"/>
                  <a:gd name="T15" fmla="*/ 1 h 460"/>
                  <a:gd name="T16" fmla="*/ 1 w 321"/>
                  <a:gd name="T17" fmla="*/ 1 h 460"/>
                  <a:gd name="T18" fmla="*/ 1 w 321"/>
                  <a:gd name="T19" fmla="*/ 1 h 460"/>
                  <a:gd name="T20" fmla="*/ 1 w 321"/>
                  <a:gd name="T21" fmla="*/ 1 h 460"/>
                  <a:gd name="T22" fmla="*/ 1 w 321"/>
                  <a:gd name="T23" fmla="*/ 1 h 460"/>
                  <a:gd name="T24" fmla="*/ 1 w 321"/>
                  <a:gd name="T25" fmla="*/ 0 h 460"/>
                  <a:gd name="T26" fmla="*/ 1 w 321"/>
                  <a:gd name="T27" fmla="*/ 1 h 460"/>
                  <a:gd name="T28" fmla="*/ 1 w 321"/>
                  <a:gd name="T29" fmla="*/ 1 h 4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21"/>
                  <a:gd name="T46" fmla="*/ 0 h 460"/>
                  <a:gd name="T47" fmla="*/ 321 w 321"/>
                  <a:gd name="T48" fmla="*/ 460 h 4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21" h="460">
                    <a:moveTo>
                      <a:pt x="122" y="14"/>
                    </a:moveTo>
                    <a:lnTo>
                      <a:pt x="29" y="84"/>
                    </a:lnTo>
                    <a:lnTo>
                      <a:pt x="0" y="198"/>
                    </a:lnTo>
                    <a:lnTo>
                      <a:pt x="0" y="299"/>
                    </a:lnTo>
                    <a:lnTo>
                      <a:pt x="34" y="398"/>
                    </a:lnTo>
                    <a:lnTo>
                      <a:pt x="122" y="455"/>
                    </a:lnTo>
                    <a:lnTo>
                      <a:pt x="171" y="460"/>
                    </a:lnTo>
                    <a:lnTo>
                      <a:pt x="236" y="460"/>
                    </a:lnTo>
                    <a:lnTo>
                      <a:pt x="300" y="398"/>
                    </a:lnTo>
                    <a:lnTo>
                      <a:pt x="321" y="282"/>
                    </a:lnTo>
                    <a:lnTo>
                      <a:pt x="321" y="170"/>
                    </a:lnTo>
                    <a:lnTo>
                      <a:pt x="251" y="27"/>
                    </a:lnTo>
                    <a:lnTo>
                      <a:pt x="186" y="0"/>
                    </a:lnTo>
                    <a:lnTo>
                      <a:pt x="122" y="14"/>
                    </a:lnTo>
                    <a:close/>
                  </a:path>
                </a:pathLst>
              </a:custGeom>
              <a:solidFill>
                <a:srgbClr val="FF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" name="Freeform 135"/>
              <p:cNvSpPr>
                <a:spLocks/>
              </p:cNvSpPr>
              <p:nvPr/>
            </p:nvSpPr>
            <p:spPr bwMode="auto">
              <a:xfrm>
                <a:off x="4373" y="4042"/>
                <a:ext cx="71" cy="59"/>
              </a:xfrm>
              <a:custGeom>
                <a:avLst/>
                <a:gdLst>
                  <a:gd name="T0" fmla="*/ 0 w 141"/>
                  <a:gd name="T1" fmla="*/ 0 h 120"/>
                  <a:gd name="T2" fmla="*/ 1 w 141"/>
                  <a:gd name="T3" fmla="*/ 0 h 120"/>
                  <a:gd name="T4" fmla="*/ 1 w 141"/>
                  <a:gd name="T5" fmla="*/ 0 h 120"/>
                  <a:gd name="T6" fmla="*/ 1 w 141"/>
                  <a:gd name="T7" fmla="*/ 0 h 120"/>
                  <a:gd name="T8" fmla="*/ 1 w 141"/>
                  <a:gd name="T9" fmla="*/ 0 h 120"/>
                  <a:gd name="T10" fmla="*/ 1 w 141"/>
                  <a:gd name="T11" fmla="*/ 0 h 120"/>
                  <a:gd name="T12" fmla="*/ 1 w 141"/>
                  <a:gd name="T13" fmla="*/ 0 h 120"/>
                  <a:gd name="T14" fmla="*/ 1 w 141"/>
                  <a:gd name="T15" fmla="*/ 0 h 120"/>
                  <a:gd name="T16" fmla="*/ 1 w 141"/>
                  <a:gd name="T17" fmla="*/ 0 h 120"/>
                  <a:gd name="T18" fmla="*/ 1 w 141"/>
                  <a:gd name="T19" fmla="*/ 0 h 120"/>
                  <a:gd name="T20" fmla="*/ 1 w 141"/>
                  <a:gd name="T21" fmla="*/ 0 h 120"/>
                  <a:gd name="T22" fmla="*/ 1 w 141"/>
                  <a:gd name="T23" fmla="*/ 0 h 120"/>
                  <a:gd name="T24" fmla="*/ 0 w 141"/>
                  <a:gd name="T25" fmla="*/ 0 h 120"/>
                  <a:gd name="T26" fmla="*/ 0 w 141"/>
                  <a:gd name="T27" fmla="*/ 0 h 1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1"/>
                  <a:gd name="T43" fmla="*/ 0 h 120"/>
                  <a:gd name="T44" fmla="*/ 141 w 141"/>
                  <a:gd name="T45" fmla="*/ 120 h 1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1" h="120">
                    <a:moveTo>
                      <a:pt x="0" y="67"/>
                    </a:moveTo>
                    <a:lnTo>
                      <a:pt x="29" y="67"/>
                    </a:lnTo>
                    <a:lnTo>
                      <a:pt x="73" y="114"/>
                    </a:lnTo>
                    <a:lnTo>
                      <a:pt x="78" y="71"/>
                    </a:lnTo>
                    <a:lnTo>
                      <a:pt x="109" y="120"/>
                    </a:lnTo>
                    <a:lnTo>
                      <a:pt x="109" y="61"/>
                    </a:lnTo>
                    <a:lnTo>
                      <a:pt x="141" y="90"/>
                    </a:lnTo>
                    <a:lnTo>
                      <a:pt x="122" y="44"/>
                    </a:lnTo>
                    <a:lnTo>
                      <a:pt x="67" y="0"/>
                    </a:lnTo>
                    <a:lnTo>
                      <a:pt x="78" y="31"/>
                    </a:lnTo>
                    <a:lnTo>
                      <a:pt x="29" y="6"/>
                    </a:lnTo>
                    <a:lnTo>
                      <a:pt x="42" y="48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" name="Freeform 136"/>
              <p:cNvSpPr>
                <a:spLocks/>
              </p:cNvSpPr>
              <p:nvPr/>
            </p:nvSpPr>
            <p:spPr bwMode="auto">
              <a:xfrm>
                <a:off x="4008" y="3708"/>
                <a:ext cx="149" cy="121"/>
              </a:xfrm>
              <a:custGeom>
                <a:avLst/>
                <a:gdLst>
                  <a:gd name="T0" fmla="*/ 1 w 298"/>
                  <a:gd name="T1" fmla="*/ 0 h 242"/>
                  <a:gd name="T2" fmla="*/ 1 w 298"/>
                  <a:gd name="T3" fmla="*/ 1 h 242"/>
                  <a:gd name="T4" fmla="*/ 1 w 298"/>
                  <a:gd name="T5" fmla="*/ 1 h 242"/>
                  <a:gd name="T6" fmla="*/ 1 w 298"/>
                  <a:gd name="T7" fmla="*/ 1 h 242"/>
                  <a:gd name="T8" fmla="*/ 1 w 298"/>
                  <a:gd name="T9" fmla="*/ 1 h 242"/>
                  <a:gd name="T10" fmla="*/ 1 w 298"/>
                  <a:gd name="T11" fmla="*/ 1 h 242"/>
                  <a:gd name="T12" fmla="*/ 1 w 298"/>
                  <a:gd name="T13" fmla="*/ 1 h 242"/>
                  <a:gd name="T14" fmla="*/ 0 w 298"/>
                  <a:gd name="T15" fmla="*/ 1 h 242"/>
                  <a:gd name="T16" fmla="*/ 0 w 298"/>
                  <a:gd name="T17" fmla="*/ 1 h 242"/>
                  <a:gd name="T18" fmla="*/ 1 w 298"/>
                  <a:gd name="T19" fmla="*/ 1 h 242"/>
                  <a:gd name="T20" fmla="*/ 1 w 298"/>
                  <a:gd name="T21" fmla="*/ 1 h 242"/>
                  <a:gd name="T22" fmla="*/ 1 w 298"/>
                  <a:gd name="T23" fmla="*/ 0 h 242"/>
                  <a:gd name="T24" fmla="*/ 1 w 298"/>
                  <a:gd name="T25" fmla="*/ 0 h 242"/>
                  <a:gd name="T26" fmla="*/ 1 w 298"/>
                  <a:gd name="T27" fmla="*/ 0 h 2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8"/>
                  <a:gd name="T43" fmla="*/ 0 h 242"/>
                  <a:gd name="T44" fmla="*/ 298 w 298"/>
                  <a:gd name="T45" fmla="*/ 242 h 24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8" h="242">
                    <a:moveTo>
                      <a:pt x="298" y="0"/>
                    </a:moveTo>
                    <a:lnTo>
                      <a:pt x="129" y="175"/>
                    </a:lnTo>
                    <a:lnTo>
                      <a:pt x="269" y="194"/>
                    </a:lnTo>
                    <a:lnTo>
                      <a:pt x="273" y="205"/>
                    </a:lnTo>
                    <a:lnTo>
                      <a:pt x="112" y="194"/>
                    </a:lnTo>
                    <a:lnTo>
                      <a:pt x="72" y="236"/>
                    </a:lnTo>
                    <a:lnTo>
                      <a:pt x="30" y="242"/>
                    </a:lnTo>
                    <a:lnTo>
                      <a:pt x="0" y="242"/>
                    </a:lnTo>
                    <a:lnTo>
                      <a:pt x="0" y="152"/>
                    </a:lnTo>
                    <a:lnTo>
                      <a:pt x="95" y="152"/>
                    </a:lnTo>
                    <a:lnTo>
                      <a:pt x="104" y="175"/>
                    </a:lnTo>
                    <a:lnTo>
                      <a:pt x="273" y="0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" name="Freeform 137"/>
              <p:cNvSpPr>
                <a:spLocks/>
              </p:cNvSpPr>
              <p:nvPr/>
            </p:nvSpPr>
            <p:spPr bwMode="auto">
              <a:xfrm>
                <a:off x="4176" y="3706"/>
                <a:ext cx="61" cy="183"/>
              </a:xfrm>
              <a:custGeom>
                <a:avLst/>
                <a:gdLst>
                  <a:gd name="T0" fmla="*/ 0 w 124"/>
                  <a:gd name="T1" fmla="*/ 0 h 365"/>
                  <a:gd name="T2" fmla="*/ 0 w 124"/>
                  <a:gd name="T3" fmla="*/ 1 h 365"/>
                  <a:gd name="T4" fmla="*/ 0 w 124"/>
                  <a:gd name="T5" fmla="*/ 1 h 365"/>
                  <a:gd name="T6" fmla="*/ 0 w 124"/>
                  <a:gd name="T7" fmla="*/ 1 h 365"/>
                  <a:gd name="T8" fmla="*/ 0 w 124"/>
                  <a:gd name="T9" fmla="*/ 1 h 365"/>
                  <a:gd name="T10" fmla="*/ 0 w 124"/>
                  <a:gd name="T11" fmla="*/ 1 h 365"/>
                  <a:gd name="T12" fmla="*/ 0 w 124"/>
                  <a:gd name="T13" fmla="*/ 1 h 365"/>
                  <a:gd name="T14" fmla="*/ 0 w 124"/>
                  <a:gd name="T15" fmla="*/ 1 h 365"/>
                  <a:gd name="T16" fmla="*/ 0 w 124"/>
                  <a:gd name="T17" fmla="*/ 0 h 365"/>
                  <a:gd name="T18" fmla="*/ 0 w 124"/>
                  <a:gd name="T19" fmla="*/ 0 h 3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4"/>
                  <a:gd name="T31" fmla="*/ 0 h 365"/>
                  <a:gd name="T32" fmla="*/ 124 w 124"/>
                  <a:gd name="T33" fmla="*/ 365 h 36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4" h="365">
                    <a:moveTo>
                      <a:pt x="42" y="0"/>
                    </a:moveTo>
                    <a:lnTo>
                      <a:pt x="0" y="23"/>
                    </a:lnTo>
                    <a:lnTo>
                      <a:pt x="25" y="46"/>
                    </a:lnTo>
                    <a:lnTo>
                      <a:pt x="25" y="337"/>
                    </a:lnTo>
                    <a:lnTo>
                      <a:pt x="50" y="365"/>
                    </a:lnTo>
                    <a:lnTo>
                      <a:pt x="124" y="365"/>
                    </a:lnTo>
                    <a:lnTo>
                      <a:pt x="124" y="301"/>
                    </a:lnTo>
                    <a:lnTo>
                      <a:pt x="72" y="4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" name="Freeform 138"/>
              <p:cNvSpPr>
                <a:spLocks/>
              </p:cNvSpPr>
              <p:nvPr/>
            </p:nvSpPr>
            <p:spPr bwMode="auto">
              <a:xfrm>
                <a:off x="4293" y="3679"/>
                <a:ext cx="316" cy="183"/>
              </a:xfrm>
              <a:custGeom>
                <a:avLst/>
                <a:gdLst>
                  <a:gd name="T0" fmla="*/ 1 w 631"/>
                  <a:gd name="T1" fmla="*/ 0 h 367"/>
                  <a:gd name="T2" fmla="*/ 1 w 631"/>
                  <a:gd name="T3" fmla="*/ 0 h 367"/>
                  <a:gd name="T4" fmla="*/ 1 w 631"/>
                  <a:gd name="T5" fmla="*/ 0 h 367"/>
                  <a:gd name="T6" fmla="*/ 1 w 631"/>
                  <a:gd name="T7" fmla="*/ 0 h 367"/>
                  <a:gd name="T8" fmla="*/ 1 w 631"/>
                  <a:gd name="T9" fmla="*/ 0 h 367"/>
                  <a:gd name="T10" fmla="*/ 1 w 631"/>
                  <a:gd name="T11" fmla="*/ 0 h 367"/>
                  <a:gd name="T12" fmla="*/ 1 w 631"/>
                  <a:gd name="T13" fmla="*/ 0 h 367"/>
                  <a:gd name="T14" fmla="*/ 1 w 631"/>
                  <a:gd name="T15" fmla="*/ 0 h 367"/>
                  <a:gd name="T16" fmla="*/ 0 w 631"/>
                  <a:gd name="T17" fmla="*/ 0 h 367"/>
                  <a:gd name="T18" fmla="*/ 1 w 631"/>
                  <a:gd name="T19" fmla="*/ 0 h 367"/>
                  <a:gd name="T20" fmla="*/ 1 w 631"/>
                  <a:gd name="T21" fmla="*/ 0 h 367"/>
                  <a:gd name="T22" fmla="*/ 1 w 631"/>
                  <a:gd name="T23" fmla="*/ 0 h 367"/>
                  <a:gd name="T24" fmla="*/ 1 w 631"/>
                  <a:gd name="T25" fmla="*/ 0 h 367"/>
                  <a:gd name="T26" fmla="*/ 1 w 631"/>
                  <a:gd name="T27" fmla="*/ 0 h 367"/>
                  <a:gd name="T28" fmla="*/ 1 w 631"/>
                  <a:gd name="T29" fmla="*/ 0 h 367"/>
                  <a:gd name="T30" fmla="*/ 1 w 631"/>
                  <a:gd name="T31" fmla="*/ 0 h 367"/>
                  <a:gd name="T32" fmla="*/ 1 w 631"/>
                  <a:gd name="T33" fmla="*/ 0 h 367"/>
                  <a:gd name="T34" fmla="*/ 1 w 631"/>
                  <a:gd name="T35" fmla="*/ 0 h 367"/>
                  <a:gd name="T36" fmla="*/ 1 w 631"/>
                  <a:gd name="T37" fmla="*/ 0 h 36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31"/>
                  <a:gd name="T58" fmla="*/ 0 h 367"/>
                  <a:gd name="T59" fmla="*/ 631 w 631"/>
                  <a:gd name="T60" fmla="*/ 367 h 36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31" h="367">
                    <a:moveTo>
                      <a:pt x="631" y="0"/>
                    </a:moveTo>
                    <a:lnTo>
                      <a:pt x="536" y="59"/>
                    </a:lnTo>
                    <a:lnTo>
                      <a:pt x="475" y="120"/>
                    </a:lnTo>
                    <a:lnTo>
                      <a:pt x="213" y="194"/>
                    </a:lnTo>
                    <a:lnTo>
                      <a:pt x="159" y="247"/>
                    </a:lnTo>
                    <a:lnTo>
                      <a:pt x="112" y="247"/>
                    </a:lnTo>
                    <a:lnTo>
                      <a:pt x="112" y="356"/>
                    </a:lnTo>
                    <a:lnTo>
                      <a:pt x="99" y="367"/>
                    </a:lnTo>
                    <a:lnTo>
                      <a:pt x="0" y="367"/>
                    </a:lnTo>
                    <a:lnTo>
                      <a:pt x="32" y="169"/>
                    </a:lnTo>
                    <a:lnTo>
                      <a:pt x="104" y="175"/>
                    </a:lnTo>
                    <a:lnTo>
                      <a:pt x="123" y="198"/>
                    </a:lnTo>
                    <a:lnTo>
                      <a:pt x="159" y="187"/>
                    </a:lnTo>
                    <a:lnTo>
                      <a:pt x="182" y="150"/>
                    </a:lnTo>
                    <a:lnTo>
                      <a:pt x="188" y="114"/>
                    </a:lnTo>
                    <a:lnTo>
                      <a:pt x="165" y="74"/>
                    </a:lnTo>
                    <a:lnTo>
                      <a:pt x="597" y="0"/>
                    </a:lnTo>
                    <a:lnTo>
                      <a:pt x="631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" name="Freeform 139"/>
              <p:cNvSpPr>
                <a:spLocks/>
              </p:cNvSpPr>
              <p:nvPr/>
            </p:nvSpPr>
            <p:spPr bwMode="auto">
              <a:xfrm>
                <a:off x="4015" y="3664"/>
                <a:ext cx="41" cy="15"/>
              </a:xfrm>
              <a:custGeom>
                <a:avLst/>
                <a:gdLst>
                  <a:gd name="T0" fmla="*/ 0 w 82"/>
                  <a:gd name="T1" fmla="*/ 1 h 28"/>
                  <a:gd name="T2" fmla="*/ 1 w 82"/>
                  <a:gd name="T3" fmla="*/ 1 h 28"/>
                  <a:gd name="T4" fmla="*/ 1 w 82"/>
                  <a:gd name="T5" fmla="*/ 1 h 28"/>
                  <a:gd name="T6" fmla="*/ 1 w 82"/>
                  <a:gd name="T7" fmla="*/ 1 h 28"/>
                  <a:gd name="T8" fmla="*/ 1 w 82"/>
                  <a:gd name="T9" fmla="*/ 0 h 28"/>
                  <a:gd name="T10" fmla="*/ 0 w 82"/>
                  <a:gd name="T11" fmla="*/ 1 h 28"/>
                  <a:gd name="T12" fmla="*/ 0 w 82"/>
                  <a:gd name="T13" fmla="*/ 1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28"/>
                  <a:gd name="T23" fmla="*/ 82 w 82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28">
                    <a:moveTo>
                      <a:pt x="0" y="11"/>
                    </a:moveTo>
                    <a:lnTo>
                      <a:pt x="40" y="23"/>
                    </a:lnTo>
                    <a:lnTo>
                      <a:pt x="82" y="28"/>
                    </a:lnTo>
                    <a:lnTo>
                      <a:pt x="59" y="4"/>
                    </a:lnTo>
                    <a:lnTo>
                      <a:pt x="17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C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4" name="Freeform 140"/>
              <p:cNvSpPr>
                <a:spLocks/>
              </p:cNvSpPr>
              <p:nvPr/>
            </p:nvSpPr>
            <p:spPr bwMode="auto">
              <a:xfrm>
                <a:off x="4566" y="3733"/>
                <a:ext cx="50" cy="116"/>
              </a:xfrm>
              <a:custGeom>
                <a:avLst/>
                <a:gdLst>
                  <a:gd name="T0" fmla="*/ 1 w 99"/>
                  <a:gd name="T1" fmla="*/ 1 h 231"/>
                  <a:gd name="T2" fmla="*/ 1 w 99"/>
                  <a:gd name="T3" fmla="*/ 0 h 231"/>
                  <a:gd name="T4" fmla="*/ 0 w 99"/>
                  <a:gd name="T5" fmla="*/ 1 h 231"/>
                  <a:gd name="T6" fmla="*/ 1 w 99"/>
                  <a:gd name="T7" fmla="*/ 1 h 231"/>
                  <a:gd name="T8" fmla="*/ 1 w 99"/>
                  <a:gd name="T9" fmla="*/ 1 h 231"/>
                  <a:gd name="T10" fmla="*/ 1 w 99"/>
                  <a:gd name="T11" fmla="*/ 1 h 231"/>
                  <a:gd name="T12" fmla="*/ 1 w 99"/>
                  <a:gd name="T13" fmla="*/ 1 h 231"/>
                  <a:gd name="T14" fmla="*/ 1 w 99"/>
                  <a:gd name="T15" fmla="*/ 1 h 231"/>
                  <a:gd name="T16" fmla="*/ 1 w 99"/>
                  <a:gd name="T17" fmla="*/ 1 h 2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9"/>
                  <a:gd name="T28" fmla="*/ 0 h 231"/>
                  <a:gd name="T29" fmla="*/ 99 w 99"/>
                  <a:gd name="T30" fmla="*/ 231 h 2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9" h="231">
                    <a:moveTo>
                      <a:pt x="99" y="231"/>
                    </a:moveTo>
                    <a:lnTo>
                      <a:pt x="99" y="0"/>
                    </a:lnTo>
                    <a:lnTo>
                      <a:pt x="0" y="144"/>
                    </a:lnTo>
                    <a:lnTo>
                      <a:pt x="57" y="131"/>
                    </a:lnTo>
                    <a:lnTo>
                      <a:pt x="33" y="173"/>
                    </a:lnTo>
                    <a:lnTo>
                      <a:pt x="76" y="186"/>
                    </a:lnTo>
                    <a:lnTo>
                      <a:pt x="33" y="209"/>
                    </a:lnTo>
                    <a:lnTo>
                      <a:pt x="99" y="231"/>
                    </a:lnTo>
                    <a:close/>
                  </a:path>
                </a:pathLst>
              </a:custGeom>
              <a:solidFill>
                <a:srgbClr val="FB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5" name="Freeform 141"/>
              <p:cNvSpPr>
                <a:spLocks/>
              </p:cNvSpPr>
              <p:nvPr/>
            </p:nvSpPr>
            <p:spPr bwMode="auto">
              <a:xfrm>
                <a:off x="4178" y="3475"/>
                <a:ext cx="47" cy="159"/>
              </a:xfrm>
              <a:custGeom>
                <a:avLst/>
                <a:gdLst>
                  <a:gd name="T0" fmla="*/ 0 w 93"/>
                  <a:gd name="T1" fmla="*/ 1 h 317"/>
                  <a:gd name="T2" fmla="*/ 1 w 93"/>
                  <a:gd name="T3" fmla="*/ 1 h 317"/>
                  <a:gd name="T4" fmla="*/ 1 w 93"/>
                  <a:gd name="T5" fmla="*/ 1 h 317"/>
                  <a:gd name="T6" fmla="*/ 1 w 93"/>
                  <a:gd name="T7" fmla="*/ 1 h 317"/>
                  <a:gd name="T8" fmla="*/ 1 w 93"/>
                  <a:gd name="T9" fmla="*/ 0 h 317"/>
                  <a:gd name="T10" fmla="*/ 1 w 93"/>
                  <a:gd name="T11" fmla="*/ 0 h 317"/>
                  <a:gd name="T12" fmla="*/ 0 w 93"/>
                  <a:gd name="T13" fmla="*/ 1 h 317"/>
                  <a:gd name="T14" fmla="*/ 0 w 93"/>
                  <a:gd name="T15" fmla="*/ 1 h 3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3"/>
                  <a:gd name="T25" fmla="*/ 0 h 317"/>
                  <a:gd name="T26" fmla="*/ 93 w 93"/>
                  <a:gd name="T27" fmla="*/ 317 h 3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3" h="317">
                    <a:moveTo>
                      <a:pt x="0" y="5"/>
                    </a:moveTo>
                    <a:lnTo>
                      <a:pt x="32" y="28"/>
                    </a:lnTo>
                    <a:lnTo>
                      <a:pt x="85" y="317"/>
                    </a:lnTo>
                    <a:lnTo>
                      <a:pt x="61" y="24"/>
                    </a:lnTo>
                    <a:lnTo>
                      <a:pt x="93" y="0"/>
                    </a:lnTo>
                    <a:lnTo>
                      <a:pt x="4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C9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6" name="Freeform 142"/>
              <p:cNvSpPr>
                <a:spLocks/>
              </p:cNvSpPr>
              <p:nvPr/>
            </p:nvSpPr>
            <p:spPr bwMode="auto">
              <a:xfrm>
                <a:off x="4200" y="3640"/>
                <a:ext cx="152" cy="222"/>
              </a:xfrm>
              <a:custGeom>
                <a:avLst/>
                <a:gdLst>
                  <a:gd name="T0" fmla="*/ 0 w 304"/>
                  <a:gd name="T1" fmla="*/ 0 h 445"/>
                  <a:gd name="T2" fmla="*/ 0 w 304"/>
                  <a:gd name="T3" fmla="*/ 0 h 445"/>
                  <a:gd name="T4" fmla="*/ 1 w 304"/>
                  <a:gd name="T5" fmla="*/ 0 h 445"/>
                  <a:gd name="T6" fmla="*/ 1 w 304"/>
                  <a:gd name="T7" fmla="*/ 0 h 445"/>
                  <a:gd name="T8" fmla="*/ 1 w 304"/>
                  <a:gd name="T9" fmla="*/ 0 h 445"/>
                  <a:gd name="T10" fmla="*/ 1 w 304"/>
                  <a:gd name="T11" fmla="*/ 0 h 445"/>
                  <a:gd name="T12" fmla="*/ 1 w 304"/>
                  <a:gd name="T13" fmla="*/ 0 h 445"/>
                  <a:gd name="T14" fmla="*/ 1 w 304"/>
                  <a:gd name="T15" fmla="*/ 0 h 445"/>
                  <a:gd name="T16" fmla="*/ 1 w 304"/>
                  <a:gd name="T17" fmla="*/ 0 h 445"/>
                  <a:gd name="T18" fmla="*/ 1 w 304"/>
                  <a:gd name="T19" fmla="*/ 0 h 445"/>
                  <a:gd name="T20" fmla="*/ 1 w 304"/>
                  <a:gd name="T21" fmla="*/ 0 h 445"/>
                  <a:gd name="T22" fmla="*/ 1 w 304"/>
                  <a:gd name="T23" fmla="*/ 0 h 445"/>
                  <a:gd name="T24" fmla="*/ 1 w 304"/>
                  <a:gd name="T25" fmla="*/ 0 h 445"/>
                  <a:gd name="T26" fmla="*/ 1 w 304"/>
                  <a:gd name="T27" fmla="*/ 0 h 445"/>
                  <a:gd name="T28" fmla="*/ 1 w 304"/>
                  <a:gd name="T29" fmla="*/ 0 h 445"/>
                  <a:gd name="T30" fmla="*/ 1 w 304"/>
                  <a:gd name="T31" fmla="*/ 0 h 445"/>
                  <a:gd name="T32" fmla="*/ 1 w 304"/>
                  <a:gd name="T33" fmla="*/ 0 h 445"/>
                  <a:gd name="T34" fmla="*/ 1 w 304"/>
                  <a:gd name="T35" fmla="*/ 0 h 445"/>
                  <a:gd name="T36" fmla="*/ 1 w 304"/>
                  <a:gd name="T37" fmla="*/ 0 h 445"/>
                  <a:gd name="T38" fmla="*/ 1 w 304"/>
                  <a:gd name="T39" fmla="*/ 0 h 445"/>
                  <a:gd name="T40" fmla="*/ 1 w 304"/>
                  <a:gd name="T41" fmla="*/ 0 h 445"/>
                  <a:gd name="T42" fmla="*/ 0 w 304"/>
                  <a:gd name="T43" fmla="*/ 0 h 445"/>
                  <a:gd name="T44" fmla="*/ 0 w 304"/>
                  <a:gd name="T45" fmla="*/ 0 h 44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04"/>
                  <a:gd name="T70" fmla="*/ 0 h 445"/>
                  <a:gd name="T71" fmla="*/ 304 w 304"/>
                  <a:gd name="T72" fmla="*/ 445 h 44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04" h="445">
                    <a:moveTo>
                      <a:pt x="0" y="16"/>
                    </a:moveTo>
                    <a:lnTo>
                      <a:pt x="0" y="54"/>
                    </a:lnTo>
                    <a:lnTo>
                      <a:pt x="41" y="73"/>
                    </a:lnTo>
                    <a:lnTo>
                      <a:pt x="5" y="152"/>
                    </a:lnTo>
                    <a:lnTo>
                      <a:pt x="5" y="426"/>
                    </a:lnTo>
                    <a:lnTo>
                      <a:pt x="68" y="445"/>
                    </a:lnTo>
                    <a:lnTo>
                      <a:pt x="205" y="445"/>
                    </a:lnTo>
                    <a:lnTo>
                      <a:pt x="243" y="415"/>
                    </a:lnTo>
                    <a:lnTo>
                      <a:pt x="243" y="265"/>
                    </a:lnTo>
                    <a:lnTo>
                      <a:pt x="298" y="265"/>
                    </a:lnTo>
                    <a:lnTo>
                      <a:pt x="304" y="234"/>
                    </a:lnTo>
                    <a:lnTo>
                      <a:pt x="304" y="211"/>
                    </a:lnTo>
                    <a:lnTo>
                      <a:pt x="290" y="198"/>
                    </a:lnTo>
                    <a:lnTo>
                      <a:pt x="243" y="192"/>
                    </a:lnTo>
                    <a:lnTo>
                      <a:pt x="243" y="122"/>
                    </a:lnTo>
                    <a:lnTo>
                      <a:pt x="193" y="86"/>
                    </a:lnTo>
                    <a:lnTo>
                      <a:pt x="193" y="61"/>
                    </a:lnTo>
                    <a:lnTo>
                      <a:pt x="229" y="54"/>
                    </a:lnTo>
                    <a:lnTo>
                      <a:pt x="229" y="25"/>
                    </a:lnTo>
                    <a:lnTo>
                      <a:pt x="180" y="0"/>
                    </a:lnTo>
                    <a:lnTo>
                      <a:pt x="41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7" name="Freeform 143"/>
              <p:cNvSpPr>
                <a:spLocks/>
              </p:cNvSpPr>
              <p:nvPr/>
            </p:nvSpPr>
            <p:spPr bwMode="auto">
              <a:xfrm>
                <a:off x="4261" y="3691"/>
                <a:ext cx="19" cy="149"/>
              </a:xfrm>
              <a:custGeom>
                <a:avLst/>
                <a:gdLst>
                  <a:gd name="T0" fmla="*/ 1 w 38"/>
                  <a:gd name="T1" fmla="*/ 1 h 298"/>
                  <a:gd name="T2" fmla="*/ 1 w 38"/>
                  <a:gd name="T3" fmla="*/ 1 h 298"/>
                  <a:gd name="T4" fmla="*/ 1 w 38"/>
                  <a:gd name="T5" fmla="*/ 1 h 298"/>
                  <a:gd name="T6" fmla="*/ 1 w 38"/>
                  <a:gd name="T7" fmla="*/ 1 h 298"/>
                  <a:gd name="T8" fmla="*/ 1 w 38"/>
                  <a:gd name="T9" fmla="*/ 1 h 298"/>
                  <a:gd name="T10" fmla="*/ 1 w 38"/>
                  <a:gd name="T11" fmla="*/ 1 h 298"/>
                  <a:gd name="T12" fmla="*/ 1 w 38"/>
                  <a:gd name="T13" fmla="*/ 1 h 298"/>
                  <a:gd name="T14" fmla="*/ 1 w 38"/>
                  <a:gd name="T15" fmla="*/ 1 h 298"/>
                  <a:gd name="T16" fmla="*/ 1 w 38"/>
                  <a:gd name="T17" fmla="*/ 1 h 298"/>
                  <a:gd name="T18" fmla="*/ 1 w 38"/>
                  <a:gd name="T19" fmla="*/ 1 h 298"/>
                  <a:gd name="T20" fmla="*/ 1 w 38"/>
                  <a:gd name="T21" fmla="*/ 1 h 298"/>
                  <a:gd name="T22" fmla="*/ 1 w 38"/>
                  <a:gd name="T23" fmla="*/ 1 h 298"/>
                  <a:gd name="T24" fmla="*/ 1 w 38"/>
                  <a:gd name="T25" fmla="*/ 1 h 298"/>
                  <a:gd name="T26" fmla="*/ 1 w 38"/>
                  <a:gd name="T27" fmla="*/ 1 h 298"/>
                  <a:gd name="T28" fmla="*/ 1 w 38"/>
                  <a:gd name="T29" fmla="*/ 1 h 298"/>
                  <a:gd name="T30" fmla="*/ 1 w 38"/>
                  <a:gd name="T31" fmla="*/ 1 h 298"/>
                  <a:gd name="T32" fmla="*/ 0 w 38"/>
                  <a:gd name="T33" fmla="*/ 1 h 298"/>
                  <a:gd name="T34" fmla="*/ 1 w 38"/>
                  <a:gd name="T35" fmla="*/ 1 h 298"/>
                  <a:gd name="T36" fmla="*/ 0 w 38"/>
                  <a:gd name="T37" fmla="*/ 1 h 298"/>
                  <a:gd name="T38" fmla="*/ 1 w 38"/>
                  <a:gd name="T39" fmla="*/ 1 h 298"/>
                  <a:gd name="T40" fmla="*/ 0 w 38"/>
                  <a:gd name="T41" fmla="*/ 1 h 298"/>
                  <a:gd name="T42" fmla="*/ 1 w 38"/>
                  <a:gd name="T43" fmla="*/ 1 h 298"/>
                  <a:gd name="T44" fmla="*/ 0 w 38"/>
                  <a:gd name="T45" fmla="*/ 1 h 298"/>
                  <a:gd name="T46" fmla="*/ 1 w 38"/>
                  <a:gd name="T47" fmla="*/ 1 h 298"/>
                  <a:gd name="T48" fmla="*/ 0 w 38"/>
                  <a:gd name="T49" fmla="*/ 1 h 298"/>
                  <a:gd name="T50" fmla="*/ 1 w 38"/>
                  <a:gd name="T51" fmla="*/ 1 h 298"/>
                  <a:gd name="T52" fmla="*/ 0 w 38"/>
                  <a:gd name="T53" fmla="*/ 1 h 298"/>
                  <a:gd name="T54" fmla="*/ 1 w 38"/>
                  <a:gd name="T55" fmla="*/ 1 h 298"/>
                  <a:gd name="T56" fmla="*/ 0 w 38"/>
                  <a:gd name="T57" fmla="*/ 1 h 298"/>
                  <a:gd name="T58" fmla="*/ 1 w 38"/>
                  <a:gd name="T59" fmla="*/ 1 h 298"/>
                  <a:gd name="T60" fmla="*/ 0 w 38"/>
                  <a:gd name="T61" fmla="*/ 1 h 298"/>
                  <a:gd name="T62" fmla="*/ 1 w 38"/>
                  <a:gd name="T63" fmla="*/ 0 h 298"/>
                  <a:gd name="T64" fmla="*/ 1 w 38"/>
                  <a:gd name="T65" fmla="*/ 1 h 298"/>
                  <a:gd name="T66" fmla="*/ 1 w 38"/>
                  <a:gd name="T67" fmla="*/ 1 h 29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"/>
                  <a:gd name="T103" fmla="*/ 0 h 298"/>
                  <a:gd name="T104" fmla="*/ 38 w 38"/>
                  <a:gd name="T105" fmla="*/ 298 h 29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" h="298">
                    <a:moveTo>
                      <a:pt x="38" y="23"/>
                    </a:moveTo>
                    <a:lnTo>
                      <a:pt x="23" y="42"/>
                    </a:lnTo>
                    <a:lnTo>
                      <a:pt x="38" y="59"/>
                    </a:lnTo>
                    <a:lnTo>
                      <a:pt x="23" y="74"/>
                    </a:lnTo>
                    <a:lnTo>
                      <a:pt x="38" y="93"/>
                    </a:lnTo>
                    <a:lnTo>
                      <a:pt x="23" y="112"/>
                    </a:lnTo>
                    <a:lnTo>
                      <a:pt x="38" y="129"/>
                    </a:lnTo>
                    <a:lnTo>
                      <a:pt x="23" y="150"/>
                    </a:lnTo>
                    <a:lnTo>
                      <a:pt x="38" y="167"/>
                    </a:lnTo>
                    <a:lnTo>
                      <a:pt x="23" y="184"/>
                    </a:lnTo>
                    <a:lnTo>
                      <a:pt x="38" y="203"/>
                    </a:lnTo>
                    <a:lnTo>
                      <a:pt x="23" y="222"/>
                    </a:lnTo>
                    <a:lnTo>
                      <a:pt x="38" y="238"/>
                    </a:lnTo>
                    <a:lnTo>
                      <a:pt x="23" y="257"/>
                    </a:lnTo>
                    <a:lnTo>
                      <a:pt x="38" y="274"/>
                    </a:lnTo>
                    <a:lnTo>
                      <a:pt x="19" y="298"/>
                    </a:lnTo>
                    <a:lnTo>
                      <a:pt x="0" y="274"/>
                    </a:lnTo>
                    <a:lnTo>
                      <a:pt x="13" y="257"/>
                    </a:lnTo>
                    <a:lnTo>
                      <a:pt x="0" y="238"/>
                    </a:lnTo>
                    <a:lnTo>
                      <a:pt x="13" y="222"/>
                    </a:lnTo>
                    <a:lnTo>
                      <a:pt x="0" y="203"/>
                    </a:lnTo>
                    <a:lnTo>
                      <a:pt x="13" y="184"/>
                    </a:lnTo>
                    <a:lnTo>
                      <a:pt x="0" y="167"/>
                    </a:lnTo>
                    <a:lnTo>
                      <a:pt x="13" y="150"/>
                    </a:lnTo>
                    <a:lnTo>
                      <a:pt x="0" y="129"/>
                    </a:lnTo>
                    <a:lnTo>
                      <a:pt x="13" y="112"/>
                    </a:lnTo>
                    <a:lnTo>
                      <a:pt x="0" y="93"/>
                    </a:lnTo>
                    <a:lnTo>
                      <a:pt x="13" y="74"/>
                    </a:lnTo>
                    <a:lnTo>
                      <a:pt x="0" y="59"/>
                    </a:lnTo>
                    <a:lnTo>
                      <a:pt x="13" y="42"/>
                    </a:lnTo>
                    <a:lnTo>
                      <a:pt x="0" y="23"/>
                    </a:lnTo>
                    <a:lnTo>
                      <a:pt x="19" y="0"/>
                    </a:lnTo>
                    <a:lnTo>
                      <a:pt x="38" y="23"/>
                    </a:lnTo>
                    <a:close/>
                  </a:path>
                </a:pathLst>
              </a:custGeom>
              <a:solidFill>
                <a:srgbClr val="FFF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8" name="Freeform 144"/>
              <p:cNvSpPr>
                <a:spLocks/>
              </p:cNvSpPr>
              <p:nvPr/>
            </p:nvSpPr>
            <p:spPr bwMode="auto">
              <a:xfrm>
                <a:off x="4261" y="3652"/>
                <a:ext cx="18" cy="14"/>
              </a:xfrm>
              <a:custGeom>
                <a:avLst/>
                <a:gdLst>
                  <a:gd name="T0" fmla="*/ 1 w 36"/>
                  <a:gd name="T1" fmla="*/ 0 h 29"/>
                  <a:gd name="T2" fmla="*/ 0 w 36"/>
                  <a:gd name="T3" fmla="*/ 0 h 29"/>
                  <a:gd name="T4" fmla="*/ 0 w 36"/>
                  <a:gd name="T5" fmla="*/ 0 h 29"/>
                  <a:gd name="T6" fmla="*/ 1 w 36"/>
                  <a:gd name="T7" fmla="*/ 0 h 29"/>
                  <a:gd name="T8" fmla="*/ 1 w 36"/>
                  <a:gd name="T9" fmla="*/ 0 h 29"/>
                  <a:gd name="T10" fmla="*/ 1 w 36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29"/>
                  <a:gd name="T20" fmla="*/ 36 w 36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29">
                    <a:moveTo>
                      <a:pt x="36" y="29"/>
                    </a:moveTo>
                    <a:lnTo>
                      <a:pt x="0" y="29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9"/>
                    </a:lnTo>
                    <a:close/>
                  </a:path>
                </a:pathLst>
              </a:custGeom>
              <a:solidFill>
                <a:srgbClr val="FFF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" name="Freeform 145"/>
              <p:cNvSpPr>
                <a:spLocks/>
              </p:cNvSpPr>
              <p:nvPr/>
            </p:nvSpPr>
            <p:spPr bwMode="auto">
              <a:xfrm>
                <a:off x="3809" y="3232"/>
                <a:ext cx="199" cy="728"/>
              </a:xfrm>
              <a:custGeom>
                <a:avLst/>
                <a:gdLst>
                  <a:gd name="T0" fmla="*/ 0 w 400"/>
                  <a:gd name="T1" fmla="*/ 0 h 1456"/>
                  <a:gd name="T2" fmla="*/ 0 w 400"/>
                  <a:gd name="T3" fmla="*/ 1 h 1456"/>
                  <a:gd name="T4" fmla="*/ 0 w 400"/>
                  <a:gd name="T5" fmla="*/ 1 h 1456"/>
                  <a:gd name="T6" fmla="*/ 0 w 400"/>
                  <a:gd name="T7" fmla="*/ 1 h 1456"/>
                  <a:gd name="T8" fmla="*/ 0 w 400"/>
                  <a:gd name="T9" fmla="*/ 1 h 1456"/>
                  <a:gd name="T10" fmla="*/ 0 w 400"/>
                  <a:gd name="T11" fmla="*/ 1 h 1456"/>
                  <a:gd name="T12" fmla="*/ 0 w 400"/>
                  <a:gd name="T13" fmla="*/ 1 h 1456"/>
                  <a:gd name="T14" fmla="*/ 0 w 400"/>
                  <a:gd name="T15" fmla="*/ 1 h 1456"/>
                  <a:gd name="T16" fmla="*/ 0 w 400"/>
                  <a:gd name="T17" fmla="*/ 1 h 1456"/>
                  <a:gd name="T18" fmla="*/ 0 w 400"/>
                  <a:gd name="T19" fmla="*/ 1 h 1456"/>
                  <a:gd name="T20" fmla="*/ 0 w 400"/>
                  <a:gd name="T21" fmla="*/ 1 h 1456"/>
                  <a:gd name="T22" fmla="*/ 0 w 400"/>
                  <a:gd name="T23" fmla="*/ 1 h 1456"/>
                  <a:gd name="T24" fmla="*/ 0 w 400"/>
                  <a:gd name="T25" fmla="*/ 1 h 1456"/>
                  <a:gd name="T26" fmla="*/ 0 w 400"/>
                  <a:gd name="T27" fmla="*/ 1 h 1456"/>
                  <a:gd name="T28" fmla="*/ 0 w 400"/>
                  <a:gd name="T29" fmla="*/ 1 h 1456"/>
                  <a:gd name="T30" fmla="*/ 0 w 400"/>
                  <a:gd name="T31" fmla="*/ 1 h 1456"/>
                  <a:gd name="T32" fmla="*/ 0 w 400"/>
                  <a:gd name="T33" fmla="*/ 1 h 1456"/>
                  <a:gd name="T34" fmla="*/ 0 w 400"/>
                  <a:gd name="T35" fmla="*/ 1 h 1456"/>
                  <a:gd name="T36" fmla="*/ 0 w 400"/>
                  <a:gd name="T37" fmla="*/ 1 h 1456"/>
                  <a:gd name="T38" fmla="*/ 0 w 400"/>
                  <a:gd name="T39" fmla="*/ 1 h 1456"/>
                  <a:gd name="T40" fmla="*/ 0 w 400"/>
                  <a:gd name="T41" fmla="*/ 1 h 1456"/>
                  <a:gd name="T42" fmla="*/ 0 w 400"/>
                  <a:gd name="T43" fmla="*/ 1 h 1456"/>
                  <a:gd name="T44" fmla="*/ 0 w 400"/>
                  <a:gd name="T45" fmla="*/ 0 h 1456"/>
                  <a:gd name="T46" fmla="*/ 0 w 400"/>
                  <a:gd name="T47" fmla="*/ 0 h 145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00"/>
                  <a:gd name="T73" fmla="*/ 0 h 1456"/>
                  <a:gd name="T74" fmla="*/ 400 w 400"/>
                  <a:gd name="T75" fmla="*/ 1456 h 145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00" h="1456">
                    <a:moveTo>
                      <a:pt x="350" y="0"/>
                    </a:moveTo>
                    <a:lnTo>
                      <a:pt x="310" y="27"/>
                    </a:lnTo>
                    <a:lnTo>
                      <a:pt x="310" y="546"/>
                    </a:lnTo>
                    <a:lnTo>
                      <a:pt x="255" y="589"/>
                    </a:lnTo>
                    <a:lnTo>
                      <a:pt x="249" y="612"/>
                    </a:lnTo>
                    <a:lnTo>
                      <a:pt x="249" y="1296"/>
                    </a:lnTo>
                    <a:lnTo>
                      <a:pt x="265" y="1319"/>
                    </a:lnTo>
                    <a:lnTo>
                      <a:pt x="242" y="1349"/>
                    </a:lnTo>
                    <a:lnTo>
                      <a:pt x="208" y="1361"/>
                    </a:lnTo>
                    <a:lnTo>
                      <a:pt x="29" y="1361"/>
                    </a:lnTo>
                    <a:lnTo>
                      <a:pt x="0" y="1393"/>
                    </a:lnTo>
                    <a:lnTo>
                      <a:pt x="48" y="1456"/>
                    </a:lnTo>
                    <a:lnTo>
                      <a:pt x="274" y="1439"/>
                    </a:lnTo>
                    <a:lnTo>
                      <a:pt x="310" y="1410"/>
                    </a:lnTo>
                    <a:lnTo>
                      <a:pt x="341" y="1319"/>
                    </a:lnTo>
                    <a:lnTo>
                      <a:pt x="400" y="1308"/>
                    </a:lnTo>
                    <a:lnTo>
                      <a:pt x="400" y="924"/>
                    </a:lnTo>
                    <a:lnTo>
                      <a:pt x="386" y="888"/>
                    </a:lnTo>
                    <a:lnTo>
                      <a:pt x="400" y="834"/>
                    </a:lnTo>
                    <a:lnTo>
                      <a:pt x="400" y="595"/>
                    </a:lnTo>
                    <a:lnTo>
                      <a:pt x="344" y="546"/>
                    </a:lnTo>
                    <a:lnTo>
                      <a:pt x="344" y="27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0" name="Freeform 146"/>
              <p:cNvSpPr>
                <a:spLocks/>
              </p:cNvSpPr>
              <p:nvPr/>
            </p:nvSpPr>
            <p:spPr bwMode="auto">
              <a:xfrm>
                <a:off x="3964" y="3535"/>
                <a:ext cx="15" cy="336"/>
              </a:xfrm>
              <a:custGeom>
                <a:avLst/>
                <a:gdLst>
                  <a:gd name="T0" fmla="*/ 0 w 31"/>
                  <a:gd name="T1" fmla="*/ 0 h 671"/>
                  <a:gd name="T2" fmla="*/ 0 w 31"/>
                  <a:gd name="T3" fmla="*/ 1 h 671"/>
                  <a:gd name="T4" fmla="*/ 0 w 31"/>
                  <a:gd name="T5" fmla="*/ 1 h 671"/>
                  <a:gd name="T6" fmla="*/ 0 w 31"/>
                  <a:gd name="T7" fmla="*/ 1 h 671"/>
                  <a:gd name="T8" fmla="*/ 0 w 31"/>
                  <a:gd name="T9" fmla="*/ 1 h 671"/>
                  <a:gd name="T10" fmla="*/ 0 w 31"/>
                  <a:gd name="T11" fmla="*/ 1 h 671"/>
                  <a:gd name="T12" fmla="*/ 0 w 31"/>
                  <a:gd name="T13" fmla="*/ 1 h 671"/>
                  <a:gd name="T14" fmla="*/ 0 w 31"/>
                  <a:gd name="T15" fmla="*/ 1 h 671"/>
                  <a:gd name="T16" fmla="*/ 0 w 31"/>
                  <a:gd name="T17" fmla="*/ 1 h 671"/>
                  <a:gd name="T18" fmla="*/ 0 w 31"/>
                  <a:gd name="T19" fmla="*/ 1 h 671"/>
                  <a:gd name="T20" fmla="*/ 0 w 31"/>
                  <a:gd name="T21" fmla="*/ 1 h 671"/>
                  <a:gd name="T22" fmla="*/ 0 w 31"/>
                  <a:gd name="T23" fmla="*/ 1 h 671"/>
                  <a:gd name="T24" fmla="*/ 0 w 31"/>
                  <a:gd name="T25" fmla="*/ 1 h 671"/>
                  <a:gd name="T26" fmla="*/ 0 w 31"/>
                  <a:gd name="T27" fmla="*/ 1 h 671"/>
                  <a:gd name="T28" fmla="*/ 0 w 31"/>
                  <a:gd name="T29" fmla="*/ 1 h 671"/>
                  <a:gd name="T30" fmla="*/ 0 w 31"/>
                  <a:gd name="T31" fmla="*/ 1 h 671"/>
                  <a:gd name="T32" fmla="*/ 0 w 31"/>
                  <a:gd name="T33" fmla="*/ 1 h 671"/>
                  <a:gd name="T34" fmla="*/ 0 w 31"/>
                  <a:gd name="T35" fmla="*/ 1 h 671"/>
                  <a:gd name="T36" fmla="*/ 0 w 31"/>
                  <a:gd name="T37" fmla="*/ 1 h 671"/>
                  <a:gd name="T38" fmla="*/ 0 w 31"/>
                  <a:gd name="T39" fmla="*/ 1 h 671"/>
                  <a:gd name="T40" fmla="*/ 0 w 31"/>
                  <a:gd name="T41" fmla="*/ 1 h 671"/>
                  <a:gd name="T42" fmla="*/ 0 w 31"/>
                  <a:gd name="T43" fmla="*/ 1 h 671"/>
                  <a:gd name="T44" fmla="*/ 0 w 31"/>
                  <a:gd name="T45" fmla="*/ 1 h 671"/>
                  <a:gd name="T46" fmla="*/ 0 w 31"/>
                  <a:gd name="T47" fmla="*/ 1 h 671"/>
                  <a:gd name="T48" fmla="*/ 0 w 31"/>
                  <a:gd name="T49" fmla="*/ 1 h 671"/>
                  <a:gd name="T50" fmla="*/ 0 w 31"/>
                  <a:gd name="T51" fmla="*/ 1 h 671"/>
                  <a:gd name="T52" fmla="*/ 0 w 31"/>
                  <a:gd name="T53" fmla="*/ 1 h 671"/>
                  <a:gd name="T54" fmla="*/ 0 w 31"/>
                  <a:gd name="T55" fmla="*/ 1 h 671"/>
                  <a:gd name="T56" fmla="*/ 0 w 31"/>
                  <a:gd name="T57" fmla="*/ 1 h 671"/>
                  <a:gd name="T58" fmla="*/ 0 w 31"/>
                  <a:gd name="T59" fmla="*/ 1 h 671"/>
                  <a:gd name="T60" fmla="*/ 0 w 31"/>
                  <a:gd name="T61" fmla="*/ 1 h 671"/>
                  <a:gd name="T62" fmla="*/ 0 w 31"/>
                  <a:gd name="T63" fmla="*/ 1 h 671"/>
                  <a:gd name="T64" fmla="*/ 0 w 31"/>
                  <a:gd name="T65" fmla="*/ 1 h 671"/>
                  <a:gd name="T66" fmla="*/ 0 w 31"/>
                  <a:gd name="T67" fmla="*/ 1 h 671"/>
                  <a:gd name="T68" fmla="*/ 0 w 31"/>
                  <a:gd name="T69" fmla="*/ 1 h 671"/>
                  <a:gd name="T70" fmla="*/ 0 w 31"/>
                  <a:gd name="T71" fmla="*/ 1 h 671"/>
                  <a:gd name="T72" fmla="*/ 0 w 31"/>
                  <a:gd name="T73" fmla="*/ 1 h 671"/>
                  <a:gd name="T74" fmla="*/ 0 w 31"/>
                  <a:gd name="T75" fmla="*/ 1 h 671"/>
                  <a:gd name="T76" fmla="*/ 0 w 31"/>
                  <a:gd name="T77" fmla="*/ 1 h 671"/>
                  <a:gd name="T78" fmla="*/ 0 w 31"/>
                  <a:gd name="T79" fmla="*/ 1 h 671"/>
                  <a:gd name="T80" fmla="*/ 0 w 31"/>
                  <a:gd name="T81" fmla="*/ 1 h 671"/>
                  <a:gd name="T82" fmla="*/ 0 w 31"/>
                  <a:gd name="T83" fmla="*/ 1 h 671"/>
                  <a:gd name="T84" fmla="*/ 0 w 31"/>
                  <a:gd name="T85" fmla="*/ 1 h 671"/>
                  <a:gd name="T86" fmla="*/ 0 w 31"/>
                  <a:gd name="T87" fmla="*/ 1 h 671"/>
                  <a:gd name="T88" fmla="*/ 0 w 31"/>
                  <a:gd name="T89" fmla="*/ 1 h 671"/>
                  <a:gd name="T90" fmla="*/ 0 w 31"/>
                  <a:gd name="T91" fmla="*/ 1 h 671"/>
                  <a:gd name="T92" fmla="*/ 0 w 31"/>
                  <a:gd name="T93" fmla="*/ 1 h 671"/>
                  <a:gd name="T94" fmla="*/ 0 w 31"/>
                  <a:gd name="T95" fmla="*/ 1 h 671"/>
                  <a:gd name="T96" fmla="*/ 0 w 31"/>
                  <a:gd name="T97" fmla="*/ 1 h 671"/>
                  <a:gd name="T98" fmla="*/ 0 w 31"/>
                  <a:gd name="T99" fmla="*/ 1 h 671"/>
                  <a:gd name="T100" fmla="*/ 0 w 31"/>
                  <a:gd name="T101" fmla="*/ 1 h 671"/>
                  <a:gd name="T102" fmla="*/ 0 w 31"/>
                  <a:gd name="T103" fmla="*/ 1 h 671"/>
                  <a:gd name="T104" fmla="*/ 0 w 31"/>
                  <a:gd name="T105" fmla="*/ 1 h 671"/>
                  <a:gd name="T106" fmla="*/ 0 w 31"/>
                  <a:gd name="T107" fmla="*/ 1 h 671"/>
                  <a:gd name="T108" fmla="*/ 0 w 31"/>
                  <a:gd name="T109" fmla="*/ 1 h 671"/>
                  <a:gd name="T110" fmla="*/ 0 w 31"/>
                  <a:gd name="T111" fmla="*/ 1 h 671"/>
                  <a:gd name="T112" fmla="*/ 0 w 31"/>
                  <a:gd name="T113" fmla="*/ 1 h 671"/>
                  <a:gd name="T114" fmla="*/ 0 w 31"/>
                  <a:gd name="T115" fmla="*/ 0 h 671"/>
                  <a:gd name="T116" fmla="*/ 0 w 31"/>
                  <a:gd name="T117" fmla="*/ 0 h 671"/>
                  <a:gd name="T118" fmla="*/ 0 w 31"/>
                  <a:gd name="T119" fmla="*/ 0 h 6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1"/>
                  <a:gd name="T181" fmla="*/ 0 h 671"/>
                  <a:gd name="T182" fmla="*/ 31 w 31"/>
                  <a:gd name="T183" fmla="*/ 671 h 67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1" h="671">
                    <a:moveTo>
                      <a:pt x="19" y="0"/>
                    </a:moveTo>
                    <a:lnTo>
                      <a:pt x="31" y="25"/>
                    </a:lnTo>
                    <a:lnTo>
                      <a:pt x="19" y="48"/>
                    </a:lnTo>
                    <a:lnTo>
                      <a:pt x="31" y="73"/>
                    </a:lnTo>
                    <a:lnTo>
                      <a:pt x="19" y="93"/>
                    </a:lnTo>
                    <a:lnTo>
                      <a:pt x="31" y="118"/>
                    </a:lnTo>
                    <a:lnTo>
                      <a:pt x="19" y="143"/>
                    </a:lnTo>
                    <a:lnTo>
                      <a:pt x="31" y="166"/>
                    </a:lnTo>
                    <a:lnTo>
                      <a:pt x="19" y="190"/>
                    </a:lnTo>
                    <a:lnTo>
                      <a:pt x="31" y="215"/>
                    </a:lnTo>
                    <a:lnTo>
                      <a:pt x="19" y="238"/>
                    </a:lnTo>
                    <a:lnTo>
                      <a:pt x="31" y="261"/>
                    </a:lnTo>
                    <a:lnTo>
                      <a:pt x="19" y="287"/>
                    </a:lnTo>
                    <a:lnTo>
                      <a:pt x="31" y="312"/>
                    </a:lnTo>
                    <a:lnTo>
                      <a:pt x="19" y="333"/>
                    </a:lnTo>
                    <a:lnTo>
                      <a:pt x="31" y="359"/>
                    </a:lnTo>
                    <a:lnTo>
                      <a:pt x="19" y="382"/>
                    </a:lnTo>
                    <a:lnTo>
                      <a:pt x="31" y="405"/>
                    </a:lnTo>
                    <a:lnTo>
                      <a:pt x="19" y="428"/>
                    </a:lnTo>
                    <a:lnTo>
                      <a:pt x="31" y="455"/>
                    </a:lnTo>
                    <a:lnTo>
                      <a:pt x="19" y="477"/>
                    </a:lnTo>
                    <a:lnTo>
                      <a:pt x="31" y="502"/>
                    </a:lnTo>
                    <a:lnTo>
                      <a:pt x="19" y="525"/>
                    </a:lnTo>
                    <a:lnTo>
                      <a:pt x="31" y="550"/>
                    </a:lnTo>
                    <a:lnTo>
                      <a:pt x="19" y="572"/>
                    </a:lnTo>
                    <a:lnTo>
                      <a:pt x="31" y="599"/>
                    </a:lnTo>
                    <a:lnTo>
                      <a:pt x="19" y="622"/>
                    </a:lnTo>
                    <a:lnTo>
                      <a:pt x="31" y="648"/>
                    </a:lnTo>
                    <a:lnTo>
                      <a:pt x="19" y="671"/>
                    </a:lnTo>
                    <a:lnTo>
                      <a:pt x="12" y="669"/>
                    </a:lnTo>
                    <a:lnTo>
                      <a:pt x="0" y="646"/>
                    </a:lnTo>
                    <a:lnTo>
                      <a:pt x="12" y="622"/>
                    </a:lnTo>
                    <a:lnTo>
                      <a:pt x="0" y="599"/>
                    </a:lnTo>
                    <a:lnTo>
                      <a:pt x="12" y="572"/>
                    </a:lnTo>
                    <a:lnTo>
                      <a:pt x="0" y="548"/>
                    </a:lnTo>
                    <a:lnTo>
                      <a:pt x="12" y="525"/>
                    </a:lnTo>
                    <a:lnTo>
                      <a:pt x="0" y="502"/>
                    </a:lnTo>
                    <a:lnTo>
                      <a:pt x="12" y="477"/>
                    </a:lnTo>
                    <a:lnTo>
                      <a:pt x="0" y="455"/>
                    </a:lnTo>
                    <a:lnTo>
                      <a:pt x="12" y="428"/>
                    </a:lnTo>
                    <a:lnTo>
                      <a:pt x="0" y="405"/>
                    </a:lnTo>
                    <a:lnTo>
                      <a:pt x="12" y="380"/>
                    </a:lnTo>
                    <a:lnTo>
                      <a:pt x="0" y="358"/>
                    </a:lnTo>
                    <a:lnTo>
                      <a:pt x="12" y="333"/>
                    </a:lnTo>
                    <a:lnTo>
                      <a:pt x="0" y="310"/>
                    </a:lnTo>
                    <a:lnTo>
                      <a:pt x="12" y="283"/>
                    </a:lnTo>
                    <a:lnTo>
                      <a:pt x="0" y="261"/>
                    </a:lnTo>
                    <a:lnTo>
                      <a:pt x="12" y="236"/>
                    </a:lnTo>
                    <a:lnTo>
                      <a:pt x="0" y="213"/>
                    </a:lnTo>
                    <a:lnTo>
                      <a:pt x="12" y="190"/>
                    </a:lnTo>
                    <a:lnTo>
                      <a:pt x="0" y="166"/>
                    </a:lnTo>
                    <a:lnTo>
                      <a:pt x="12" y="143"/>
                    </a:lnTo>
                    <a:lnTo>
                      <a:pt x="0" y="118"/>
                    </a:lnTo>
                    <a:lnTo>
                      <a:pt x="12" y="93"/>
                    </a:lnTo>
                    <a:lnTo>
                      <a:pt x="0" y="71"/>
                    </a:lnTo>
                    <a:lnTo>
                      <a:pt x="12" y="48"/>
                    </a:lnTo>
                    <a:lnTo>
                      <a:pt x="0" y="23"/>
                    </a:lnTo>
                    <a:lnTo>
                      <a:pt x="12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" name="Freeform 147"/>
              <p:cNvSpPr>
                <a:spLocks/>
              </p:cNvSpPr>
              <p:nvPr/>
            </p:nvSpPr>
            <p:spPr bwMode="auto">
              <a:xfrm>
                <a:off x="2330" y="4003"/>
                <a:ext cx="31" cy="56"/>
              </a:xfrm>
              <a:custGeom>
                <a:avLst/>
                <a:gdLst>
                  <a:gd name="T0" fmla="*/ 0 w 63"/>
                  <a:gd name="T1" fmla="*/ 1 h 112"/>
                  <a:gd name="T2" fmla="*/ 0 w 63"/>
                  <a:gd name="T3" fmla="*/ 1 h 112"/>
                  <a:gd name="T4" fmla="*/ 0 w 63"/>
                  <a:gd name="T5" fmla="*/ 1 h 112"/>
                  <a:gd name="T6" fmla="*/ 0 w 63"/>
                  <a:gd name="T7" fmla="*/ 1 h 112"/>
                  <a:gd name="T8" fmla="*/ 0 w 63"/>
                  <a:gd name="T9" fmla="*/ 1 h 112"/>
                  <a:gd name="T10" fmla="*/ 0 w 63"/>
                  <a:gd name="T11" fmla="*/ 1 h 112"/>
                  <a:gd name="T12" fmla="*/ 0 w 63"/>
                  <a:gd name="T13" fmla="*/ 1 h 112"/>
                  <a:gd name="T14" fmla="*/ 0 w 63"/>
                  <a:gd name="T15" fmla="*/ 0 h 112"/>
                  <a:gd name="T16" fmla="*/ 0 w 63"/>
                  <a:gd name="T17" fmla="*/ 1 h 112"/>
                  <a:gd name="T18" fmla="*/ 0 w 63"/>
                  <a:gd name="T19" fmla="*/ 1 h 1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3"/>
                  <a:gd name="T31" fmla="*/ 0 h 112"/>
                  <a:gd name="T32" fmla="*/ 63 w 63"/>
                  <a:gd name="T33" fmla="*/ 112 h 1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" h="112">
                    <a:moveTo>
                      <a:pt x="8" y="10"/>
                    </a:moveTo>
                    <a:lnTo>
                      <a:pt x="0" y="50"/>
                    </a:lnTo>
                    <a:lnTo>
                      <a:pt x="2" y="73"/>
                    </a:lnTo>
                    <a:lnTo>
                      <a:pt x="14" y="103"/>
                    </a:lnTo>
                    <a:lnTo>
                      <a:pt x="29" y="112"/>
                    </a:lnTo>
                    <a:lnTo>
                      <a:pt x="50" y="101"/>
                    </a:lnTo>
                    <a:lnTo>
                      <a:pt x="63" y="76"/>
                    </a:lnTo>
                    <a:lnTo>
                      <a:pt x="44" y="0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FF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" name="Freeform 148"/>
              <p:cNvSpPr>
                <a:spLocks/>
              </p:cNvSpPr>
              <p:nvPr/>
            </p:nvSpPr>
            <p:spPr bwMode="auto">
              <a:xfrm>
                <a:off x="2259" y="3998"/>
                <a:ext cx="22" cy="53"/>
              </a:xfrm>
              <a:custGeom>
                <a:avLst/>
                <a:gdLst>
                  <a:gd name="T0" fmla="*/ 0 w 43"/>
                  <a:gd name="T1" fmla="*/ 1 h 106"/>
                  <a:gd name="T2" fmla="*/ 1 w 43"/>
                  <a:gd name="T3" fmla="*/ 1 h 106"/>
                  <a:gd name="T4" fmla="*/ 1 w 43"/>
                  <a:gd name="T5" fmla="*/ 1 h 106"/>
                  <a:gd name="T6" fmla="*/ 1 w 43"/>
                  <a:gd name="T7" fmla="*/ 1 h 106"/>
                  <a:gd name="T8" fmla="*/ 1 w 43"/>
                  <a:gd name="T9" fmla="*/ 1 h 106"/>
                  <a:gd name="T10" fmla="*/ 1 w 43"/>
                  <a:gd name="T11" fmla="*/ 0 h 106"/>
                  <a:gd name="T12" fmla="*/ 0 w 43"/>
                  <a:gd name="T13" fmla="*/ 1 h 106"/>
                  <a:gd name="T14" fmla="*/ 0 w 43"/>
                  <a:gd name="T15" fmla="*/ 1 h 106"/>
                  <a:gd name="T16" fmla="*/ 0 w 43"/>
                  <a:gd name="T17" fmla="*/ 1 h 1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3"/>
                  <a:gd name="T28" fmla="*/ 0 h 106"/>
                  <a:gd name="T29" fmla="*/ 43 w 43"/>
                  <a:gd name="T30" fmla="*/ 106 h 1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3" h="106">
                    <a:moveTo>
                      <a:pt x="0" y="45"/>
                    </a:moveTo>
                    <a:lnTo>
                      <a:pt x="2" y="85"/>
                    </a:lnTo>
                    <a:lnTo>
                      <a:pt x="15" y="106"/>
                    </a:lnTo>
                    <a:lnTo>
                      <a:pt x="30" y="106"/>
                    </a:lnTo>
                    <a:lnTo>
                      <a:pt x="43" y="53"/>
                    </a:lnTo>
                    <a:lnTo>
                      <a:pt x="21" y="0"/>
                    </a:lnTo>
                    <a:lnTo>
                      <a:pt x="0" y="1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3" name="Freeform 149"/>
              <p:cNvSpPr>
                <a:spLocks/>
              </p:cNvSpPr>
              <p:nvPr/>
            </p:nvSpPr>
            <p:spPr bwMode="auto">
              <a:xfrm>
                <a:off x="3531" y="4010"/>
                <a:ext cx="91" cy="138"/>
              </a:xfrm>
              <a:custGeom>
                <a:avLst/>
                <a:gdLst>
                  <a:gd name="T0" fmla="*/ 1 w 180"/>
                  <a:gd name="T1" fmla="*/ 1 h 276"/>
                  <a:gd name="T2" fmla="*/ 0 w 180"/>
                  <a:gd name="T3" fmla="*/ 1 h 276"/>
                  <a:gd name="T4" fmla="*/ 0 w 180"/>
                  <a:gd name="T5" fmla="*/ 1 h 276"/>
                  <a:gd name="T6" fmla="*/ 1 w 180"/>
                  <a:gd name="T7" fmla="*/ 1 h 276"/>
                  <a:gd name="T8" fmla="*/ 1 w 180"/>
                  <a:gd name="T9" fmla="*/ 1 h 276"/>
                  <a:gd name="T10" fmla="*/ 1 w 180"/>
                  <a:gd name="T11" fmla="*/ 1 h 276"/>
                  <a:gd name="T12" fmla="*/ 1 w 180"/>
                  <a:gd name="T13" fmla="*/ 1 h 276"/>
                  <a:gd name="T14" fmla="*/ 1 w 180"/>
                  <a:gd name="T15" fmla="*/ 1 h 276"/>
                  <a:gd name="T16" fmla="*/ 1 w 180"/>
                  <a:gd name="T17" fmla="*/ 1 h 276"/>
                  <a:gd name="T18" fmla="*/ 1 w 180"/>
                  <a:gd name="T19" fmla="*/ 0 h 276"/>
                  <a:gd name="T20" fmla="*/ 1 w 180"/>
                  <a:gd name="T21" fmla="*/ 1 h 276"/>
                  <a:gd name="T22" fmla="*/ 1 w 180"/>
                  <a:gd name="T23" fmla="*/ 1 h 2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0"/>
                  <a:gd name="T37" fmla="*/ 0 h 276"/>
                  <a:gd name="T38" fmla="*/ 180 w 180"/>
                  <a:gd name="T39" fmla="*/ 276 h 27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0" h="276">
                    <a:moveTo>
                      <a:pt x="20" y="14"/>
                    </a:moveTo>
                    <a:lnTo>
                      <a:pt x="0" y="77"/>
                    </a:lnTo>
                    <a:lnTo>
                      <a:pt x="0" y="164"/>
                    </a:lnTo>
                    <a:lnTo>
                      <a:pt x="5" y="219"/>
                    </a:lnTo>
                    <a:lnTo>
                      <a:pt x="41" y="276"/>
                    </a:lnTo>
                    <a:lnTo>
                      <a:pt x="93" y="276"/>
                    </a:lnTo>
                    <a:lnTo>
                      <a:pt x="129" y="261"/>
                    </a:lnTo>
                    <a:lnTo>
                      <a:pt x="157" y="213"/>
                    </a:lnTo>
                    <a:lnTo>
                      <a:pt x="180" y="164"/>
                    </a:lnTo>
                    <a:lnTo>
                      <a:pt x="70" y="0"/>
                    </a:lnTo>
                    <a:lnTo>
                      <a:pt x="20" y="14"/>
                    </a:lnTo>
                    <a:close/>
                  </a:path>
                </a:pathLst>
              </a:custGeom>
              <a:solidFill>
                <a:srgbClr val="FF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4" name="Freeform 150"/>
              <p:cNvSpPr>
                <a:spLocks/>
              </p:cNvSpPr>
              <p:nvPr/>
            </p:nvSpPr>
            <p:spPr bwMode="auto">
              <a:xfrm>
                <a:off x="3331" y="3999"/>
                <a:ext cx="78" cy="131"/>
              </a:xfrm>
              <a:custGeom>
                <a:avLst/>
                <a:gdLst>
                  <a:gd name="T0" fmla="*/ 1 w 156"/>
                  <a:gd name="T1" fmla="*/ 1 h 262"/>
                  <a:gd name="T2" fmla="*/ 0 w 156"/>
                  <a:gd name="T3" fmla="*/ 1 h 262"/>
                  <a:gd name="T4" fmla="*/ 1 w 156"/>
                  <a:gd name="T5" fmla="*/ 1 h 262"/>
                  <a:gd name="T6" fmla="*/ 1 w 156"/>
                  <a:gd name="T7" fmla="*/ 1 h 262"/>
                  <a:gd name="T8" fmla="*/ 1 w 156"/>
                  <a:gd name="T9" fmla="*/ 1 h 262"/>
                  <a:gd name="T10" fmla="*/ 1 w 156"/>
                  <a:gd name="T11" fmla="*/ 1 h 262"/>
                  <a:gd name="T12" fmla="*/ 1 w 156"/>
                  <a:gd name="T13" fmla="*/ 1 h 262"/>
                  <a:gd name="T14" fmla="*/ 1 w 156"/>
                  <a:gd name="T15" fmla="*/ 1 h 262"/>
                  <a:gd name="T16" fmla="*/ 1 w 156"/>
                  <a:gd name="T17" fmla="*/ 0 h 262"/>
                  <a:gd name="T18" fmla="*/ 1 w 156"/>
                  <a:gd name="T19" fmla="*/ 1 h 262"/>
                  <a:gd name="T20" fmla="*/ 1 w 156"/>
                  <a:gd name="T21" fmla="*/ 1 h 2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6"/>
                  <a:gd name="T34" fmla="*/ 0 h 262"/>
                  <a:gd name="T35" fmla="*/ 156 w 156"/>
                  <a:gd name="T36" fmla="*/ 262 h 26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6" h="262">
                    <a:moveTo>
                      <a:pt x="6" y="57"/>
                    </a:moveTo>
                    <a:lnTo>
                      <a:pt x="0" y="135"/>
                    </a:lnTo>
                    <a:lnTo>
                      <a:pt x="16" y="199"/>
                    </a:lnTo>
                    <a:lnTo>
                      <a:pt x="33" y="251"/>
                    </a:lnTo>
                    <a:lnTo>
                      <a:pt x="71" y="262"/>
                    </a:lnTo>
                    <a:lnTo>
                      <a:pt x="113" y="256"/>
                    </a:lnTo>
                    <a:lnTo>
                      <a:pt x="143" y="235"/>
                    </a:lnTo>
                    <a:lnTo>
                      <a:pt x="156" y="171"/>
                    </a:lnTo>
                    <a:lnTo>
                      <a:pt x="50" y="0"/>
                    </a:lnTo>
                    <a:lnTo>
                      <a:pt x="6" y="57"/>
                    </a:lnTo>
                    <a:close/>
                  </a:path>
                </a:pathLst>
              </a:custGeom>
              <a:solidFill>
                <a:srgbClr val="FF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5" name="Freeform 151"/>
              <p:cNvSpPr>
                <a:spLocks/>
              </p:cNvSpPr>
              <p:nvPr/>
            </p:nvSpPr>
            <p:spPr bwMode="auto">
              <a:xfrm>
                <a:off x="4278" y="3953"/>
                <a:ext cx="203" cy="92"/>
              </a:xfrm>
              <a:custGeom>
                <a:avLst/>
                <a:gdLst>
                  <a:gd name="T0" fmla="*/ 0 w 405"/>
                  <a:gd name="T1" fmla="*/ 0 h 185"/>
                  <a:gd name="T2" fmla="*/ 1 w 405"/>
                  <a:gd name="T3" fmla="*/ 0 h 185"/>
                  <a:gd name="T4" fmla="*/ 1 w 405"/>
                  <a:gd name="T5" fmla="*/ 0 h 185"/>
                  <a:gd name="T6" fmla="*/ 1 w 405"/>
                  <a:gd name="T7" fmla="*/ 0 h 185"/>
                  <a:gd name="T8" fmla="*/ 1 w 405"/>
                  <a:gd name="T9" fmla="*/ 0 h 185"/>
                  <a:gd name="T10" fmla="*/ 1 w 405"/>
                  <a:gd name="T11" fmla="*/ 0 h 185"/>
                  <a:gd name="T12" fmla="*/ 1 w 405"/>
                  <a:gd name="T13" fmla="*/ 0 h 185"/>
                  <a:gd name="T14" fmla="*/ 1 w 405"/>
                  <a:gd name="T15" fmla="*/ 0 h 185"/>
                  <a:gd name="T16" fmla="*/ 1 w 405"/>
                  <a:gd name="T17" fmla="*/ 0 h 185"/>
                  <a:gd name="T18" fmla="*/ 1 w 405"/>
                  <a:gd name="T19" fmla="*/ 0 h 185"/>
                  <a:gd name="T20" fmla="*/ 1 w 405"/>
                  <a:gd name="T21" fmla="*/ 0 h 185"/>
                  <a:gd name="T22" fmla="*/ 1 w 405"/>
                  <a:gd name="T23" fmla="*/ 0 h 185"/>
                  <a:gd name="T24" fmla="*/ 1 w 405"/>
                  <a:gd name="T25" fmla="*/ 0 h 185"/>
                  <a:gd name="T26" fmla="*/ 1 w 405"/>
                  <a:gd name="T27" fmla="*/ 0 h 185"/>
                  <a:gd name="T28" fmla="*/ 0 w 405"/>
                  <a:gd name="T29" fmla="*/ 0 h 185"/>
                  <a:gd name="T30" fmla="*/ 0 w 405"/>
                  <a:gd name="T31" fmla="*/ 0 h 18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05"/>
                  <a:gd name="T49" fmla="*/ 0 h 185"/>
                  <a:gd name="T50" fmla="*/ 405 w 405"/>
                  <a:gd name="T51" fmla="*/ 185 h 18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05" h="185">
                    <a:moveTo>
                      <a:pt x="0" y="162"/>
                    </a:moveTo>
                    <a:lnTo>
                      <a:pt x="21" y="185"/>
                    </a:lnTo>
                    <a:lnTo>
                      <a:pt x="71" y="107"/>
                    </a:lnTo>
                    <a:lnTo>
                      <a:pt x="128" y="57"/>
                    </a:lnTo>
                    <a:lnTo>
                      <a:pt x="185" y="52"/>
                    </a:lnTo>
                    <a:lnTo>
                      <a:pt x="249" y="57"/>
                    </a:lnTo>
                    <a:lnTo>
                      <a:pt x="320" y="92"/>
                    </a:lnTo>
                    <a:lnTo>
                      <a:pt x="380" y="162"/>
                    </a:lnTo>
                    <a:lnTo>
                      <a:pt x="405" y="128"/>
                    </a:lnTo>
                    <a:lnTo>
                      <a:pt x="350" y="63"/>
                    </a:lnTo>
                    <a:lnTo>
                      <a:pt x="278" y="21"/>
                    </a:lnTo>
                    <a:lnTo>
                      <a:pt x="213" y="0"/>
                    </a:lnTo>
                    <a:lnTo>
                      <a:pt x="122" y="21"/>
                    </a:lnTo>
                    <a:lnTo>
                      <a:pt x="42" y="84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6" name="Freeform 152"/>
              <p:cNvSpPr>
                <a:spLocks/>
              </p:cNvSpPr>
              <p:nvPr/>
            </p:nvSpPr>
            <p:spPr bwMode="auto">
              <a:xfrm>
                <a:off x="4349" y="4251"/>
                <a:ext cx="107" cy="42"/>
              </a:xfrm>
              <a:custGeom>
                <a:avLst/>
                <a:gdLst>
                  <a:gd name="T0" fmla="*/ 1 w 213"/>
                  <a:gd name="T1" fmla="*/ 0 h 86"/>
                  <a:gd name="T2" fmla="*/ 1 w 213"/>
                  <a:gd name="T3" fmla="*/ 0 h 86"/>
                  <a:gd name="T4" fmla="*/ 1 w 213"/>
                  <a:gd name="T5" fmla="*/ 0 h 86"/>
                  <a:gd name="T6" fmla="*/ 0 w 213"/>
                  <a:gd name="T7" fmla="*/ 0 h 86"/>
                  <a:gd name="T8" fmla="*/ 1 w 213"/>
                  <a:gd name="T9" fmla="*/ 0 h 86"/>
                  <a:gd name="T10" fmla="*/ 1 w 213"/>
                  <a:gd name="T11" fmla="*/ 0 h 86"/>
                  <a:gd name="T12" fmla="*/ 1 w 213"/>
                  <a:gd name="T13" fmla="*/ 0 h 86"/>
                  <a:gd name="T14" fmla="*/ 1 w 213"/>
                  <a:gd name="T15" fmla="*/ 0 h 86"/>
                  <a:gd name="T16" fmla="*/ 1 w 213"/>
                  <a:gd name="T17" fmla="*/ 0 h 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3"/>
                  <a:gd name="T28" fmla="*/ 0 h 86"/>
                  <a:gd name="T29" fmla="*/ 213 w 213"/>
                  <a:gd name="T30" fmla="*/ 86 h 8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3" h="86">
                    <a:moveTo>
                      <a:pt x="199" y="0"/>
                    </a:moveTo>
                    <a:lnTo>
                      <a:pt x="141" y="38"/>
                    </a:lnTo>
                    <a:lnTo>
                      <a:pt x="65" y="63"/>
                    </a:lnTo>
                    <a:lnTo>
                      <a:pt x="0" y="57"/>
                    </a:lnTo>
                    <a:lnTo>
                      <a:pt x="70" y="86"/>
                    </a:lnTo>
                    <a:lnTo>
                      <a:pt x="135" y="63"/>
                    </a:lnTo>
                    <a:lnTo>
                      <a:pt x="213" y="23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7" name="Freeform 153"/>
              <p:cNvSpPr>
                <a:spLocks/>
              </p:cNvSpPr>
              <p:nvPr/>
            </p:nvSpPr>
            <p:spPr bwMode="auto">
              <a:xfrm>
                <a:off x="3914" y="3982"/>
                <a:ext cx="317" cy="145"/>
              </a:xfrm>
              <a:custGeom>
                <a:avLst/>
                <a:gdLst>
                  <a:gd name="T0" fmla="*/ 1 w 633"/>
                  <a:gd name="T1" fmla="*/ 0 h 291"/>
                  <a:gd name="T2" fmla="*/ 1 w 633"/>
                  <a:gd name="T3" fmla="*/ 0 h 291"/>
                  <a:gd name="T4" fmla="*/ 0 w 633"/>
                  <a:gd name="T5" fmla="*/ 0 h 291"/>
                  <a:gd name="T6" fmla="*/ 1 w 633"/>
                  <a:gd name="T7" fmla="*/ 0 h 291"/>
                  <a:gd name="T8" fmla="*/ 1 w 633"/>
                  <a:gd name="T9" fmla="*/ 0 h 291"/>
                  <a:gd name="T10" fmla="*/ 1 w 633"/>
                  <a:gd name="T11" fmla="*/ 0 h 291"/>
                  <a:gd name="T12" fmla="*/ 1 w 633"/>
                  <a:gd name="T13" fmla="*/ 0 h 291"/>
                  <a:gd name="T14" fmla="*/ 1 w 633"/>
                  <a:gd name="T15" fmla="*/ 0 h 291"/>
                  <a:gd name="T16" fmla="*/ 1 w 633"/>
                  <a:gd name="T17" fmla="*/ 0 h 291"/>
                  <a:gd name="T18" fmla="*/ 1 w 633"/>
                  <a:gd name="T19" fmla="*/ 0 h 291"/>
                  <a:gd name="T20" fmla="*/ 1 w 633"/>
                  <a:gd name="T21" fmla="*/ 0 h 29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3"/>
                  <a:gd name="T34" fmla="*/ 0 h 291"/>
                  <a:gd name="T35" fmla="*/ 633 w 633"/>
                  <a:gd name="T36" fmla="*/ 291 h 29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3" h="291">
                    <a:moveTo>
                      <a:pt x="67" y="0"/>
                    </a:moveTo>
                    <a:lnTo>
                      <a:pt x="18" y="50"/>
                    </a:lnTo>
                    <a:lnTo>
                      <a:pt x="0" y="120"/>
                    </a:lnTo>
                    <a:lnTo>
                      <a:pt x="18" y="191"/>
                    </a:lnTo>
                    <a:lnTo>
                      <a:pt x="59" y="255"/>
                    </a:lnTo>
                    <a:lnTo>
                      <a:pt x="633" y="291"/>
                    </a:lnTo>
                    <a:lnTo>
                      <a:pt x="618" y="42"/>
                    </a:lnTo>
                    <a:lnTo>
                      <a:pt x="567" y="21"/>
                    </a:lnTo>
                    <a:lnTo>
                      <a:pt x="548" y="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8" name="Freeform 154"/>
              <p:cNvSpPr>
                <a:spLocks/>
              </p:cNvSpPr>
              <p:nvPr/>
            </p:nvSpPr>
            <p:spPr bwMode="auto">
              <a:xfrm>
                <a:off x="3936" y="4026"/>
                <a:ext cx="261" cy="37"/>
              </a:xfrm>
              <a:custGeom>
                <a:avLst/>
                <a:gdLst>
                  <a:gd name="T0" fmla="*/ 0 w 523"/>
                  <a:gd name="T1" fmla="*/ 1 h 74"/>
                  <a:gd name="T2" fmla="*/ 0 w 523"/>
                  <a:gd name="T3" fmla="*/ 1 h 74"/>
                  <a:gd name="T4" fmla="*/ 0 w 523"/>
                  <a:gd name="T5" fmla="*/ 1 h 74"/>
                  <a:gd name="T6" fmla="*/ 0 w 523"/>
                  <a:gd name="T7" fmla="*/ 1 h 74"/>
                  <a:gd name="T8" fmla="*/ 0 w 523"/>
                  <a:gd name="T9" fmla="*/ 1 h 74"/>
                  <a:gd name="T10" fmla="*/ 0 w 523"/>
                  <a:gd name="T11" fmla="*/ 1 h 74"/>
                  <a:gd name="T12" fmla="*/ 0 w 523"/>
                  <a:gd name="T13" fmla="*/ 1 h 74"/>
                  <a:gd name="T14" fmla="*/ 0 w 523"/>
                  <a:gd name="T15" fmla="*/ 1 h 74"/>
                  <a:gd name="T16" fmla="*/ 0 w 523"/>
                  <a:gd name="T17" fmla="*/ 1 h 74"/>
                  <a:gd name="T18" fmla="*/ 0 w 523"/>
                  <a:gd name="T19" fmla="*/ 1 h 74"/>
                  <a:gd name="T20" fmla="*/ 0 w 523"/>
                  <a:gd name="T21" fmla="*/ 1 h 74"/>
                  <a:gd name="T22" fmla="*/ 0 w 523"/>
                  <a:gd name="T23" fmla="*/ 1 h 74"/>
                  <a:gd name="T24" fmla="*/ 0 w 523"/>
                  <a:gd name="T25" fmla="*/ 1 h 74"/>
                  <a:gd name="T26" fmla="*/ 0 w 523"/>
                  <a:gd name="T27" fmla="*/ 1 h 74"/>
                  <a:gd name="T28" fmla="*/ 0 w 523"/>
                  <a:gd name="T29" fmla="*/ 1 h 74"/>
                  <a:gd name="T30" fmla="*/ 0 w 523"/>
                  <a:gd name="T31" fmla="*/ 1 h 74"/>
                  <a:gd name="T32" fmla="*/ 0 w 523"/>
                  <a:gd name="T33" fmla="*/ 1 h 74"/>
                  <a:gd name="T34" fmla="*/ 0 w 523"/>
                  <a:gd name="T35" fmla="*/ 1 h 74"/>
                  <a:gd name="T36" fmla="*/ 0 w 523"/>
                  <a:gd name="T37" fmla="*/ 1 h 74"/>
                  <a:gd name="T38" fmla="*/ 0 w 523"/>
                  <a:gd name="T39" fmla="*/ 1 h 74"/>
                  <a:gd name="T40" fmla="*/ 0 w 523"/>
                  <a:gd name="T41" fmla="*/ 1 h 74"/>
                  <a:gd name="T42" fmla="*/ 0 w 523"/>
                  <a:gd name="T43" fmla="*/ 1 h 74"/>
                  <a:gd name="T44" fmla="*/ 0 w 523"/>
                  <a:gd name="T45" fmla="*/ 0 h 74"/>
                  <a:gd name="T46" fmla="*/ 0 w 523"/>
                  <a:gd name="T47" fmla="*/ 1 h 74"/>
                  <a:gd name="T48" fmla="*/ 0 w 523"/>
                  <a:gd name="T49" fmla="*/ 1 h 74"/>
                  <a:gd name="T50" fmla="*/ 0 w 523"/>
                  <a:gd name="T51" fmla="*/ 1 h 74"/>
                  <a:gd name="T52" fmla="*/ 0 w 523"/>
                  <a:gd name="T53" fmla="*/ 1 h 74"/>
                  <a:gd name="T54" fmla="*/ 0 w 523"/>
                  <a:gd name="T55" fmla="*/ 1 h 74"/>
                  <a:gd name="T56" fmla="*/ 0 w 523"/>
                  <a:gd name="T57" fmla="*/ 1 h 74"/>
                  <a:gd name="T58" fmla="*/ 0 w 523"/>
                  <a:gd name="T59" fmla="*/ 1 h 74"/>
                  <a:gd name="T60" fmla="*/ 0 w 523"/>
                  <a:gd name="T61" fmla="*/ 1 h 74"/>
                  <a:gd name="T62" fmla="*/ 0 w 523"/>
                  <a:gd name="T63" fmla="*/ 1 h 74"/>
                  <a:gd name="T64" fmla="*/ 0 w 523"/>
                  <a:gd name="T65" fmla="*/ 1 h 74"/>
                  <a:gd name="T66" fmla="*/ 0 w 523"/>
                  <a:gd name="T67" fmla="*/ 1 h 74"/>
                  <a:gd name="T68" fmla="*/ 0 w 523"/>
                  <a:gd name="T69" fmla="*/ 1 h 74"/>
                  <a:gd name="T70" fmla="*/ 0 w 523"/>
                  <a:gd name="T71" fmla="*/ 1 h 74"/>
                  <a:gd name="T72" fmla="*/ 0 w 523"/>
                  <a:gd name="T73" fmla="*/ 1 h 74"/>
                  <a:gd name="T74" fmla="*/ 0 w 523"/>
                  <a:gd name="T75" fmla="*/ 1 h 74"/>
                  <a:gd name="T76" fmla="*/ 0 w 523"/>
                  <a:gd name="T77" fmla="*/ 1 h 74"/>
                  <a:gd name="T78" fmla="*/ 0 w 523"/>
                  <a:gd name="T79" fmla="*/ 1 h 74"/>
                  <a:gd name="T80" fmla="*/ 0 w 523"/>
                  <a:gd name="T81" fmla="*/ 1 h 74"/>
                  <a:gd name="T82" fmla="*/ 0 w 523"/>
                  <a:gd name="T83" fmla="*/ 1 h 74"/>
                  <a:gd name="T84" fmla="*/ 0 w 523"/>
                  <a:gd name="T85" fmla="*/ 1 h 74"/>
                  <a:gd name="T86" fmla="*/ 0 w 523"/>
                  <a:gd name="T87" fmla="*/ 1 h 74"/>
                  <a:gd name="T88" fmla="*/ 0 w 523"/>
                  <a:gd name="T89" fmla="*/ 1 h 74"/>
                  <a:gd name="T90" fmla="*/ 0 w 523"/>
                  <a:gd name="T91" fmla="*/ 1 h 74"/>
                  <a:gd name="T92" fmla="*/ 0 w 523"/>
                  <a:gd name="T93" fmla="*/ 1 h 74"/>
                  <a:gd name="T94" fmla="*/ 0 w 523"/>
                  <a:gd name="T95" fmla="*/ 1 h 74"/>
                  <a:gd name="T96" fmla="*/ 0 w 523"/>
                  <a:gd name="T97" fmla="*/ 1 h 74"/>
                  <a:gd name="T98" fmla="*/ 0 w 523"/>
                  <a:gd name="T99" fmla="*/ 1 h 7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23"/>
                  <a:gd name="T151" fmla="*/ 0 h 74"/>
                  <a:gd name="T152" fmla="*/ 523 w 523"/>
                  <a:gd name="T153" fmla="*/ 74 h 7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23" h="74">
                    <a:moveTo>
                      <a:pt x="498" y="15"/>
                    </a:moveTo>
                    <a:lnTo>
                      <a:pt x="473" y="38"/>
                    </a:lnTo>
                    <a:lnTo>
                      <a:pt x="454" y="15"/>
                    </a:lnTo>
                    <a:lnTo>
                      <a:pt x="433" y="38"/>
                    </a:lnTo>
                    <a:lnTo>
                      <a:pt x="414" y="13"/>
                    </a:lnTo>
                    <a:lnTo>
                      <a:pt x="390" y="36"/>
                    </a:lnTo>
                    <a:lnTo>
                      <a:pt x="369" y="13"/>
                    </a:lnTo>
                    <a:lnTo>
                      <a:pt x="344" y="36"/>
                    </a:lnTo>
                    <a:lnTo>
                      <a:pt x="327" y="11"/>
                    </a:lnTo>
                    <a:lnTo>
                      <a:pt x="304" y="34"/>
                    </a:lnTo>
                    <a:lnTo>
                      <a:pt x="281" y="11"/>
                    </a:lnTo>
                    <a:lnTo>
                      <a:pt x="259" y="30"/>
                    </a:lnTo>
                    <a:lnTo>
                      <a:pt x="240" y="9"/>
                    </a:lnTo>
                    <a:lnTo>
                      <a:pt x="215" y="30"/>
                    </a:lnTo>
                    <a:lnTo>
                      <a:pt x="194" y="9"/>
                    </a:lnTo>
                    <a:lnTo>
                      <a:pt x="173" y="28"/>
                    </a:lnTo>
                    <a:lnTo>
                      <a:pt x="152" y="7"/>
                    </a:lnTo>
                    <a:lnTo>
                      <a:pt x="129" y="28"/>
                    </a:lnTo>
                    <a:lnTo>
                      <a:pt x="110" y="2"/>
                    </a:lnTo>
                    <a:lnTo>
                      <a:pt x="88" y="26"/>
                    </a:lnTo>
                    <a:lnTo>
                      <a:pt x="67" y="2"/>
                    </a:lnTo>
                    <a:lnTo>
                      <a:pt x="44" y="25"/>
                    </a:lnTo>
                    <a:lnTo>
                      <a:pt x="25" y="0"/>
                    </a:lnTo>
                    <a:lnTo>
                      <a:pt x="0" y="28"/>
                    </a:lnTo>
                    <a:lnTo>
                      <a:pt x="21" y="55"/>
                    </a:lnTo>
                    <a:lnTo>
                      <a:pt x="44" y="36"/>
                    </a:lnTo>
                    <a:lnTo>
                      <a:pt x="65" y="59"/>
                    </a:lnTo>
                    <a:lnTo>
                      <a:pt x="88" y="36"/>
                    </a:lnTo>
                    <a:lnTo>
                      <a:pt x="107" y="61"/>
                    </a:lnTo>
                    <a:lnTo>
                      <a:pt x="129" y="38"/>
                    </a:lnTo>
                    <a:lnTo>
                      <a:pt x="148" y="61"/>
                    </a:lnTo>
                    <a:lnTo>
                      <a:pt x="173" y="38"/>
                    </a:lnTo>
                    <a:lnTo>
                      <a:pt x="192" y="63"/>
                    </a:lnTo>
                    <a:lnTo>
                      <a:pt x="215" y="40"/>
                    </a:lnTo>
                    <a:lnTo>
                      <a:pt x="240" y="63"/>
                    </a:lnTo>
                    <a:lnTo>
                      <a:pt x="259" y="42"/>
                    </a:lnTo>
                    <a:lnTo>
                      <a:pt x="280" y="64"/>
                    </a:lnTo>
                    <a:lnTo>
                      <a:pt x="304" y="44"/>
                    </a:lnTo>
                    <a:lnTo>
                      <a:pt x="325" y="64"/>
                    </a:lnTo>
                    <a:lnTo>
                      <a:pt x="344" y="45"/>
                    </a:lnTo>
                    <a:lnTo>
                      <a:pt x="365" y="68"/>
                    </a:lnTo>
                    <a:lnTo>
                      <a:pt x="390" y="49"/>
                    </a:lnTo>
                    <a:lnTo>
                      <a:pt x="411" y="70"/>
                    </a:lnTo>
                    <a:lnTo>
                      <a:pt x="433" y="49"/>
                    </a:lnTo>
                    <a:lnTo>
                      <a:pt x="452" y="70"/>
                    </a:lnTo>
                    <a:lnTo>
                      <a:pt x="473" y="51"/>
                    </a:lnTo>
                    <a:lnTo>
                      <a:pt x="496" y="74"/>
                    </a:lnTo>
                    <a:lnTo>
                      <a:pt x="523" y="45"/>
                    </a:lnTo>
                    <a:lnTo>
                      <a:pt x="498" y="15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9" name="Freeform 155"/>
              <p:cNvSpPr>
                <a:spLocks/>
              </p:cNvSpPr>
              <p:nvPr/>
            </p:nvSpPr>
            <p:spPr bwMode="auto">
              <a:xfrm>
                <a:off x="4216" y="3881"/>
                <a:ext cx="393" cy="239"/>
              </a:xfrm>
              <a:custGeom>
                <a:avLst/>
                <a:gdLst>
                  <a:gd name="T0" fmla="*/ 1 w 785"/>
                  <a:gd name="T1" fmla="*/ 1 h 477"/>
                  <a:gd name="T2" fmla="*/ 1 w 785"/>
                  <a:gd name="T3" fmla="*/ 1 h 477"/>
                  <a:gd name="T4" fmla="*/ 1 w 785"/>
                  <a:gd name="T5" fmla="*/ 1 h 477"/>
                  <a:gd name="T6" fmla="*/ 1 w 785"/>
                  <a:gd name="T7" fmla="*/ 1 h 477"/>
                  <a:gd name="T8" fmla="*/ 1 w 785"/>
                  <a:gd name="T9" fmla="*/ 1 h 477"/>
                  <a:gd name="T10" fmla="*/ 0 w 785"/>
                  <a:gd name="T11" fmla="*/ 1 h 477"/>
                  <a:gd name="T12" fmla="*/ 1 w 785"/>
                  <a:gd name="T13" fmla="*/ 0 h 477"/>
                  <a:gd name="T14" fmla="*/ 1 w 785"/>
                  <a:gd name="T15" fmla="*/ 0 h 477"/>
                  <a:gd name="T16" fmla="*/ 1 w 785"/>
                  <a:gd name="T17" fmla="*/ 1 h 477"/>
                  <a:gd name="T18" fmla="*/ 1 w 785"/>
                  <a:gd name="T19" fmla="*/ 1 h 477"/>
                  <a:gd name="T20" fmla="*/ 1 w 785"/>
                  <a:gd name="T21" fmla="*/ 1 h 477"/>
                  <a:gd name="T22" fmla="*/ 1 w 785"/>
                  <a:gd name="T23" fmla="*/ 1 h 477"/>
                  <a:gd name="T24" fmla="*/ 1 w 785"/>
                  <a:gd name="T25" fmla="*/ 1 h 477"/>
                  <a:gd name="T26" fmla="*/ 1 w 785"/>
                  <a:gd name="T27" fmla="*/ 1 h 477"/>
                  <a:gd name="T28" fmla="*/ 1 w 785"/>
                  <a:gd name="T29" fmla="*/ 1 h 477"/>
                  <a:gd name="T30" fmla="*/ 1 w 785"/>
                  <a:gd name="T31" fmla="*/ 1 h 477"/>
                  <a:gd name="T32" fmla="*/ 1 w 785"/>
                  <a:gd name="T33" fmla="*/ 1 h 477"/>
                  <a:gd name="T34" fmla="*/ 1 w 785"/>
                  <a:gd name="T35" fmla="*/ 1 h 477"/>
                  <a:gd name="T36" fmla="*/ 1 w 785"/>
                  <a:gd name="T37" fmla="*/ 1 h 477"/>
                  <a:gd name="T38" fmla="*/ 1 w 785"/>
                  <a:gd name="T39" fmla="*/ 1 h 477"/>
                  <a:gd name="T40" fmla="*/ 1 w 785"/>
                  <a:gd name="T41" fmla="*/ 1 h 477"/>
                  <a:gd name="T42" fmla="*/ 1 w 785"/>
                  <a:gd name="T43" fmla="*/ 1 h 477"/>
                  <a:gd name="T44" fmla="*/ 1 w 785"/>
                  <a:gd name="T45" fmla="*/ 1 h 477"/>
                  <a:gd name="T46" fmla="*/ 1 w 785"/>
                  <a:gd name="T47" fmla="*/ 1 h 477"/>
                  <a:gd name="T48" fmla="*/ 1 w 785"/>
                  <a:gd name="T49" fmla="*/ 1 h 477"/>
                  <a:gd name="T50" fmla="*/ 1 w 785"/>
                  <a:gd name="T51" fmla="*/ 1 h 477"/>
                  <a:gd name="T52" fmla="*/ 1 w 785"/>
                  <a:gd name="T53" fmla="*/ 1 h 477"/>
                  <a:gd name="T54" fmla="*/ 1 w 785"/>
                  <a:gd name="T55" fmla="*/ 1 h 477"/>
                  <a:gd name="T56" fmla="*/ 1 w 785"/>
                  <a:gd name="T57" fmla="*/ 1 h 477"/>
                  <a:gd name="T58" fmla="*/ 1 w 785"/>
                  <a:gd name="T59" fmla="*/ 1 h 477"/>
                  <a:gd name="T60" fmla="*/ 1 w 785"/>
                  <a:gd name="T61" fmla="*/ 1 h 477"/>
                  <a:gd name="T62" fmla="*/ 1 w 785"/>
                  <a:gd name="T63" fmla="*/ 1 h 477"/>
                  <a:gd name="T64" fmla="*/ 1 w 785"/>
                  <a:gd name="T65" fmla="*/ 1 h 477"/>
                  <a:gd name="T66" fmla="*/ 1 w 785"/>
                  <a:gd name="T67" fmla="*/ 1 h 47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85"/>
                  <a:gd name="T103" fmla="*/ 0 h 477"/>
                  <a:gd name="T104" fmla="*/ 785 w 785"/>
                  <a:gd name="T105" fmla="*/ 477 h 47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85" h="477">
                    <a:moveTo>
                      <a:pt x="53" y="454"/>
                    </a:moveTo>
                    <a:lnTo>
                      <a:pt x="53" y="392"/>
                    </a:lnTo>
                    <a:lnTo>
                      <a:pt x="51" y="359"/>
                    </a:lnTo>
                    <a:lnTo>
                      <a:pt x="45" y="319"/>
                    </a:lnTo>
                    <a:lnTo>
                      <a:pt x="30" y="279"/>
                    </a:lnTo>
                    <a:lnTo>
                      <a:pt x="0" y="230"/>
                    </a:lnTo>
                    <a:lnTo>
                      <a:pt x="184" y="0"/>
                    </a:lnTo>
                    <a:lnTo>
                      <a:pt x="418" y="0"/>
                    </a:lnTo>
                    <a:lnTo>
                      <a:pt x="568" y="194"/>
                    </a:lnTo>
                    <a:lnTo>
                      <a:pt x="625" y="194"/>
                    </a:lnTo>
                    <a:lnTo>
                      <a:pt x="635" y="226"/>
                    </a:lnTo>
                    <a:lnTo>
                      <a:pt x="785" y="226"/>
                    </a:lnTo>
                    <a:lnTo>
                      <a:pt x="636" y="239"/>
                    </a:lnTo>
                    <a:lnTo>
                      <a:pt x="614" y="477"/>
                    </a:lnTo>
                    <a:lnTo>
                      <a:pt x="610" y="437"/>
                    </a:lnTo>
                    <a:lnTo>
                      <a:pt x="604" y="395"/>
                    </a:lnTo>
                    <a:lnTo>
                      <a:pt x="593" y="359"/>
                    </a:lnTo>
                    <a:lnTo>
                      <a:pt x="576" y="310"/>
                    </a:lnTo>
                    <a:lnTo>
                      <a:pt x="541" y="258"/>
                    </a:lnTo>
                    <a:lnTo>
                      <a:pt x="517" y="222"/>
                    </a:lnTo>
                    <a:lnTo>
                      <a:pt x="475" y="186"/>
                    </a:lnTo>
                    <a:lnTo>
                      <a:pt x="437" y="158"/>
                    </a:lnTo>
                    <a:lnTo>
                      <a:pt x="382" y="141"/>
                    </a:lnTo>
                    <a:lnTo>
                      <a:pt x="342" y="135"/>
                    </a:lnTo>
                    <a:lnTo>
                      <a:pt x="319" y="135"/>
                    </a:lnTo>
                    <a:lnTo>
                      <a:pt x="270" y="144"/>
                    </a:lnTo>
                    <a:lnTo>
                      <a:pt x="224" y="163"/>
                    </a:lnTo>
                    <a:lnTo>
                      <a:pt x="177" y="198"/>
                    </a:lnTo>
                    <a:lnTo>
                      <a:pt x="142" y="234"/>
                    </a:lnTo>
                    <a:lnTo>
                      <a:pt x="110" y="279"/>
                    </a:lnTo>
                    <a:lnTo>
                      <a:pt x="80" y="342"/>
                    </a:lnTo>
                    <a:lnTo>
                      <a:pt x="63" y="393"/>
                    </a:lnTo>
                    <a:lnTo>
                      <a:pt x="53" y="4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0" name="Freeform 156"/>
              <p:cNvSpPr>
                <a:spLocks/>
              </p:cNvSpPr>
              <p:nvPr/>
            </p:nvSpPr>
            <p:spPr bwMode="auto">
              <a:xfrm>
                <a:off x="4393" y="4091"/>
                <a:ext cx="619" cy="209"/>
              </a:xfrm>
              <a:custGeom>
                <a:avLst/>
                <a:gdLst>
                  <a:gd name="T0" fmla="*/ 1 w 1238"/>
                  <a:gd name="T1" fmla="*/ 0 h 418"/>
                  <a:gd name="T2" fmla="*/ 1 w 1238"/>
                  <a:gd name="T3" fmla="*/ 1 h 418"/>
                  <a:gd name="T4" fmla="*/ 1 w 1238"/>
                  <a:gd name="T5" fmla="*/ 1 h 418"/>
                  <a:gd name="T6" fmla="*/ 1 w 1238"/>
                  <a:gd name="T7" fmla="*/ 1 h 418"/>
                  <a:gd name="T8" fmla="*/ 1 w 1238"/>
                  <a:gd name="T9" fmla="*/ 1 h 418"/>
                  <a:gd name="T10" fmla="*/ 1 w 1238"/>
                  <a:gd name="T11" fmla="*/ 1 h 418"/>
                  <a:gd name="T12" fmla="*/ 1 w 1238"/>
                  <a:gd name="T13" fmla="*/ 1 h 418"/>
                  <a:gd name="T14" fmla="*/ 1 w 1238"/>
                  <a:gd name="T15" fmla="*/ 1 h 418"/>
                  <a:gd name="T16" fmla="*/ 1 w 1238"/>
                  <a:gd name="T17" fmla="*/ 1 h 418"/>
                  <a:gd name="T18" fmla="*/ 1 w 1238"/>
                  <a:gd name="T19" fmla="*/ 1 h 418"/>
                  <a:gd name="T20" fmla="*/ 1 w 1238"/>
                  <a:gd name="T21" fmla="*/ 1 h 418"/>
                  <a:gd name="T22" fmla="*/ 1 w 1238"/>
                  <a:gd name="T23" fmla="*/ 1 h 418"/>
                  <a:gd name="T24" fmla="*/ 1 w 1238"/>
                  <a:gd name="T25" fmla="*/ 1 h 418"/>
                  <a:gd name="T26" fmla="*/ 1 w 1238"/>
                  <a:gd name="T27" fmla="*/ 1 h 418"/>
                  <a:gd name="T28" fmla="*/ 1 w 1238"/>
                  <a:gd name="T29" fmla="*/ 1 h 418"/>
                  <a:gd name="T30" fmla="*/ 0 w 1238"/>
                  <a:gd name="T31" fmla="*/ 1 h 418"/>
                  <a:gd name="T32" fmla="*/ 1 w 1238"/>
                  <a:gd name="T33" fmla="*/ 1 h 418"/>
                  <a:gd name="T34" fmla="*/ 1 w 1238"/>
                  <a:gd name="T35" fmla="*/ 1 h 418"/>
                  <a:gd name="T36" fmla="*/ 1 w 1238"/>
                  <a:gd name="T37" fmla="*/ 1 h 418"/>
                  <a:gd name="T38" fmla="*/ 1 w 1238"/>
                  <a:gd name="T39" fmla="*/ 1 h 418"/>
                  <a:gd name="T40" fmla="*/ 1 w 1238"/>
                  <a:gd name="T41" fmla="*/ 1 h 418"/>
                  <a:gd name="T42" fmla="*/ 1 w 1238"/>
                  <a:gd name="T43" fmla="*/ 1 h 418"/>
                  <a:gd name="T44" fmla="*/ 1 w 1238"/>
                  <a:gd name="T45" fmla="*/ 1 h 418"/>
                  <a:gd name="T46" fmla="*/ 1 w 1238"/>
                  <a:gd name="T47" fmla="*/ 1 h 418"/>
                  <a:gd name="T48" fmla="*/ 1 w 1238"/>
                  <a:gd name="T49" fmla="*/ 1 h 418"/>
                  <a:gd name="T50" fmla="*/ 1 w 1238"/>
                  <a:gd name="T51" fmla="*/ 1 h 418"/>
                  <a:gd name="T52" fmla="*/ 1 w 1238"/>
                  <a:gd name="T53" fmla="*/ 0 h 418"/>
                  <a:gd name="T54" fmla="*/ 1 w 1238"/>
                  <a:gd name="T55" fmla="*/ 0 h 41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38"/>
                  <a:gd name="T85" fmla="*/ 0 h 418"/>
                  <a:gd name="T86" fmla="*/ 1238 w 1238"/>
                  <a:gd name="T87" fmla="*/ 418 h 41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38" h="418">
                    <a:moveTo>
                      <a:pt x="1238" y="0"/>
                    </a:moveTo>
                    <a:lnTo>
                      <a:pt x="1086" y="48"/>
                    </a:lnTo>
                    <a:lnTo>
                      <a:pt x="565" y="57"/>
                    </a:lnTo>
                    <a:lnTo>
                      <a:pt x="316" y="30"/>
                    </a:lnTo>
                    <a:lnTo>
                      <a:pt x="261" y="76"/>
                    </a:lnTo>
                    <a:lnTo>
                      <a:pt x="259" y="105"/>
                    </a:lnTo>
                    <a:lnTo>
                      <a:pt x="253" y="150"/>
                    </a:lnTo>
                    <a:lnTo>
                      <a:pt x="244" y="192"/>
                    </a:lnTo>
                    <a:lnTo>
                      <a:pt x="226" y="230"/>
                    </a:lnTo>
                    <a:lnTo>
                      <a:pt x="207" y="272"/>
                    </a:lnTo>
                    <a:lnTo>
                      <a:pt x="192" y="295"/>
                    </a:lnTo>
                    <a:lnTo>
                      <a:pt x="166" y="329"/>
                    </a:lnTo>
                    <a:lnTo>
                      <a:pt x="141" y="357"/>
                    </a:lnTo>
                    <a:lnTo>
                      <a:pt x="103" y="384"/>
                    </a:lnTo>
                    <a:lnTo>
                      <a:pt x="63" y="407"/>
                    </a:lnTo>
                    <a:lnTo>
                      <a:pt x="0" y="418"/>
                    </a:lnTo>
                    <a:lnTo>
                      <a:pt x="181" y="403"/>
                    </a:lnTo>
                    <a:lnTo>
                      <a:pt x="223" y="374"/>
                    </a:lnTo>
                    <a:lnTo>
                      <a:pt x="261" y="325"/>
                    </a:lnTo>
                    <a:lnTo>
                      <a:pt x="293" y="279"/>
                    </a:lnTo>
                    <a:lnTo>
                      <a:pt x="320" y="224"/>
                    </a:lnTo>
                    <a:lnTo>
                      <a:pt x="341" y="162"/>
                    </a:lnTo>
                    <a:lnTo>
                      <a:pt x="354" y="78"/>
                    </a:lnTo>
                    <a:lnTo>
                      <a:pt x="584" y="86"/>
                    </a:lnTo>
                    <a:lnTo>
                      <a:pt x="1093" y="68"/>
                    </a:lnTo>
                    <a:lnTo>
                      <a:pt x="1211" y="49"/>
                    </a:lnTo>
                    <a:lnTo>
                      <a:pt x="12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" name="Freeform 157"/>
              <p:cNvSpPr>
                <a:spLocks/>
              </p:cNvSpPr>
              <p:nvPr/>
            </p:nvSpPr>
            <p:spPr bwMode="auto">
              <a:xfrm>
                <a:off x="4278" y="3984"/>
                <a:ext cx="207" cy="268"/>
              </a:xfrm>
              <a:custGeom>
                <a:avLst/>
                <a:gdLst>
                  <a:gd name="T0" fmla="*/ 0 w 415"/>
                  <a:gd name="T1" fmla="*/ 1 h 536"/>
                  <a:gd name="T2" fmla="*/ 0 w 415"/>
                  <a:gd name="T3" fmla="*/ 1 h 536"/>
                  <a:gd name="T4" fmla="*/ 0 w 415"/>
                  <a:gd name="T5" fmla="*/ 1 h 536"/>
                  <a:gd name="T6" fmla="*/ 0 w 415"/>
                  <a:gd name="T7" fmla="*/ 1 h 536"/>
                  <a:gd name="T8" fmla="*/ 0 w 415"/>
                  <a:gd name="T9" fmla="*/ 1 h 536"/>
                  <a:gd name="T10" fmla="*/ 0 w 415"/>
                  <a:gd name="T11" fmla="*/ 1 h 536"/>
                  <a:gd name="T12" fmla="*/ 0 w 415"/>
                  <a:gd name="T13" fmla="*/ 1 h 536"/>
                  <a:gd name="T14" fmla="*/ 0 w 415"/>
                  <a:gd name="T15" fmla="*/ 1 h 536"/>
                  <a:gd name="T16" fmla="*/ 0 w 415"/>
                  <a:gd name="T17" fmla="*/ 1 h 536"/>
                  <a:gd name="T18" fmla="*/ 0 w 415"/>
                  <a:gd name="T19" fmla="*/ 1 h 536"/>
                  <a:gd name="T20" fmla="*/ 0 w 415"/>
                  <a:gd name="T21" fmla="*/ 1 h 536"/>
                  <a:gd name="T22" fmla="*/ 0 w 415"/>
                  <a:gd name="T23" fmla="*/ 1 h 536"/>
                  <a:gd name="T24" fmla="*/ 0 w 415"/>
                  <a:gd name="T25" fmla="*/ 0 h 536"/>
                  <a:gd name="T26" fmla="*/ 0 w 415"/>
                  <a:gd name="T27" fmla="*/ 0 h 536"/>
                  <a:gd name="T28" fmla="*/ 0 w 415"/>
                  <a:gd name="T29" fmla="*/ 1 h 536"/>
                  <a:gd name="T30" fmla="*/ 0 w 415"/>
                  <a:gd name="T31" fmla="*/ 1 h 536"/>
                  <a:gd name="T32" fmla="*/ 0 w 415"/>
                  <a:gd name="T33" fmla="*/ 1 h 536"/>
                  <a:gd name="T34" fmla="*/ 0 w 415"/>
                  <a:gd name="T35" fmla="*/ 1 h 536"/>
                  <a:gd name="T36" fmla="*/ 0 w 415"/>
                  <a:gd name="T37" fmla="*/ 1 h 536"/>
                  <a:gd name="T38" fmla="*/ 0 w 415"/>
                  <a:gd name="T39" fmla="*/ 1 h 536"/>
                  <a:gd name="T40" fmla="*/ 0 w 415"/>
                  <a:gd name="T41" fmla="*/ 1 h 536"/>
                  <a:gd name="T42" fmla="*/ 0 w 415"/>
                  <a:gd name="T43" fmla="*/ 1 h 536"/>
                  <a:gd name="T44" fmla="*/ 0 w 415"/>
                  <a:gd name="T45" fmla="*/ 1 h 536"/>
                  <a:gd name="T46" fmla="*/ 0 w 415"/>
                  <a:gd name="T47" fmla="*/ 1 h 536"/>
                  <a:gd name="T48" fmla="*/ 0 w 415"/>
                  <a:gd name="T49" fmla="*/ 1 h 536"/>
                  <a:gd name="T50" fmla="*/ 0 w 415"/>
                  <a:gd name="T51" fmla="*/ 1 h 536"/>
                  <a:gd name="T52" fmla="*/ 0 w 415"/>
                  <a:gd name="T53" fmla="*/ 1 h 536"/>
                  <a:gd name="T54" fmla="*/ 0 w 415"/>
                  <a:gd name="T55" fmla="*/ 1 h 536"/>
                  <a:gd name="T56" fmla="*/ 0 w 415"/>
                  <a:gd name="T57" fmla="*/ 1 h 536"/>
                  <a:gd name="T58" fmla="*/ 0 w 415"/>
                  <a:gd name="T59" fmla="*/ 1 h 536"/>
                  <a:gd name="T60" fmla="*/ 0 w 415"/>
                  <a:gd name="T61" fmla="*/ 1 h 536"/>
                  <a:gd name="T62" fmla="*/ 0 w 415"/>
                  <a:gd name="T63" fmla="*/ 1 h 536"/>
                  <a:gd name="T64" fmla="*/ 0 w 415"/>
                  <a:gd name="T65" fmla="*/ 1 h 536"/>
                  <a:gd name="T66" fmla="*/ 0 w 415"/>
                  <a:gd name="T67" fmla="*/ 1 h 536"/>
                  <a:gd name="T68" fmla="*/ 0 w 415"/>
                  <a:gd name="T69" fmla="*/ 1 h 536"/>
                  <a:gd name="T70" fmla="*/ 0 w 415"/>
                  <a:gd name="T71" fmla="*/ 1 h 536"/>
                  <a:gd name="T72" fmla="*/ 0 w 415"/>
                  <a:gd name="T73" fmla="*/ 1 h 536"/>
                  <a:gd name="T74" fmla="*/ 0 w 415"/>
                  <a:gd name="T75" fmla="*/ 1 h 536"/>
                  <a:gd name="T76" fmla="*/ 0 w 415"/>
                  <a:gd name="T77" fmla="*/ 1 h 536"/>
                  <a:gd name="T78" fmla="*/ 0 w 415"/>
                  <a:gd name="T79" fmla="*/ 1 h 536"/>
                  <a:gd name="T80" fmla="*/ 0 w 415"/>
                  <a:gd name="T81" fmla="*/ 1 h 536"/>
                  <a:gd name="T82" fmla="*/ 0 w 415"/>
                  <a:gd name="T83" fmla="*/ 1 h 536"/>
                  <a:gd name="T84" fmla="*/ 0 w 415"/>
                  <a:gd name="T85" fmla="*/ 1 h 536"/>
                  <a:gd name="T86" fmla="*/ 0 w 415"/>
                  <a:gd name="T87" fmla="*/ 1 h 536"/>
                  <a:gd name="T88" fmla="*/ 0 w 415"/>
                  <a:gd name="T89" fmla="*/ 1 h 536"/>
                  <a:gd name="T90" fmla="*/ 0 w 415"/>
                  <a:gd name="T91" fmla="*/ 1 h 536"/>
                  <a:gd name="T92" fmla="*/ 0 w 415"/>
                  <a:gd name="T93" fmla="*/ 1 h 536"/>
                  <a:gd name="T94" fmla="*/ 0 w 415"/>
                  <a:gd name="T95" fmla="*/ 1 h 536"/>
                  <a:gd name="T96" fmla="*/ 0 w 415"/>
                  <a:gd name="T97" fmla="*/ 1 h 536"/>
                  <a:gd name="T98" fmla="*/ 0 w 415"/>
                  <a:gd name="T99" fmla="*/ 1 h 536"/>
                  <a:gd name="T100" fmla="*/ 0 w 415"/>
                  <a:gd name="T101" fmla="*/ 1 h 536"/>
                  <a:gd name="T102" fmla="*/ 0 w 415"/>
                  <a:gd name="T103" fmla="*/ 1 h 536"/>
                  <a:gd name="T104" fmla="*/ 0 w 415"/>
                  <a:gd name="T105" fmla="*/ 1 h 536"/>
                  <a:gd name="T106" fmla="*/ 0 w 415"/>
                  <a:gd name="T107" fmla="*/ 1 h 536"/>
                  <a:gd name="T108" fmla="*/ 0 w 415"/>
                  <a:gd name="T109" fmla="*/ 1 h 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15"/>
                  <a:gd name="T166" fmla="*/ 0 h 536"/>
                  <a:gd name="T167" fmla="*/ 415 w 415"/>
                  <a:gd name="T168" fmla="*/ 536 h 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15" h="536">
                    <a:moveTo>
                      <a:pt x="156" y="504"/>
                    </a:moveTo>
                    <a:lnTo>
                      <a:pt x="101" y="489"/>
                    </a:lnTo>
                    <a:lnTo>
                      <a:pt x="57" y="453"/>
                    </a:lnTo>
                    <a:lnTo>
                      <a:pt x="29" y="413"/>
                    </a:lnTo>
                    <a:lnTo>
                      <a:pt x="10" y="365"/>
                    </a:lnTo>
                    <a:lnTo>
                      <a:pt x="0" y="304"/>
                    </a:lnTo>
                    <a:lnTo>
                      <a:pt x="0" y="240"/>
                    </a:lnTo>
                    <a:lnTo>
                      <a:pt x="10" y="181"/>
                    </a:lnTo>
                    <a:lnTo>
                      <a:pt x="29" y="122"/>
                    </a:lnTo>
                    <a:lnTo>
                      <a:pt x="63" y="73"/>
                    </a:lnTo>
                    <a:lnTo>
                      <a:pt x="92" y="42"/>
                    </a:lnTo>
                    <a:lnTo>
                      <a:pt x="130" y="15"/>
                    </a:lnTo>
                    <a:lnTo>
                      <a:pt x="166" y="0"/>
                    </a:lnTo>
                    <a:lnTo>
                      <a:pt x="200" y="0"/>
                    </a:lnTo>
                    <a:lnTo>
                      <a:pt x="249" y="10"/>
                    </a:lnTo>
                    <a:lnTo>
                      <a:pt x="304" y="44"/>
                    </a:lnTo>
                    <a:lnTo>
                      <a:pt x="342" y="84"/>
                    </a:lnTo>
                    <a:lnTo>
                      <a:pt x="373" y="135"/>
                    </a:lnTo>
                    <a:lnTo>
                      <a:pt x="337" y="124"/>
                    </a:lnTo>
                    <a:lnTo>
                      <a:pt x="360" y="181"/>
                    </a:lnTo>
                    <a:lnTo>
                      <a:pt x="373" y="242"/>
                    </a:lnTo>
                    <a:lnTo>
                      <a:pt x="394" y="181"/>
                    </a:lnTo>
                    <a:lnTo>
                      <a:pt x="405" y="240"/>
                    </a:lnTo>
                    <a:lnTo>
                      <a:pt x="415" y="308"/>
                    </a:lnTo>
                    <a:lnTo>
                      <a:pt x="403" y="377"/>
                    </a:lnTo>
                    <a:lnTo>
                      <a:pt x="382" y="437"/>
                    </a:lnTo>
                    <a:lnTo>
                      <a:pt x="352" y="487"/>
                    </a:lnTo>
                    <a:lnTo>
                      <a:pt x="304" y="529"/>
                    </a:lnTo>
                    <a:lnTo>
                      <a:pt x="276" y="536"/>
                    </a:lnTo>
                    <a:lnTo>
                      <a:pt x="255" y="532"/>
                    </a:lnTo>
                    <a:lnTo>
                      <a:pt x="234" y="511"/>
                    </a:lnTo>
                    <a:lnTo>
                      <a:pt x="276" y="494"/>
                    </a:lnTo>
                    <a:lnTo>
                      <a:pt x="310" y="470"/>
                    </a:lnTo>
                    <a:lnTo>
                      <a:pt x="333" y="437"/>
                    </a:lnTo>
                    <a:lnTo>
                      <a:pt x="352" y="390"/>
                    </a:lnTo>
                    <a:lnTo>
                      <a:pt x="360" y="331"/>
                    </a:lnTo>
                    <a:lnTo>
                      <a:pt x="363" y="272"/>
                    </a:lnTo>
                    <a:lnTo>
                      <a:pt x="352" y="211"/>
                    </a:lnTo>
                    <a:lnTo>
                      <a:pt x="331" y="147"/>
                    </a:lnTo>
                    <a:lnTo>
                      <a:pt x="301" y="114"/>
                    </a:lnTo>
                    <a:lnTo>
                      <a:pt x="263" y="76"/>
                    </a:lnTo>
                    <a:lnTo>
                      <a:pt x="219" y="63"/>
                    </a:lnTo>
                    <a:lnTo>
                      <a:pt x="183" y="63"/>
                    </a:lnTo>
                    <a:lnTo>
                      <a:pt x="137" y="86"/>
                    </a:lnTo>
                    <a:lnTo>
                      <a:pt x="105" y="116"/>
                    </a:lnTo>
                    <a:lnTo>
                      <a:pt x="73" y="162"/>
                    </a:lnTo>
                    <a:lnTo>
                      <a:pt x="54" y="215"/>
                    </a:lnTo>
                    <a:lnTo>
                      <a:pt x="42" y="263"/>
                    </a:lnTo>
                    <a:lnTo>
                      <a:pt x="42" y="310"/>
                    </a:lnTo>
                    <a:lnTo>
                      <a:pt x="54" y="371"/>
                    </a:lnTo>
                    <a:lnTo>
                      <a:pt x="74" y="426"/>
                    </a:lnTo>
                    <a:lnTo>
                      <a:pt x="107" y="464"/>
                    </a:lnTo>
                    <a:lnTo>
                      <a:pt x="131" y="483"/>
                    </a:lnTo>
                    <a:lnTo>
                      <a:pt x="156" y="5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2" name="Freeform 158"/>
              <p:cNvSpPr>
                <a:spLocks/>
              </p:cNvSpPr>
              <p:nvPr/>
            </p:nvSpPr>
            <p:spPr bwMode="auto">
              <a:xfrm>
                <a:off x="4312" y="4035"/>
                <a:ext cx="108" cy="192"/>
              </a:xfrm>
              <a:custGeom>
                <a:avLst/>
                <a:gdLst>
                  <a:gd name="T0" fmla="*/ 1 w 215"/>
                  <a:gd name="T1" fmla="*/ 1 h 384"/>
                  <a:gd name="T2" fmla="*/ 1 w 215"/>
                  <a:gd name="T3" fmla="*/ 1 h 384"/>
                  <a:gd name="T4" fmla="*/ 1 w 215"/>
                  <a:gd name="T5" fmla="*/ 1 h 384"/>
                  <a:gd name="T6" fmla="*/ 1 w 215"/>
                  <a:gd name="T7" fmla="*/ 1 h 384"/>
                  <a:gd name="T8" fmla="*/ 1 w 215"/>
                  <a:gd name="T9" fmla="*/ 1 h 384"/>
                  <a:gd name="T10" fmla="*/ 1 w 215"/>
                  <a:gd name="T11" fmla="*/ 1 h 384"/>
                  <a:gd name="T12" fmla="*/ 1 w 215"/>
                  <a:gd name="T13" fmla="*/ 1 h 384"/>
                  <a:gd name="T14" fmla="*/ 1 w 215"/>
                  <a:gd name="T15" fmla="*/ 1 h 384"/>
                  <a:gd name="T16" fmla="*/ 1 w 215"/>
                  <a:gd name="T17" fmla="*/ 1 h 384"/>
                  <a:gd name="T18" fmla="*/ 1 w 215"/>
                  <a:gd name="T19" fmla="*/ 1 h 384"/>
                  <a:gd name="T20" fmla="*/ 1 w 215"/>
                  <a:gd name="T21" fmla="*/ 1 h 384"/>
                  <a:gd name="T22" fmla="*/ 1 w 215"/>
                  <a:gd name="T23" fmla="*/ 1 h 384"/>
                  <a:gd name="T24" fmla="*/ 1 w 215"/>
                  <a:gd name="T25" fmla="*/ 1 h 384"/>
                  <a:gd name="T26" fmla="*/ 1 w 215"/>
                  <a:gd name="T27" fmla="*/ 1 h 384"/>
                  <a:gd name="T28" fmla="*/ 1 w 215"/>
                  <a:gd name="T29" fmla="*/ 1 h 384"/>
                  <a:gd name="T30" fmla="*/ 1 w 215"/>
                  <a:gd name="T31" fmla="*/ 1 h 384"/>
                  <a:gd name="T32" fmla="*/ 1 w 215"/>
                  <a:gd name="T33" fmla="*/ 1 h 384"/>
                  <a:gd name="T34" fmla="*/ 1 w 215"/>
                  <a:gd name="T35" fmla="*/ 1 h 384"/>
                  <a:gd name="T36" fmla="*/ 1 w 215"/>
                  <a:gd name="T37" fmla="*/ 1 h 384"/>
                  <a:gd name="T38" fmla="*/ 1 w 215"/>
                  <a:gd name="T39" fmla="*/ 1 h 384"/>
                  <a:gd name="T40" fmla="*/ 1 w 215"/>
                  <a:gd name="T41" fmla="*/ 1 h 384"/>
                  <a:gd name="T42" fmla="*/ 1 w 215"/>
                  <a:gd name="T43" fmla="*/ 1 h 384"/>
                  <a:gd name="T44" fmla="*/ 1 w 215"/>
                  <a:gd name="T45" fmla="*/ 1 h 384"/>
                  <a:gd name="T46" fmla="*/ 1 w 215"/>
                  <a:gd name="T47" fmla="*/ 1 h 384"/>
                  <a:gd name="T48" fmla="*/ 1 w 215"/>
                  <a:gd name="T49" fmla="*/ 1 h 384"/>
                  <a:gd name="T50" fmla="*/ 0 w 215"/>
                  <a:gd name="T51" fmla="*/ 1 h 384"/>
                  <a:gd name="T52" fmla="*/ 0 w 215"/>
                  <a:gd name="T53" fmla="*/ 1 h 384"/>
                  <a:gd name="T54" fmla="*/ 1 w 215"/>
                  <a:gd name="T55" fmla="*/ 1 h 384"/>
                  <a:gd name="T56" fmla="*/ 1 w 215"/>
                  <a:gd name="T57" fmla="*/ 1 h 384"/>
                  <a:gd name="T58" fmla="*/ 1 w 215"/>
                  <a:gd name="T59" fmla="*/ 1 h 384"/>
                  <a:gd name="T60" fmla="*/ 1 w 215"/>
                  <a:gd name="T61" fmla="*/ 1 h 384"/>
                  <a:gd name="T62" fmla="*/ 1 w 215"/>
                  <a:gd name="T63" fmla="*/ 0 h 384"/>
                  <a:gd name="T64" fmla="*/ 1 w 215"/>
                  <a:gd name="T65" fmla="*/ 1 h 384"/>
                  <a:gd name="T66" fmla="*/ 1 w 215"/>
                  <a:gd name="T67" fmla="*/ 1 h 38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5"/>
                  <a:gd name="T103" fmla="*/ 0 h 384"/>
                  <a:gd name="T104" fmla="*/ 215 w 215"/>
                  <a:gd name="T105" fmla="*/ 384 h 38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5" h="384">
                    <a:moveTo>
                      <a:pt x="169" y="8"/>
                    </a:moveTo>
                    <a:lnTo>
                      <a:pt x="158" y="32"/>
                    </a:lnTo>
                    <a:lnTo>
                      <a:pt x="139" y="23"/>
                    </a:lnTo>
                    <a:lnTo>
                      <a:pt x="110" y="23"/>
                    </a:lnTo>
                    <a:lnTo>
                      <a:pt x="74" y="36"/>
                    </a:lnTo>
                    <a:lnTo>
                      <a:pt x="43" y="66"/>
                    </a:lnTo>
                    <a:lnTo>
                      <a:pt x="23" y="116"/>
                    </a:lnTo>
                    <a:lnTo>
                      <a:pt x="17" y="156"/>
                    </a:lnTo>
                    <a:lnTo>
                      <a:pt x="17" y="199"/>
                    </a:lnTo>
                    <a:lnTo>
                      <a:pt x="26" y="241"/>
                    </a:lnTo>
                    <a:lnTo>
                      <a:pt x="45" y="283"/>
                    </a:lnTo>
                    <a:lnTo>
                      <a:pt x="81" y="310"/>
                    </a:lnTo>
                    <a:lnTo>
                      <a:pt x="106" y="317"/>
                    </a:lnTo>
                    <a:lnTo>
                      <a:pt x="139" y="313"/>
                    </a:lnTo>
                    <a:lnTo>
                      <a:pt x="163" y="298"/>
                    </a:lnTo>
                    <a:lnTo>
                      <a:pt x="190" y="268"/>
                    </a:lnTo>
                    <a:lnTo>
                      <a:pt x="190" y="310"/>
                    </a:lnTo>
                    <a:lnTo>
                      <a:pt x="215" y="308"/>
                    </a:lnTo>
                    <a:lnTo>
                      <a:pt x="215" y="357"/>
                    </a:lnTo>
                    <a:lnTo>
                      <a:pt x="184" y="380"/>
                    </a:lnTo>
                    <a:lnTo>
                      <a:pt x="150" y="384"/>
                    </a:lnTo>
                    <a:lnTo>
                      <a:pt x="114" y="374"/>
                    </a:lnTo>
                    <a:lnTo>
                      <a:pt x="74" y="357"/>
                    </a:lnTo>
                    <a:lnTo>
                      <a:pt x="38" y="321"/>
                    </a:lnTo>
                    <a:lnTo>
                      <a:pt x="11" y="270"/>
                    </a:lnTo>
                    <a:lnTo>
                      <a:pt x="0" y="217"/>
                    </a:lnTo>
                    <a:lnTo>
                      <a:pt x="0" y="161"/>
                    </a:lnTo>
                    <a:lnTo>
                      <a:pt x="15" y="103"/>
                    </a:lnTo>
                    <a:lnTo>
                      <a:pt x="36" y="57"/>
                    </a:lnTo>
                    <a:lnTo>
                      <a:pt x="62" y="23"/>
                    </a:lnTo>
                    <a:lnTo>
                      <a:pt x="99" y="2"/>
                    </a:lnTo>
                    <a:lnTo>
                      <a:pt x="139" y="0"/>
                    </a:lnTo>
                    <a:lnTo>
                      <a:pt x="169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3" name="Freeform 159"/>
              <p:cNvSpPr>
                <a:spLocks/>
              </p:cNvSpPr>
              <p:nvPr/>
            </p:nvSpPr>
            <p:spPr bwMode="auto">
              <a:xfrm>
                <a:off x="4347" y="4099"/>
                <a:ext cx="47" cy="68"/>
              </a:xfrm>
              <a:custGeom>
                <a:avLst/>
                <a:gdLst>
                  <a:gd name="T0" fmla="*/ 0 w 95"/>
                  <a:gd name="T1" fmla="*/ 0 h 137"/>
                  <a:gd name="T2" fmla="*/ 0 w 95"/>
                  <a:gd name="T3" fmla="*/ 0 h 137"/>
                  <a:gd name="T4" fmla="*/ 0 w 95"/>
                  <a:gd name="T5" fmla="*/ 0 h 137"/>
                  <a:gd name="T6" fmla="*/ 0 w 95"/>
                  <a:gd name="T7" fmla="*/ 0 h 137"/>
                  <a:gd name="T8" fmla="*/ 0 w 95"/>
                  <a:gd name="T9" fmla="*/ 0 h 137"/>
                  <a:gd name="T10" fmla="*/ 0 w 95"/>
                  <a:gd name="T11" fmla="*/ 0 h 137"/>
                  <a:gd name="T12" fmla="*/ 0 w 95"/>
                  <a:gd name="T13" fmla="*/ 0 h 137"/>
                  <a:gd name="T14" fmla="*/ 0 w 95"/>
                  <a:gd name="T15" fmla="*/ 0 h 137"/>
                  <a:gd name="T16" fmla="*/ 0 w 95"/>
                  <a:gd name="T17" fmla="*/ 0 h 137"/>
                  <a:gd name="T18" fmla="*/ 0 w 95"/>
                  <a:gd name="T19" fmla="*/ 0 h 137"/>
                  <a:gd name="T20" fmla="*/ 0 w 95"/>
                  <a:gd name="T21" fmla="*/ 0 h 137"/>
                  <a:gd name="T22" fmla="*/ 0 w 95"/>
                  <a:gd name="T23" fmla="*/ 0 h 137"/>
                  <a:gd name="T24" fmla="*/ 0 w 95"/>
                  <a:gd name="T25" fmla="*/ 0 h 137"/>
                  <a:gd name="T26" fmla="*/ 0 w 95"/>
                  <a:gd name="T27" fmla="*/ 0 h 137"/>
                  <a:gd name="T28" fmla="*/ 0 w 95"/>
                  <a:gd name="T29" fmla="*/ 0 h 137"/>
                  <a:gd name="T30" fmla="*/ 0 w 95"/>
                  <a:gd name="T31" fmla="*/ 0 h 137"/>
                  <a:gd name="T32" fmla="*/ 0 w 95"/>
                  <a:gd name="T33" fmla="*/ 0 h 137"/>
                  <a:gd name="T34" fmla="*/ 0 w 95"/>
                  <a:gd name="T35" fmla="*/ 0 h 137"/>
                  <a:gd name="T36" fmla="*/ 0 w 95"/>
                  <a:gd name="T37" fmla="*/ 0 h 137"/>
                  <a:gd name="T38" fmla="*/ 0 w 95"/>
                  <a:gd name="T39" fmla="*/ 0 h 137"/>
                  <a:gd name="T40" fmla="*/ 0 w 95"/>
                  <a:gd name="T41" fmla="*/ 0 h 137"/>
                  <a:gd name="T42" fmla="*/ 0 w 95"/>
                  <a:gd name="T43" fmla="*/ 0 h 137"/>
                  <a:gd name="T44" fmla="*/ 0 w 95"/>
                  <a:gd name="T45" fmla="*/ 0 h 137"/>
                  <a:gd name="T46" fmla="*/ 0 w 95"/>
                  <a:gd name="T47" fmla="*/ 0 h 1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137"/>
                  <a:gd name="T74" fmla="*/ 95 w 95"/>
                  <a:gd name="T75" fmla="*/ 137 h 1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137">
                    <a:moveTo>
                      <a:pt x="0" y="38"/>
                    </a:moveTo>
                    <a:lnTo>
                      <a:pt x="15" y="21"/>
                    </a:lnTo>
                    <a:lnTo>
                      <a:pt x="29" y="21"/>
                    </a:lnTo>
                    <a:lnTo>
                      <a:pt x="42" y="42"/>
                    </a:lnTo>
                    <a:lnTo>
                      <a:pt x="42" y="71"/>
                    </a:lnTo>
                    <a:lnTo>
                      <a:pt x="36" y="90"/>
                    </a:lnTo>
                    <a:lnTo>
                      <a:pt x="27" y="95"/>
                    </a:lnTo>
                    <a:lnTo>
                      <a:pt x="15" y="95"/>
                    </a:lnTo>
                    <a:lnTo>
                      <a:pt x="0" y="84"/>
                    </a:lnTo>
                    <a:lnTo>
                      <a:pt x="10" y="109"/>
                    </a:lnTo>
                    <a:lnTo>
                      <a:pt x="21" y="126"/>
                    </a:lnTo>
                    <a:lnTo>
                      <a:pt x="38" y="137"/>
                    </a:lnTo>
                    <a:lnTo>
                      <a:pt x="52" y="137"/>
                    </a:lnTo>
                    <a:lnTo>
                      <a:pt x="76" y="126"/>
                    </a:lnTo>
                    <a:lnTo>
                      <a:pt x="90" y="114"/>
                    </a:lnTo>
                    <a:lnTo>
                      <a:pt x="95" y="80"/>
                    </a:lnTo>
                    <a:lnTo>
                      <a:pt x="95" y="55"/>
                    </a:lnTo>
                    <a:lnTo>
                      <a:pt x="90" y="33"/>
                    </a:lnTo>
                    <a:lnTo>
                      <a:pt x="76" y="10"/>
                    </a:lnTo>
                    <a:lnTo>
                      <a:pt x="48" y="0"/>
                    </a:lnTo>
                    <a:lnTo>
                      <a:pt x="29" y="2"/>
                    </a:lnTo>
                    <a:lnTo>
                      <a:pt x="13" y="19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" name="Freeform 160"/>
              <p:cNvSpPr>
                <a:spLocks/>
              </p:cNvSpPr>
              <p:nvPr/>
            </p:nvSpPr>
            <p:spPr bwMode="auto">
              <a:xfrm>
                <a:off x="4243" y="4126"/>
                <a:ext cx="135" cy="174"/>
              </a:xfrm>
              <a:custGeom>
                <a:avLst/>
                <a:gdLst>
                  <a:gd name="T0" fmla="*/ 0 w 270"/>
                  <a:gd name="T1" fmla="*/ 0 h 348"/>
                  <a:gd name="T2" fmla="*/ 1 w 270"/>
                  <a:gd name="T3" fmla="*/ 1 h 348"/>
                  <a:gd name="T4" fmla="*/ 1 w 270"/>
                  <a:gd name="T5" fmla="*/ 1 h 348"/>
                  <a:gd name="T6" fmla="*/ 1 w 270"/>
                  <a:gd name="T7" fmla="*/ 1 h 348"/>
                  <a:gd name="T8" fmla="*/ 1 w 270"/>
                  <a:gd name="T9" fmla="*/ 1 h 348"/>
                  <a:gd name="T10" fmla="*/ 1 w 270"/>
                  <a:gd name="T11" fmla="*/ 1 h 348"/>
                  <a:gd name="T12" fmla="*/ 1 w 270"/>
                  <a:gd name="T13" fmla="*/ 1 h 348"/>
                  <a:gd name="T14" fmla="*/ 1 w 270"/>
                  <a:gd name="T15" fmla="*/ 1 h 348"/>
                  <a:gd name="T16" fmla="*/ 1 w 270"/>
                  <a:gd name="T17" fmla="*/ 1 h 348"/>
                  <a:gd name="T18" fmla="*/ 1 w 270"/>
                  <a:gd name="T19" fmla="*/ 1 h 348"/>
                  <a:gd name="T20" fmla="*/ 1 w 270"/>
                  <a:gd name="T21" fmla="*/ 1 h 348"/>
                  <a:gd name="T22" fmla="*/ 1 w 270"/>
                  <a:gd name="T23" fmla="*/ 1 h 348"/>
                  <a:gd name="T24" fmla="*/ 1 w 270"/>
                  <a:gd name="T25" fmla="*/ 1 h 348"/>
                  <a:gd name="T26" fmla="*/ 1 w 270"/>
                  <a:gd name="T27" fmla="*/ 1 h 348"/>
                  <a:gd name="T28" fmla="*/ 1 w 270"/>
                  <a:gd name="T29" fmla="*/ 1 h 348"/>
                  <a:gd name="T30" fmla="*/ 1 w 270"/>
                  <a:gd name="T31" fmla="*/ 1 h 348"/>
                  <a:gd name="T32" fmla="*/ 1 w 270"/>
                  <a:gd name="T33" fmla="*/ 1 h 348"/>
                  <a:gd name="T34" fmla="*/ 0 w 270"/>
                  <a:gd name="T35" fmla="*/ 0 h 348"/>
                  <a:gd name="T36" fmla="*/ 0 w 270"/>
                  <a:gd name="T37" fmla="*/ 0 h 3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0"/>
                  <a:gd name="T58" fmla="*/ 0 h 348"/>
                  <a:gd name="T59" fmla="*/ 270 w 270"/>
                  <a:gd name="T60" fmla="*/ 348 h 34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0" h="348">
                    <a:moveTo>
                      <a:pt x="0" y="0"/>
                    </a:moveTo>
                    <a:lnTo>
                      <a:pt x="8" y="59"/>
                    </a:lnTo>
                    <a:lnTo>
                      <a:pt x="19" y="120"/>
                    </a:lnTo>
                    <a:lnTo>
                      <a:pt x="44" y="179"/>
                    </a:lnTo>
                    <a:lnTo>
                      <a:pt x="72" y="230"/>
                    </a:lnTo>
                    <a:lnTo>
                      <a:pt x="108" y="276"/>
                    </a:lnTo>
                    <a:lnTo>
                      <a:pt x="144" y="306"/>
                    </a:lnTo>
                    <a:lnTo>
                      <a:pt x="184" y="329"/>
                    </a:lnTo>
                    <a:lnTo>
                      <a:pt x="220" y="342"/>
                    </a:lnTo>
                    <a:lnTo>
                      <a:pt x="270" y="348"/>
                    </a:lnTo>
                    <a:lnTo>
                      <a:pt x="220" y="339"/>
                    </a:lnTo>
                    <a:lnTo>
                      <a:pt x="171" y="312"/>
                    </a:lnTo>
                    <a:lnTo>
                      <a:pt x="118" y="276"/>
                    </a:lnTo>
                    <a:lnTo>
                      <a:pt x="80" y="230"/>
                    </a:lnTo>
                    <a:lnTo>
                      <a:pt x="44" y="168"/>
                    </a:lnTo>
                    <a:lnTo>
                      <a:pt x="19" y="105"/>
                    </a:lnTo>
                    <a:lnTo>
                      <a:pt x="1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" name="Freeform 161"/>
              <p:cNvSpPr>
                <a:spLocks/>
              </p:cNvSpPr>
              <p:nvPr/>
            </p:nvSpPr>
            <p:spPr bwMode="auto">
              <a:xfrm>
                <a:off x="4648" y="4120"/>
                <a:ext cx="297" cy="148"/>
              </a:xfrm>
              <a:custGeom>
                <a:avLst/>
                <a:gdLst>
                  <a:gd name="T0" fmla="*/ 0 w 595"/>
                  <a:gd name="T1" fmla="*/ 1 h 296"/>
                  <a:gd name="T2" fmla="*/ 0 w 595"/>
                  <a:gd name="T3" fmla="*/ 1 h 296"/>
                  <a:gd name="T4" fmla="*/ 0 w 595"/>
                  <a:gd name="T5" fmla="*/ 1 h 296"/>
                  <a:gd name="T6" fmla="*/ 0 w 595"/>
                  <a:gd name="T7" fmla="*/ 1 h 296"/>
                  <a:gd name="T8" fmla="*/ 0 w 595"/>
                  <a:gd name="T9" fmla="*/ 1 h 296"/>
                  <a:gd name="T10" fmla="*/ 0 w 595"/>
                  <a:gd name="T11" fmla="*/ 1 h 296"/>
                  <a:gd name="T12" fmla="*/ 0 w 595"/>
                  <a:gd name="T13" fmla="*/ 1 h 296"/>
                  <a:gd name="T14" fmla="*/ 0 w 595"/>
                  <a:gd name="T15" fmla="*/ 1 h 296"/>
                  <a:gd name="T16" fmla="*/ 0 w 595"/>
                  <a:gd name="T17" fmla="*/ 1 h 296"/>
                  <a:gd name="T18" fmla="*/ 0 w 595"/>
                  <a:gd name="T19" fmla="*/ 1 h 296"/>
                  <a:gd name="T20" fmla="*/ 0 w 595"/>
                  <a:gd name="T21" fmla="*/ 1 h 296"/>
                  <a:gd name="T22" fmla="*/ 0 w 595"/>
                  <a:gd name="T23" fmla="*/ 1 h 296"/>
                  <a:gd name="T24" fmla="*/ 0 w 595"/>
                  <a:gd name="T25" fmla="*/ 1 h 296"/>
                  <a:gd name="T26" fmla="*/ 0 w 595"/>
                  <a:gd name="T27" fmla="*/ 1 h 296"/>
                  <a:gd name="T28" fmla="*/ 0 w 595"/>
                  <a:gd name="T29" fmla="*/ 1 h 296"/>
                  <a:gd name="T30" fmla="*/ 0 w 595"/>
                  <a:gd name="T31" fmla="*/ 0 h 296"/>
                  <a:gd name="T32" fmla="*/ 0 w 595"/>
                  <a:gd name="T33" fmla="*/ 1 h 296"/>
                  <a:gd name="T34" fmla="*/ 0 w 595"/>
                  <a:gd name="T35" fmla="*/ 1 h 296"/>
                  <a:gd name="T36" fmla="*/ 0 w 595"/>
                  <a:gd name="T37" fmla="*/ 1 h 2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95"/>
                  <a:gd name="T58" fmla="*/ 0 h 296"/>
                  <a:gd name="T59" fmla="*/ 595 w 595"/>
                  <a:gd name="T60" fmla="*/ 296 h 29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95" h="296">
                    <a:moveTo>
                      <a:pt x="0" y="13"/>
                    </a:moveTo>
                    <a:lnTo>
                      <a:pt x="9" y="72"/>
                    </a:lnTo>
                    <a:lnTo>
                      <a:pt x="43" y="148"/>
                    </a:lnTo>
                    <a:lnTo>
                      <a:pt x="76" y="201"/>
                    </a:lnTo>
                    <a:lnTo>
                      <a:pt x="118" y="239"/>
                    </a:lnTo>
                    <a:lnTo>
                      <a:pt x="157" y="268"/>
                    </a:lnTo>
                    <a:lnTo>
                      <a:pt x="211" y="295"/>
                    </a:lnTo>
                    <a:lnTo>
                      <a:pt x="252" y="296"/>
                    </a:lnTo>
                    <a:lnTo>
                      <a:pt x="298" y="296"/>
                    </a:lnTo>
                    <a:lnTo>
                      <a:pt x="412" y="283"/>
                    </a:lnTo>
                    <a:lnTo>
                      <a:pt x="469" y="247"/>
                    </a:lnTo>
                    <a:lnTo>
                      <a:pt x="507" y="203"/>
                    </a:lnTo>
                    <a:lnTo>
                      <a:pt x="539" y="158"/>
                    </a:lnTo>
                    <a:lnTo>
                      <a:pt x="562" y="114"/>
                    </a:lnTo>
                    <a:lnTo>
                      <a:pt x="579" y="55"/>
                    </a:lnTo>
                    <a:lnTo>
                      <a:pt x="595" y="0"/>
                    </a:lnTo>
                    <a:lnTo>
                      <a:pt x="277" y="11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6" name="Freeform 162"/>
              <p:cNvSpPr>
                <a:spLocks/>
              </p:cNvSpPr>
              <p:nvPr/>
            </p:nvSpPr>
            <p:spPr bwMode="auto">
              <a:xfrm>
                <a:off x="4543" y="4143"/>
                <a:ext cx="248" cy="36"/>
              </a:xfrm>
              <a:custGeom>
                <a:avLst/>
                <a:gdLst>
                  <a:gd name="T0" fmla="*/ 1 w 496"/>
                  <a:gd name="T1" fmla="*/ 1 h 72"/>
                  <a:gd name="T2" fmla="*/ 1 w 496"/>
                  <a:gd name="T3" fmla="*/ 0 h 72"/>
                  <a:gd name="T4" fmla="*/ 1 w 496"/>
                  <a:gd name="T5" fmla="*/ 1 h 72"/>
                  <a:gd name="T6" fmla="*/ 0 w 496"/>
                  <a:gd name="T7" fmla="*/ 1 h 72"/>
                  <a:gd name="T8" fmla="*/ 1 w 496"/>
                  <a:gd name="T9" fmla="*/ 1 h 72"/>
                  <a:gd name="T10" fmla="*/ 1 w 496"/>
                  <a:gd name="T11" fmla="*/ 1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6"/>
                  <a:gd name="T19" fmla="*/ 0 h 72"/>
                  <a:gd name="T20" fmla="*/ 496 w 496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6" h="72">
                    <a:moveTo>
                      <a:pt x="19" y="28"/>
                    </a:moveTo>
                    <a:lnTo>
                      <a:pt x="496" y="0"/>
                    </a:lnTo>
                    <a:lnTo>
                      <a:pt x="496" y="41"/>
                    </a:lnTo>
                    <a:lnTo>
                      <a:pt x="0" y="72"/>
                    </a:lnTo>
                    <a:lnTo>
                      <a:pt x="19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7" name="Freeform 163"/>
              <p:cNvSpPr>
                <a:spLocks/>
              </p:cNvSpPr>
              <p:nvPr/>
            </p:nvSpPr>
            <p:spPr bwMode="auto">
              <a:xfrm>
                <a:off x="4526" y="3988"/>
                <a:ext cx="501" cy="90"/>
              </a:xfrm>
              <a:custGeom>
                <a:avLst/>
                <a:gdLst>
                  <a:gd name="T0" fmla="*/ 1 w 1002"/>
                  <a:gd name="T1" fmla="*/ 0 h 178"/>
                  <a:gd name="T2" fmla="*/ 1 w 1002"/>
                  <a:gd name="T3" fmla="*/ 0 h 178"/>
                  <a:gd name="T4" fmla="*/ 1 w 1002"/>
                  <a:gd name="T5" fmla="*/ 1 h 178"/>
                  <a:gd name="T6" fmla="*/ 1 w 1002"/>
                  <a:gd name="T7" fmla="*/ 1 h 178"/>
                  <a:gd name="T8" fmla="*/ 1 w 1002"/>
                  <a:gd name="T9" fmla="*/ 1 h 178"/>
                  <a:gd name="T10" fmla="*/ 1 w 1002"/>
                  <a:gd name="T11" fmla="*/ 1 h 178"/>
                  <a:gd name="T12" fmla="*/ 1 w 1002"/>
                  <a:gd name="T13" fmla="*/ 1 h 178"/>
                  <a:gd name="T14" fmla="*/ 1 w 1002"/>
                  <a:gd name="T15" fmla="*/ 1 h 178"/>
                  <a:gd name="T16" fmla="*/ 1 w 1002"/>
                  <a:gd name="T17" fmla="*/ 1 h 178"/>
                  <a:gd name="T18" fmla="*/ 0 w 1002"/>
                  <a:gd name="T19" fmla="*/ 1 h 178"/>
                  <a:gd name="T20" fmla="*/ 1 w 1002"/>
                  <a:gd name="T21" fmla="*/ 0 h 178"/>
                  <a:gd name="T22" fmla="*/ 1 w 1002"/>
                  <a:gd name="T23" fmla="*/ 0 h 17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02"/>
                  <a:gd name="T37" fmla="*/ 0 h 178"/>
                  <a:gd name="T38" fmla="*/ 1002 w 1002"/>
                  <a:gd name="T39" fmla="*/ 178 h 17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02" h="178">
                    <a:moveTo>
                      <a:pt x="6" y="0"/>
                    </a:moveTo>
                    <a:lnTo>
                      <a:pt x="972" y="0"/>
                    </a:lnTo>
                    <a:lnTo>
                      <a:pt x="998" y="19"/>
                    </a:lnTo>
                    <a:lnTo>
                      <a:pt x="1002" y="53"/>
                    </a:lnTo>
                    <a:lnTo>
                      <a:pt x="983" y="178"/>
                    </a:lnTo>
                    <a:lnTo>
                      <a:pt x="987" y="26"/>
                    </a:lnTo>
                    <a:lnTo>
                      <a:pt x="973" y="19"/>
                    </a:lnTo>
                    <a:lnTo>
                      <a:pt x="869" y="11"/>
                    </a:lnTo>
                    <a:lnTo>
                      <a:pt x="160" y="11"/>
                    </a:lnTo>
                    <a:lnTo>
                      <a:pt x="0" y="2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8" name="Freeform 164"/>
              <p:cNvSpPr>
                <a:spLocks/>
              </p:cNvSpPr>
              <p:nvPr/>
            </p:nvSpPr>
            <p:spPr bwMode="auto">
              <a:xfrm>
                <a:off x="4543" y="4002"/>
                <a:ext cx="405" cy="99"/>
              </a:xfrm>
              <a:custGeom>
                <a:avLst/>
                <a:gdLst>
                  <a:gd name="T0" fmla="*/ 0 w 809"/>
                  <a:gd name="T1" fmla="*/ 0 h 200"/>
                  <a:gd name="T2" fmla="*/ 1 w 809"/>
                  <a:gd name="T3" fmla="*/ 0 h 200"/>
                  <a:gd name="T4" fmla="*/ 1 w 809"/>
                  <a:gd name="T5" fmla="*/ 0 h 200"/>
                  <a:gd name="T6" fmla="*/ 1 w 809"/>
                  <a:gd name="T7" fmla="*/ 0 h 200"/>
                  <a:gd name="T8" fmla="*/ 1 w 809"/>
                  <a:gd name="T9" fmla="*/ 0 h 200"/>
                  <a:gd name="T10" fmla="*/ 1 w 809"/>
                  <a:gd name="T11" fmla="*/ 0 h 200"/>
                  <a:gd name="T12" fmla="*/ 1 w 809"/>
                  <a:gd name="T13" fmla="*/ 0 h 200"/>
                  <a:gd name="T14" fmla="*/ 1 w 809"/>
                  <a:gd name="T15" fmla="*/ 0 h 200"/>
                  <a:gd name="T16" fmla="*/ 0 w 809"/>
                  <a:gd name="T17" fmla="*/ 0 h 200"/>
                  <a:gd name="T18" fmla="*/ 0 w 809"/>
                  <a:gd name="T19" fmla="*/ 0 h 2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9"/>
                  <a:gd name="T31" fmla="*/ 0 h 200"/>
                  <a:gd name="T32" fmla="*/ 809 w 809"/>
                  <a:gd name="T33" fmla="*/ 200 h 2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9" h="200">
                    <a:moveTo>
                      <a:pt x="0" y="200"/>
                    </a:moveTo>
                    <a:lnTo>
                      <a:pt x="19" y="19"/>
                    </a:lnTo>
                    <a:lnTo>
                      <a:pt x="150" y="0"/>
                    </a:lnTo>
                    <a:lnTo>
                      <a:pt x="809" y="0"/>
                    </a:lnTo>
                    <a:lnTo>
                      <a:pt x="161" y="17"/>
                    </a:lnTo>
                    <a:lnTo>
                      <a:pt x="36" y="37"/>
                    </a:lnTo>
                    <a:lnTo>
                      <a:pt x="19" y="152"/>
                    </a:lnTo>
                    <a:lnTo>
                      <a:pt x="9" y="179"/>
                    </a:lnTo>
                    <a:lnTo>
                      <a:pt x="0" y="2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9" name="Freeform 165"/>
              <p:cNvSpPr>
                <a:spLocks/>
              </p:cNvSpPr>
              <p:nvPr/>
            </p:nvSpPr>
            <p:spPr bwMode="auto">
              <a:xfrm>
                <a:off x="4690" y="3708"/>
                <a:ext cx="206" cy="241"/>
              </a:xfrm>
              <a:custGeom>
                <a:avLst/>
                <a:gdLst>
                  <a:gd name="T0" fmla="*/ 0 w 413"/>
                  <a:gd name="T1" fmla="*/ 0 h 483"/>
                  <a:gd name="T2" fmla="*/ 0 w 413"/>
                  <a:gd name="T3" fmla="*/ 0 h 483"/>
                  <a:gd name="T4" fmla="*/ 0 w 413"/>
                  <a:gd name="T5" fmla="*/ 0 h 483"/>
                  <a:gd name="T6" fmla="*/ 0 w 413"/>
                  <a:gd name="T7" fmla="*/ 0 h 483"/>
                  <a:gd name="T8" fmla="*/ 0 w 413"/>
                  <a:gd name="T9" fmla="*/ 0 h 483"/>
                  <a:gd name="T10" fmla="*/ 0 w 413"/>
                  <a:gd name="T11" fmla="*/ 0 h 483"/>
                  <a:gd name="T12" fmla="*/ 0 w 413"/>
                  <a:gd name="T13" fmla="*/ 0 h 483"/>
                  <a:gd name="T14" fmla="*/ 0 w 413"/>
                  <a:gd name="T15" fmla="*/ 0 h 483"/>
                  <a:gd name="T16" fmla="*/ 0 w 413"/>
                  <a:gd name="T17" fmla="*/ 0 h 483"/>
                  <a:gd name="T18" fmla="*/ 0 w 413"/>
                  <a:gd name="T19" fmla="*/ 0 h 483"/>
                  <a:gd name="T20" fmla="*/ 0 w 413"/>
                  <a:gd name="T21" fmla="*/ 0 h 4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3"/>
                  <a:gd name="T34" fmla="*/ 0 h 483"/>
                  <a:gd name="T35" fmla="*/ 413 w 413"/>
                  <a:gd name="T36" fmla="*/ 483 h 4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3" h="483">
                    <a:moveTo>
                      <a:pt x="413" y="33"/>
                    </a:moveTo>
                    <a:lnTo>
                      <a:pt x="403" y="46"/>
                    </a:lnTo>
                    <a:lnTo>
                      <a:pt x="407" y="483"/>
                    </a:lnTo>
                    <a:lnTo>
                      <a:pt x="394" y="483"/>
                    </a:lnTo>
                    <a:lnTo>
                      <a:pt x="386" y="36"/>
                    </a:lnTo>
                    <a:lnTo>
                      <a:pt x="23" y="13"/>
                    </a:lnTo>
                    <a:lnTo>
                      <a:pt x="23" y="483"/>
                    </a:lnTo>
                    <a:lnTo>
                      <a:pt x="0" y="483"/>
                    </a:lnTo>
                    <a:lnTo>
                      <a:pt x="0" y="0"/>
                    </a:lnTo>
                    <a:lnTo>
                      <a:pt x="413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0" name="Freeform 166"/>
              <p:cNvSpPr>
                <a:spLocks/>
              </p:cNvSpPr>
              <p:nvPr/>
            </p:nvSpPr>
            <p:spPr bwMode="auto">
              <a:xfrm>
                <a:off x="4690" y="3715"/>
                <a:ext cx="203" cy="234"/>
              </a:xfrm>
              <a:custGeom>
                <a:avLst/>
                <a:gdLst>
                  <a:gd name="T0" fmla="*/ 0 w 407"/>
                  <a:gd name="T1" fmla="*/ 0 h 470"/>
                  <a:gd name="T2" fmla="*/ 0 w 407"/>
                  <a:gd name="T3" fmla="*/ 0 h 470"/>
                  <a:gd name="T4" fmla="*/ 0 w 407"/>
                  <a:gd name="T5" fmla="*/ 0 h 470"/>
                  <a:gd name="T6" fmla="*/ 0 w 407"/>
                  <a:gd name="T7" fmla="*/ 0 h 470"/>
                  <a:gd name="T8" fmla="*/ 0 w 407"/>
                  <a:gd name="T9" fmla="*/ 0 h 470"/>
                  <a:gd name="T10" fmla="*/ 0 w 407"/>
                  <a:gd name="T11" fmla="*/ 0 h 470"/>
                  <a:gd name="T12" fmla="*/ 0 w 407"/>
                  <a:gd name="T13" fmla="*/ 0 h 470"/>
                  <a:gd name="T14" fmla="*/ 0 w 407"/>
                  <a:gd name="T15" fmla="*/ 0 h 470"/>
                  <a:gd name="T16" fmla="*/ 0 w 407"/>
                  <a:gd name="T17" fmla="*/ 0 h 470"/>
                  <a:gd name="T18" fmla="*/ 0 w 407"/>
                  <a:gd name="T19" fmla="*/ 0 h 470"/>
                  <a:gd name="T20" fmla="*/ 0 w 407"/>
                  <a:gd name="T21" fmla="*/ 0 h 470"/>
                  <a:gd name="T22" fmla="*/ 0 w 407"/>
                  <a:gd name="T23" fmla="*/ 0 h 470"/>
                  <a:gd name="T24" fmla="*/ 0 w 407"/>
                  <a:gd name="T25" fmla="*/ 0 h 470"/>
                  <a:gd name="T26" fmla="*/ 0 w 407"/>
                  <a:gd name="T27" fmla="*/ 0 h 470"/>
                  <a:gd name="T28" fmla="*/ 0 w 407"/>
                  <a:gd name="T29" fmla="*/ 0 h 470"/>
                  <a:gd name="T30" fmla="*/ 0 w 407"/>
                  <a:gd name="T31" fmla="*/ 0 h 470"/>
                  <a:gd name="T32" fmla="*/ 0 w 407"/>
                  <a:gd name="T33" fmla="*/ 0 h 470"/>
                  <a:gd name="T34" fmla="*/ 0 w 407"/>
                  <a:gd name="T35" fmla="*/ 0 h 470"/>
                  <a:gd name="T36" fmla="*/ 0 w 407"/>
                  <a:gd name="T37" fmla="*/ 0 h 470"/>
                  <a:gd name="T38" fmla="*/ 0 w 407"/>
                  <a:gd name="T39" fmla="*/ 0 h 470"/>
                  <a:gd name="T40" fmla="*/ 0 w 407"/>
                  <a:gd name="T41" fmla="*/ 0 h 470"/>
                  <a:gd name="T42" fmla="*/ 0 w 407"/>
                  <a:gd name="T43" fmla="*/ 0 h 47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7"/>
                  <a:gd name="T67" fmla="*/ 0 h 470"/>
                  <a:gd name="T68" fmla="*/ 407 w 407"/>
                  <a:gd name="T69" fmla="*/ 470 h 47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7" h="470">
                    <a:moveTo>
                      <a:pt x="57" y="0"/>
                    </a:moveTo>
                    <a:lnTo>
                      <a:pt x="57" y="464"/>
                    </a:lnTo>
                    <a:lnTo>
                      <a:pt x="0" y="464"/>
                    </a:lnTo>
                    <a:lnTo>
                      <a:pt x="0" y="470"/>
                    </a:lnTo>
                    <a:lnTo>
                      <a:pt x="407" y="470"/>
                    </a:lnTo>
                    <a:lnTo>
                      <a:pt x="396" y="464"/>
                    </a:lnTo>
                    <a:lnTo>
                      <a:pt x="365" y="464"/>
                    </a:lnTo>
                    <a:lnTo>
                      <a:pt x="361" y="20"/>
                    </a:lnTo>
                    <a:lnTo>
                      <a:pt x="312" y="18"/>
                    </a:lnTo>
                    <a:lnTo>
                      <a:pt x="318" y="464"/>
                    </a:lnTo>
                    <a:lnTo>
                      <a:pt x="287" y="464"/>
                    </a:lnTo>
                    <a:lnTo>
                      <a:pt x="282" y="16"/>
                    </a:lnTo>
                    <a:lnTo>
                      <a:pt x="223" y="12"/>
                    </a:lnTo>
                    <a:lnTo>
                      <a:pt x="230" y="464"/>
                    </a:lnTo>
                    <a:lnTo>
                      <a:pt x="200" y="464"/>
                    </a:lnTo>
                    <a:lnTo>
                      <a:pt x="194" y="10"/>
                    </a:lnTo>
                    <a:lnTo>
                      <a:pt x="137" y="4"/>
                    </a:lnTo>
                    <a:lnTo>
                      <a:pt x="143" y="464"/>
                    </a:lnTo>
                    <a:lnTo>
                      <a:pt x="114" y="464"/>
                    </a:lnTo>
                    <a:lnTo>
                      <a:pt x="105" y="2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1" name="Freeform 167"/>
              <p:cNvSpPr>
                <a:spLocks/>
              </p:cNvSpPr>
              <p:nvPr/>
            </p:nvSpPr>
            <p:spPr bwMode="auto">
              <a:xfrm>
                <a:off x="4635" y="3672"/>
                <a:ext cx="63" cy="314"/>
              </a:xfrm>
              <a:custGeom>
                <a:avLst/>
                <a:gdLst>
                  <a:gd name="T0" fmla="*/ 0 w 127"/>
                  <a:gd name="T1" fmla="*/ 0 h 629"/>
                  <a:gd name="T2" fmla="*/ 0 w 127"/>
                  <a:gd name="T3" fmla="*/ 0 h 629"/>
                  <a:gd name="T4" fmla="*/ 0 w 127"/>
                  <a:gd name="T5" fmla="*/ 0 h 629"/>
                  <a:gd name="T6" fmla="*/ 0 w 127"/>
                  <a:gd name="T7" fmla="*/ 0 h 629"/>
                  <a:gd name="T8" fmla="*/ 0 w 127"/>
                  <a:gd name="T9" fmla="*/ 0 h 629"/>
                  <a:gd name="T10" fmla="*/ 0 w 127"/>
                  <a:gd name="T11" fmla="*/ 0 h 629"/>
                  <a:gd name="T12" fmla="*/ 0 w 127"/>
                  <a:gd name="T13" fmla="*/ 0 h 629"/>
                  <a:gd name="T14" fmla="*/ 0 w 127"/>
                  <a:gd name="T15" fmla="*/ 0 h 629"/>
                  <a:gd name="T16" fmla="*/ 0 w 127"/>
                  <a:gd name="T17" fmla="*/ 0 h 629"/>
                  <a:gd name="T18" fmla="*/ 0 w 127"/>
                  <a:gd name="T19" fmla="*/ 0 h 629"/>
                  <a:gd name="T20" fmla="*/ 0 w 127"/>
                  <a:gd name="T21" fmla="*/ 0 h 629"/>
                  <a:gd name="T22" fmla="*/ 0 w 127"/>
                  <a:gd name="T23" fmla="*/ 0 h 629"/>
                  <a:gd name="T24" fmla="*/ 0 w 127"/>
                  <a:gd name="T25" fmla="*/ 0 h 629"/>
                  <a:gd name="T26" fmla="*/ 0 w 127"/>
                  <a:gd name="T27" fmla="*/ 0 h 629"/>
                  <a:gd name="T28" fmla="*/ 0 w 127"/>
                  <a:gd name="T29" fmla="*/ 0 h 629"/>
                  <a:gd name="T30" fmla="*/ 0 w 127"/>
                  <a:gd name="T31" fmla="*/ 0 h 62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7"/>
                  <a:gd name="T49" fmla="*/ 0 h 629"/>
                  <a:gd name="T50" fmla="*/ 127 w 127"/>
                  <a:gd name="T51" fmla="*/ 629 h 62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7" h="629">
                    <a:moveTo>
                      <a:pt x="127" y="4"/>
                    </a:moveTo>
                    <a:lnTo>
                      <a:pt x="65" y="0"/>
                    </a:lnTo>
                    <a:lnTo>
                      <a:pt x="57" y="13"/>
                    </a:lnTo>
                    <a:lnTo>
                      <a:pt x="57" y="312"/>
                    </a:lnTo>
                    <a:lnTo>
                      <a:pt x="27" y="293"/>
                    </a:lnTo>
                    <a:lnTo>
                      <a:pt x="27" y="196"/>
                    </a:lnTo>
                    <a:lnTo>
                      <a:pt x="0" y="160"/>
                    </a:lnTo>
                    <a:lnTo>
                      <a:pt x="0" y="629"/>
                    </a:lnTo>
                    <a:lnTo>
                      <a:pt x="49" y="629"/>
                    </a:lnTo>
                    <a:lnTo>
                      <a:pt x="49" y="564"/>
                    </a:lnTo>
                    <a:lnTo>
                      <a:pt x="61" y="555"/>
                    </a:lnTo>
                    <a:lnTo>
                      <a:pt x="76" y="555"/>
                    </a:lnTo>
                    <a:lnTo>
                      <a:pt x="76" y="19"/>
                    </a:lnTo>
                    <a:lnTo>
                      <a:pt x="86" y="9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" name="Freeform 168"/>
              <p:cNvSpPr>
                <a:spLocks/>
              </p:cNvSpPr>
              <p:nvPr/>
            </p:nvSpPr>
            <p:spPr bwMode="auto">
              <a:xfrm>
                <a:off x="4324" y="3643"/>
                <a:ext cx="599" cy="343"/>
              </a:xfrm>
              <a:custGeom>
                <a:avLst/>
                <a:gdLst>
                  <a:gd name="T0" fmla="*/ 0 w 1199"/>
                  <a:gd name="T1" fmla="*/ 0 h 688"/>
                  <a:gd name="T2" fmla="*/ 0 w 1199"/>
                  <a:gd name="T3" fmla="*/ 0 h 688"/>
                  <a:gd name="T4" fmla="*/ 0 w 1199"/>
                  <a:gd name="T5" fmla="*/ 0 h 688"/>
                  <a:gd name="T6" fmla="*/ 0 w 1199"/>
                  <a:gd name="T7" fmla="*/ 0 h 688"/>
                  <a:gd name="T8" fmla="*/ 0 w 1199"/>
                  <a:gd name="T9" fmla="*/ 0 h 688"/>
                  <a:gd name="T10" fmla="*/ 0 w 1199"/>
                  <a:gd name="T11" fmla="*/ 0 h 688"/>
                  <a:gd name="T12" fmla="*/ 0 w 1199"/>
                  <a:gd name="T13" fmla="*/ 0 h 688"/>
                  <a:gd name="T14" fmla="*/ 0 w 1199"/>
                  <a:gd name="T15" fmla="*/ 0 h 688"/>
                  <a:gd name="T16" fmla="*/ 0 w 1199"/>
                  <a:gd name="T17" fmla="*/ 0 h 688"/>
                  <a:gd name="T18" fmla="*/ 0 w 1199"/>
                  <a:gd name="T19" fmla="*/ 0 h 688"/>
                  <a:gd name="T20" fmla="*/ 0 w 1199"/>
                  <a:gd name="T21" fmla="*/ 0 h 688"/>
                  <a:gd name="T22" fmla="*/ 0 w 1199"/>
                  <a:gd name="T23" fmla="*/ 0 h 688"/>
                  <a:gd name="T24" fmla="*/ 0 w 1199"/>
                  <a:gd name="T25" fmla="*/ 0 h 688"/>
                  <a:gd name="T26" fmla="*/ 0 w 1199"/>
                  <a:gd name="T27" fmla="*/ 0 h 688"/>
                  <a:gd name="T28" fmla="*/ 0 w 1199"/>
                  <a:gd name="T29" fmla="*/ 0 h 688"/>
                  <a:gd name="T30" fmla="*/ 0 w 1199"/>
                  <a:gd name="T31" fmla="*/ 0 h 688"/>
                  <a:gd name="T32" fmla="*/ 0 w 1199"/>
                  <a:gd name="T33" fmla="*/ 0 h 688"/>
                  <a:gd name="T34" fmla="*/ 0 w 1199"/>
                  <a:gd name="T35" fmla="*/ 0 h 688"/>
                  <a:gd name="T36" fmla="*/ 0 w 1199"/>
                  <a:gd name="T37" fmla="*/ 0 h 688"/>
                  <a:gd name="T38" fmla="*/ 0 w 1199"/>
                  <a:gd name="T39" fmla="*/ 0 h 688"/>
                  <a:gd name="T40" fmla="*/ 0 w 1199"/>
                  <a:gd name="T41" fmla="*/ 0 h 68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99"/>
                  <a:gd name="T64" fmla="*/ 0 h 688"/>
                  <a:gd name="T65" fmla="*/ 1199 w 1199"/>
                  <a:gd name="T66" fmla="*/ 688 h 68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99" h="688">
                    <a:moveTo>
                      <a:pt x="1159" y="688"/>
                    </a:moveTo>
                    <a:lnTo>
                      <a:pt x="1159" y="618"/>
                    </a:lnTo>
                    <a:lnTo>
                      <a:pt x="1153" y="614"/>
                    </a:lnTo>
                    <a:lnTo>
                      <a:pt x="1163" y="604"/>
                    </a:lnTo>
                    <a:lnTo>
                      <a:pt x="1148" y="105"/>
                    </a:lnTo>
                    <a:lnTo>
                      <a:pt x="1134" y="93"/>
                    </a:lnTo>
                    <a:lnTo>
                      <a:pt x="678" y="34"/>
                    </a:lnTo>
                    <a:lnTo>
                      <a:pt x="648" y="68"/>
                    </a:lnTo>
                    <a:lnTo>
                      <a:pt x="621" y="93"/>
                    </a:lnTo>
                    <a:lnTo>
                      <a:pt x="621" y="55"/>
                    </a:lnTo>
                    <a:lnTo>
                      <a:pt x="629" y="30"/>
                    </a:lnTo>
                    <a:lnTo>
                      <a:pt x="0" y="48"/>
                    </a:lnTo>
                    <a:lnTo>
                      <a:pt x="0" y="34"/>
                    </a:lnTo>
                    <a:lnTo>
                      <a:pt x="644" y="0"/>
                    </a:lnTo>
                    <a:lnTo>
                      <a:pt x="1134" y="82"/>
                    </a:lnTo>
                    <a:lnTo>
                      <a:pt x="1159" y="105"/>
                    </a:lnTo>
                    <a:lnTo>
                      <a:pt x="1178" y="610"/>
                    </a:lnTo>
                    <a:lnTo>
                      <a:pt x="1199" y="629"/>
                    </a:lnTo>
                    <a:lnTo>
                      <a:pt x="1199" y="688"/>
                    </a:lnTo>
                    <a:lnTo>
                      <a:pt x="1159" y="6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" name="Freeform 169"/>
              <p:cNvSpPr>
                <a:spLocks/>
              </p:cNvSpPr>
              <p:nvPr/>
            </p:nvSpPr>
            <p:spPr bwMode="auto">
              <a:xfrm>
                <a:off x="4700" y="3683"/>
                <a:ext cx="183" cy="29"/>
              </a:xfrm>
              <a:custGeom>
                <a:avLst/>
                <a:gdLst>
                  <a:gd name="T0" fmla="*/ 0 w 365"/>
                  <a:gd name="T1" fmla="*/ 0 h 57"/>
                  <a:gd name="T2" fmla="*/ 0 w 365"/>
                  <a:gd name="T3" fmla="*/ 1 h 57"/>
                  <a:gd name="T4" fmla="*/ 1 w 365"/>
                  <a:gd name="T5" fmla="*/ 1 h 57"/>
                  <a:gd name="T6" fmla="*/ 1 w 365"/>
                  <a:gd name="T7" fmla="*/ 1 h 57"/>
                  <a:gd name="T8" fmla="*/ 0 w 365"/>
                  <a:gd name="T9" fmla="*/ 0 h 57"/>
                  <a:gd name="T10" fmla="*/ 0 w 365"/>
                  <a:gd name="T11" fmla="*/ 0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5"/>
                  <a:gd name="T19" fmla="*/ 0 h 57"/>
                  <a:gd name="T20" fmla="*/ 365 w 365"/>
                  <a:gd name="T21" fmla="*/ 57 h 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5" h="57">
                    <a:moveTo>
                      <a:pt x="0" y="0"/>
                    </a:moveTo>
                    <a:lnTo>
                      <a:pt x="0" y="23"/>
                    </a:lnTo>
                    <a:lnTo>
                      <a:pt x="365" y="57"/>
                    </a:lnTo>
                    <a:lnTo>
                      <a:pt x="358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" name="Freeform 170"/>
              <p:cNvSpPr>
                <a:spLocks/>
              </p:cNvSpPr>
              <p:nvPr/>
            </p:nvSpPr>
            <p:spPr bwMode="auto">
              <a:xfrm>
                <a:off x="4312" y="3679"/>
                <a:ext cx="288" cy="110"/>
              </a:xfrm>
              <a:custGeom>
                <a:avLst/>
                <a:gdLst>
                  <a:gd name="T0" fmla="*/ 0 w 576"/>
                  <a:gd name="T1" fmla="*/ 0 h 221"/>
                  <a:gd name="T2" fmla="*/ 1 w 576"/>
                  <a:gd name="T3" fmla="*/ 0 h 221"/>
                  <a:gd name="T4" fmla="*/ 1 w 576"/>
                  <a:gd name="T5" fmla="*/ 0 h 221"/>
                  <a:gd name="T6" fmla="*/ 1 w 576"/>
                  <a:gd name="T7" fmla="*/ 0 h 221"/>
                  <a:gd name="T8" fmla="*/ 1 w 576"/>
                  <a:gd name="T9" fmla="*/ 0 h 221"/>
                  <a:gd name="T10" fmla="*/ 1 w 576"/>
                  <a:gd name="T11" fmla="*/ 0 h 221"/>
                  <a:gd name="T12" fmla="*/ 1 w 576"/>
                  <a:gd name="T13" fmla="*/ 0 h 221"/>
                  <a:gd name="T14" fmla="*/ 1 w 576"/>
                  <a:gd name="T15" fmla="*/ 0 h 221"/>
                  <a:gd name="T16" fmla="*/ 1 w 576"/>
                  <a:gd name="T17" fmla="*/ 0 h 221"/>
                  <a:gd name="T18" fmla="*/ 1 w 576"/>
                  <a:gd name="T19" fmla="*/ 0 h 221"/>
                  <a:gd name="T20" fmla="*/ 1 w 576"/>
                  <a:gd name="T21" fmla="*/ 0 h 221"/>
                  <a:gd name="T22" fmla="*/ 1 w 576"/>
                  <a:gd name="T23" fmla="*/ 0 h 221"/>
                  <a:gd name="T24" fmla="*/ 1 w 576"/>
                  <a:gd name="T25" fmla="*/ 0 h 221"/>
                  <a:gd name="T26" fmla="*/ 1 w 576"/>
                  <a:gd name="T27" fmla="*/ 0 h 221"/>
                  <a:gd name="T28" fmla="*/ 1 w 576"/>
                  <a:gd name="T29" fmla="*/ 0 h 221"/>
                  <a:gd name="T30" fmla="*/ 1 w 576"/>
                  <a:gd name="T31" fmla="*/ 0 h 221"/>
                  <a:gd name="T32" fmla="*/ 1 w 576"/>
                  <a:gd name="T33" fmla="*/ 0 h 221"/>
                  <a:gd name="T34" fmla="*/ 1 w 576"/>
                  <a:gd name="T35" fmla="*/ 0 h 221"/>
                  <a:gd name="T36" fmla="*/ 1 w 576"/>
                  <a:gd name="T37" fmla="*/ 0 h 221"/>
                  <a:gd name="T38" fmla="*/ 1 w 576"/>
                  <a:gd name="T39" fmla="*/ 0 h 221"/>
                  <a:gd name="T40" fmla="*/ 1 w 576"/>
                  <a:gd name="T41" fmla="*/ 0 h 221"/>
                  <a:gd name="T42" fmla="*/ 1 w 576"/>
                  <a:gd name="T43" fmla="*/ 0 h 221"/>
                  <a:gd name="T44" fmla="*/ 1 w 576"/>
                  <a:gd name="T45" fmla="*/ 0 h 221"/>
                  <a:gd name="T46" fmla="*/ 1 w 576"/>
                  <a:gd name="T47" fmla="*/ 0 h 221"/>
                  <a:gd name="T48" fmla="*/ 1 w 576"/>
                  <a:gd name="T49" fmla="*/ 0 h 221"/>
                  <a:gd name="T50" fmla="*/ 1 w 576"/>
                  <a:gd name="T51" fmla="*/ 0 h 221"/>
                  <a:gd name="T52" fmla="*/ 1 w 576"/>
                  <a:gd name="T53" fmla="*/ 0 h 221"/>
                  <a:gd name="T54" fmla="*/ 1 w 576"/>
                  <a:gd name="T55" fmla="*/ 0 h 221"/>
                  <a:gd name="T56" fmla="*/ 1 w 576"/>
                  <a:gd name="T57" fmla="*/ 0 h 221"/>
                  <a:gd name="T58" fmla="*/ 1 w 576"/>
                  <a:gd name="T59" fmla="*/ 0 h 221"/>
                  <a:gd name="T60" fmla="*/ 1 w 576"/>
                  <a:gd name="T61" fmla="*/ 0 h 221"/>
                  <a:gd name="T62" fmla="*/ 1 w 576"/>
                  <a:gd name="T63" fmla="*/ 0 h 221"/>
                  <a:gd name="T64" fmla="*/ 1 w 576"/>
                  <a:gd name="T65" fmla="*/ 0 h 221"/>
                  <a:gd name="T66" fmla="*/ 0 w 576"/>
                  <a:gd name="T67" fmla="*/ 0 h 221"/>
                  <a:gd name="T68" fmla="*/ 0 w 576"/>
                  <a:gd name="T69" fmla="*/ 0 h 221"/>
                  <a:gd name="T70" fmla="*/ 0 w 576"/>
                  <a:gd name="T71" fmla="*/ 0 h 22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76"/>
                  <a:gd name="T109" fmla="*/ 0 h 221"/>
                  <a:gd name="T110" fmla="*/ 576 w 576"/>
                  <a:gd name="T111" fmla="*/ 221 h 22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76" h="221">
                    <a:moveTo>
                      <a:pt x="0" y="15"/>
                    </a:moveTo>
                    <a:lnTo>
                      <a:pt x="576" y="0"/>
                    </a:lnTo>
                    <a:lnTo>
                      <a:pt x="496" y="29"/>
                    </a:lnTo>
                    <a:lnTo>
                      <a:pt x="433" y="57"/>
                    </a:lnTo>
                    <a:lnTo>
                      <a:pt x="401" y="82"/>
                    </a:lnTo>
                    <a:lnTo>
                      <a:pt x="148" y="84"/>
                    </a:lnTo>
                    <a:lnTo>
                      <a:pt x="165" y="118"/>
                    </a:lnTo>
                    <a:lnTo>
                      <a:pt x="165" y="152"/>
                    </a:lnTo>
                    <a:lnTo>
                      <a:pt x="158" y="190"/>
                    </a:lnTo>
                    <a:lnTo>
                      <a:pt x="139" y="215"/>
                    </a:lnTo>
                    <a:lnTo>
                      <a:pt x="108" y="221"/>
                    </a:lnTo>
                    <a:lnTo>
                      <a:pt x="85" y="209"/>
                    </a:lnTo>
                    <a:lnTo>
                      <a:pt x="108" y="215"/>
                    </a:lnTo>
                    <a:lnTo>
                      <a:pt x="135" y="213"/>
                    </a:lnTo>
                    <a:lnTo>
                      <a:pt x="148" y="179"/>
                    </a:lnTo>
                    <a:lnTo>
                      <a:pt x="148" y="147"/>
                    </a:lnTo>
                    <a:lnTo>
                      <a:pt x="139" y="118"/>
                    </a:lnTo>
                    <a:lnTo>
                      <a:pt x="120" y="90"/>
                    </a:lnTo>
                    <a:lnTo>
                      <a:pt x="95" y="82"/>
                    </a:lnTo>
                    <a:lnTo>
                      <a:pt x="81" y="90"/>
                    </a:lnTo>
                    <a:lnTo>
                      <a:pt x="78" y="112"/>
                    </a:lnTo>
                    <a:lnTo>
                      <a:pt x="89" y="128"/>
                    </a:lnTo>
                    <a:lnTo>
                      <a:pt x="95" y="156"/>
                    </a:lnTo>
                    <a:lnTo>
                      <a:pt x="85" y="171"/>
                    </a:lnTo>
                    <a:lnTo>
                      <a:pt x="74" y="190"/>
                    </a:lnTo>
                    <a:lnTo>
                      <a:pt x="78" y="168"/>
                    </a:lnTo>
                    <a:lnTo>
                      <a:pt x="78" y="147"/>
                    </a:lnTo>
                    <a:lnTo>
                      <a:pt x="66" y="118"/>
                    </a:lnTo>
                    <a:lnTo>
                      <a:pt x="53" y="141"/>
                    </a:lnTo>
                    <a:lnTo>
                      <a:pt x="42" y="118"/>
                    </a:lnTo>
                    <a:lnTo>
                      <a:pt x="26" y="141"/>
                    </a:lnTo>
                    <a:lnTo>
                      <a:pt x="19" y="118"/>
                    </a:lnTo>
                    <a:lnTo>
                      <a:pt x="19" y="44"/>
                    </a:lnTo>
                    <a:lnTo>
                      <a:pt x="0" y="2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5" name="Freeform 171"/>
              <p:cNvSpPr>
                <a:spLocks/>
              </p:cNvSpPr>
              <p:nvPr/>
            </p:nvSpPr>
            <p:spPr bwMode="auto">
              <a:xfrm>
                <a:off x="4682" y="3962"/>
                <a:ext cx="221" cy="16"/>
              </a:xfrm>
              <a:custGeom>
                <a:avLst/>
                <a:gdLst>
                  <a:gd name="T0" fmla="*/ 0 w 443"/>
                  <a:gd name="T1" fmla="*/ 0 h 32"/>
                  <a:gd name="T2" fmla="*/ 0 w 443"/>
                  <a:gd name="T3" fmla="*/ 1 h 32"/>
                  <a:gd name="T4" fmla="*/ 0 w 443"/>
                  <a:gd name="T5" fmla="*/ 1 h 32"/>
                  <a:gd name="T6" fmla="*/ 0 w 443"/>
                  <a:gd name="T7" fmla="*/ 0 h 32"/>
                  <a:gd name="T8" fmla="*/ 0 w 443"/>
                  <a:gd name="T9" fmla="*/ 0 h 32"/>
                  <a:gd name="T10" fmla="*/ 0 w 443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3"/>
                  <a:gd name="T19" fmla="*/ 0 h 32"/>
                  <a:gd name="T20" fmla="*/ 443 w 443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3" h="32">
                    <a:moveTo>
                      <a:pt x="0" y="0"/>
                    </a:moveTo>
                    <a:lnTo>
                      <a:pt x="0" y="32"/>
                    </a:lnTo>
                    <a:lnTo>
                      <a:pt x="443" y="32"/>
                    </a:lnTo>
                    <a:lnTo>
                      <a:pt x="4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6" name="Freeform 172"/>
              <p:cNvSpPr>
                <a:spLocks/>
              </p:cNvSpPr>
              <p:nvPr/>
            </p:nvSpPr>
            <p:spPr bwMode="auto">
              <a:xfrm>
                <a:off x="4341" y="3862"/>
                <a:ext cx="197" cy="100"/>
              </a:xfrm>
              <a:custGeom>
                <a:avLst/>
                <a:gdLst>
                  <a:gd name="T0" fmla="*/ 1 w 393"/>
                  <a:gd name="T1" fmla="*/ 1 h 200"/>
                  <a:gd name="T2" fmla="*/ 1 w 393"/>
                  <a:gd name="T3" fmla="*/ 1 h 200"/>
                  <a:gd name="T4" fmla="*/ 1 w 393"/>
                  <a:gd name="T5" fmla="*/ 1 h 200"/>
                  <a:gd name="T6" fmla="*/ 1 w 393"/>
                  <a:gd name="T7" fmla="*/ 1 h 200"/>
                  <a:gd name="T8" fmla="*/ 1 w 393"/>
                  <a:gd name="T9" fmla="*/ 0 h 200"/>
                  <a:gd name="T10" fmla="*/ 0 w 393"/>
                  <a:gd name="T11" fmla="*/ 0 h 200"/>
                  <a:gd name="T12" fmla="*/ 1 w 393"/>
                  <a:gd name="T13" fmla="*/ 1 h 200"/>
                  <a:gd name="T14" fmla="*/ 1 w 393"/>
                  <a:gd name="T15" fmla="*/ 1 h 2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3"/>
                  <a:gd name="T25" fmla="*/ 0 h 200"/>
                  <a:gd name="T26" fmla="*/ 393 w 393"/>
                  <a:gd name="T27" fmla="*/ 200 h 2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3" h="200">
                    <a:moveTo>
                      <a:pt x="207" y="11"/>
                    </a:moveTo>
                    <a:lnTo>
                      <a:pt x="349" y="200"/>
                    </a:lnTo>
                    <a:lnTo>
                      <a:pt x="393" y="200"/>
                    </a:lnTo>
                    <a:lnTo>
                      <a:pt x="349" y="175"/>
                    </a:lnTo>
                    <a:lnTo>
                      <a:pt x="349" y="0"/>
                    </a:lnTo>
                    <a:lnTo>
                      <a:pt x="0" y="0"/>
                    </a:lnTo>
                    <a:lnTo>
                      <a:pt x="207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7" name="Freeform 173"/>
              <p:cNvSpPr>
                <a:spLocks/>
              </p:cNvSpPr>
              <p:nvPr/>
            </p:nvSpPr>
            <p:spPr bwMode="auto">
              <a:xfrm>
                <a:off x="4212" y="3862"/>
                <a:ext cx="81" cy="100"/>
              </a:xfrm>
              <a:custGeom>
                <a:avLst/>
                <a:gdLst>
                  <a:gd name="T0" fmla="*/ 0 w 164"/>
                  <a:gd name="T1" fmla="*/ 1 h 200"/>
                  <a:gd name="T2" fmla="*/ 0 w 164"/>
                  <a:gd name="T3" fmla="*/ 1 h 200"/>
                  <a:gd name="T4" fmla="*/ 0 w 164"/>
                  <a:gd name="T5" fmla="*/ 0 h 200"/>
                  <a:gd name="T6" fmla="*/ 0 w 164"/>
                  <a:gd name="T7" fmla="*/ 0 h 200"/>
                  <a:gd name="T8" fmla="*/ 0 w 164"/>
                  <a:gd name="T9" fmla="*/ 1 h 200"/>
                  <a:gd name="T10" fmla="*/ 0 w 164"/>
                  <a:gd name="T11" fmla="*/ 1 h 2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4"/>
                  <a:gd name="T19" fmla="*/ 0 h 200"/>
                  <a:gd name="T20" fmla="*/ 164 w 164"/>
                  <a:gd name="T21" fmla="*/ 200 h 2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4" h="200">
                    <a:moveTo>
                      <a:pt x="0" y="200"/>
                    </a:moveTo>
                    <a:lnTo>
                      <a:pt x="46" y="103"/>
                    </a:lnTo>
                    <a:lnTo>
                      <a:pt x="46" y="0"/>
                    </a:lnTo>
                    <a:lnTo>
                      <a:pt x="164" y="0"/>
                    </a:lnTo>
                    <a:lnTo>
                      <a:pt x="0" y="2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8" name="Freeform 174"/>
              <p:cNvSpPr>
                <a:spLocks/>
              </p:cNvSpPr>
              <p:nvPr/>
            </p:nvSpPr>
            <p:spPr bwMode="auto">
              <a:xfrm>
                <a:off x="4598" y="3951"/>
                <a:ext cx="18" cy="11"/>
              </a:xfrm>
              <a:custGeom>
                <a:avLst/>
                <a:gdLst>
                  <a:gd name="T0" fmla="*/ 1 w 36"/>
                  <a:gd name="T1" fmla="*/ 0 h 21"/>
                  <a:gd name="T2" fmla="*/ 0 w 36"/>
                  <a:gd name="T3" fmla="*/ 1 h 21"/>
                  <a:gd name="T4" fmla="*/ 1 w 36"/>
                  <a:gd name="T5" fmla="*/ 1 h 21"/>
                  <a:gd name="T6" fmla="*/ 1 w 36"/>
                  <a:gd name="T7" fmla="*/ 0 h 21"/>
                  <a:gd name="T8" fmla="*/ 1 w 36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21"/>
                  <a:gd name="T17" fmla="*/ 36 w 3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21">
                    <a:moveTo>
                      <a:pt x="36" y="0"/>
                    </a:moveTo>
                    <a:lnTo>
                      <a:pt x="0" y="21"/>
                    </a:lnTo>
                    <a:lnTo>
                      <a:pt x="36" y="2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9" name="Freeform 175"/>
              <p:cNvSpPr>
                <a:spLocks/>
              </p:cNvSpPr>
              <p:nvPr/>
            </p:nvSpPr>
            <p:spPr bwMode="auto">
              <a:xfrm>
                <a:off x="4217" y="3994"/>
                <a:ext cx="31" cy="166"/>
              </a:xfrm>
              <a:custGeom>
                <a:avLst/>
                <a:gdLst>
                  <a:gd name="T0" fmla="*/ 0 w 61"/>
                  <a:gd name="T1" fmla="*/ 0 h 333"/>
                  <a:gd name="T2" fmla="*/ 0 w 61"/>
                  <a:gd name="T3" fmla="*/ 0 h 333"/>
                  <a:gd name="T4" fmla="*/ 1 w 61"/>
                  <a:gd name="T5" fmla="*/ 0 h 333"/>
                  <a:gd name="T6" fmla="*/ 1 w 61"/>
                  <a:gd name="T7" fmla="*/ 0 h 333"/>
                  <a:gd name="T8" fmla="*/ 1 w 61"/>
                  <a:gd name="T9" fmla="*/ 0 h 333"/>
                  <a:gd name="T10" fmla="*/ 1 w 61"/>
                  <a:gd name="T11" fmla="*/ 0 h 333"/>
                  <a:gd name="T12" fmla="*/ 0 w 61"/>
                  <a:gd name="T13" fmla="*/ 0 h 333"/>
                  <a:gd name="T14" fmla="*/ 0 w 61"/>
                  <a:gd name="T15" fmla="*/ 0 h 3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1"/>
                  <a:gd name="T25" fmla="*/ 0 h 333"/>
                  <a:gd name="T26" fmla="*/ 61 w 61"/>
                  <a:gd name="T27" fmla="*/ 333 h 3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1" h="333">
                    <a:moveTo>
                      <a:pt x="0" y="0"/>
                    </a:moveTo>
                    <a:lnTo>
                      <a:pt x="0" y="240"/>
                    </a:lnTo>
                    <a:lnTo>
                      <a:pt x="23" y="333"/>
                    </a:lnTo>
                    <a:lnTo>
                      <a:pt x="61" y="325"/>
                    </a:lnTo>
                    <a:lnTo>
                      <a:pt x="51" y="272"/>
                    </a:lnTo>
                    <a:lnTo>
                      <a:pt x="51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0" name="Freeform 176"/>
              <p:cNvSpPr>
                <a:spLocks/>
              </p:cNvSpPr>
              <p:nvPr/>
            </p:nvSpPr>
            <p:spPr bwMode="auto">
              <a:xfrm>
                <a:off x="4195" y="3651"/>
                <a:ext cx="84" cy="211"/>
              </a:xfrm>
              <a:custGeom>
                <a:avLst/>
                <a:gdLst>
                  <a:gd name="T0" fmla="*/ 1 w 167"/>
                  <a:gd name="T1" fmla="*/ 0 h 422"/>
                  <a:gd name="T2" fmla="*/ 1 w 167"/>
                  <a:gd name="T3" fmla="*/ 0 h 422"/>
                  <a:gd name="T4" fmla="*/ 1 w 167"/>
                  <a:gd name="T5" fmla="*/ 1 h 422"/>
                  <a:gd name="T6" fmla="*/ 1 w 167"/>
                  <a:gd name="T7" fmla="*/ 0 h 422"/>
                  <a:gd name="T8" fmla="*/ 1 w 167"/>
                  <a:gd name="T9" fmla="*/ 1 h 422"/>
                  <a:gd name="T10" fmla="*/ 1 w 167"/>
                  <a:gd name="T11" fmla="*/ 0 h 422"/>
                  <a:gd name="T12" fmla="*/ 1 w 167"/>
                  <a:gd name="T13" fmla="*/ 1 h 422"/>
                  <a:gd name="T14" fmla="*/ 1 w 167"/>
                  <a:gd name="T15" fmla="*/ 1 h 422"/>
                  <a:gd name="T16" fmla="*/ 1 w 167"/>
                  <a:gd name="T17" fmla="*/ 1 h 422"/>
                  <a:gd name="T18" fmla="*/ 1 w 167"/>
                  <a:gd name="T19" fmla="*/ 1 h 422"/>
                  <a:gd name="T20" fmla="*/ 1 w 167"/>
                  <a:gd name="T21" fmla="*/ 1 h 422"/>
                  <a:gd name="T22" fmla="*/ 1 w 167"/>
                  <a:gd name="T23" fmla="*/ 1 h 422"/>
                  <a:gd name="T24" fmla="*/ 1 w 167"/>
                  <a:gd name="T25" fmla="*/ 1 h 422"/>
                  <a:gd name="T26" fmla="*/ 1 w 167"/>
                  <a:gd name="T27" fmla="*/ 1 h 422"/>
                  <a:gd name="T28" fmla="*/ 1 w 167"/>
                  <a:gd name="T29" fmla="*/ 1 h 422"/>
                  <a:gd name="T30" fmla="*/ 1 w 167"/>
                  <a:gd name="T31" fmla="*/ 1 h 422"/>
                  <a:gd name="T32" fmla="*/ 1 w 167"/>
                  <a:gd name="T33" fmla="*/ 1 h 422"/>
                  <a:gd name="T34" fmla="*/ 1 w 167"/>
                  <a:gd name="T35" fmla="*/ 1 h 422"/>
                  <a:gd name="T36" fmla="*/ 1 w 167"/>
                  <a:gd name="T37" fmla="*/ 1 h 422"/>
                  <a:gd name="T38" fmla="*/ 1 w 167"/>
                  <a:gd name="T39" fmla="*/ 1 h 422"/>
                  <a:gd name="T40" fmla="*/ 1 w 167"/>
                  <a:gd name="T41" fmla="*/ 1 h 422"/>
                  <a:gd name="T42" fmla="*/ 1 w 167"/>
                  <a:gd name="T43" fmla="*/ 1 h 422"/>
                  <a:gd name="T44" fmla="*/ 1 w 167"/>
                  <a:gd name="T45" fmla="*/ 1 h 422"/>
                  <a:gd name="T46" fmla="*/ 1 w 167"/>
                  <a:gd name="T47" fmla="*/ 1 h 422"/>
                  <a:gd name="T48" fmla="*/ 1 w 167"/>
                  <a:gd name="T49" fmla="*/ 1 h 422"/>
                  <a:gd name="T50" fmla="*/ 1 w 167"/>
                  <a:gd name="T51" fmla="*/ 1 h 422"/>
                  <a:gd name="T52" fmla="*/ 1 w 167"/>
                  <a:gd name="T53" fmla="*/ 1 h 422"/>
                  <a:gd name="T54" fmla="*/ 1 w 167"/>
                  <a:gd name="T55" fmla="*/ 1 h 422"/>
                  <a:gd name="T56" fmla="*/ 1 w 167"/>
                  <a:gd name="T57" fmla="*/ 1 h 422"/>
                  <a:gd name="T58" fmla="*/ 1 w 167"/>
                  <a:gd name="T59" fmla="*/ 1 h 422"/>
                  <a:gd name="T60" fmla="*/ 1 w 167"/>
                  <a:gd name="T61" fmla="*/ 1 h 422"/>
                  <a:gd name="T62" fmla="*/ 1 w 167"/>
                  <a:gd name="T63" fmla="*/ 1 h 422"/>
                  <a:gd name="T64" fmla="*/ 1 w 167"/>
                  <a:gd name="T65" fmla="*/ 1 h 422"/>
                  <a:gd name="T66" fmla="*/ 1 w 167"/>
                  <a:gd name="T67" fmla="*/ 1 h 422"/>
                  <a:gd name="T68" fmla="*/ 1 w 167"/>
                  <a:gd name="T69" fmla="*/ 1 h 422"/>
                  <a:gd name="T70" fmla="*/ 1 w 167"/>
                  <a:gd name="T71" fmla="*/ 1 h 422"/>
                  <a:gd name="T72" fmla="*/ 1 w 167"/>
                  <a:gd name="T73" fmla="*/ 1 h 422"/>
                  <a:gd name="T74" fmla="*/ 1 w 167"/>
                  <a:gd name="T75" fmla="*/ 1 h 422"/>
                  <a:gd name="T76" fmla="*/ 1 w 167"/>
                  <a:gd name="T77" fmla="*/ 1 h 422"/>
                  <a:gd name="T78" fmla="*/ 0 w 167"/>
                  <a:gd name="T79" fmla="*/ 1 h 422"/>
                  <a:gd name="T80" fmla="*/ 0 w 167"/>
                  <a:gd name="T81" fmla="*/ 1 h 422"/>
                  <a:gd name="T82" fmla="*/ 1 w 167"/>
                  <a:gd name="T83" fmla="*/ 1 h 422"/>
                  <a:gd name="T84" fmla="*/ 1 w 167"/>
                  <a:gd name="T85" fmla="*/ 1 h 422"/>
                  <a:gd name="T86" fmla="*/ 1 w 167"/>
                  <a:gd name="T87" fmla="*/ 1 h 422"/>
                  <a:gd name="T88" fmla="*/ 1 w 167"/>
                  <a:gd name="T89" fmla="*/ 1 h 422"/>
                  <a:gd name="T90" fmla="*/ 1 w 167"/>
                  <a:gd name="T91" fmla="*/ 1 h 422"/>
                  <a:gd name="T92" fmla="*/ 1 w 167"/>
                  <a:gd name="T93" fmla="*/ 0 h 422"/>
                  <a:gd name="T94" fmla="*/ 1 w 167"/>
                  <a:gd name="T95" fmla="*/ 0 h 42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67"/>
                  <a:gd name="T145" fmla="*/ 0 h 422"/>
                  <a:gd name="T146" fmla="*/ 167 w 167"/>
                  <a:gd name="T147" fmla="*/ 422 h 42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67" h="422">
                    <a:moveTo>
                      <a:pt x="19" y="0"/>
                    </a:moveTo>
                    <a:lnTo>
                      <a:pt x="44" y="0"/>
                    </a:lnTo>
                    <a:lnTo>
                      <a:pt x="51" y="25"/>
                    </a:lnTo>
                    <a:lnTo>
                      <a:pt x="63" y="0"/>
                    </a:lnTo>
                    <a:lnTo>
                      <a:pt x="72" y="25"/>
                    </a:lnTo>
                    <a:lnTo>
                      <a:pt x="84" y="0"/>
                    </a:lnTo>
                    <a:lnTo>
                      <a:pt x="89" y="25"/>
                    </a:lnTo>
                    <a:lnTo>
                      <a:pt x="89" y="42"/>
                    </a:lnTo>
                    <a:lnTo>
                      <a:pt x="129" y="42"/>
                    </a:lnTo>
                    <a:lnTo>
                      <a:pt x="129" y="55"/>
                    </a:lnTo>
                    <a:lnTo>
                      <a:pt x="48" y="55"/>
                    </a:lnTo>
                    <a:lnTo>
                      <a:pt x="86" y="70"/>
                    </a:lnTo>
                    <a:lnTo>
                      <a:pt x="48" y="84"/>
                    </a:lnTo>
                    <a:lnTo>
                      <a:pt x="86" y="99"/>
                    </a:lnTo>
                    <a:lnTo>
                      <a:pt x="48" y="112"/>
                    </a:lnTo>
                    <a:lnTo>
                      <a:pt x="86" y="127"/>
                    </a:lnTo>
                    <a:lnTo>
                      <a:pt x="48" y="139"/>
                    </a:lnTo>
                    <a:lnTo>
                      <a:pt x="86" y="154"/>
                    </a:lnTo>
                    <a:lnTo>
                      <a:pt x="48" y="167"/>
                    </a:lnTo>
                    <a:lnTo>
                      <a:pt x="86" y="183"/>
                    </a:lnTo>
                    <a:lnTo>
                      <a:pt x="48" y="196"/>
                    </a:lnTo>
                    <a:lnTo>
                      <a:pt x="86" y="211"/>
                    </a:lnTo>
                    <a:lnTo>
                      <a:pt x="48" y="226"/>
                    </a:lnTo>
                    <a:lnTo>
                      <a:pt x="86" y="238"/>
                    </a:lnTo>
                    <a:lnTo>
                      <a:pt x="48" y="253"/>
                    </a:lnTo>
                    <a:lnTo>
                      <a:pt x="86" y="268"/>
                    </a:lnTo>
                    <a:lnTo>
                      <a:pt x="48" y="283"/>
                    </a:lnTo>
                    <a:lnTo>
                      <a:pt x="86" y="295"/>
                    </a:lnTo>
                    <a:lnTo>
                      <a:pt x="48" y="310"/>
                    </a:lnTo>
                    <a:lnTo>
                      <a:pt x="86" y="325"/>
                    </a:lnTo>
                    <a:lnTo>
                      <a:pt x="48" y="338"/>
                    </a:lnTo>
                    <a:lnTo>
                      <a:pt x="86" y="354"/>
                    </a:lnTo>
                    <a:lnTo>
                      <a:pt x="48" y="367"/>
                    </a:lnTo>
                    <a:lnTo>
                      <a:pt x="86" y="380"/>
                    </a:lnTo>
                    <a:lnTo>
                      <a:pt x="48" y="394"/>
                    </a:lnTo>
                    <a:lnTo>
                      <a:pt x="167" y="394"/>
                    </a:lnTo>
                    <a:lnTo>
                      <a:pt x="156" y="422"/>
                    </a:lnTo>
                    <a:lnTo>
                      <a:pt x="44" y="422"/>
                    </a:lnTo>
                    <a:lnTo>
                      <a:pt x="15" y="414"/>
                    </a:lnTo>
                    <a:lnTo>
                      <a:pt x="0" y="394"/>
                    </a:lnTo>
                    <a:lnTo>
                      <a:pt x="0" y="118"/>
                    </a:lnTo>
                    <a:lnTo>
                      <a:pt x="10" y="88"/>
                    </a:lnTo>
                    <a:lnTo>
                      <a:pt x="32" y="55"/>
                    </a:lnTo>
                    <a:lnTo>
                      <a:pt x="32" y="42"/>
                    </a:lnTo>
                    <a:lnTo>
                      <a:pt x="25" y="42"/>
                    </a:lnTo>
                    <a:lnTo>
                      <a:pt x="19" y="3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1" name="Freeform 177"/>
              <p:cNvSpPr>
                <a:spLocks/>
              </p:cNvSpPr>
              <p:nvPr/>
            </p:nvSpPr>
            <p:spPr bwMode="auto">
              <a:xfrm>
                <a:off x="4208" y="3640"/>
                <a:ext cx="102" cy="7"/>
              </a:xfrm>
              <a:custGeom>
                <a:avLst/>
                <a:gdLst>
                  <a:gd name="T0" fmla="*/ 0 w 203"/>
                  <a:gd name="T1" fmla="*/ 0 h 16"/>
                  <a:gd name="T2" fmla="*/ 1 w 203"/>
                  <a:gd name="T3" fmla="*/ 0 h 16"/>
                  <a:gd name="T4" fmla="*/ 1 w 203"/>
                  <a:gd name="T5" fmla="*/ 0 h 16"/>
                  <a:gd name="T6" fmla="*/ 1 w 203"/>
                  <a:gd name="T7" fmla="*/ 0 h 16"/>
                  <a:gd name="T8" fmla="*/ 1 w 203"/>
                  <a:gd name="T9" fmla="*/ 0 h 16"/>
                  <a:gd name="T10" fmla="*/ 1 w 203"/>
                  <a:gd name="T11" fmla="*/ 0 h 16"/>
                  <a:gd name="T12" fmla="*/ 0 w 203"/>
                  <a:gd name="T13" fmla="*/ 0 h 16"/>
                  <a:gd name="T14" fmla="*/ 0 w 203"/>
                  <a:gd name="T15" fmla="*/ 0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3"/>
                  <a:gd name="T25" fmla="*/ 0 h 16"/>
                  <a:gd name="T26" fmla="*/ 203 w 203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3" h="16">
                    <a:moveTo>
                      <a:pt x="0" y="6"/>
                    </a:moveTo>
                    <a:lnTo>
                      <a:pt x="34" y="2"/>
                    </a:lnTo>
                    <a:lnTo>
                      <a:pt x="161" y="2"/>
                    </a:lnTo>
                    <a:lnTo>
                      <a:pt x="203" y="16"/>
                    </a:lnTo>
                    <a:lnTo>
                      <a:pt x="171" y="0"/>
                    </a:lnTo>
                    <a:lnTo>
                      <a:pt x="2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2" name="Freeform 178"/>
              <p:cNvSpPr>
                <a:spLocks/>
              </p:cNvSpPr>
              <p:nvPr/>
            </p:nvSpPr>
            <p:spPr bwMode="auto">
              <a:xfrm>
                <a:off x="4299" y="3651"/>
                <a:ext cx="11" cy="15"/>
              </a:xfrm>
              <a:custGeom>
                <a:avLst/>
                <a:gdLst>
                  <a:gd name="T0" fmla="*/ 1 w 21"/>
                  <a:gd name="T1" fmla="*/ 0 h 31"/>
                  <a:gd name="T2" fmla="*/ 1 w 21"/>
                  <a:gd name="T3" fmla="*/ 0 h 31"/>
                  <a:gd name="T4" fmla="*/ 0 w 21"/>
                  <a:gd name="T5" fmla="*/ 0 h 31"/>
                  <a:gd name="T6" fmla="*/ 0 w 21"/>
                  <a:gd name="T7" fmla="*/ 0 h 31"/>
                  <a:gd name="T8" fmla="*/ 1 w 21"/>
                  <a:gd name="T9" fmla="*/ 0 h 31"/>
                  <a:gd name="T10" fmla="*/ 1 w 21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31"/>
                  <a:gd name="T20" fmla="*/ 21 w 21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31">
                    <a:moveTo>
                      <a:pt x="21" y="0"/>
                    </a:moveTo>
                    <a:lnTo>
                      <a:pt x="21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3" name="Freeform 179"/>
              <p:cNvSpPr>
                <a:spLocks/>
              </p:cNvSpPr>
              <p:nvPr/>
            </p:nvSpPr>
            <p:spPr bwMode="auto">
              <a:xfrm>
                <a:off x="4291" y="3672"/>
                <a:ext cx="8" cy="7"/>
              </a:xfrm>
              <a:custGeom>
                <a:avLst/>
                <a:gdLst>
                  <a:gd name="T0" fmla="*/ 0 w 17"/>
                  <a:gd name="T1" fmla="*/ 0 h 13"/>
                  <a:gd name="T2" fmla="*/ 0 w 17"/>
                  <a:gd name="T3" fmla="*/ 0 h 13"/>
                  <a:gd name="T4" fmla="*/ 0 w 17"/>
                  <a:gd name="T5" fmla="*/ 1 h 13"/>
                  <a:gd name="T6" fmla="*/ 0 w 17"/>
                  <a:gd name="T7" fmla="*/ 1 h 13"/>
                  <a:gd name="T8" fmla="*/ 0 w 17"/>
                  <a:gd name="T9" fmla="*/ 0 h 13"/>
                  <a:gd name="T10" fmla="*/ 0 w 17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3"/>
                  <a:gd name="T20" fmla="*/ 17 w 17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3">
                    <a:moveTo>
                      <a:pt x="17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17" y="1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4" name="Freeform 180"/>
              <p:cNvSpPr>
                <a:spLocks/>
              </p:cNvSpPr>
              <p:nvPr/>
            </p:nvSpPr>
            <p:spPr bwMode="auto">
              <a:xfrm>
                <a:off x="4299" y="3691"/>
                <a:ext cx="11" cy="157"/>
              </a:xfrm>
              <a:custGeom>
                <a:avLst/>
                <a:gdLst>
                  <a:gd name="T0" fmla="*/ 0 w 21"/>
                  <a:gd name="T1" fmla="*/ 1 h 314"/>
                  <a:gd name="T2" fmla="*/ 1 w 21"/>
                  <a:gd name="T3" fmla="*/ 1 h 314"/>
                  <a:gd name="T4" fmla="*/ 0 w 21"/>
                  <a:gd name="T5" fmla="*/ 1 h 314"/>
                  <a:gd name="T6" fmla="*/ 1 w 21"/>
                  <a:gd name="T7" fmla="*/ 1 h 314"/>
                  <a:gd name="T8" fmla="*/ 0 w 21"/>
                  <a:gd name="T9" fmla="*/ 1 h 314"/>
                  <a:gd name="T10" fmla="*/ 1 w 21"/>
                  <a:gd name="T11" fmla="*/ 1 h 314"/>
                  <a:gd name="T12" fmla="*/ 0 w 21"/>
                  <a:gd name="T13" fmla="*/ 1 h 314"/>
                  <a:gd name="T14" fmla="*/ 1 w 21"/>
                  <a:gd name="T15" fmla="*/ 1 h 314"/>
                  <a:gd name="T16" fmla="*/ 0 w 21"/>
                  <a:gd name="T17" fmla="*/ 1 h 314"/>
                  <a:gd name="T18" fmla="*/ 1 w 21"/>
                  <a:gd name="T19" fmla="*/ 1 h 314"/>
                  <a:gd name="T20" fmla="*/ 0 w 21"/>
                  <a:gd name="T21" fmla="*/ 1 h 314"/>
                  <a:gd name="T22" fmla="*/ 1 w 21"/>
                  <a:gd name="T23" fmla="*/ 1 h 314"/>
                  <a:gd name="T24" fmla="*/ 0 w 21"/>
                  <a:gd name="T25" fmla="*/ 1 h 314"/>
                  <a:gd name="T26" fmla="*/ 1 w 21"/>
                  <a:gd name="T27" fmla="*/ 1 h 314"/>
                  <a:gd name="T28" fmla="*/ 0 w 21"/>
                  <a:gd name="T29" fmla="*/ 1 h 314"/>
                  <a:gd name="T30" fmla="*/ 1 w 21"/>
                  <a:gd name="T31" fmla="*/ 1 h 314"/>
                  <a:gd name="T32" fmla="*/ 0 w 21"/>
                  <a:gd name="T33" fmla="*/ 1 h 314"/>
                  <a:gd name="T34" fmla="*/ 1 w 21"/>
                  <a:gd name="T35" fmla="*/ 1 h 314"/>
                  <a:gd name="T36" fmla="*/ 0 w 21"/>
                  <a:gd name="T37" fmla="*/ 1 h 314"/>
                  <a:gd name="T38" fmla="*/ 1 w 21"/>
                  <a:gd name="T39" fmla="*/ 1 h 314"/>
                  <a:gd name="T40" fmla="*/ 0 w 21"/>
                  <a:gd name="T41" fmla="*/ 1 h 314"/>
                  <a:gd name="T42" fmla="*/ 1 w 21"/>
                  <a:gd name="T43" fmla="*/ 1 h 314"/>
                  <a:gd name="T44" fmla="*/ 1 w 21"/>
                  <a:gd name="T45" fmla="*/ 1 h 314"/>
                  <a:gd name="T46" fmla="*/ 1 w 21"/>
                  <a:gd name="T47" fmla="*/ 1 h 314"/>
                  <a:gd name="T48" fmla="*/ 1 w 21"/>
                  <a:gd name="T49" fmla="*/ 0 h 314"/>
                  <a:gd name="T50" fmla="*/ 0 w 21"/>
                  <a:gd name="T51" fmla="*/ 1 h 314"/>
                  <a:gd name="T52" fmla="*/ 0 w 21"/>
                  <a:gd name="T53" fmla="*/ 1 h 31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1"/>
                  <a:gd name="T82" fmla="*/ 0 h 314"/>
                  <a:gd name="T83" fmla="*/ 21 w 21"/>
                  <a:gd name="T84" fmla="*/ 314 h 31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1" h="314">
                    <a:moveTo>
                      <a:pt x="0" y="19"/>
                    </a:moveTo>
                    <a:lnTo>
                      <a:pt x="12" y="32"/>
                    </a:lnTo>
                    <a:lnTo>
                      <a:pt x="0" y="47"/>
                    </a:lnTo>
                    <a:lnTo>
                      <a:pt x="12" y="59"/>
                    </a:lnTo>
                    <a:lnTo>
                      <a:pt x="0" y="74"/>
                    </a:lnTo>
                    <a:lnTo>
                      <a:pt x="12" y="87"/>
                    </a:lnTo>
                    <a:lnTo>
                      <a:pt x="0" y="103"/>
                    </a:lnTo>
                    <a:lnTo>
                      <a:pt x="12" y="116"/>
                    </a:lnTo>
                    <a:lnTo>
                      <a:pt x="0" y="131"/>
                    </a:lnTo>
                    <a:lnTo>
                      <a:pt x="12" y="146"/>
                    </a:lnTo>
                    <a:lnTo>
                      <a:pt x="0" y="158"/>
                    </a:lnTo>
                    <a:lnTo>
                      <a:pt x="12" y="173"/>
                    </a:lnTo>
                    <a:lnTo>
                      <a:pt x="0" y="188"/>
                    </a:lnTo>
                    <a:lnTo>
                      <a:pt x="12" y="203"/>
                    </a:lnTo>
                    <a:lnTo>
                      <a:pt x="0" y="215"/>
                    </a:lnTo>
                    <a:lnTo>
                      <a:pt x="12" y="230"/>
                    </a:lnTo>
                    <a:lnTo>
                      <a:pt x="0" y="245"/>
                    </a:lnTo>
                    <a:lnTo>
                      <a:pt x="12" y="258"/>
                    </a:lnTo>
                    <a:lnTo>
                      <a:pt x="0" y="274"/>
                    </a:lnTo>
                    <a:lnTo>
                      <a:pt x="12" y="287"/>
                    </a:lnTo>
                    <a:lnTo>
                      <a:pt x="0" y="300"/>
                    </a:lnTo>
                    <a:lnTo>
                      <a:pt x="12" y="314"/>
                    </a:lnTo>
                    <a:lnTo>
                      <a:pt x="21" y="295"/>
                    </a:lnTo>
                    <a:lnTo>
                      <a:pt x="21" y="23"/>
                    </a:lnTo>
                    <a:lnTo>
                      <a:pt x="12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5" name="Freeform 181"/>
              <p:cNvSpPr>
                <a:spLocks/>
              </p:cNvSpPr>
              <p:nvPr/>
            </p:nvSpPr>
            <p:spPr bwMode="auto">
              <a:xfrm>
                <a:off x="4303" y="3774"/>
                <a:ext cx="38" cy="88"/>
              </a:xfrm>
              <a:custGeom>
                <a:avLst/>
                <a:gdLst>
                  <a:gd name="T0" fmla="*/ 1 w 76"/>
                  <a:gd name="T1" fmla="*/ 0 h 177"/>
                  <a:gd name="T2" fmla="*/ 1 w 76"/>
                  <a:gd name="T3" fmla="*/ 0 h 177"/>
                  <a:gd name="T4" fmla="*/ 1 w 76"/>
                  <a:gd name="T5" fmla="*/ 0 h 177"/>
                  <a:gd name="T6" fmla="*/ 1 w 76"/>
                  <a:gd name="T7" fmla="*/ 0 h 177"/>
                  <a:gd name="T8" fmla="*/ 0 w 76"/>
                  <a:gd name="T9" fmla="*/ 0 h 177"/>
                  <a:gd name="T10" fmla="*/ 1 w 76"/>
                  <a:gd name="T11" fmla="*/ 0 h 177"/>
                  <a:gd name="T12" fmla="*/ 1 w 76"/>
                  <a:gd name="T13" fmla="*/ 0 h 177"/>
                  <a:gd name="T14" fmla="*/ 1 w 76"/>
                  <a:gd name="T15" fmla="*/ 0 h 1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6"/>
                  <a:gd name="T25" fmla="*/ 0 h 177"/>
                  <a:gd name="T26" fmla="*/ 76 w 76"/>
                  <a:gd name="T27" fmla="*/ 177 h 1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6" h="177">
                    <a:moveTo>
                      <a:pt x="38" y="0"/>
                    </a:moveTo>
                    <a:lnTo>
                      <a:pt x="76" y="0"/>
                    </a:lnTo>
                    <a:lnTo>
                      <a:pt x="42" y="19"/>
                    </a:lnTo>
                    <a:lnTo>
                      <a:pt x="42" y="145"/>
                    </a:lnTo>
                    <a:lnTo>
                      <a:pt x="0" y="177"/>
                    </a:lnTo>
                    <a:lnTo>
                      <a:pt x="38" y="14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6" name="Freeform 182"/>
              <p:cNvSpPr>
                <a:spLocks/>
              </p:cNvSpPr>
              <p:nvPr/>
            </p:nvSpPr>
            <p:spPr bwMode="auto">
              <a:xfrm>
                <a:off x="4162" y="3764"/>
                <a:ext cx="25" cy="98"/>
              </a:xfrm>
              <a:custGeom>
                <a:avLst/>
                <a:gdLst>
                  <a:gd name="T0" fmla="*/ 1 w 50"/>
                  <a:gd name="T1" fmla="*/ 0 h 196"/>
                  <a:gd name="T2" fmla="*/ 1 w 50"/>
                  <a:gd name="T3" fmla="*/ 0 h 196"/>
                  <a:gd name="T4" fmla="*/ 0 w 50"/>
                  <a:gd name="T5" fmla="*/ 1 h 196"/>
                  <a:gd name="T6" fmla="*/ 0 w 50"/>
                  <a:gd name="T7" fmla="*/ 1 h 196"/>
                  <a:gd name="T8" fmla="*/ 1 w 50"/>
                  <a:gd name="T9" fmla="*/ 1 h 196"/>
                  <a:gd name="T10" fmla="*/ 1 w 50"/>
                  <a:gd name="T11" fmla="*/ 1 h 196"/>
                  <a:gd name="T12" fmla="*/ 1 w 50"/>
                  <a:gd name="T13" fmla="*/ 0 h 196"/>
                  <a:gd name="T14" fmla="*/ 1 w 50"/>
                  <a:gd name="T15" fmla="*/ 0 h 1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0"/>
                  <a:gd name="T25" fmla="*/ 0 h 196"/>
                  <a:gd name="T26" fmla="*/ 50 w 50"/>
                  <a:gd name="T27" fmla="*/ 196 h 1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0" h="196">
                    <a:moveTo>
                      <a:pt x="50" y="0"/>
                    </a:moveTo>
                    <a:lnTo>
                      <a:pt x="10" y="0"/>
                    </a:lnTo>
                    <a:lnTo>
                      <a:pt x="0" y="8"/>
                    </a:lnTo>
                    <a:lnTo>
                      <a:pt x="0" y="188"/>
                    </a:lnTo>
                    <a:lnTo>
                      <a:pt x="10" y="196"/>
                    </a:lnTo>
                    <a:lnTo>
                      <a:pt x="50" y="196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7" name="Freeform 183"/>
              <p:cNvSpPr>
                <a:spLocks/>
              </p:cNvSpPr>
              <p:nvPr/>
            </p:nvSpPr>
            <p:spPr bwMode="auto">
              <a:xfrm>
                <a:off x="4527" y="3862"/>
                <a:ext cx="88" cy="57"/>
              </a:xfrm>
              <a:custGeom>
                <a:avLst/>
                <a:gdLst>
                  <a:gd name="T0" fmla="*/ 0 w 175"/>
                  <a:gd name="T1" fmla="*/ 1 h 114"/>
                  <a:gd name="T2" fmla="*/ 1 w 175"/>
                  <a:gd name="T3" fmla="*/ 1 h 114"/>
                  <a:gd name="T4" fmla="*/ 1 w 175"/>
                  <a:gd name="T5" fmla="*/ 1 h 114"/>
                  <a:gd name="T6" fmla="*/ 1 w 175"/>
                  <a:gd name="T7" fmla="*/ 1 h 114"/>
                  <a:gd name="T8" fmla="*/ 1 w 175"/>
                  <a:gd name="T9" fmla="*/ 1 h 114"/>
                  <a:gd name="T10" fmla="*/ 1 w 175"/>
                  <a:gd name="T11" fmla="*/ 1 h 114"/>
                  <a:gd name="T12" fmla="*/ 1 w 175"/>
                  <a:gd name="T13" fmla="*/ 1 h 114"/>
                  <a:gd name="T14" fmla="*/ 1 w 175"/>
                  <a:gd name="T15" fmla="*/ 1 h 114"/>
                  <a:gd name="T16" fmla="*/ 1 w 175"/>
                  <a:gd name="T17" fmla="*/ 1 h 114"/>
                  <a:gd name="T18" fmla="*/ 1 w 175"/>
                  <a:gd name="T19" fmla="*/ 1 h 114"/>
                  <a:gd name="T20" fmla="*/ 1 w 175"/>
                  <a:gd name="T21" fmla="*/ 1 h 114"/>
                  <a:gd name="T22" fmla="*/ 1 w 175"/>
                  <a:gd name="T23" fmla="*/ 1 h 114"/>
                  <a:gd name="T24" fmla="*/ 1 w 175"/>
                  <a:gd name="T25" fmla="*/ 1 h 114"/>
                  <a:gd name="T26" fmla="*/ 1 w 175"/>
                  <a:gd name="T27" fmla="*/ 0 h 114"/>
                  <a:gd name="T28" fmla="*/ 1 w 175"/>
                  <a:gd name="T29" fmla="*/ 0 h 114"/>
                  <a:gd name="T30" fmla="*/ 0 w 175"/>
                  <a:gd name="T31" fmla="*/ 1 h 114"/>
                  <a:gd name="T32" fmla="*/ 0 w 175"/>
                  <a:gd name="T33" fmla="*/ 1 h 114"/>
                  <a:gd name="T34" fmla="*/ 0 w 175"/>
                  <a:gd name="T35" fmla="*/ 1 h 1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5"/>
                  <a:gd name="T55" fmla="*/ 0 h 114"/>
                  <a:gd name="T56" fmla="*/ 175 w 175"/>
                  <a:gd name="T57" fmla="*/ 114 h 11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5" h="114">
                    <a:moveTo>
                      <a:pt x="0" y="67"/>
                    </a:moveTo>
                    <a:lnTo>
                      <a:pt x="21" y="34"/>
                    </a:lnTo>
                    <a:lnTo>
                      <a:pt x="38" y="25"/>
                    </a:lnTo>
                    <a:lnTo>
                      <a:pt x="52" y="30"/>
                    </a:lnTo>
                    <a:lnTo>
                      <a:pt x="86" y="19"/>
                    </a:lnTo>
                    <a:lnTo>
                      <a:pt x="86" y="76"/>
                    </a:lnTo>
                    <a:lnTo>
                      <a:pt x="105" y="34"/>
                    </a:lnTo>
                    <a:lnTo>
                      <a:pt x="124" y="30"/>
                    </a:lnTo>
                    <a:lnTo>
                      <a:pt x="143" y="34"/>
                    </a:lnTo>
                    <a:lnTo>
                      <a:pt x="156" y="19"/>
                    </a:lnTo>
                    <a:lnTo>
                      <a:pt x="164" y="30"/>
                    </a:lnTo>
                    <a:lnTo>
                      <a:pt x="175" y="114"/>
                    </a:lnTo>
                    <a:lnTo>
                      <a:pt x="175" y="11"/>
                    </a:lnTo>
                    <a:lnTo>
                      <a:pt x="143" y="0"/>
                    </a:lnTo>
                    <a:lnTo>
                      <a:pt x="38" y="0"/>
                    </a:lnTo>
                    <a:lnTo>
                      <a:pt x="0" y="1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8" name="Freeform 184"/>
              <p:cNvSpPr>
                <a:spLocks/>
              </p:cNvSpPr>
              <p:nvPr/>
            </p:nvSpPr>
            <p:spPr bwMode="auto">
              <a:xfrm>
                <a:off x="4522" y="3929"/>
                <a:ext cx="96" cy="19"/>
              </a:xfrm>
              <a:custGeom>
                <a:avLst/>
                <a:gdLst>
                  <a:gd name="T0" fmla="*/ 1 w 192"/>
                  <a:gd name="T1" fmla="*/ 0 h 36"/>
                  <a:gd name="T2" fmla="*/ 0 w 192"/>
                  <a:gd name="T3" fmla="*/ 1 h 36"/>
                  <a:gd name="T4" fmla="*/ 0 w 192"/>
                  <a:gd name="T5" fmla="*/ 1 h 36"/>
                  <a:gd name="T6" fmla="*/ 1 w 192"/>
                  <a:gd name="T7" fmla="*/ 1 h 36"/>
                  <a:gd name="T8" fmla="*/ 1 w 192"/>
                  <a:gd name="T9" fmla="*/ 1 h 36"/>
                  <a:gd name="T10" fmla="*/ 1 w 192"/>
                  <a:gd name="T11" fmla="*/ 1 h 36"/>
                  <a:gd name="T12" fmla="*/ 1 w 192"/>
                  <a:gd name="T13" fmla="*/ 1 h 36"/>
                  <a:gd name="T14" fmla="*/ 1 w 192"/>
                  <a:gd name="T15" fmla="*/ 1 h 36"/>
                  <a:gd name="T16" fmla="*/ 1 w 192"/>
                  <a:gd name="T17" fmla="*/ 1 h 36"/>
                  <a:gd name="T18" fmla="*/ 1 w 192"/>
                  <a:gd name="T19" fmla="*/ 1 h 36"/>
                  <a:gd name="T20" fmla="*/ 1 w 192"/>
                  <a:gd name="T21" fmla="*/ 0 h 36"/>
                  <a:gd name="T22" fmla="*/ 1 w 192"/>
                  <a:gd name="T23" fmla="*/ 0 h 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2"/>
                  <a:gd name="T37" fmla="*/ 0 h 36"/>
                  <a:gd name="T38" fmla="*/ 192 w 192"/>
                  <a:gd name="T39" fmla="*/ 36 h 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2" h="36">
                    <a:moveTo>
                      <a:pt x="9" y="0"/>
                    </a:moveTo>
                    <a:lnTo>
                      <a:pt x="0" y="6"/>
                    </a:lnTo>
                    <a:lnTo>
                      <a:pt x="0" y="23"/>
                    </a:lnTo>
                    <a:lnTo>
                      <a:pt x="13" y="36"/>
                    </a:lnTo>
                    <a:lnTo>
                      <a:pt x="180" y="36"/>
                    </a:lnTo>
                    <a:lnTo>
                      <a:pt x="192" y="19"/>
                    </a:lnTo>
                    <a:lnTo>
                      <a:pt x="171" y="23"/>
                    </a:lnTo>
                    <a:lnTo>
                      <a:pt x="24" y="23"/>
                    </a:lnTo>
                    <a:lnTo>
                      <a:pt x="13" y="19"/>
                    </a:lnTo>
                    <a:lnTo>
                      <a:pt x="9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9" name="Freeform 185"/>
              <p:cNvSpPr>
                <a:spLocks/>
              </p:cNvSpPr>
              <p:nvPr/>
            </p:nvSpPr>
            <p:spPr bwMode="auto">
              <a:xfrm>
                <a:off x="4535" y="3872"/>
                <a:ext cx="30" cy="61"/>
              </a:xfrm>
              <a:custGeom>
                <a:avLst/>
                <a:gdLst>
                  <a:gd name="T0" fmla="*/ 0 w 61"/>
                  <a:gd name="T1" fmla="*/ 1 h 122"/>
                  <a:gd name="T2" fmla="*/ 0 w 61"/>
                  <a:gd name="T3" fmla="*/ 1 h 122"/>
                  <a:gd name="T4" fmla="*/ 0 w 61"/>
                  <a:gd name="T5" fmla="*/ 1 h 122"/>
                  <a:gd name="T6" fmla="*/ 0 w 61"/>
                  <a:gd name="T7" fmla="*/ 1 h 122"/>
                  <a:gd name="T8" fmla="*/ 0 w 61"/>
                  <a:gd name="T9" fmla="*/ 1 h 122"/>
                  <a:gd name="T10" fmla="*/ 0 w 61"/>
                  <a:gd name="T11" fmla="*/ 1 h 122"/>
                  <a:gd name="T12" fmla="*/ 0 w 61"/>
                  <a:gd name="T13" fmla="*/ 1 h 122"/>
                  <a:gd name="T14" fmla="*/ 0 w 61"/>
                  <a:gd name="T15" fmla="*/ 1 h 122"/>
                  <a:gd name="T16" fmla="*/ 0 w 61"/>
                  <a:gd name="T17" fmla="*/ 1 h 122"/>
                  <a:gd name="T18" fmla="*/ 0 w 61"/>
                  <a:gd name="T19" fmla="*/ 1 h 122"/>
                  <a:gd name="T20" fmla="*/ 0 w 61"/>
                  <a:gd name="T21" fmla="*/ 1 h 122"/>
                  <a:gd name="T22" fmla="*/ 0 w 61"/>
                  <a:gd name="T23" fmla="*/ 1 h 122"/>
                  <a:gd name="T24" fmla="*/ 0 w 61"/>
                  <a:gd name="T25" fmla="*/ 1 h 122"/>
                  <a:gd name="T26" fmla="*/ 0 w 61"/>
                  <a:gd name="T27" fmla="*/ 1 h 122"/>
                  <a:gd name="T28" fmla="*/ 0 w 61"/>
                  <a:gd name="T29" fmla="*/ 1 h 122"/>
                  <a:gd name="T30" fmla="*/ 0 w 61"/>
                  <a:gd name="T31" fmla="*/ 0 h 122"/>
                  <a:gd name="T32" fmla="*/ 0 w 61"/>
                  <a:gd name="T33" fmla="*/ 1 h 122"/>
                  <a:gd name="T34" fmla="*/ 0 w 61"/>
                  <a:gd name="T35" fmla="*/ 1 h 1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1"/>
                  <a:gd name="T55" fmla="*/ 0 h 122"/>
                  <a:gd name="T56" fmla="*/ 61 w 61"/>
                  <a:gd name="T57" fmla="*/ 122 h 12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1" h="122">
                    <a:moveTo>
                      <a:pt x="44" y="13"/>
                    </a:moveTo>
                    <a:lnTo>
                      <a:pt x="58" y="34"/>
                    </a:lnTo>
                    <a:lnTo>
                      <a:pt x="61" y="53"/>
                    </a:lnTo>
                    <a:lnTo>
                      <a:pt x="61" y="70"/>
                    </a:lnTo>
                    <a:lnTo>
                      <a:pt x="58" y="89"/>
                    </a:lnTo>
                    <a:lnTo>
                      <a:pt x="46" y="110"/>
                    </a:lnTo>
                    <a:lnTo>
                      <a:pt x="39" y="118"/>
                    </a:lnTo>
                    <a:lnTo>
                      <a:pt x="25" y="122"/>
                    </a:lnTo>
                    <a:lnTo>
                      <a:pt x="12" y="118"/>
                    </a:lnTo>
                    <a:lnTo>
                      <a:pt x="0" y="110"/>
                    </a:lnTo>
                    <a:lnTo>
                      <a:pt x="18" y="112"/>
                    </a:lnTo>
                    <a:lnTo>
                      <a:pt x="33" y="106"/>
                    </a:lnTo>
                    <a:lnTo>
                      <a:pt x="46" y="84"/>
                    </a:lnTo>
                    <a:lnTo>
                      <a:pt x="50" y="55"/>
                    </a:lnTo>
                    <a:lnTo>
                      <a:pt x="46" y="30"/>
                    </a:lnTo>
                    <a:lnTo>
                      <a:pt x="35" y="0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0" name="Freeform 186"/>
              <p:cNvSpPr>
                <a:spLocks/>
              </p:cNvSpPr>
              <p:nvPr/>
            </p:nvSpPr>
            <p:spPr bwMode="auto">
              <a:xfrm>
                <a:off x="4578" y="3872"/>
                <a:ext cx="28" cy="59"/>
              </a:xfrm>
              <a:custGeom>
                <a:avLst/>
                <a:gdLst>
                  <a:gd name="T0" fmla="*/ 0 w 57"/>
                  <a:gd name="T1" fmla="*/ 0 h 120"/>
                  <a:gd name="T2" fmla="*/ 0 w 57"/>
                  <a:gd name="T3" fmla="*/ 0 h 120"/>
                  <a:gd name="T4" fmla="*/ 0 w 57"/>
                  <a:gd name="T5" fmla="*/ 0 h 120"/>
                  <a:gd name="T6" fmla="*/ 0 w 57"/>
                  <a:gd name="T7" fmla="*/ 0 h 120"/>
                  <a:gd name="T8" fmla="*/ 0 w 57"/>
                  <a:gd name="T9" fmla="*/ 0 h 120"/>
                  <a:gd name="T10" fmla="*/ 0 w 57"/>
                  <a:gd name="T11" fmla="*/ 0 h 120"/>
                  <a:gd name="T12" fmla="*/ 0 w 57"/>
                  <a:gd name="T13" fmla="*/ 0 h 120"/>
                  <a:gd name="T14" fmla="*/ 0 w 57"/>
                  <a:gd name="T15" fmla="*/ 0 h 120"/>
                  <a:gd name="T16" fmla="*/ 0 w 57"/>
                  <a:gd name="T17" fmla="*/ 0 h 120"/>
                  <a:gd name="T18" fmla="*/ 0 w 57"/>
                  <a:gd name="T19" fmla="*/ 0 h 120"/>
                  <a:gd name="T20" fmla="*/ 0 w 57"/>
                  <a:gd name="T21" fmla="*/ 0 h 120"/>
                  <a:gd name="T22" fmla="*/ 0 w 57"/>
                  <a:gd name="T23" fmla="*/ 0 h 120"/>
                  <a:gd name="T24" fmla="*/ 0 w 57"/>
                  <a:gd name="T25" fmla="*/ 0 h 120"/>
                  <a:gd name="T26" fmla="*/ 0 w 57"/>
                  <a:gd name="T27" fmla="*/ 0 h 120"/>
                  <a:gd name="T28" fmla="*/ 0 w 57"/>
                  <a:gd name="T29" fmla="*/ 0 h 120"/>
                  <a:gd name="T30" fmla="*/ 0 w 57"/>
                  <a:gd name="T31" fmla="*/ 0 h 120"/>
                  <a:gd name="T32" fmla="*/ 0 w 57"/>
                  <a:gd name="T33" fmla="*/ 0 h 120"/>
                  <a:gd name="T34" fmla="*/ 0 w 57"/>
                  <a:gd name="T35" fmla="*/ 0 h 1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7"/>
                  <a:gd name="T55" fmla="*/ 0 h 120"/>
                  <a:gd name="T56" fmla="*/ 57 w 57"/>
                  <a:gd name="T57" fmla="*/ 120 h 1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7" h="120">
                    <a:moveTo>
                      <a:pt x="42" y="13"/>
                    </a:moveTo>
                    <a:lnTo>
                      <a:pt x="53" y="32"/>
                    </a:lnTo>
                    <a:lnTo>
                      <a:pt x="57" y="53"/>
                    </a:lnTo>
                    <a:lnTo>
                      <a:pt x="57" y="70"/>
                    </a:lnTo>
                    <a:lnTo>
                      <a:pt x="53" y="89"/>
                    </a:lnTo>
                    <a:lnTo>
                      <a:pt x="44" y="108"/>
                    </a:lnTo>
                    <a:lnTo>
                      <a:pt x="34" y="118"/>
                    </a:lnTo>
                    <a:lnTo>
                      <a:pt x="21" y="120"/>
                    </a:lnTo>
                    <a:lnTo>
                      <a:pt x="10" y="118"/>
                    </a:lnTo>
                    <a:lnTo>
                      <a:pt x="0" y="108"/>
                    </a:lnTo>
                    <a:lnTo>
                      <a:pt x="13" y="112"/>
                    </a:lnTo>
                    <a:lnTo>
                      <a:pt x="29" y="103"/>
                    </a:lnTo>
                    <a:lnTo>
                      <a:pt x="44" y="84"/>
                    </a:lnTo>
                    <a:lnTo>
                      <a:pt x="46" y="55"/>
                    </a:lnTo>
                    <a:lnTo>
                      <a:pt x="44" y="32"/>
                    </a:lnTo>
                    <a:lnTo>
                      <a:pt x="30" y="0"/>
                    </a:lnTo>
                    <a:lnTo>
                      <a:pt x="42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1" name="Freeform 187"/>
              <p:cNvSpPr>
                <a:spLocks/>
              </p:cNvSpPr>
              <p:nvPr/>
            </p:nvSpPr>
            <p:spPr bwMode="auto">
              <a:xfrm>
                <a:off x="4522" y="3814"/>
                <a:ext cx="39" cy="42"/>
              </a:xfrm>
              <a:custGeom>
                <a:avLst/>
                <a:gdLst>
                  <a:gd name="T0" fmla="*/ 1 w 78"/>
                  <a:gd name="T1" fmla="*/ 0 h 86"/>
                  <a:gd name="T2" fmla="*/ 1 w 78"/>
                  <a:gd name="T3" fmla="*/ 0 h 86"/>
                  <a:gd name="T4" fmla="*/ 1 w 78"/>
                  <a:gd name="T5" fmla="*/ 0 h 86"/>
                  <a:gd name="T6" fmla="*/ 1 w 78"/>
                  <a:gd name="T7" fmla="*/ 0 h 86"/>
                  <a:gd name="T8" fmla="*/ 1 w 78"/>
                  <a:gd name="T9" fmla="*/ 0 h 86"/>
                  <a:gd name="T10" fmla="*/ 1 w 78"/>
                  <a:gd name="T11" fmla="*/ 0 h 86"/>
                  <a:gd name="T12" fmla="*/ 1 w 78"/>
                  <a:gd name="T13" fmla="*/ 0 h 86"/>
                  <a:gd name="T14" fmla="*/ 0 w 78"/>
                  <a:gd name="T15" fmla="*/ 0 h 86"/>
                  <a:gd name="T16" fmla="*/ 0 w 78"/>
                  <a:gd name="T17" fmla="*/ 0 h 86"/>
                  <a:gd name="T18" fmla="*/ 1 w 78"/>
                  <a:gd name="T19" fmla="*/ 0 h 86"/>
                  <a:gd name="T20" fmla="*/ 1 w 78"/>
                  <a:gd name="T21" fmla="*/ 0 h 86"/>
                  <a:gd name="T22" fmla="*/ 1 w 78"/>
                  <a:gd name="T23" fmla="*/ 0 h 86"/>
                  <a:gd name="T24" fmla="*/ 1 w 78"/>
                  <a:gd name="T25" fmla="*/ 0 h 86"/>
                  <a:gd name="T26" fmla="*/ 1 w 78"/>
                  <a:gd name="T27" fmla="*/ 0 h 86"/>
                  <a:gd name="T28" fmla="*/ 1 w 78"/>
                  <a:gd name="T29" fmla="*/ 0 h 86"/>
                  <a:gd name="T30" fmla="*/ 1 w 78"/>
                  <a:gd name="T31" fmla="*/ 0 h 86"/>
                  <a:gd name="T32" fmla="*/ 1 w 78"/>
                  <a:gd name="T33" fmla="*/ 0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86"/>
                  <a:gd name="T53" fmla="*/ 78 w 78"/>
                  <a:gd name="T54" fmla="*/ 86 h 8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86">
                    <a:moveTo>
                      <a:pt x="23" y="10"/>
                    </a:moveTo>
                    <a:lnTo>
                      <a:pt x="36" y="32"/>
                    </a:lnTo>
                    <a:lnTo>
                      <a:pt x="36" y="69"/>
                    </a:lnTo>
                    <a:lnTo>
                      <a:pt x="53" y="51"/>
                    </a:lnTo>
                    <a:lnTo>
                      <a:pt x="47" y="76"/>
                    </a:lnTo>
                    <a:lnTo>
                      <a:pt x="63" y="61"/>
                    </a:lnTo>
                    <a:lnTo>
                      <a:pt x="78" y="86"/>
                    </a:lnTo>
                    <a:lnTo>
                      <a:pt x="0" y="86"/>
                    </a:lnTo>
                    <a:lnTo>
                      <a:pt x="0" y="6"/>
                    </a:lnTo>
                    <a:lnTo>
                      <a:pt x="4" y="0"/>
                    </a:lnTo>
                    <a:lnTo>
                      <a:pt x="13" y="0"/>
                    </a:lnTo>
                    <a:lnTo>
                      <a:pt x="4" y="6"/>
                    </a:lnTo>
                    <a:lnTo>
                      <a:pt x="4" y="76"/>
                    </a:lnTo>
                    <a:lnTo>
                      <a:pt x="17" y="76"/>
                    </a:lnTo>
                    <a:lnTo>
                      <a:pt x="17" y="10"/>
                    </a:lnTo>
                    <a:lnTo>
                      <a:pt x="23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" name="Freeform 188"/>
              <p:cNvSpPr>
                <a:spLocks/>
              </p:cNvSpPr>
              <p:nvPr/>
            </p:nvSpPr>
            <p:spPr bwMode="auto">
              <a:xfrm>
                <a:off x="4546" y="3818"/>
                <a:ext cx="19" cy="28"/>
              </a:xfrm>
              <a:custGeom>
                <a:avLst/>
                <a:gdLst>
                  <a:gd name="T0" fmla="*/ 1 w 38"/>
                  <a:gd name="T1" fmla="*/ 1 h 55"/>
                  <a:gd name="T2" fmla="*/ 1 w 38"/>
                  <a:gd name="T3" fmla="*/ 1 h 55"/>
                  <a:gd name="T4" fmla="*/ 1 w 38"/>
                  <a:gd name="T5" fmla="*/ 1 h 55"/>
                  <a:gd name="T6" fmla="*/ 1 w 38"/>
                  <a:gd name="T7" fmla="*/ 1 h 55"/>
                  <a:gd name="T8" fmla="*/ 1 w 38"/>
                  <a:gd name="T9" fmla="*/ 1 h 55"/>
                  <a:gd name="T10" fmla="*/ 1 w 38"/>
                  <a:gd name="T11" fmla="*/ 1 h 55"/>
                  <a:gd name="T12" fmla="*/ 1 w 38"/>
                  <a:gd name="T13" fmla="*/ 1 h 55"/>
                  <a:gd name="T14" fmla="*/ 0 w 38"/>
                  <a:gd name="T15" fmla="*/ 0 h 55"/>
                  <a:gd name="T16" fmla="*/ 1 w 38"/>
                  <a:gd name="T17" fmla="*/ 1 h 55"/>
                  <a:gd name="T18" fmla="*/ 1 w 38"/>
                  <a:gd name="T19" fmla="*/ 1 h 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"/>
                  <a:gd name="T31" fmla="*/ 0 h 55"/>
                  <a:gd name="T32" fmla="*/ 38 w 38"/>
                  <a:gd name="T33" fmla="*/ 55 h 5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" h="55">
                    <a:moveTo>
                      <a:pt x="38" y="3"/>
                    </a:moveTo>
                    <a:lnTo>
                      <a:pt x="38" y="55"/>
                    </a:lnTo>
                    <a:lnTo>
                      <a:pt x="23" y="40"/>
                    </a:lnTo>
                    <a:lnTo>
                      <a:pt x="31" y="28"/>
                    </a:lnTo>
                    <a:lnTo>
                      <a:pt x="21" y="21"/>
                    </a:lnTo>
                    <a:lnTo>
                      <a:pt x="21" y="7"/>
                    </a:lnTo>
                    <a:lnTo>
                      <a:pt x="8" y="7"/>
                    </a:lnTo>
                    <a:lnTo>
                      <a:pt x="0" y="0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" name="Freeform 189"/>
              <p:cNvSpPr>
                <a:spLocks/>
              </p:cNvSpPr>
              <p:nvPr/>
            </p:nvSpPr>
            <p:spPr bwMode="auto">
              <a:xfrm>
                <a:off x="4920" y="3882"/>
                <a:ext cx="73" cy="52"/>
              </a:xfrm>
              <a:custGeom>
                <a:avLst/>
                <a:gdLst>
                  <a:gd name="T0" fmla="*/ 0 w 147"/>
                  <a:gd name="T1" fmla="*/ 0 h 104"/>
                  <a:gd name="T2" fmla="*/ 0 w 147"/>
                  <a:gd name="T3" fmla="*/ 1 h 104"/>
                  <a:gd name="T4" fmla="*/ 0 w 147"/>
                  <a:gd name="T5" fmla="*/ 1 h 104"/>
                  <a:gd name="T6" fmla="*/ 0 w 147"/>
                  <a:gd name="T7" fmla="*/ 1 h 104"/>
                  <a:gd name="T8" fmla="*/ 0 w 147"/>
                  <a:gd name="T9" fmla="*/ 1 h 104"/>
                  <a:gd name="T10" fmla="*/ 0 w 147"/>
                  <a:gd name="T11" fmla="*/ 1 h 104"/>
                  <a:gd name="T12" fmla="*/ 0 w 147"/>
                  <a:gd name="T13" fmla="*/ 1 h 104"/>
                  <a:gd name="T14" fmla="*/ 0 w 147"/>
                  <a:gd name="T15" fmla="*/ 1 h 104"/>
                  <a:gd name="T16" fmla="*/ 0 w 147"/>
                  <a:gd name="T17" fmla="*/ 1 h 104"/>
                  <a:gd name="T18" fmla="*/ 0 w 147"/>
                  <a:gd name="T19" fmla="*/ 1 h 104"/>
                  <a:gd name="T20" fmla="*/ 0 w 147"/>
                  <a:gd name="T21" fmla="*/ 1 h 104"/>
                  <a:gd name="T22" fmla="*/ 0 w 147"/>
                  <a:gd name="T23" fmla="*/ 1 h 104"/>
                  <a:gd name="T24" fmla="*/ 0 w 147"/>
                  <a:gd name="T25" fmla="*/ 1 h 104"/>
                  <a:gd name="T26" fmla="*/ 0 w 147"/>
                  <a:gd name="T27" fmla="*/ 1 h 104"/>
                  <a:gd name="T28" fmla="*/ 0 w 147"/>
                  <a:gd name="T29" fmla="*/ 1 h 104"/>
                  <a:gd name="T30" fmla="*/ 0 w 147"/>
                  <a:gd name="T31" fmla="*/ 1 h 104"/>
                  <a:gd name="T32" fmla="*/ 0 w 147"/>
                  <a:gd name="T33" fmla="*/ 0 h 104"/>
                  <a:gd name="T34" fmla="*/ 0 w 147"/>
                  <a:gd name="T35" fmla="*/ 0 h 10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7"/>
                  <a:gd name="T55" fmla="*/ 0 h 104"/>
                  <a:gd name="T56" fmla="*/ 147 w 147"/>
                  <a:gd name="T57" fmla="*/ 104 h 10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7" h="104">
                    <a:moveTo>
                      <a:pt x="0" y="0"/>
                    </a:moveTo>
                    <a:lnTo>
                      <a:pt x="124" y="8"/>
                    </a:lnTo>
                    <a:lnTo>
                      <a:pt x="147" y="11"/>
                    </a:lnTo>
                    <a:lnTo>
                      <a:pt x="145" y="104"/>
                    </a:lnTo>
                    <a:lnTo>
                      <a:pt x="139" y="28"/>
                    </a:lnTo>
                    <a:lnTo>
                      <a:pt x="129" y="17"/>
                    </a:lnTo>
                    <a:lnTo>
                      <a:pt x="114" y="32"/>
                    </a:lnTo>
                    <a:lnTo>
                      <a:pt x="103" y="27"/>
                    </a:lnTo>
                    <a:lnTo>
                      <a:pt x="91" y="23"/>
                    </a:lnTo>
                    <a:lnTo>
                      <a:pt x="78" y="30"/>
                    </a:lnTo>
                    <a:lnTo>
                      <a:pt x="61" y="63"/>
                    </a:lnTo>
                    <a:lnTo>
                      <a:pt x="61" y="17"/>
                    </a:lnTo>
                    <a:lnTo>
                      <a:pt x="44" y="32"/>
                    </a:lnTo>
                    <a:lnTo>
                      <a:pt x="33" y="19"/>
                    </a:lnTo>
                    <a:lnTo>
                      <a:pt x="15" y="19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4" name="Freeform 190"/>
              <p:cNvSpPr>
                <a:spLocks/>
              </p:cNvSpPr>
              <p:nvPr/>
            </p:nvSpPr>
            <p:spPr bwMode="auto">
              <a:xfrm>
                <a:off x="4922" y="3902"/>
                <a:ext cx="25" cy="43"/>
              </a:xfrm>
              <a:custGeom>
                <a:avLst/>
                <a:gdLst>
                  <a:gd name="T0" fmla="*/ 1 w 49"/>
                  <a:gd name="T1" fmla="*/ 0 h 85"/>
                  <a:gd name="T2" fmla="*/ 1 w 49"/>
                  <a:gd name="T3" fmla="*/ 1 h 85"/>
                  <a:gd name="T4" fmla="*/ 1 w 49"/>
                  <a:gd name="T5" fmla="*/ 1 h 85"/>
                  <a:gd name="T6" fmla="*/ 1 w 49"/>
                  <a:gd name="T7" fmla="*/ 1 h 85"/>
                  <a:gd name="T8" fmla="*/ 1 w 49"/>
                  <a:gd name="T9" fmla="*/ 1 h 85"/>
                  <a:gd name="T10" fmla="*/ 0 w 49"/>
                  <a:gd name="T11" fmla="*/ 1 h 85"/>
                  <a:gd name="T12" fmla="*/ 1 w 49"/>
                  <a:gd name="T13" fmla="*/ 1 h 85"/>
                  <a:gd name="T14" fmla="*/ 1 w 49"/>
                  <a:gd name="T15" fmla="*/ 1 h 85"/>
                  <a:gd name="T16" fmla="*/ 1 w 49"/>
                  <a:gd name="T17" fmla="*/ 1 h 85"/>
                  <a:gd name="T18" fmla="*/ 1 w 49"/>
                  <a:gd name="T19" fmla="*/ 1 h 85"/>
                  <a:gd name="T20" fmla="*/ 1 w 49"/>
                  <a:gd name="T21" fmla="*/ 1 h 85"/>
                  <a:gd name="T22" fmla="*/ 1 w 49"/>
                  <a:gd name="T23" fmla="*/ 1 h 85"/>
                  <a:gd name="T24" fmla="*/ 1 w 49"/>
                  <a:gd name="T25" fmla="*/ 1 h 85"/>
                  <a:gd name="T26" fmla="*/ 1 w 49"/>
                  <a:gd name="T27" fmla="*/ 0 h 85"/>
                  <a:gd name="T28" fmla="*/ 1 w 49"/>
                  <a:gd name="T29" fmla="*/ 0 h 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9"/>
                  <a:gd name="T46" fmla="*/ 0 h 85"/>
                  <a:gd name="T47" fmla="*/ 49 w 49"/>
                  <a:gd name="T48" fmla="*/ 85 h 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9" h="85">
                    <a:moveTo>
                      <a:pt x="38" y="0"/>
                    </a:moveTo>
                    <a:lnTo>
                      <a:pt x="44" y="28"/>
                    </a:lnTo>
                    <a:lnTo>
                      <a:pt x="38" y="55"/>
                    </a:lnTo>
                    <a:lnTo>
                      <a:pt x="25" y="72"/>
                    </a:lnTo>
                    <a:lnTo>
                      <a:pt x="9" y="72"/>
                    </a:lnTo>
                    <a:lnTo>
                      <a:pt x="0" y="70"/>
                    </a:lnTo>
                    <a:lnTo>
                      <a:pt x="2" y="78"/>
                    </a:lnTo>
                    <a:lnTo>
                      <a:pt x="13" y="85"/>
                    </a:lnTo>
                    <a:lnTo>
                      <a:pt x="28" y="78"/>
                    </a:lnTo>
                    <a:lnTo>
                      <a:pt x="44" y="66"/>
                    </a:lnTo>
                    <a:lnTo>
                      <a:pt x="47" y="53"/>
                    </a:lnTo>
                    <a:lnTo>
                      <a:pt x="49" y="38"/>
                    </a:lnTo>
                    <a:lnTo>
                      <a:pt x="47" y="2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5" name="Freeform 191"/>
              <p:cNvSpPr>
                <a:spLocks/>
              </p:cNvSpPr>
              <p:nvPr/>
            </p:nvSpPr>
            <p:spPr bwMode="auto">
              <a:xfrm>
                <a:off x="4955" y="3910"/>
                <a:ext cx="25" cy="33"/>
              </a:xfrm>
              <a:custGeom>
                <a:avLst/>
                <a:gdLst>
                  <a:gd name="T0" fmla="*/ 0 w 51"/>
                  <a:gd name="T1" fmla="*/ 0 h 65"/>
                  <a:gd name="T2" fmla="*/ 0 w 51"/>
                  <a:gd name="T3" fmla="*/ 1 h 65"/>
                  <a:gd name="T4" fmla="*/ 0 w 51"/>
                  <a:gd name="T5" fmla="*/ 1 h 65"/>
                  <a:gd name="T6" fmla="*/ 0 w 51"/>
                  <a:gd name="T7" fmla="*/ 1 h 65"/>
                  <a:gd name="T8" fmla="*/ 0 w 51"/>
                  <a:gd name="T9" fmla="*/ 1 h 65"/>
                  <a:gd name="T10" fmla="*/ 0 w 51"/>
                  <a:gd name="T11" fmla="*/ 1 h 65"/>
                  <a:gd name="T12" fmla="*/ 0 w 51"/>
                  <a:gd name="T13" fmla="*/ 1 h 65"/>
                  <a:gd name="T14" fmla="*/ 0 w 51"/>
                  <a:gd name="T15" fmla="*/ 1 h 65"/>
                  <a:gd name="T16" fmla="*/ 0 w 51"/>
                  <a:gd name="T17" fmla="*/ 1 h 65"/>
                  <a:gd name="T18" fmla="*/ 0 w 51"/>
                  <a:gd name="T19" fmla="*/ 1 h 65"/>
                  <a:gd name="T20" fmla="*/ 0 w 51"/>
                  <a:gd name="T21" fmla="*/ 1 h 65"/>
                  <a:gd name="T22" fmla="*/ 0 w 51"/>
                  <a:gd name="T23" fmla="*/ 0 h 65"/>
                  <a:gd name="T24" fmla="*/ 0 w 51"/>
                  <a:gd name="T25" fmla="*/ 0 h 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1"/>
                  <a:gd name="T40" fmla="*/ 0 h 65"/>
                  <a:gd name="T41" fmla="*/ 51 w 51"/>
                  <a:gd name="T42" fmla="*/ 65 h 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1" h="65">
                    <a:moveTo>
                      <a:pt x="51" y="0"/>
                    </a:moveTo>
                    <a:lnTo>
                      <a:pt x="45" y="23"/>
                    </a:lnTo>
                    <a:lnTo>
                      <a:pt x="34" y="47"/>
                    </a:lnTo>
                    <a:lnTo>
                      <a:pt x="22" y="57"/>
                    </a:lnTo>
                    <a:lnTo>
                      <a:pt x="9" y="55"/>
                    </a:lnTo>
                    <a:lnTo>
                      <a:pt x="0" y="46"/>
                    </a:lnTo>
                    <a:lnTo>
                      <a:pt x="9" y="65"/>
                    </a:lnTo>
                    <a:lnTo>
                      <a:pt x="24" y="65"/>
                    </a:lnTo>
                    <a:lnTo>
                      <a:pt x="34" y="61"/>
                    </a:lnTo>
                    <a:lnTo>
                      <a:pt x="45" y="47"/>
                    </a:lnTo>
                    <a:lnTo>
                      <a:pt x="51" y="3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6" name="Freeform 192"/>
              <p:cNvSpPr>
                <a:spLocks/>
              </p:cNvSpPr>
              <p:nvPr/>
            </p:nvSpPr>
            <p:spPr bwMode="auto">
              <a:xfrm>
                <a:off x="4922" y="3943"/>
                <a:ext cx="54" cy="8"/>
              </a:xfrm>
              <a:custGeom>
                <a:avLst/>
                <a:gdLst>
                  <a:gd name="T0" fmla="*/ 0 w 106"/>
                  <a:gd name="T1" fmla="*/ 0 h 17"/>
                  <a:gd name="T2" fmla="*/ 1 w 106"/>
                  <a:gd name="T3" fmla="*/ 0 h 17"/>
                  <a:gd name="T4" fmla="*/ 1 w 106"/>
                  <a:gd name="T5" fmla="*/ 0 h 17"/>
                  <a:gd name="T6" fmla="*/ 1 w 106"/>
                  <a:gd name="T7" fmla="*/ 0 h 17"/>
                  <a:gd name="T8" fmla="*/ 0 w 106"/>
                  <a:gd name="T9" fmla="*/ 0 h 17"/>
                  <a:gd name="T10" fmla="*/ 0 w 106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6"/>
                  <a:gd name="T19" fmla="*/ 0 h 17"/>
                  <a:gd name="T20" fmla="*/ 106 w 106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6" h="17">
                    <a:moveTo>
                      <a:pt x="0" y="0"/>
                    </a:moveTo>
                    <a:lnTo>
                      <a:pt x="25" y="11"/>
                    </a:lnTo>
                    <a:lnTo>
                      <a:pt x="106" y="17"/>
                    </a:lnTo>
                    <a:lnTo>
                      <a:pt x="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7" name="Freeform 193"/>
              <p:cNvSpPr>
                <a:spLocks/>
              </p:cNvSpPr>
              <p:nvPr/>
            </p:nvSpPr>
            <p:spPr bwMode="auto">
              <a:xfrm>
                <a:off x="4918" y="3846"/>
                <a:ext cx="21" cy="23"/>
              </a:xfrm>
              <a:custGeom>
                <a:avLst/>
                <a:gdLst>
                  <a:gd name="T0" fmla="*/ 0 w 42"/>
                  <a:gd name="T1" fmla="*/ 0 h 45"/>
                  <a:gd name="T2" fmla="*/ 1 w 42"/>
                  <a:gd name="T3" fmla="*/ 0 h 45"/>
                  <a:gd name="T4" fmla="*/ 1 w 42"/>
                  <a:gd name="T5" fmla="*/ 1 h 45"/>
                  <a:gd name="T6" fmla="*/ 1 w 42"/>
                  <a:gd name="T7" fmla="*/ 1 h 45"/>
                  <a:gd name="T8" fmla="*/ 1 w 42"/>
                  <a:gd name="T9" fmla="*/ 1 h 45"/>
                  <a:gd name="T10" fmla="*/ 1 w 42"/>
                  <a:gd name="T11" fmla="*/ 1 h 45"/>
                  <a:gd name="T12" fmla="*/ 1 w 42"/>
                  <a:gd name="T13" fmla="*/ 1 h 45"/>
                  <a:gd name="T14" fmla="*/ 1 w 42"/>
                  <a:gd name="T15" fmla="*/ 1 h 45"/>
                  <a:gd name="T16" fmla="*/ 0 w 42"/>
                  <a:gd name="T17" fmla="*/ 0 h 45"/>
                  <a:gd name="T18" fmla="*/ 0 w 42"/>
                  <a:gd name="T19" fmla="*/ 0 h 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2"/>
                  <a:gd name="T31" fmla="*/ 0 h 45"/>
                  <a:gd name="T32" fmla="*/ 42 w 42"/>
                  <a:gd name="T33" fmla="*/ 45 h 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2" h="45">
                    <a:moveTo>
                      <a:pt x="0" y="0"/>
                    </a:moveTo>
                    <a:lnTo>
                      <a:pt x="42" y="0"/>
                    </a:lnTo>
                    <a:lnTo>
                      <a:pt x="42" y="45"/>
                    </a:lnTo>
                    <a:lnTo>
                      <a:pt x="31" y="32"/>
                    </a:lnTo>
                    <a:lnTo>
                      <a:pt x="35" y="21"/>
                    </a:lnTo>
                    <a:lnTo>
                      <a:pt x="19" y="23"/>
                    </a:lnTo>
                    <a:lnTo>
                      <a:pt x="18" y="9"/>
                    </a:lnTo>
                    <a:lnTo>
                      <a:pt x="2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" name="Freeform 194"/>
              <p:cNvSpPr>
                <a:spLocks/>
              </p:cNvSpPr>
              <p:nvPr/>
            </p:nvSpPr>
            <p:spPr bwMode="auto">
              <a:xfrm>
                <a:off x="4919" y="3869"/>
                <a:ext cx="16" cy="7"/>
              </a:xfrm>
              <a:custGeom>
                <a:avLst/>
                <a:gdLst>
                  <a:gd name="T0" fmla="*/ 0 w 33"/>
                  <a:gd name="T1" fmla="*/ 0 h 16"/>
                  <a:gd name="T2" fmla="*/ 0 w 33"/>
                  <a:gd name="T3" fmla="*/ 0 h 16"/>
                  <a:gd name="T4" fmla="*/ 0 w 33"/>
                  <a:gd name="T5" fmla="*/ 0 h 16"/>
                  <a:gd name="T6" fmla="*/ 0 w 33"/>
                  <a:gd name="T7" fmla="*/ 0 h 16"/>
                  <a:gd name="T8" fmla="*/ 0 w 33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16"/>
                  <a:gd name="T17" fmla="*/ 33 w 33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16">
                    <a:moveTo>
                      <a:pt x="0" y="12"/>
                    </a:moveTo>
                    <a:lnTo>
                      <a:pt x="33" y="16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" name="Freeform 195"/>
              <p:cNvSpPr>
                <a:spLocks/>
              </p:cNvSpPr>
              <p:nvPr/>
            </p:nvSpPr>
            <p:spPr bwMode="auto">
              <a:xfrm>
                <a:off x="4918" y="3839"/>
                <a:ext cx="14" cy="2"/>
              </a:xfrm>
              <a:custGeom>
                <a:avLst/>
                <a:gdLst>
                  <a:gd name="T0" fmla="*/ 0 w 29"/>
                  <a:gd name="T1" fmla="*/ 1 h 4"/>
                  <a:gd name="T2" fmla="*/ 0 w 29"/>
                  <a:gd name="T3" fmla="*/ 1 h 4"/>
                  <a:gd name="T4" fmla="*/ 0 w 29"/>
                  <a:gd name="T5" fmla="*/ 0 h 4"/>
                  <a:gd name="T6" fmla="*/ 0 w 29"/>
                  <a:gd name="T7" fmla="*/ 1 h 4"/>
                  <a:gd name="T8" fmla="*/ 0 w 29"/>
                  <a:gd name="T9" fmla="*/ 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4"/>
                  <a:gd name="T17" fmla="*/ 29 w 29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4">
                    <a:moveTo>
                      <a:pt x="0" y="4"/>
                    </a:moveTo>
                    <a:lnTo>
                      <a:pt x="29" y="4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0" name="Freeform 196"/>
              <p:cNvSpPr>
                <a:spLocks/>
              </p:cNvSpPr>
              <p:nvPr/>
            </p:nvSpPr>
            <p:spPr bwMode="auto">
              <a:xfrm>
                <a:off x="4992" y="3954"/>
                <a:ext cx="11" cy="29"/>
              </a:xfrm>
              <a:custGeom>
                <a:avLst/>
                <a:gdLst>
                  <a:gd name="T0" fmla="*/ 1 w 22"/>
                  <a:gd name="T1" fmla="*/ 1 h 57"/>
                  <a:gd name="T2" fmla="*/ 0 w 22"/>
                  <a:gd name="T3" fmla="*/ 0 h 57"/>
                  <a:gd name="T4" fmla="*/ 1 w 22"/>
                  <a:gd name="T5" fmla="*/ 1 h 57"/>
                  <a:gd name="T6" fmla="*/ 1 w 22"/>
                  <a:gd name="T7" fmla="*/ 1 h 57"/>
                  <a:gd name="T8" fmla="*/ 1 w 22"/>
                  <a:gd name="T9" fmla="*/ 1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57"/>
                  <a:gd name="T17" fmla="*/ 22 w 22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57">
                    <a:moveTo>
                      <a:pt x="22" y="57"/>
                    </a:moveTo>
                    <a:lnTo>
                      <a:pt x="0" y="0"/>
                    </a:lnTo>
                    <a:lnTo>
                      <a:pt x="2" y="55"/>
                    </a:lnTo>
                    <a:lnTo>
                      <a:pt x="22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1" name="Freeform 197"/>
              <p:cNvSpPr>
                <a:spLocks/>
              </p:cNvSpPr>
              <p:nvPr/>
            </p:nvSpPr>
            <p:spPr bwMode="auto">
              <a:xfrm>
                <a:off x="4013" y="3456"/>
                <a:ext cx="575" cy="210"/>
              </a:xfrm>
              <a:custGeom>
                <a:avLst/>
                <a:gdLst>
                  <a:gd name="T0" fmla="*/ 1 w 1150"/>
                  <a:gd name="T1" fmla="*/ 1 h 420"/>
                  <a:gd name="T2" fmla="*/ 1 w 1150"/>
                  <a:gd name="T3" fmla="*/ 1 h 420"/>
                  <a:gd name="T4" fmla="*/ 1 w 1150"/>
                  <a:gd name="T5" fmla="*/ 1 h 420"/>
                  <a:gd name="T6" fmla="*/ 1 w 1150"/>
                  <a:gd name="T7" fmla="*/ 1 h 420"/>
                  <a:gd name="T8" fmla="*/ 1 w 1150"/>
                  <a:gd name="T9" fmla="*/ 0 h 420"/>
                  <a:gd name="T10" fmla="*/ 1 w 1150"/>
                  <a:gd name="T11" fmla="*/ 1 h 420"/>
                  <a:gd name="T12" fmla="*/ 0 w 1150"/>
                  <a:gd name="T13" fmla="*/ 1 h 420"/>
                  <a:gd name="T14" fmla="*/ 1 w 1150"/>
                  <a:gd name="T15" fmla="*/ 1 h 420"/>
                  <a:gd name="T16" fmla="*/ 1 w 1150"/>
                  <a:gd name="T17" fmla="*/ 1 h 420"/>
                  <a:gd name="T18" fmla="*/ 1 w 1150"/>
                  <a:gd name="T19" fmla="*/ 1 h 420"/>
                  <a:gd name="T20" fmla="*/ 1 w 1150"/>
                  <a:gd name="T21" fmla="*/ 1 h 420"/>
                  <a:gd name="T22" fmla="*/ 1 w 1150"/>
                  <a:gd name="T23" fmla="*/ 1 h 420"/>
                  <a:gd name="T24" fmla="*/ 1 w 1150"/>
                  <a:gd name="T25" fmla="*/ 1 h 420"/>
                  <a:gd name="T26" fmla="*/ 1 w 1150"/>
                  <a:gd name="T27" fmla="*/ 1 h 420"/>
                  <a:gd name="T28" fmla="*/ 1 w 1150"/>
                  <a:gd name="T29" fmla="*/ 1 h 420"/>
                  <a:gd name="T30" fmla="*/ 1 w 1150"/>
                  <a:gd name="T31" fmla="*/ 1 h 420"/>
                  <a:gd name="T32" fmla="*/ 1 w 1150"/>
                  <a:gd name="T33" fmla="*/ 1 h 420"/>
                  <a:gd name="T34" fmla="*/ 1 w 1150"/>
                  <a:gd name="T35" fmla="*/ 1 h 420"/>
                  <a:gd name="T36" fmla="*/ 1 w 1150"/>
                  <a:gd name="T37" fmla="*/ 1 h 420"/>
                  <a:gd name="T38" fmla="*/ 1 w 1150"/>
                  <a:gd name="T39" fmla="*/ 1 h 420"/>
                  <a:gd name="T40" fmla="*/ 1 w 1150"/>
                  <a:gd name="T41" fmla="*/ 1 h 420"/>
                  <a:gd name="T42" fmla="*/ 1 w 1150"/>
                  <a:gd name="T43" fmla="*/ 1 h 420"/>
                  <a:gd name="T44" fmla="*/ 1 w 1150"/>
                  <a:gd name="T45" fmla="*/ 1 h 420"/>
                  <a:gd name="T46" fmla="*/ 1 w 1150"/>
                  <a:gd name="T47" fmla="*/ 1 h 420"/>
                  <a:gd name="T48" fmla="*/ 1 w 1150"/>
                  <a:gd name="T49" fmla="*/ 1 h 420"/>
                  <a:gd name="T50" fmla="*/ 1 w 1150"/>
                  <a:gd name="T51" fmla="*/ 1 h 420"/>
                  <a:gd name="T52" fmla="*/ 1 w 1150"/>
                  <a:gd name="T53" fmla="*/ 1 h 420"/>
                  <a:gd name="T54" fmla="*/ 1 w 1150"/>
                  <a:gd name="T55" fmla="*/ 1 h 420"/>
                  <a:gd name="T56" fmla="*/ 1 w 1150"/>
                  <a:gd name="T57" fmla="*/ 1 h 420"/>
                  <a:gd name="T58" fmla="*/ 1 w 1150"/>
                  <a:gd name="T59" fmla="*/ 1 h 420"/>
                  <a:gd name="T60" fmla="*/ 1 w 1150"/>
                  <a:gd name="T61" fmla="*/ 1 h 420"/>
                  <a:gd name="T62" fmla="*/ 1 w 1150"/>
                  <a:gd name="T63" fmla="*/ 1 h 420"/>
                  <a:gd name="T64" fmla="*/ 1 w 1150"/>
                  <a:gd name="T65" fmla="*/ 1 h 420"/>
                  <a:gd name="T66" fmla="*/ 1 w 1150"/>
                  <a:gd name="T67" fmla="*/ 1 h 420"/>
                  <a:gd name="T68" fmla="*/ 1 w 1150"/>
                  <a:gd name="T69" fmla="*/ 1 h 420"/>
                  <a:gd name="T70" fmla="*/ 1 w 1150"/>
                  <a:gd name="T71" fmla="*/ 1 h 42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50"/>
                  <a:gd name="T109" fmla="*/ 0 h 420"/>
                  <a:gd name="T110" fmla="*/ 1150 w 1150"/>
                  <a:gd name="T111" fmla="*/ 420 h 42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50" h="420">
                    <a:moveTo>
                      <a:pt x="1150" y="382"/>
                    </a:moveTo>
                    <a:lnTo>
                      <a:pt x="1063" y="110"/>
                    </a:lnTo>
                    <a:lnTo>
                      <a:pt x="1028" y="79"/>
                    </a:lnTo>
                    <a:lnTo>
                      <a:pt x="755" y="28"/>
                    </a:lnTo>
                    <a:lnTo>
                      <a:pt x="344" y="0"/>
                    </a:lnTo>
                    <a:lnTo>
                      <a:pt x="236" y="11"/>
                    </a:lnTo>
                    <a:lnTo>
                      <a:pt x="0" y="87"/>
                    </a:lnTo>
                    <a:lnTo>
                      <a:pt x="260" y="24"/>
                    </a:lnTo>
                    <a:lnTo>
                      <a:pt x="380" y="15"/>
                    </a:lnTo>
                    <a:lnTo>
                      <a:pt x="770" y="45"/>
                    </a:lnTo>
                    <a:lnTo>
                      <a:pt x="1019" y="89"/>
                    </a:lnTo>
                    <a:lnTo>
                      <a:pt x="1043" y="98"/>
                    </a:lnTo>
                    <a:lnTo>
                      <a:pt x="1057" y="110"/>
                    </a:lnTo>
                    <a:lnTo>
                      <a:pt x="966" y="95"/>
                    </a:lnTo>
                    <a:lnTo>
                      <a:pt x="473" y="55"/>
                    </a:lnTo>
                    <a:lnTo>
                      <a:pt x="447" y="59"/>
                    </a:lnTo>
                    <a:lnTo>
                      <a:pt x="424" y="79"/>
                    </a:lnTo>
                    <a:lnTo>
                      <a:pt x="420" y="100"/>
                    </a:lnTo>
                    <a:lnTo>
                      <a:pt x="454" y="366"/>
                    </a:lnTo>
                    <a:lnTo>
                      <a:pt x="473" y="366"/>
                    </a:lnTo>
                    <a:lnTo>
                      <a:pt x="435" y="155"/>
                    </a:lnTo>
                    <a:lnTo>
                      <a:pt x="591" y="186"/>
                    </a:lnTo>
                    <a:lnTo>
                      <a:pt x="591" y="372"/>
                    </a:lnTo>
                    <a:lnTo>
                      <a:pt x="601" y="393"/>
                    </a:lnTo>
                    <a:lnTo>
                      <a:pt x="604" y="420"/>
                    </a:lnTo>
                    <a:lnTo>
                      <a:pt x="783" y="410"/>
                    </a:lnTo>
                    <a:lnTo>
                      <a:pt x="798" y="201"/>
                    </a:lnTo>
                    <a:lnTo>
                      <a:pt x="810" y="180"/>
                    </a:lnTo>
                    <a:lnTo>
                      <a:pt x="831" y="165"/>
                    </a:lnTo>
                    <a:lnTo>
                      <a:pt x="1005" y="146"/>
                    </a:lnTo>
                    <a:lnTo>
                      <a:pt x="1019" y="150"/>
                    </a:lnTo>
                    <a:lnTo>
                      <a:pt x="1028" y="150"/>
                    </a:lnTo>
                    <a:lnTo>
                      <a:pt x="1040" y="161"/>
                    </a:lnTo>
                    <a:lnTo>
                      <a:pt x="1110" y="385"/>
                    </a:lnTo>
                    <a:lnTo>
                      <a:pt x="1150" y="3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" name="Freeform 198"/>
              <p:cNvSpPr>
                <a:spLocks/>
              </p:cNvSpPr>
              <p:nvPr/>
            </p:nvSpPr>
            <p:spPr bwMode="auto">
              <a:xfrm>
                <a:off x="4413" y="3515"/>
                <a:ext cx="32" cy="140"/>
              </a:xfrm>
              <a:custGeom>
                <a:avLst/>
                <a:gdLst>
                  <a:gd name="T0" fmla="*/ 0 w 65"/>
                  <a:gd name="T1" fmla="*/ 0 h 280"/>
                  <a:gd name="T2" fmla="*/ 0 w 65"/>
                  <a:gd name="T3" fmla="*/ 1 h 280"/>
                  <a:gd name="T4" fmla="*/ 0 w 65"/>
                  <a:gd name="T5" fmla="*/ 1 h 280"/>
                  <a:gd name="T6" fmla="*/ 0 w 65"/>
                  <a:gd name="T7" fmla="*/ 1 h 280"/>
                  <a:gd name="T8" fmla="*/ 0 w 65"/>
                  <a:gd name="T9" fmla="*/ 0 h 280"/>
                  <a:gd name="T10" fmla="*/ 0 w 65"/>
                  <a:gd name="T11" fmla="*/ 0 h 2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"/>
                  <a:gd name="T19" fmla="*/ 0 h 280"/>
                  <a:gd name="T20" fmla="*/ 65 w 65"/>
                  <a:gd name="T21" fmla="*/ 280 h 2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" h="280">
                    <a:moveTo>
                      <a:pt x="0" y="0"/>
                    </a:moveTo>
                    <a:lnTo>
                      <a:pt x="50" y="280"/>
                    </a:lnTo>
                    <a:lnTo>
                      <a:pt x="65" y="280"/>
                    </a:lnTo>
                    <a:lnTo>
                      <a:pt x="21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" name="Freeform 199"/>
              <p:cNvSpPr>
                <a:spLocks/>
              </p:cNvSpPr>
              <p:nvPr/>
            </p:nvSpPr>
            <p:spPr bwMode="auto">
              <a:xfrm>
                <a:off x="4428" y="3534"/>
                <a:ext cx="27" cy="121"/>
              </a:xfrm>
              <a:custGeom>
                <a:avLst/>
                <a:gdLst>
                  <a:gd name="T0" fmla="*/ 0 w 53"/>
                  <a:gd name="T1" fmla="*/ 1 h 242"/>
                  <a:gd name="T2" fmla="*/ 1 w 53"/>
                  <a:gd name="T3" fmla="*/ 1 h 242"/>
                  <a:gd name="T4" fmla="*/ 1 w 53"/>
                  <a:gd name="T5" fmla="*/ 1 h 242"/>
                  <a:gd name="T6" fmla="*/ 1 w 53"/>
                  <a:gd name="T7" fmla="*/ 0 h 242"/>
                  <a:gd name="T8" fmla="*/ 0 w 53"/>
                  <a:gd name="T9" fmla="*/ 1 h 242"/>
                  <a:gd name="T10" fmla="*/ 0 w 53"/>
                  <a:gd name="T11" fmla="*/ 1 h 2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242"/>
                  <a:gd name="T20" fmla="*/ 53 w 53"/>
                  <a:gd name="T21" fmla="*/ 242 h 2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242">
                    <a:moveTo>
                      <a:pt x="0" y="6"/>
                    </a:moveTo>
                    <a:lnTo>
                      <a:pt x="49" y="242"/>
                    </a:lnTo>
                    <a:lnTo>
                      <a:pt x="53" y="242"/>
                    </a:lnTo>
                    <a:lnTo>
                      <a:pt x="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" name="Freeform 200"/>
              <p:cNvSpPr>
                <a:spLocks/>
              </p:cNvSpPr>
              <p:nvPr/>
            </p:nvSpPr>
            <p:spPr bwMode="auto">
              <a:xfrm>
                <a:off x="4446" y="3567"/>
                <a:ext cx="18" cy="82"/>
              </a:xfrm>
              <a:custGeom>
                <a:avLst/>
                <a:gdLst>
                  <a:gd name="T0" fmla="*/ 0 w 36"/>
                  <a:gd name="T1" fmla="*/ 0 h 163"/>
                  <a:gd name="T2" fmla="*/ 1 w 36"/>
                  <a:gd name="T3" fmla="*/ 1 h 163"/>
                  <a:gd name="T4" fmla="*/ 1 w 36"/>
                  <a:gd name="T5" fmla="*/ 1 h 163"/>
                  <a:gd name="T6" fmla="*/ 1 w 36"/>
                  <a:gd name="T7" fmla="*/ 1 h 163"/>
                  <a:gd name="T8" fmla="*/ 0 w 36"/>
                  <a:gd name="T9" fmla="*/ 0 h 163"/>
                  <a:gd name="T10" fmla="*/ 0 w 36"/>
                  <a:gd name="T11" fmla="*/ 0 h 1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163"/>
                  <a:gd name="T20" fmla="*/ 36 w 36"/>
                  <a:gd name="T21" fmla="*/ 163 h 1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163">
                    <a:moveTo>
                      <a:pt x="0" y="0"/>
                    </a:moveTo>
                    <a:lnTo>
                      <a:pt x="34" y="163"/>
                    </a:lnTo>
                    <a:lnTo>
                      <a:pt x="36" y="160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" name="Freeform 201"/>
              <p:cNvSpPr>
                <a:spLocks/>
              </p:cNvSpPr>
              <p:nvPr/>
            </p:nvSpPr>
            <p:spPr bwMode="auto">
              <a:xfrm>
                <a:off x="4456" y="3607"/>
                <a:ext cx="65" cy="46"/>
              </a:xfrm>
              <a:custGeom>
                <a:avLst/>
                <a:gdLst>
                  <a:gd name="T0" fmla="*/ 0 w 131"/>
                  <a:gd name="T1" fmla="*/ 0 h 91"/>
                  <a:gd name="T2" fmla="*/ 0 w 131"/>
                  <a:gd name="T3" fmla="*/ 1 h 91"/>
                  <a:gd name="T4" fmla="*/ 0 w 131"/>
                  <a:gd name="T5" fmla="*/ 1 h 91"/>
                  <a:gd name="T6" fmla="*/ 0 w 131"/>
                  <a:gd name="T7" fmla="*/ 1 h 91"/>
                  <a:gd name="T8" fmla="*/ 0 w 131"/>
                  <a:gd name="T9" fmla="*/ 1 h 91"/>
                  <a:gd name="T10" fmla="*/ 0 w 131"/>
                  <a:gd name="T11" fmla="*/ 0 h 91"/>
                  <a:gd name="T12" fmla="*/ 0 w 131"/>
                  <a:gd name="T13" fmla="*/ 0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1"/>
                  <a:gd name="T22" fmla="*/ 0 h 91"/>
                  <a:gd name="T23" fmla="*/ 131 w 131"/>
                  <a:gd name="T24" fmla="*/ 91 h 9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1" h="91">
                    <a:moveTo>
                      <a:pt x="0" y="0"/>
                    </a:moveTo>
                    <a:lnTo>
                      <a:pt x="64" y="17"/>
                    </a:lnTo>
                    <a:lnTo>
                      <a:pt x="131" y="91"/>
                    </a:lnTo>
                    <a:lnTo>
                      <a:pt x="123" y="91"/>
                    </a:lnTo>
                    <a:lnTo>
                      <a:pt x="62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6" name="Freeform 202"/>
              <p:cNvSpPr>
                <a:spLocks/>
              </p:cNvSpPr>
              <p:nvPr/>
            </p:nvSpPr>
            <p:spPr bwMode="auto">
              <a:xfrm>
                <a:off x="4521" y="3529"/>
                <a:ext cx="6" cy="126"/>
              </a:xfrm>
              <a:custGeom>
                <a:avLst/>
                <a:gdLst>
                  <a:gd name="T0" fmla="*/ 0 w 11"/>
                  <a:gd name="T1" fmla="*/ 0 h 251"/>
                  <a:gd name="T2" fmla="*/ 1 w 11"/>
                  <a:gd name="T3" fmla="*/ 1 h 251"/>
                  <a:gd name="T4" fmla="*/ 1 w 11"/>
                  <a:gd name="T5" fmla="*/ 1 h 251"/>
                  <a:gd name="T6" fmla="*/ 1 w 11"/>
                  <a:gd name="T7" fmla="*/ 0 h 251"/>
                  <a:gd name="T8" fmla="*/ 0 w 11"/>
                  <a:gd name="T9" fmla="*/ 0 h 251"/>
                  <a:gd name="T10" fmla="*/ 0 w 11"/>
                  <a:gd name="T11" fmla="*/ 0 h 2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51"/>
                  <a:gd name="T20" fmla="*/ 11 w 11"/>
                  <a:gd name="T21" fmla="*/ 251 h 2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51">
                    <a:moveTo>
                      <a:pt x="0" y="0"/>
                    </a:moveTo>
                    <a:lnTo>
                      <a:pt x="6" y="251"/>
                    </a:lnTo>
                    <a:lnTo>
                      <a:pt x="11" y="24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7" name="Freeform 203"/>
              <p:cNvSpPr>
                <a:spLocks/>
              </p:cNvSpPr>
              <p:nvPr/>
            </p:nvSpPr>
            <p:spPr bwMode="auto">
              <a:xfrm>
                <a:off x="4010" y="3484"/>
                <a:ext cx="199" cy="242"/>
              </a:xfrm>
              <a:custGeom>
                <a:avLst/>
                <a:gdLst>
                  <a:gd name="T0" fmla="*/ 1 w 398"/>
                  <a:gd name="T1" fmla="*/ 1 h 484"/>
                  <a:gd name="T2" fmla="*/ 1 w 398"/>
                  <a:gd name="T3" fmla="*/ 1 h 484"/>
                  <a:gd name="T4" fmla="*/ 1 w 398"/>
                  <a:gd name="T5" fmla="*/ 0 h 484"/>
                  <a:gd name="T6" fmla="*/ 1 w 398"/>
                  <a:gd name="T7" fmla="*/ 0 h 484"/>
                  <a:gd name="T8" fmla="*/ 1 w 398"/>
                  <a:gd name="T9" fmla="*/ 1 h 484"/>
                  <a:gd name="T10" fmla="*/ 1 w 398"/>
                  <a:gd name="T11" fmla="*/ 1 h 484"/>
                  <a:gd name="T12" fmla="*/ 1 w 398"/>
                  <a:gd name="T13" fmla="*/ 1 h 484"/>
                  <a:gd name="T14" fmla="*/ 1 w 398"/>
                  <a:gd name="T15" fmla="*/ 1 h 484"/>
                  <a:gd name="T16" fmla="*/ 1 w 398"/>
                  <a:gd name="T17" fmla="*/ 1 h 484"/>
                  <a:gd name="T18" fmla="*/ 1 w 398"/>
                  <a:gd name="T19" fmla="*/ 1 h 484"/>
                  <a:gd name="T20" fmla="*/ 1 w 398"/>
                  <a:gd name="T21" fmla="*/ 1 h 484"/>
                  <a:gd name="T22" fmla="*/ 1 w 398"/>
                  <a:gd name="T23" fmla="*/ 1 h 484"/>
                  <a:gd name="T24" fmla="*/ 1 w 398"/>
                  <a:gd name="T25" fmla="*/ 1 h 484"/>
                  <a:gd name="T26" fmla="*/ 1 w 398"/>
                  <a:gd name="T27" fmla="*/ 1 h 484"/>
                  <a:gd name="T28" fmla="*/ 1 w 398"/>
                  <a:gd name="T29" fmla="*/ 1 h 484"/>
                  <a:gd name="T30" fmla="*/ 1 w 398"/>
                  <a:gd name="T31" fmla="*/ 1 h 484"/>
                  <a:gd name="T32" fmla="*/ 1 w 398"/>
                  <a:gd name="T33" fmla="*/ 1 h 484"/>
                  <a:gd name="T34" fmla="*/ 1 w 398"/>
                  <a:gd name="T35" fmla="*/ 1 h 484"/>
                  <a:gd name="T36" fmla="*/ 1 w 398"/>
                  <a:gd name="T37" fmla="*/ 1 h 484"/>
                  <a:gd name="T38" fmla="*/ 1 w 398"/>
                  <a:gd name="T39" fmla="*/ 1 h 484"/>
                  <a:gd name="T40" fmla="*/ 1 w 398"/>
                  <a:gd name="T41" fmla="*/ 1 h 484"/>
                  <a:gd name="T42" fmla="*/ 1 w 398"/>
                  <a:gd name="T43" fmla="*/ 1 h 484"/>
                  <a:gd name="T44" fmla="*/ 1 w 398"/>
                  <a:gd name="T45" fmla="*/ 1 h 484"/>
                  <a:gd name="T46" fmla="*/ 1 w 398"/>
                  <a:gd name="T47" fmla="*/ 1 h 484"/>
                  <a:gd name="T48" fmla="*/ 1 w 398"/>
                  <a:gd name="T49" fmla="*/ 1 h 484"/>
                  <a:gd name="T50" fmla="*/ 1 w 398"/>
                  <a:gd name="T51" fmla="*/ 1 h 484"/>
                  <a:gd name="T52" fmla="*/ 1 w 398"/>
                  <a:gd name="T53" fmla="*/ 1 h 484"/>
                  <a:gd name="T54" fmla="*/ 1 w 398"/>
                  <a:gd name="T55" fmla="*/ 1 h 484"/>
                  <a:gd name="T56" fmla="*/ 1 w 398"/>
                  <a:gd name="T57" fmla="*/ 1 h 484"/>
                  <a:gd name="T58" fmla="*/ 1 w 398"/>
                  <a:gd name="T59" fmla="*/ 1 h 484"/>
                  <a:gd name="T60" fmla="*/ 1 w 398"/>
                  <a:gd name="T61" fmla="*/ 1 h 484"/>
                  <a:gd name="T62" fmla="*/ 1 w 398"/>
                  <a:gd name="T63" fmla="*/ 1 h 484"/>
                  <a:gd name="T64" fmla="*/ 1 w 398"/>
                  <a:gd name="T65" fmla="*/ 1 h 484"/>
                  <a:gd name="T66" fmla="*/ 1 w 398"/>
                  <a:gd name="T67" fmla="*/ 1 h 484"/>
                  <a:gd name="T68" fmla="*/ 1 w 398"/>
                  <a:gd name="T69" fmla="*/ 1 h 484"/>
                  <a:gd name="T70" fmla="*/ 1 w 398"/>
                  <a:gd name="T71" fmla="*/ 1 h 484"/>
                  <a:gd name="T72" fmla="*/ 0 w 398"/>
                  <a:gd name="T73" fmla="*/ 1 h 484"/>
                  <a:gd name="T74" fmla="*/ 0 w 398"/>
                  <a:gd name="T75" fmla="*/ 1 h 484"/>
                  <a:gd name="T76" fmla="*/ 1 w 398"/>
                  <a:gd name="T77" fmla="*/ 1 h 484"/>
                  <a:gd name="T78" fmla="*/ 1 w 398"/>
                  <a:gd name="T79" fmla="*/ 1 h 484"/>
                  <a:gd name="T80" fmla="*/ 1 w 398"/>
                  <a:gd name="T81" fmla="*/ 1 h 484"/>
                  <a:gd name="T82" fmla="*/ 1 w 398"/>
                  <a:gd name="T83" fmla="*/ 1 h 484"/>
                  <a:gd name="T84" fmla="*/ 1 w 398"/>
                  <a:gd name="T85" fmla="*/ 1 h 484"/>
                  <a:gd name="T86" fmla="*/ 1 w 398"/>
                  <a:gd name="T87" fmla="*/ 1 h 484"/>
                  <a:gd name="T88" fmla="*/ 1 w 398"/>
                  <a:gd name="T89" fmla="*/ 1 h 484"/>
                  <a:gd name="T90" fmla="*/ 1 w 398"/>
                  <a:gd name="T91" fmla="*/ 1 h 484"/>
                  <a:gd name="T92" fmla="*/ 1 w 398"/>
                  <a:gd name="T93" fmla="*/ 1 h 484"/>
                  <a:gd name="T94" fmla="*/ 1 w 398"/>
                  <a:gd name="T95" fmla="*/ 1 h 48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98"/>
                  <a:gd name="T145" fmla="*/ 0 h 484"/>
                  <a:gd name="T146" fmla="*/ 398 w 398"/>
                  <a:gd name="T147" fmla="*/ 484 h 48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98" h="484">
                    <a:moveTo>
                      <a:pt x="390" y="317"/>
                    </a:moveTo>
                    <a:lnTo>
                      <a:pt x="342" y="17"/>
                    </a:lnTo>
                    <a:lnTo>
                      <a:pt x="325" y="0"/>
                    </a:lnTo>
                    <a:lnTo>
                      <a:pt x="291" y="0"/>
                    </a:lnTo>
                    <a:lnTo>
                      <a:pt x="59" y="51"/>
                    </a:lnTo>
                    <a:lnTo>
                      <a:pt x="46" y="62"/>
                    </a:lnTo>
                    <a:lnTo>
                      <a:pt x="46" y="80"/>
                    </a:lnTo>
                    <a:lnTo>
                      <a:pt x="69" y="80"/>
                    </a:lnTo>
                    <a:lnTo>
                      <a:pt x="76" y="70"/>
                    </a:lnTo>
                    <a:lnTo>
                      <a:pt x="86" y="66"/>
                    </a:lnTo>
                    <a:lnTo>
                      <a:pt x="200" y="45"/>
                    </a:lnTo>
                    <a:lnTo>
                      <a:pt x="276" y="62"/>
                    </a:lnTo>
                    <a:lnTo>
                      <a:pt x="297" y="218"/>
                    </a:lnTo>
                    <a:lnTo>
                      <a:pt x="268" y="192"/>
                    </a:lnTo>
                    <a:lnTo>
                      <a:pt x="234" y="175"/>
                    </a:lnTo>
                    <a:lnTo>
                      <a:pt x="208" y="171"/>
                    </a:lnTo>
                    <a:lnTo>
                      <a:pt x="168" y="175"/>
                    </a:lnTo>
                    <a:lnTo>
                      <a:pt x="139" y="184"/>
                    </a:lnTo>
                    <a:lnTo>
                      <a:pt x="139" y="91"/>
                    </a:lnTo>
                    <a:lnTo>
                      <a:pt x="128" y="80"/>
                    </a:lnTo>
                    <a:lnTo>
                      <a:pt x="132" y="95"/>
                    </a:lnTo>
                    <a:lnTo>
                      <a:pt x="132" y="262"/>
                    </a:lnTo>
                    <a:lnTo>
                      <a:pt x="92" y="188"/>
                    </a:lnTo>
                    <a:lnTo>
                      <a:pt x="111" y="104"/>
                    </a:lnTo>
                    <a:lnTo>
                      <a:pt x="84" y="175"/>
                    </a:lnTo>
                    <a:lnTo>
                      <a:pt x="50" y="114"/>
                    </a:lnTo>
                    <a:lnTo>
                      <a:pt x="80" y="178"/>
                    </a:lnTo>
                    <a:lnTo>
                      <a:pt x="35" y="287"/>
                    </a:lnTo>
                    <a:lnTo>
                      <a:pt x="35" y="342"/>
                    </a:lnTo>
                    <a:lnTo>
                      <a:pt x="63" y="351"/>
                    </a:lnTo>
                    <a:lnTo>
                      <a:pt x="99" y="365"/>
                    </a:lnTo>
                    <a:lnTo>
                      <a:pt x="113" y="385"/>
                    </a:lnTo>
                    <a:lnTo>
                      <a:pt x="113" y="401"/>
                    </a:lnTo>
                    <a:lnTo>
                      <a:pt x="99" y="433"/>
                    </a:lnTo>
                    <a:lnTo>
                      <a:pt x="69" y="418"/>
                    </a:lnTo>
                    <a:lnTo>
                      <a:pt x="42" y="404"/>
                    </a:lnTo>
                    <a:lnTo>
                      <a:pt x="0" y="404"/>
                    </a:lnTo>
                    <a:lnTo>
                      <a:pt x="0" y="484"/>
                    </a:lnTo>
                    <a:lnTo>
                      <a:pt x="56" y="484"/>
                    </a:lnTo>
                    <a:lnTo>
                      <a:pt x="92" y="461"/>
                    </a:lnTo>
                    <a:lnTo>
                      <a:pt x="118" y="433"/>
                    </a:lnTo>
                    <a:lnTo>
                      <a:pt x="139" y="393"/>
                    </a:lnTo>
                    <a:lnTo>
                      <a:pt x="133" y="382"/>
                    </a:lnTo>
                    <a:lnTo>
                      <a:pt x="398" y="372"/>
                    </a:lnTo>
                    <a:lnTo>
                      <a:pt x="381" y="365"/>
                    </a:lnTo>
                    <a:lnTo>
                      <a:pt x="381" y="334"/>
                    </a:lnTo>
                    <a:lnTo>
                      <a:pt x="390" y="3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8" name="Freeform 204"/>
              <p:cNvSpPr>
                <a:spLocks/>
              </p:cNvSpPr>
              <p:nvPr/>
            </p:nvSpPr>
            <p:spPr bwMode="auto">
              <a:xfrm>
                <a:off x="4396" y="3576"/>
                <a:ext cx="81" cy="86"/>
              </a:xfrm>
              <a:custGeom>
                <a:avLst/>
                <a:gdLst>
                  <a:gd name="T0" fmla="*/ 1 w 162"/>
                  <a:gd name="T1" fmla="*/ 1 h 171"/>
                  <a:gd name="T2" fmla="*/ 1 w 162"/>
                  <a:gd name="T3" fmla="*/ 0 h 171"/>
                  <a:gd name="T4" fmla="*/ 1 w 162"/>
                  <a:gd name="T5" fmla="*/ 1 h 171"/>
                  <a:gd name="T6" fmla="*/ 1 w 162"/>
                  <a:gd name="T7" fmla="*/ 1 h 171"/>
                  <a:gd name="T8" fmla="*/ 1 w 162"/>
                  <a:gd name="T9" fmla="*/ 1 h 171"/>
                  <a:gd name="T10" fmla="*/ 1 w 162"/>
                  <a:gd name="T11" fmla="*/ 1 h 171"/>
                  <a:gd name="T12" fmla="*/ 1 w 162"/>
                  <a:gd name="T13" fmla="*/ 1 h 171"/>
                  <a:gd name="T14" fmla="*/ 0 w 162"/>
                  <a:gd name="T15" fmla="*/ 1 h 171"/>
                  <a:gd name="T16" fmla="*/ 1 w 162"/>
                  <a:gd name="T17" fmla="*/ 1 h 171"/>
                  <a:gd name="T18" fmla="*/ 1 w 162"/>
                  <a:gd name="T19" fmla="*/ 1 h 171"/>
                  <a:gd name="T20" fmla="*/ 1 w 162"/>
                  <a:gd name="T21" fmla="*/ 1 h 1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1"/>
                  <a:gd name="T35" fmla="*/ 162 w 162"/>
                  <a:gd name="T36" fmla="*/ 171 h 17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1">
                    <a:moveTo>
                      <a:pt x="32" y="8"/>
                    </a:moveTo>
                    <a:lnTo>
                      <a:pt x="65" y="0"/>
                    </a:lnTo>
                    <a:lnTo>
                      <a:pt x="101" y="15"/>
                    </a:lnTo>
                    <a:lnTo>
                      <a:pt x="114" y="55"/>
                    </a:lnTo>
                    <a:lnTo>
                      <a:pt x="108" y="118"/>
                    </a:lnTo>
                    <a:lnTo>
                      <a:pt x="106" y="127"/>
                    </a:lnTo>
                    <a:lnTo>
                      <a:pt x="162" y="158"/>
                    </a:lnTo>
                    <a:lnTo>
                      <a:pt x="0" y="171"/>
                    </a:lnTo>
                    <a:lnTo>
                      <a:pt x="8" y="78"/>
                    </a:lnTo>
                    <a:lnTo>
                      <a:pt x="32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9" name="Freeform 205"/>
              <p:cNvSpPr>
                <a:spLocks/>
              </p:cNvSpPr>
              <p:nvPr/>
            </p:nvSpPr>
            <p:spPr bwMode="auto">
              <a:xfrm>
                <a:off x="4050" y="3482"/>
                <a:ext cx="71" cy="42"/>
              </a:xfrm>
              <a:custGeom>
                <a:avLst/>
                <a:gdLst>
                  <a:gd name="T0" fmla="*/ 0 w 143"/>
                  <a:gd name="T1" fmla="*/ 1 h 84"/>
                  <a:gd name="T2" fmla="*/ 0 w 143"/>
                  <a:gd name="T3" fmla="*/ 1 h 84"/>
                  <a:gd name="T4" fmla="*/ 0 w 143"/>
                  <a:gd name="T5" fmla="*/ 1 h 84"/>
                  <a:gd name="T6" fmla="*/ 0 w 143"/>
                  <a:gd name="T7" fmla="*/ 0 h 84"/>
                  <a:gd name="T8" fmla="*/ 0 w 143"/>
                  <a:gd name="T9" fmla="*/ 1 h 84"/>
                  <a:gd name="T10" fmla="*/ 0 w 143"/>
                  <a:gd name="T11" fmla="*/ 1 h 84"/>
                  <a:gd name="T12" fmla="*/ 0 w 143"/>
                  <a:gd name="T13" fmla="*/ 1 h 84"/>
                  <a:gd name="T14" fmla="*/ 0 w 143"/>
                  <a:gd name="T15" fmla="*/ 1 h 84"/>
                  <a:gd name="T16" fmla="*/ 0 w 143"/>
                  <a:gd name="T17" fmla="*/ 1 h 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3"/>
                  <a:gd name="T28" fmla="*/ 0 h 84"/>
                  <a:gd name="T29" fmla="*/ 143 w 143"/>
                  <a:gd name="T30" fmla="*/ 84 h 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3" h="84">
                    <a:moveTo>
                      <a:pt x="0" y="84"/>
                    </a:moveTo>
                    <a:lnTo>
                      <a:pt x="0" y="32"/>
                    </a:lnTo>
                    <a:lnTo>
                      <a:pt x="6" y="25"/>
                    </a:lnTo>
                    <a:lnTo>
                      <a:pt x="143" y="0"/>
                    </a:lnTo>
                    <a:lnTo>
                      <a:pt x="15" y="28"/>
                    </a:lnTo>
                    <a:lnTo>
                      <a:pt x="6" y="36"/>
                    </a:lnTo>
                    <a:lnTo>
                      <a:pt x="6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0" name="Freeform 206"/>
              <p:cNvSpPr>
                <a:spLocks/>
              </p:cNvSpPr>
              <p:nvPr/>
            </p:nvSpPr>
            <p:spPr bwMode="auto">
              <a:xfrm>
                <a:off x="4065" y="3490"/>
                <a:ext cx="91" cy="220"/>
              </a:xfrm>
              <a:custGeom>
                <a:avLst/>
                <a:gdLst>
                  <a:gd name="T0" fmla="*/ 1 w 180"/>
                  <a:gd name="T1" fmla="*/ 0 h 441"/>
                  <a:gd name="T2" fmla="*/ 1 w 180"/>
                  <a:gd name="T3" fmla="*/ 0 h 441"/>
                  <a:gd name="T4" fmla="*/ 1 w 180"/>
                  <a:gd name="T5" fmla="*/ 0 h 441"/>
                  <a:gd name="T6" fmla="*/ 0 w 180"/>
                  <a:gd name="T7" fmla="*/ 0 h 441"/>
                  <a:gd name="T8" fmla="*/ 1 w 180"/>
                  <a:gd name="T9" fmla="*/ 0 h 441"/>
                  <a:gd name="T10" fmla="*/ 1 w 180"/>
                  <a:gd name="T11" fmla="*/ 0 h 441"/>
                  <a:gd name="T12" fmla="*/ 1 w 180"/>
                  <a:gd name="T13" fmla="*/ 0 h 441"/>
                  <a:gd name="T14" fmla="*/ 1 w 180"/>
                  <a:gd name="T15" fmla="*/ 0 h 441"/>
                  <a:gd name="T16" fmla="*/ 1 w 180"/>
                  <a:gd name="T17" fmla="*/ 0 h 441"/>
                  <a:gd name="T18" fmla="*/ 1 w 180"/>
                  <a:gd name="T19" fmla="*/ 0 h 4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0"/>
                  <a:gd name="T31" fmla="*/ 0 h 441"/>
                  <a:gd name="T32" fmla="*/ 180 w 180"/>
                  <a:gd name="T33" fmla="*/ 441 h 44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0" h="441">
                    <a:moveTo>
                      <a:pt x="28" y="6"/>
                    </a:moveTo>
                    <a:lnTo>
                      <a:pt x="110" y="426"/>
                    </a:lnTo>
                    <a:lnTo>
                      <a:pt x="7" y="414"/>
                    </a:lnTo>
                    <a:lnTo>
                      <a:pt x="0" y="422"/>
                    </a:lnTo>
                    <a:lnTo>
                      <a:pt x="180" y="441"/>
                    </a:lnTo>
                    <a:lnTo>
                      <a:pt x="180" y="435"/>
                    </a:lnTo>
                    <a:lnTo>
                      <a:pt x="117" y="426"/>
                    </a:lnTo>
                    <a:lnTo>
                      <a:pt x="34" y="0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1" name="Freeform 207"/>
              <p:cNvSpPr>
                <a:spLocks/>
              </p:cNvSpPr>
              <p:nvPr/>
            </p:nvSpPr>
            <p:spPr bwMode="auto">
              <a:xfrm>
                <a:off x="4099" y="3702"/>
                <a:ext cx="47" cy="109"/>
              </a:xfrm>
              <a:custGeom>
                <a:avLst/>
                <a:gdLst>
                  <a:gd name="T0" fmla="*/ 0 w 95"/>
                  <a:gd name="T1" fmla="*/ 1 h 216"/>
                  <a:gd name="T2" fmla="*/ 0 w 95"/>
                  <a:gd name="T3" fmla="*/ 1 h 216"/>
                  <a:gd name="T4" fmla="*/ 0 w 95"/>
                  <a:gd name="T5" fmla="*/ 0 h 216"/>
                  <a:gd name="T6" fmla="*/ 0 w 95"/>
                  <a:gd name="T7" fmla="*/ 1 h 216"/>
                  <a:gd name="T8" fmla="*/ 0 w 95"/>
                  <a:gd name="T9" fmla="*/ 1 h 216"/>
                  <a:gd name="T10" fmla="*/ 0 w 95"/>
                  <a:gd name="T11" fmla="*/ 1 h 2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5"/>
                  <a:gd name="T19" fmla="*/ 0 h 216"/>
                  <a:gd name="T20" fmla="*/ 95 w 95"/>
                  <a:gd name="T21" fmla="*/ 216 h 2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5" h="216">
                    <a:moveTo>
                      <a:pt x="95" y="216"/>
                    </a:moveTo>
                    <a:lnTo>
                      <a:pt x="0" y="9"/>
                    </a:lnTo>
                    <a:lnTo>
                      <a:pt x="4" y="0"/>
                    </a:lnTo>
                    <a:lnTo>
                      <a:pt x="95" y="201"/>
                    </a:lnTo>
                    <a:lnTo>
                      <a:pt x="95" y="2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2" name="Freeform 208"/>
              <p:cNvSpPr>
                <a:spLocks/>
              </p:cNvSpPr>
              <p:nvPr/>
            </p:nvSpPr>
            <p:spPr bwMode="auto">
              <a:xfrm>
                <a:off x="3981" y="3534"/>
                <a:ext cx="32" cy="346"/>
              </a:xfrm>
              <a:custGeom>
                <a:avLst/>
                <a:gdLst>
                  <a:gd name="T0" fmla="*/ 0 w 65"/>
                  <a:gd name="T1" fmla="*/ 1 h 692"/>
                  <a:gd name="T2" fmla="*/ 0 w 65"/>
                  <a:gd name="T3" fmla="*/ 1 h 692"/>
                  <a:gd name="T4" fmla="*/ 0 w 65"/>
                  <a:gd name="T5" fmla="*/ 1 h 692"/>
                  <a:gd name="T6" fmla="*/ 0 w 65"/>
                  <a:gd name="T7" fmla="*/ 1 h 692"/>
                  <a:gd name="T8" fmla="*/ 0 w 65"/>
                  <a:gd name="T9" fmla="*/ 1 h 692"/>
                  <a:gd name="T10" fmla="*/ 0 w 65"/>
                  <a:gd name="T11" fmla="*/ 1 h 692"/>
                  <a:gd name="T12" fmla="*/ 0 w 65"/>
                  <a:gd name="T13" fmla="*/ 0 h 692"/>
                  <a:gd name="T14" fmla="*/ 0 w 65"/>
                  <a:gd name="T15" fmla="*/ 1 h 692"/>
                  <a:gd name="T16" fmla="*/ 0 w 65"/>
                  <a:gd name="T17" fmla="*/ 1 h 692"/>
                  <a:gd name="T18" fmla="*/ 0 w 65"/>
                  <a:gd name="T19" fmla="*/ 1 h 692"/>
                  <a:gd name="T20" fmla="*/ 0 w 65"/>
                  <a:gd name="T21" fmla="*/ 1 h 692"/>
                  <a:gd name="T22" fmla="*/ 0 w 65"/>
                  <a:gd name="T23" fmla="*/ 1 h 692"/>
                  <a:gd name="T24" fmla="*/ 0 w 65"/>
                  <a:gd name="T25" fmla="*/ 1 h 692"/>
                  <a:gd name="T26" fmla="*/ 0 w 65"/>
                  <a:gd name="T27" fmla="*/ 1 h 692"/>
                  <a:gd name="T28" fmla="*/ 0 w 65"/>
                  <a:gd name="T29" fmla="*/ 1 h 692"/>
                  <a:gd name="T30" fmla="*/ 0 w 65"/>
                  <a:gd name="T31" fmla="*/ 1 h 692"/>
                  <a:gd name="T32" fmla="*/ 0 w 65"/>
                  <a:gd name="T33" fmla="*/ 1 h 692"/>
                  <a:gd name="T34" fmla="*/ 0 w 65"/>
                  <a:gd name="T35" fmla="*/ 1 h 692"/>
                  <a:gd name="T36" fmla="*/ 0 w 65"/>
                  <a:gd name="T37" fmla="*/ 1 h 692"/>
                  <a:gd name="T38" fmla="*/ 0 w 65"/>
                  <a:gd name="T39" fmla="*/ 1 h 692"/>
                  <a:gd name="T40" fmla="*/ 0 w 65"/>
                  <a:gd name="T41" fmla="*/ 1 h 692"/>
                  <a:gd name="T42" fmla="*/ 0 w 65"/>
                  <a:gd name="T43" fmla="*/ 1 h 692"/>
                  <a:gd name="T44" fmla="*/ 0 w 65"/>
                  <a:gd name="T45" fmla="*/ 1 h 692"/>
                  <a:gd name="T46" fmla="*/ 0 w 65"/>
                  <a:gd name="T47" fmla="*/ 1 h 692"/>
                  <a:gd name="T48" fmla="*/ 0 w 65"/>
                  <a:gd name="T49" fmla="*/ 1 h 692"/>
                  <a:gd name="T50" fmla="*/ 0 w 65"/>
                  <a:gd name="T51" fmla="*/ 1 h 692"/>
                  <a:gd name="T52" fmla="*/ 0 w 65"/>
                  <a:gd name="T53" fmla="*/ 1 h 692"/>
                  <a:gd name="T54" fmla="*/ 0 w 65"/>
                  <a:gd name="T55" fmla="*/ 1 h 692"/>
                  <a:gd name="T56" fmla="*/ 0 w 65"/>
                  <a:gd name="T57" fmla="*/ 1 h 692"/>
                  <a:gd name="T58" fmla="*/ 0 w 65"/>
                  <a:gd name="T59" fmla="*/ 1 h 692"/>
                  <a:gd name="T60" fmla="*/ 0 w 65"/>
                  <a:gd name="T61" fmla="*/ 1 h 692"/>
                  <a:gd name="T62" fmla="*/ 0 w 65"/>
                  <a:gd name="T63" fmla="*/ 1 h 692"/>
                  <a:gd name="T64" fmla="*/ 0 w 65"/>
                  <a:gd name="T65" fmla="*/ 1 h 692"/>
                  <a:gd name="T66" fmla="*/ 0 w 65"/>
                  <a:gd name="T67" fmla="*/ 1 h 692"/>
                  <a:gd name="T68" fmla="*/ 0 w 65"/>
                  <a:gd name="T69" fmla="*/ 1 h 692"/>
                  <a:gd name="T70" fmla="*/ 0 w 65"/>
                  <a:gd name="T71" fmla="*/ 1 h 692"/>
                  <a:gd name="T72" fmla="*/ 0 w 65"/>
                  <a:gd name="T73" fmla="*/ 1 h 692"/>
                  <a:gd name="T74" fmla="*/ 0 w 65"/>
                  <a:gd name="T75" fmla="*/ 1 h 692"/>
                  <a:gd name="T76" fmla="*/ 0 w 65"/>
                  <a:gd name="T77" fmla="*/ 1 h 692"/>
                  <a:gd name="T78" fmla="*/ 0 w 65"/>
                  <a:gd name="T79" fmla="*/ 1 h 692"/>
                  <a:gd name="T80" fmla="*/ 0 w 65"/>
                  <a:gd name="T81" fmla="*/ 1 h 692"/>
                  <a:gd name="T82" fmla="*/ 0 w 65"/>
                  <a:gd name="T83" fmla="*/ 1 h 692"/>
                  <a:gd name="T84" fmla="*/ 0 w 65"/>
                  <a:gd name="T85" fmla="*/ 1 h 692"/>
                  <a:gd name="T86" fmla="*/ 0 w 65"/>
                  <a:gd name="T87" fmla="*/ 1 h 692"/>
                  <a:gd name="T88" fmla="*/ 0 w 65"/>
                  <a:gd name="T89" fmla="*/ 1 h 692"/>
                  <a:gd name="T90" fmla="*/ 0 w 65"/>
                  <a:gd name="T91" fmla="*/ 1 h 692"/>
                  <a:gd name="T92" fmla="*/ 0 w 65"/>
                  <a:gd name="T93" fmla="*/ 1 h 692"/>
                  <a:gd name="T94" fmla="*/ 0 w 65"/>
                  <a:gd name="T95" fmla="*/ 1 h 692"/>
                  <a:gd name="T96" fmla="*/ 0 w 65"/>
                  <a:gd name="T97" fmla="*/ 1 h 692"/>
                  <a:gd name="T98" fmla="*/ 0 w 65"/>
                  <a:gd name="T99" fmla="*/ 1 h 692"/>
                  <a:gd name="T100" fmla="*/ 0 w 65"/>
                  <a:gd name="T101" fmla="*/ 1 h 692"/>
                  <a:gd name="T102" fmla="*/ 0 w 65"/>
                  <a:gd name="T103" fmla="*/ 1 h 692"/>
                  <a:gd name="T104" fmla="*/ 0 w 65"/>
                  <a:gd name="T105" fmla="*/ 1 h 692"/>
                  <a:gd name="T106" fmla="*/ 0 w 65"/>
                  <a:gd name="T107" fmla="*/ 1 h 692"/>
                  <a:gd name="T108" fmla="*/ 0 w 65"/>
                  <a:gd name="T109" fmla="*/ 1 h 69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5"/>
                  <a:gd name="T166" fmla="*/ 0 h 692"/>
                  <a:gd name="T167" fmla="*/ 65 w 65"/>
                  <a:gd name="T168" fmla="*/ 692 h 69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5" h="692">
                    <a:moveTo>
                      <a:pt x="65" y="692"/>
                    </a:moveTo>
                    <a:lnTo>
                      <a:pt x="65" y="304"/>
                    </a:lnTo>
                    <a:lnTo>
                      <a:pt x="54" y="304"/>
                    </a:lnTo>
                    <a:lnTo>
                      <a:pt x="54" y="272"/>
                    </a:lnTo>
                    <a:lnTo>
                      <a:pt x="65" y="242"/>
                    </a:lnTo>
                    <a:lnTo>
                      <a:pt x="65" y="4"/>
                    </a:lnTo>
                    <a:lnTo>
                      <a:pt x="0" y="0"/>
                    </a:lnTo>
                    <a:lnTo>
                      <a:pt x="48" y="21"/>
                    </a:lnTo>
                    <a:lnTo>
                      <a:pt x="0" y="27"/>
                    </a:lnTo>
                    <a:lnTo>
                      <a:pt x="48" y="44"/>
                    </a:lnTo>
                    <a:lnTo>
                      <a:pt x="0" y="56"/>
                    </a:lnTo>
                    <a:lnTo>
                      <a:pt x="48" y="71"/>
                    </a:lnTo>
                    <a:lnTo>
                      <a:pt x="0" y="84"/>
                    </a:lnTo>
                    <a:lnTo>
                      <a:pt x="48" y="99"/>
                    </a:lnTo>
                    <a:lnTo>
                      <a:pt x="0" y="111"/>
                    </a:lnTo>
                    <a:lnTo>
                      <a:pt x="48" y="128"/>
                    </a:lnTo>
                    <a:lnTo>
                      <a:pt x="0" y="139"/>
                    </a:lnTo>
                    <a:lnTo>
                      <a:pt x="48" y="154"/>
                    </a:lnTo>
                    <a:lnTo>
                      <a:pt x="0" y="164"/>
                    </a:lnTo>
                    <a:lnTo>
                      <a:pt x="48" y="185"/>
                    </a:lnTo>
                    <a:lnTo>
                      <a:pt x="0" y="194"/>
                    </a:lnTo>
                    <a:lnTo>
                      <a:pt x="48" y="211"/>
                    </a:lnTo>
                    <a:lnTo>
                      <a:pt x="0" y="223"/>
                    </a:lnTo>
                    <a:lnTo>
                      <a:pt x="48" y="238"/>
                    </a:lnTo>
                    <a:lnTo>
                      <a:pt x="0" y="251"/>
                    </a:lnTo>
                    <a:lnTo>
                      <a:pt x="48" y="265"/>
                    </a:lnTo>
                    <a:lnTo>
                      <a:pt x="0" y="282"/>
                    </a:lnTo>
                    <a:lnTo>
                      <a:pt x="48" y="297"/>
                    </a:lnTo>
                    <a:lnTo>
                      <a:pt x="0" y="314"/>
                    </a:lnTo>
                    <a:lnTo>
                      <a:pt x="48" y="331"/>
                    </a:lnTo>
                    <a:lnTo>
                      <a:pt x="0" y="346"/>
                    </a:lnTo>
                    <a:lnTo>
                      <a:pt x="48" y="361"/>
                    </a:lnTo>
                    <a:lnTo>
                      <a:pt x="0" y="377"/>
                    </a:lnTo>
                    <a:lnTo>
                      <a:pt x="48" y="394"/>
                    </a:lnTo>
                    <a:lnTo>
                      <a:pt x="0" y="409"/>
                    </a:lnTo>
                    <a:lnTo>
                      <a:pt x="48" y="424"/>
                    </a:lnTo>
                    <a:lnTo>
                      <a:pt x="0" y="441"/>
                    </a:lnTo>
                    <a:lnTo>
                      <a:pt x="48" y="457"/>
                    </a:lnTo>
                    <a:lnTo>
                      <a:pt x="0" y="472"/>
                    </a:lnTo>
                    <a:lnTo>
                      <a:pt x="48" y="489"/>
                    </a:lnTo>
                    <a:lnTo>
                      <a:pt x="0" y="504"/>
                    </a:lnTo>
                    <a:lnTo>
                      <a:pt x="48" y="521"/>
                    </a:lnTo>
                    <a:lnTo>
                      <a:pt x="0" y="538"/>
                    </a:lnTo>
                    <a:lnTo>
                      <a:pt x="48" y="553"/>
                    </a:lnTo>
                    <a:lnTo>
                      <a:pt x="0" y="569"/>
                    </a:lnTo>
                    <a:lnTo>
                      <a:pt x="48" y="582"/>
                    </a:lnTo>
                    <a:lnTo>
                      <a:pt x="0" y="597"/>
                    </a:lnTo>
                    <a:lnTo>
                      <a:pt x="48" y="607"/>
                    </a:lnTo>
                    <a:lnTo>
                      <a:pt x="0" y="624"/>
                    </a:lnTo>
                    <a:lnTo>
                      <a:pt x="48" y="635"/>
                    </a:lnTo>
                    <a:lnTo>
                      <a:pt x="0" y="652"/>
                    </a:lnTo>
                    <a:lnTo>
                      <a:pt x="48" y="669"/>
                    </a:lnTo>
                    <a:lnTo>
                      <a:pt x="0" y="685"/>
                    </a:lnTo>
                    <a:lnTo>
                      <a:pt x="65" y="6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" name="Freeform 209"/>
              <p:cNvSpPr>
                <a:spLocks/>
              </p:cNvSpPr>
              <p:nvPr/>
            </p:nvSpPr>
            <p:spPr bwMode="auto">
              <a:xfrm>
                <a:off x="3931" y="3534"/>
                <a:ext cx="34" cy="346"/>
              </a:xfrm>
              <a:custGeom>
                <a:avLst/>
                <a:gdLst>
                  <a:gd name="T0" fmla="*/ 0 w 66"/>
                  <a:gd name="T1" fmla="*/ 1 h 692"/>
                  <a:gd name="T2" fmla="*/ 0 w 66"/>
                  <a:gd name="T3" fmla="*/ 1 h 692"/>
                  <a:gd name="T4" fmla="*/ 1 w 66"/>
                  <a:gd name="T5" fmla="*/ 0 h 692"/>
                  <a:gd name="T6" fmla="*/ 1 w 66"/>
                  <a:gd name="T7" fmla="*/ 1 h 692"/>
                  <a:gd name="T8" fmla="*/ 1 w 66"/>
                  <a:gd name="T9" fmla="*/ 1 h 692"/>
                  <a:gd name="T10" fmla="*/ 1 w 66"/>
                  <a:gd name="T11" fmla="*/ 1 h 692"/>
                  <a:gd name="T12" fmla="*/ 1 w 66"/>
                  <a:gd name="T13" fmla="*/ 1 h 692"/>
                  <a:gd name="T14" fmla="*/ 1 w 66"/>
                  <a:gd name="T15" fmla="*/ 1 h 692"/>
                  <a:gd name="T16" fmla="*/ 1 w 66"/>
                  <a:gd name="T17" fmla="*/ 1 h 692"/>
                  <a:gd name="T18" fmla="*/ 1 w 66"/>
                  <a:gd name="T19" fmla="*/ 1 h 692"/>
                  <a:gd name="T20" fmla="*/ 1 w 66"/>
                  <a:gd name="T21" fmla="*/ 1 h 692"/>
                  <a:gd name="T22" fmla="*/ 1 w 66"/>
                  <a:gd name="T23" fmla="*/ 1 h 692"/>
                  <a:gd name="T24" fmla="*/ 1 w 66"/>
                  <a:gd name="T25" fmla="*/ 1 h 692"/>
                  <a:gd name="T26" fmla="*/ 1 w 66"/>
                  <a:gd name="T27" fmla="*/ 1 h 692"/>
                  <a:gd name="T28" fmla="*/ 1 w 66"/>
                  <a:gd name="T29" fmla="*/ 1 h 692"/>
                  <a:gd name="T30" fmla="*/ 1 w 66"/>
                  <a:gd name="T31" fmla="*/ 1 h 692"/>
                  <a:gd name="T32" fmla="*/ 1 w 66"/>
                  <a:gd name="T33" fmla="*/ 1 h 692"/>
                  <a:gd name="T34" fmla="*/ 1 w 66"/>
                  <a:gd name="T35" fmla="*/ 1 h 692"/>
                  <a:gd name="T36" fmla="*/ 1 w 66"/>
                  <a:gd name="T37" fmla="*/ 1 h 692"/>
                  <a:gd name="T38" fmla="*/ 1 w 66"/>
                  <a:gd name="T39" fmla="*/ 1 h 692"/>
                  <a:gd name="T40" fmla="*/ 1 w 66"/>
                  <a:gd name="T41" fmla="*/ 1 h 692"/>
                  <a:gd name="T42" fmla="*/ 1 w 66"/>
                  <a:gd name="T43" fmla="*/ 1 h 692"/>
                  <a:gd name="T44" fmla="*/ 1 w 66"/>
                  <a:gd name="T45" fmla="*/ 1 h 692"/>
                  <a:gd name="T46" fmla="*/ 1 w 66"/>
                  <a:gd name="T47" fmla="*/ 1 h 692"/>
                  <a:gd name="T48" fmla="*/ 1 w 66"/>
                  <a:gd name="T49" fmla="*/ 1 h 692"/>
                  <a:gd name="T50" fmla="*/ 1 w 66"/>
                  <a:gd name="T51" fmla="*/ 1 h 692"/>
                  <a:gd name="T52" fmla="*/ 1 w 66"/>
                  <a:gd name="T53" fmla="*/ 1 h 692"/>
                  <a:gd name="T54" fmla="*/ 1 w 66"/>
                  <a:gd name="T55" fmla="*/ 1 h 692"/>
                  <a:gd name="T56" fmla="*/ 1 w 66"/>
                  <a:gd name="T57" fmla="*/ 1 h 692"/>
                  <a:gd name="T58" fmla="*/ 1 w 66"/>
                  <a:gd name="T59" fmla="*/ 1 h 692"/>
                  <a:gd name="T60" fmla="*/ 1 w 66"/>
                  <a:gd name="T61" fmla="*/ 1 h 692"/>
                  <a:gd name="T62" fmla="*/ 1 w 66"/>
                  <a:gd name="T63" fmla="*/ 1 h 692"/>
                  <a:gd name="T64" fmla="*/ 1 w 66"/>
                  <a:gd name="T65" fmla="*/ 1 h 692"/>
                  <a:gd name="T66" fmla="*/ 1 w 66"/>
                  <a:gd name="T67" fmla="*/ 1 h 692"/>
                  <a:gd name="T68" fmla="*/ 1 w 66"/>
                  <a:gd name="T69" fmla="*/ 1 h 692"/>
                  <a:gd name="T70" fmla="*/ 1 w 66"/>
                  <a:gd name="T71" fmla="*/ 1 h 692"/>
                  <a:gd name="T72" fmla="*/ 1 w 66"/>
                  <a:gd name="T73" fmla="*/ 1 h 692"/>
                  <a:gd name="T74" fmla="*/ 1 w 66"/>
                  <a:gd name="T75" fmla="*/ 1 h 692"/>
                  <a:gd name="T76" fmla="*/ 1 w 66"/>
                  <a:gd name="T77" fmla="*/ 1 h 692"/>
                  <a:gd name="T78" fmla="*/ 1 w 66"/>
                  <a:gd name="T79" fmla="*/ 1 h 692"/>
                  <a:gd name="T80" fmla="*/ 1 w 66"/>
                  <a:gd name="T81" fmla="*/ 1 h 692"/>
                  <a:gd name="T82" fmla="*/ 1 w 66"/>
                  <a:gd name="T83" fmla="*/ 1 h 692"/>
                  <a:gd name="T84" fmla="*/ 1 w 66"/>
                  <a:gd name="T85" fmla="*/ 1 h 692"/>
                  <a:gd name="T86" fmla="*/ 1 w 66"/>
                  <a:gd name="T87" fmla="*/ 1 h 692"/>
                  <a:gd name="T88" fmla="*/ 1 w 66"/>
                  <a:gd name="T89" fmla="*/ 1 h 692"/>
                  <a:gd name="T90" fmla="*/ 1 w 66"/>
                  <a:gd name="T91" fmla="*/ 1 h 692"/>
                  <a:gd name="T92" fmla="*/ 1 w 66"/>
                  <a:gd name="T93" fmla="*/ 1 h 692"/>
                  <a:gd name="T94" fmla="*/ 1 w 66"/>
                  <a:gd name="T95" fmla="*/ 1 h 692"/>
                  <a:gd name="T96" fmla="*/ 1 w 66"/>
                  <a:gd name="T97" fmla="*/ 1 h 692"/>
                  <a:gd name="T98" fmla="*/ 0 w 66"/>
                  <a:gd name="T99" fmla="*/ 1 h 692"/>
                  <a:gd name="T100" fmla="*/ 0 w 66"/>
                  <a:gd name="T101" fmla="*/ 1 h 69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6"/>
                  <a:gd name="T154" fmla="*/ 0 h 692"/>
                  <a:gd name="T155" fmla="*/ 66 w 66"/>
                  <a:gd name="T156" fmla="*/ 692 h 69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6" h="692">
                    <a:moveTo>
                      <a:pt x="0" y="692"/>
                    </a:moveTo>
                    <a:lnTo>
                      <a:pt x="0" y="4"/>
                    </a:lnTo>
                    <a:lnTo>
                      <a:pt x="66" y="0"/>
                    </a:lnTo>
                    <a:lnTo>
                      <a:pt x="19" y="21"/>
                    </a:lnTo>
                    <a:lnTo>
                      <a:pt x="66" y="27"/>
                    </a:lnTo>
                    <a:lnTo>
                      <a:pt x="19" y="44"/>
                    </a:lnTo>
                    <a:lnTo>
                      <a:pt x="66" y="56"/>
                    </a:lnTo>
                    <a:lnTo>
                      <a:pt x="19" y="71"/>
                    </a:lnTo>
                    <a:lnTo>
                      <a:pt x="66" y="84"/>
                    </a:lnTo>
                    <a:lnTo>
                      <a:pt x="19" y="99"/>
                    </a:lnTo>
                    <a:lnTo>
                      <a:pt x="66" y="111"/>
                    </a:lnTo>
                    <a:lnTo>
                      <a:pt x="19" y="128"/>
                    </a:lnTo>
                    <a:lnTo>
                      <a:pt x="66" y="139"/>
                    </a:lnTo>
                    <a:lnTo>
                      <a:pt x="19" y="154"/>
                    </a:lnTo>
                    <a:lnTo>
                      <a:pt x="66" y="164"/>
                    </a:lnTo>
                    <a:lnTo>
                      <a:pt x="19" y="185"/>
                    </a:lnTo>
                    <a:lnTo>
                      <a:pt x="66" y="194"/>
                    </a:lnTo>
                    <a:lnTo>
                      <a:pt x="19" y="211"/>
                    </a:lnTo>
                    <a:lnTo>
                      <a:pt x="66" y="223"/>
                    </a:lnTo>
                    <a:lnTo>
                      <a:pt x="19" y="238"/>
                    </a:lnTo>
                    <a:lnTo>
                      <a:pt x="66" y="251"/>
                    </a:lnTo>
                    <a:lnTo>
                      <a:pt x="19" y="265"/>
                    </a:lnTo>
                    <a:lnTo>
                      <a:pt x="66" y="282"/>
                    </a:lnTo>
                    <a:lnTo>
                      <a:pt x="19" y="297"/>
                    </a:lnTo>
                    <a:lnTo>
                      <a:pt x="66" y="314"/>
                    </a:lnTo>
                    <a:lnTo>
                      <a:pt x="19" y="331"/>
                    </a:lnTo>
                    <a:lnTo>
                      <a:pt x="66" y="346"/>
                    </a:lnTo>
                    <a:lnTo>
                      <a:pt x="19" y="361"/>
                    </a:lnTo>
                    <a:lnTo>
                      <a:pt x="66" y="377"/>
                    </a:lnTo>
                    <a:lnTo>
                      <a:pt x="19" y="394"/>
                    </a:lnTo>
                    <a:lnTo>
                      <a:pt x="66" y="409"/>
                    </a:lnTo>
                    <a:lnTo>
                      <a:pt x="19" y="424"/>
                    </a:lnTo>
                    <a:lnTo>
                      <a:pt x="66" y="441"/>
                    </a:lnTo>
                    <a:lnTo>
                      <a:pt x="19" y="457"/>
                    </a:lnTo>
                    <a:lnTo>
                      <a:pt x="66" y="472"/>
                    </a:lnTo>
                    <a:lnTo>
                      <a:pt x="19" y="489"/>
                    </a:lnTo>
                    <a:lnTo>
                      <a:pt x="66" y="504"/>
                    </a:lnTo>
                    <a:lnTo>
                      <a:pt x="19" y="521"/>
                    </a:lnTo>
                    <a:lnTo>
                      <a:pt x="66" y="538"/>
                    </a:lnTo>
                    <a:lnTo>
                      <a:pt x="19" y="553"/>
                    </a:lnTo>
                    <a:lnTo>
                      <a:pt x="66" y="569"/>
                    </a:lnTo>
                    <a:lnTo>
                      <a:pt x="19" y="582"/>
                    </a:lnTo>
                    <a:lnTo>
                      <a:pt x="66" y="597"/>
                    </a:lnTo>
                    <a:lnTo>
                      <a:pt x="19" y="607"/>
                    </a:lnTo>
                    <a:lnTo>
                      <a:pt x="66" y="624"/>
                    </a:lnTo>
                    <a:lnTo>
                      <a:pt x="19" y="635"/>
                    </a:lnTo>
                    <a:lnTo>
                      <a:pt x="66" y="652"/>
                    </a:lnTo>
                    <a:lnTo>
                      <a:pt x="19" y="669"/>
                    </a:lnTo>
                    <a:lnTo>
                      <a:pt x="66" y="685"/>
                    </a:lnTo>
                    <a:lnTo>
                      <a:pt x="0" y="6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4" name="Freeform 210"/>
              <p:cNvSpPr>
                <a:spLocks/>
              </p:cNvSpPr>
              <p:nvPr/>
            </p:nvSpPr>
            <p:spPr bwMode="auto">
              <a:xfrm>
                <a:off x="3937" y="3506"/>
                <a:ext cx="34" cy="22"/>
              </a:xfrm>
              <a:custGeom>
                <a:avLst/>
                <a:gdLst>
                  <a:gd name="T0" fmla="*/ 0 w 68"/>
                  <a:gd name="T1" fmla="*/ 1 h 44"/>
                  <a:gd name="T2" fmla="*/ 1 w 68"/>
                  <a:gd name="T3" fmla="*/ 0 h 44"/>
                  <a:gd name="T4" fmla="*/ 1 w 68"/>
                  <a:gd name="T5" fmla="*/ 0 h 44"/>
                  <a:gd name="T6" fmla="*/ 1 w 68"/>
                  <a:gd name="T7" fmla="*/ 1 h 44"/>
                  <a:gd name="T8" fmla="*/ 1 w 68"/>
                  <a:gd name="T9" fmla="*/ 1 h 44"/>
                  <a:gd name="T10" fmla="*/ 1 w 68"/>
                  <a:gd name="T11" fmla="*/ 1 h 44"/>
                  <a:gd name="T12" fmla="*/ 1 w 68"/>
                  <a:gd name="T13" fmla="*/ 1 h 44"/>
                  <a:gd name="T14" fmla="*/ 0 w 68"/>
                  <a:gd name="T15" fmla="*/ 1 h 44"/>
                  <a:gd name="T16" fmla="*/ 0 w 68"/>
                  <a:gd name="T17" fmla="*/ 1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8"/>
                  <a:gd name="T28" fmla="*/ 0 h 44"/>
                  <a:gd name="T29" fmla="*/ 68 w 68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8" h="44">
                    <a:moveTo>
                      <a:pt x="0" y="44"/>
                    </a:moveTo>
                    <a:lnTo>
                      <a:pt x="44" y="0"/>
                    </a:lnTo>
                    <a:lnTo>
                      <a:pt x="68" y="0"/>
                    </a:lnTo>
                    <a:lnTo>
                      <a:pt x="48" y="8"/>
                    </a:lnTo>
                    <a:lnTo>
                      <a:pt x="65" y="18"/>
                    </a:lnTo>
                    <a:lnTo>
                      <a:pt x="44" y="27"/>
                    </a:lnTo>
                    <a:lnTo>
                      <a:pt x="65" y="42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5" name="Freeform 211"/>
              <p:cNvSpPr>
                <a:spLocks/>
              </p:cNvSpPr>
              <p:nvPr/>
            </p:nvSpPr>
            <p:spPr bwMode="auto">
              <a:xfrm>
                <a:off x="3975" y="3506"/>
                <a:ext cx="33" cy="22"/>
              </a:xfrm>
              <a:custGeom>
                <a:avLst/>
                <a:gdLst>
                  <a:gd name="T0" fmla="*/ 0 w 67"/>
                  <a:gd name="T1" fmla="*/ 1 h 44"/>
                  <a:gd name="T2" fmla="*/ 0 w 67"/>
                  <a:gd name="T3" fmla="*/ 0 h 44"/>
                  <a:gd name="T4" fmla="*/ 0 w 67"/>
                  <a:gd name="T5" fmla="*/ 0 h 44"/>
                  <a:gd name="T6" fmla="*/ 0 w 67"/>
                  <a:gd name="T7" fmla="*/ 1 h 44"/>
                  <a:gd name="T8" fmla="*/ 0 w 67"/>
                  <a:gd name="T9" fmla="*/ 1 h 44"/>
                  <a:gd name="T10" fmla="*/ 0 w 67"/>
                  <a:gd name="T11" fmla="*/ 1 h 44"/>
                  <a:gd name="T12" fmla="*/ 0 w 67"/>
                  <a:gd name="T13" fmla="*/ 1 h 44"/>
                  <a:gd name="T14" fmla="*/ 0 w 67"/>
                  <a:gd name="T15" fmla="*/ 1 h 44"/>
                  <a:gd name="T16" fmla="*/ 0 w 67"/>
                  <a:gd name="T17" fmla="*/ 1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7"/>
                  <a:gd name="T28" fmla="*/ 0 h 44"/>
                  <a:gd name="T29" fmla="*/ 67 w 67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7" h="44">
                    <a:moveTo>
                      <a:pt x="67" y="44"/>
                    </a:moveTo>
                    <a:lnTo>
                      <a:pt x="25" y="0"/>
                    </a:lnTo>
                    <a:lnTo>
                      <a:pt x="0" y="0"/>
                    </a:lnTo>
                    <a:lnTo>
                      <a:pt x="21" y="8"/>
                    </a:lnTo>
                    <a:lnTo>
                      <a:pt x="4" y="18"/>
                    </a:lnTo>
                    <a:lnTo>
                      <a:pt x="25" y="27"/>
                    </a:lnTo>
                    <a:lnTo>
                      <a:pt x="4" y="42"/>
                    </a:lnTo>
                    <a:lnTo>
                      <a:pt x="67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6" name="Freeform 212"/>
              <p:cNvSpPr>
                <a:spLocks/>
              </p:cNvSpPr>
              <p:nvPr/>
            </p:nvSpPr>
            <p:spPr bwMode="auto">
              <a:xfrm>
                <a:off x="3961" y="3232"/>
                <a:ext cx="8" cy="274"/>
              </a:xfrm>
              <a:custGeom>
                <a:avLst/>
                <a:gdLst>
                  <a:gd name="T0" fmla="*/ 0 w 17"/>
                  <a:gd name="T1" fmla="*/ 1 h 547"/>
                  <a:gd name="T2" fmla="*/ 0 w 17"/>
                  <a:gd name="T3" fmla="*/ 1 h 547"/>
                  <a:gd name="T4" fmla="*/ 0 w 17"/>
                  <a:gd name="T5" fmla="*/ 1 h 547"/>
                  <a:gd name="T6" fmla="*/ 0 w 17"/>
                  <a:gd name="T7" fmla="*/ 0 h 547"/>
                  <a:gd name="T8" fmla="*/ 0 w 17"/>
                  <a:gd name="T9" fmla="*/ 1 h 547"/>
                  <a:gd name="T10" fmla="*/ 0 w 17"/>
                  <a:gd name="T11" fmla="*/ 1 h 547"/>
                  <a:gd name="T12" fmla="*/ 0 w 17"/>
                  <a:gd name="T13" fmla="*/ 1 h 547"/>
                  <a:gd name="T14" fmla="*/ 0 w 17"/>
                  <a:gd name="T15" fmla="*/ 1 h 547"/>
                  <a:gd name="T16" fmla="*/ 0 w 17"/>
                  <a:gd name="T17" fmla="*/ 1 h 547"/>
                  <a:gd name="T18" fmla="*/ 0 w 17"/>
                  <a:gd name="T19" fmla="*/ 1 h 547"/>
                  <a:gd name="T20" fmla="*/ 0 w 17"/>
                  <a:gd name="T21" fmla="*/ 1 h 547"/>
                  <a:gd name="T22" fmla="*/ 0 w 17"/>
                  <a:gd name="T23" fmla="*/ 1 h 547"/>
                  <a:gd name="T24" fmla="*/ 0 w 17"/>
                  <a:gd name="T25" fmla="*/ 1 h 547"/>
                  <a:gd name="T26" fmla="*/ 0 w 17"/>
                  <a:gd name="T27" fmla="*/ 1 h 547"/>
                  <a:gd name="T28" fmla="*/ 0 w 17"/>
                  <a:gd name="T29" fmla="*/ 1 h 547"/>
                  <a:gd name="T30" fmla="*/ 0 w 17"/>
                  <a:gd name="T31" fmla="*/ 1 h 547"/>
                  <a:gd name="T32" fmla="*/ 0 w 17"/>
                  <a:gd name="T33" fmla="*/ 1 h 547"/>
                  <a:gd name="T34" fmla="*/ 0 w 17"/>
                  <a:gd name="T35" fmla="*/ 1 h 547"/>
                  <a:gd name="T36" fmla="*/ 0 w 17"/>
                  <a:gd name="T37" fmla="*/ 1 h 547"/>
                  <a:gd name="T38" fmla="*/ 0 w 17"/>
                  <a:gd name="T39" fmla="*/ 1 h 547"/>
                  <a:gd name="T40" fmla="*/ 0 w 17"/>
                  <a:gd name="T41" fmla="*/ 1 h 547"/>
                  <a:gd name="T42" fmla="*/ 0 w 17"/>
                  <a:gd name="T43" fmla="*/ 1 h 547"/>
                  <a:gd name="T44" fmla="*/ 0 w 17"/>
                  <a:gd name="T45" fmla="*/ 1 h 547"/>
                  <a:gd name="T46" fmla="*/ 0 w 17"/>
                  <a:gd name="T47" fmla="*/ 1 h 547"/>
                  <a:gd name="T48" fmla="*/ 0 w 17"/>
                  <a:gd name="T49" fmla="*/ 1 h 547"/>
                  <a:gd name="T50" fmla="*/ 0 w 17"/>
                  <a:gd name="T51" fmla="*/ 1 h 547"/>
                  <a:gd name="T52" fmla="*/ 0 w 17"/>
                  <a:gd name="T53" fmla="*/ 1 h 547"/>
                  <a:gd name="T54" fmla="*/ 0 w 17"/>
                  <a:gd name="T55" fmla="*/ 1 h 547"/>
                  <a:gd name="T56" fmla="*/ 0 w 17"/>
                  <a:gd name="T57" fmla="*/ 1 h 547"/>
                  <a:gd name="T58" fmla="*/ 0 w 17"/>
                  <a:gd name="T59" fmla="*/ 1 h 547"/>
                  <a:gd name="T60" fmla="*/ 0 w 17"/>
                  <a:gd name="T61" fmla="*/ 1 h 547"/>
                  <a:gd name="T62" fmla="*/ 0 w 17"/>
                  <a:gd name="T63" fmla="*/ 1 h 547"/>
                  <a:gd name="T64" fmla="*/ 0 w 17"/>
                  <a:gd name="T65" fmla="*/ 1 h 547"/>
                  <a:gd name="T66" fmla="*/ 0 w 17"/>
                  <a:gd name="T67" fmla="*/ 1 h 547"/>
                  <a:gd name="T68" fmla="*/ 0 w 17"/>
                  <a:gd name="T69" fmla="*/ 1 h 547"/>
                  <a:gd name="T70" fmla="*/ 0 w 17"/>
                  <a:gd name="T71" fmla="*/ 1 h 547"/>
                  <a:gd name="T72" fmla="*/ 0 w 17"/>
                  <a:gd name="T73" fmla="*/ 1 h 547"/>
                  <a:gd name="T74" fmla="*/ 0 w 17"/>
                  <a:gd name="T75" fmla="*/ 1 h 547"/>
                  <a:gd name="T76" fmla="*/ 0 w 17"/>
                  <a:gd name="T77" fmla="*/ 1 h 547"/>
                  <a:gd name="T78" fmla="*/ 0 w 17"/>
                  <a:gd name="T79" fmla="*/ 1 h 547"/>
                  <a:gd name="T80" fmla="*/ 0 w 17"/>
                  <a:gd name="T81" fmla="*/ 1 h 5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7"/>
                  <a:gd name="T124" fmla="*/ 0 h 547"/>
                  <a:gd name="T125" fmla="*/ 17 w 17"/>
                  <a:gd name="T126" fmla="*/ 547 h 54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7" h="547">
                    <a:moveTo>
                      <a:pt x="0" y="547"/>
                    </a:moveTo>
                    <a:lnTo>
                      <a:pt x="0" y="13"/>
                    </a:lnTo>
                    <a:lnTo>
                      <a:pt x="7" y="6"/>
                    </a:lnTo>
                    <a:lnTo>
                      <a:pt x="17" y="0"/>
                    </a:lnTo>
                    <a:lnTo>
                      <a:pt x="7" y="17"/>
                    </a:lnTo>
                    <a:lnTo>
                      <a:pt x="17" y="27"/>
                    </a:lnTo>
                    <a:lnTo>
                      <a:pt x="7" y="44"/>
                    </a:lnTo>
                    <a:lnTo>
                      <a:pt x="17" y="53"/>
                    </a:lnTo>
                    <a:lnTo>
                      <a:pt x="7" y="70"/>
                    </a:lnTo>
                    <a:lnTo>
                      <a:pt x="17" y="82"/>
                    </a:lnTo>
                    <a:lnTo>
                      <a:pt x="7" y="97"/>
                    </a:lnTo>
                    <a:lnTo>
                      <a:pt x="17" y="110"/>
                    </a:lnTo>
                    <a:lnTo>
                      <a:pt x="7" y="126"/>
                    </a:lnTo>
                    <a:lnTo>
                      <a:pt x="17" y="141"/>
                    </a:lnTo>
                    <a:lnTo>
                      <a:pt x="7" y="156"/>
                    </a:lnTo>
                    <a:lnTo>
                      <a:pt x="17" y="173"/>
                    </a:lnTo>
                    <a:lnTo>
                      <a:pt x="7" y="190"/>
                    </a:lnTo>
                    <a:lnTo>
                      <a:pt x="17" y="205"/>
                    </a:lnTo>
                    <a:lnTo>
                      <a:pt x="7" y="221"/>
                    </a:lnTo>
                    <a:lnTo>
                      <a:pt x="17" y="238"/>
                    </a:lnTo>
                    <a:lnTo>
                      <a:pt x="7" y="253"/>
                    </a:lnTo>
                    <a:lnTo>
                      <a:pt x="17" y="268"/>
                    </a:lnTo>
                    <a:lnTo>
                      <a:pt x="7" y="283"/>
                    </a:lnTo>
                    <a:lnTo>
                      <a:pt x="17" y="300"/>
                    </a:lnTo>
                    <a:lnTo>
                      <a:pt x="7" y="317"/>
                    </a:lnTo>
                    <a:lnTo>
                      <a:pt x="17" y="335"/>
                    </a:lnTo>
                    <a:lnTo>
                      <a:pt x="7" y="348"/>
                    </a:lnTo>
                    <a:lnTo>
                      <a:pt x="17" y="363"/>
                    </a:lnTo>
                    <a:lnTo>
                      <a:pt x="7" y="380"/>
                    </a:lnTo>
                    <a:lnTo>
                      <a:pt x="17" y="397"/>
                    </a:lnTo>
                    <a:lnTo>
                      <a:pt x="7" y="411"/>
                    </a:lnTo>
                    <a:lnTo>
                      <a:pt x="17" y="428"/>
                    </a:lnTo>
                    <a:lnTo>
                      <a:pt x="7" y="443"/>
                    </a:lnTo>
                    <a:lnTo>
                      <a:pt x="17" y="460"/>
                    </a:lnTo>
                    <a:lnTo>
                      <a:pt x="7" y="475"/>
                    </a:lnTo>
                    <a:lnTo>
                      <a:pt x="17" y="492"/>
                    </a:lnTo>
                    <a:lnTo>
                      <a:pt x="7" y="508"/>
                    </a:lnTo>
                    <a:lnTo>
                      <a:pt x="17" y="525"/>
                    </a:lnTo>
                    <a:lnTo>
                      <a:pt x="7" y="538"/>
                    </a:lnTo>
                    <a:lnTo>
                      <a:pt x="0" y="5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7" name="Freeform 213"/>
              <p:cNvSpPr>
                <a:spLocks/>
              </p:cNvSpPr>
              <p:nvPr/>
            </p:nvSpPr>
            <p:spPr bwMode="auto">
              <a:xfrm>
                <a:off x="3978" y="3232"/>
                <a:ext cx="7" cy="274"/>
              </a:xfrm>
              <a:custGeom>
                <a:avLst/>
                <a:gdLst>
                  <a:gd name="T0" fmla="*/ 0 w 15"/>
                  <a:gd name="T1" fmla="*/ 1 h 547"/>
                  <a:gd name="T2" fmla="*/ 0 w 15"/>
                  <a:gd name="T3" fmla="*/ 1 h 547"/>
                  <a:gd name="T4" fmla="*/ 0 w 15"/>
                  <a:gd name="T5" fmla="*/ 1 h 547"/>
                  <a:gd name="T6" fmla="*/ 0 w 15"/>
                  <a:gd name="T7" fmla="*/ 0 h 547"/>
                  <a:gd name="T8" fmla="*/ 0 w 15"/>
                  <a:gd name="T9" fmla="*/ 1 h 547"/>
                  <a:gd name="T10" fmla="*/ 0 w 15"/>
                  <a:gd name="T11" fmla="*/ 1 h 547"/>
                  <a:gd name="T12" fmla="*/ 0 w 15"/>
                  <a:gd name="T13" fmla="*/ 1 h 547"/>
                  <a:gd name="T14" fmla="*/ 0 w 15"/>
                  <a:gd name="T15" fmla="*/ 1 h 547"/>
                  <a:gd name="T16" fmla="*/ 0 w 15"/>
                  <a:gd name="T17" fmla="*/ 1 h 547"/>
                  <a:gd name="T18" fmla="*/ 0 w 15"/>
                  <a:gd name="T19" fmla="*/ 1 h 547"/>
                  <a:gd name="T20" fmla="*/ 0 w 15"/>
                  <a:gd name="T21" fmla="*/ 1 h 547"/>
                  <a:gd name="T22" fmla="*/ 0 w 15"/>
                  <a:gd name="T23" fmla="*/ 1 h 547"/>
                  <a:gd name="T24" fmla="*/ 0 w 15"/>
                  <a:gd name="T25" fmla="*/ 1 h 547"/>
                  <a:gd name="T26" fmla="*/ 0 w 15"/>
                  <a:gd name="T27" fmla="*/ 1 h 547"/>
                  <a:gd name="T28" fmla="*/ 0 w 15"/>
                  <a:gd name="T29" fmla="*/ 1 h 547"/>
                  <a:gd name="T30" fmla="*/ 0 w 15"/>
                  <a:gd name="T31" fmla="*/ 1 h 547"/>
                  <a:gd name="T32" fmla="*/ 0 w 15"/>
                  <a:gd name="T33" fmla="*/ 1 h 547"/>
                  <a:gd name="T34" fmla="*/ 0 w 15"/>
                  <a:gd name="T35" fmla="*/ 1 h 547"/>
                  <a:gd name="T36" fmla="*/ 0 w 15"/>
                  <a:gd name="T37" fmla="*/ 1 h 547"/>
                  <a:gd name="T38" fmla="*/ 0 w 15"/>
                  <a:gd name="T39" fmla="*/ 1 h 547"/>
                  <a:gd name="T40" fmla="*/ 0 w 15"/>
                  <a:gd name="T41" fmla="*/ 1 h 547"/>
                  <a:gd name="T42" fmla="*/ 0 w 15"/>
                  <a:gd name="T43" fmla="*/ 1 h 547"/>
                  <a:gd name="T44" fmla="*/ 0 w 15"/>
                  <a:gd name="T45" fmla="*/ 1 h 547"/>
                  <a:gd name="T46" fmla="*/ 0 w 15"/>
                  <a:gd name="T47" fmla="*/ 1 h 547"/>
                  <a:gd name="T48" fmla="*/ 0 w 15"/>
                  <a:gd name="T49" fmla="*/ 1 h 547"/>
                  <a:gd name="T50" fmla="*/ 0 w 15"/>
                  <a:gd name="T51" fmla="*/ 1 h 547"/>
                  <a:gd name="T52" fmla="*/ 0 w 15"/>
                  <a:gd name="T53" fmla="*/ 1 h 547"/>
                  <a:gd name="T54" fmla="*/ 0 w 15"/>
                  <a:gd name="T55" fmla="*/ 1 h 547"/>
                  <a:gd name="T56" fmla="*/ 0 w 15"/>
                  <a:gd name="T57" fmla="*/ 1 h 547"/>
                  <a:gd name="T58" fmla="*/ 0 w 15"/>
                  <a:gd name="T59" fmla="*/ 1 h 547"/>
                  <a:gd name="T60" fmla="*/ 0 w 15"/>
                  <a:gd name="T61" fmla="*/ 1 h 547"/>
                  <a:gd name="T62" fmla="*/ 0 w 15"/>
                  <a:gd name="T63" fmla="*/ 1 h 547"/>
                  <a:gd name="T64" fmla="*/ 0 w 15"/>
                  <a:gd name="T65" fmla="*/ 1 h 547"/>
                  <a:gd name="T66" fmla="*/ 0 w 15"/>
                  <a:gd name="T67" fmla="*/ 1 h 547"/>
                  <a:gd name="T68" fmla="*/ 0 w 15"/>
                  <a:gd name="T69" fmla="*/ 1 h 547"/>
                  <a:gd name="T70" fmla="*/ 0 w 15"/>
                  <a:gd name="T71" fmla="*/ 1 h 547"/>
                  <a:gd name="T72" fmla="*/ 0 w 15"/>
                  <a:gd name="T73" fmla="*/ 1 h 547"/>
                  <a:gd name="T74" fmla="*/ 0 w 15"/>
                  <a:gd name="T75" fmla="*/ 1 h 547"/>
                  <a:gd name="T76" fmla="*/ 0 w 15"/>
                  <a:gd name="T77" fmla="*/ 1 h 547"/>
                  <a:gd name="T78" fmla="*/ 0 w 15"/>
                  <a:gd name="T79" fmla="*/ 1 h 547"/>
                  <a:gd name="T80" fmla="*/ 0 w 15"/>
                  <a:gd name="T81" fmla="*/ 1 h 5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"/>
                  <a:gd name="T124" fmla="*/ 0 h 547"/>
                  <a:gd name="T125" fmla="*/ 15 w 15"/>
                  <a:gd name="T126" fmla="*/ 547 h 54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" h="547">
                    <a:moveTo>
                      <a:pt x="15" y="547"/>
                    </a:moveTo>
                    <a:lnTo>
                      <a:pt x="15" y="13"/>
                    </a:lnTo>
                    <a:lnTo>
                      <a:pt x="5" y="6"/>
                    </a:lnTo>
                    <a:lnTo>
                      <a:pt x="0" y="0"/>
                    </a:lnTo>
                    <a:lnTo>
                      <a:pt x="5" y="17"/>
                    </a:lnTo>
                    <a:lnTo>
                      <a:pt x="0" y="27"/>
                    </a:lnTo>
                    <a:lnTo>
                      <a:pt x="5" y="44"/>
                    </a:lnTo>
                    <a:lnTo>
                      <a:pt x="0" y="53"/>
                    </a:lnTo>
                    <a:lnTo>
                      <a:pt x="5" y="70"/>
                    </a:lnTo>
                    <a:lnTo>
                      <a:pt x="0" y="82"/>
                    </a:lnTo>
                    <a:lnTo>
                      <a:pt x="5" y="97"/>
                    </a:lnTo>
                    <a:lnTo>
                      <a:pt x="0" y="110"/>
                    </a:lnTo>
                    <a:lnTo>
                      <a:pt x="5" y="126"/>
                    </a:lnTo>
                    <a:lnTo>
                      <a:pt x="0" y="141"/>
                    </a:lnTo>
                    <a:lnTo>
                      <a:pt x="5" y="156"/>
                    </a:lnTo>
                    <a:lnTo>
                      <a:pt x="0" y="173"/>
                    </a:lnTo>
                    <a:lnTo>
                      <a:pt x="5" y="190"/>
                    </a:lnTo>
                    <a:lnTo>
                      <a:pt x="0" y="205"/>
                    </a:lnTo>
                    <a:lnTo>
                      <a:pt x="5" y="221"/>
                    </a:lnTo>
                    <a:lnTo>
                      <a:pt x="0" y="238"/>
                    </a:lnTo>
                    <a:lnTo>
                      <a:pt x="5" y="253"/>
                    </a:lnTo>
                    <a:lnTo>
                      <a:pt x="0" y="268"/>
                    </a:lnTo>
                    <a:lnTo>
                      <a:pt x="5" y="283"/>
                    </a:lnTo>
                    <a:lnTo>
                      <a:pt x="0" y="300"/>
                    </a:lnTo>
                    <a:lnTo>
                      <a:pt x="5" y="317"/>
                    </a:lnTo>
                    <a:lnTo>
                      <a:pt x="0" y="335"/>
                    </a:lnTo>
                    <a:lnTo>
                      <a:pt x="5" y="348"/>
                    </a:lnTo>
                    <a:lnTo>
                      <a:pt x="0" y="363"/>
                    </a:lnTo>
                    <a:lnTo>
                      <a:pt x="5" y="380"/>
                    </a:lnTo>
                    <a:lnTo>
                      <a:pt x="0" y="397"/>
                    </a:lnTo>
                    <a:lnTo>
                      <a:pt x="5" y="411"/>
                    </a:lnTo>
                    <a:lnTo>
                      <a:pt x="0" y="428"/>
                    </a:lnTo>
                    <a:lnTo>
                      <a:pt x="5" y="443"/>
                    </a:lnTo>
                    <a:lnTo>
                      <a:pt x="0" y="460"/>
                    </a:lnTo>
                    <a:lnTo>
                      <a:pt x="5" y="475"/>
                    </a:lnTo>
                    <a:lnTo>
                      <a:pt x="0" y="492"/>
                    </a:lnTo>
                    <a:lnTo>
                      <a:pt x="5" y="508"/>
                    </a:lnTo>
                    <a:lnTo>
                      <a:pt x="0" y="525"/>
                    </a:lnTo>
                    <a:lnTo>
                      <a:pt x="5" y="538"/>
                    </a:lnTo>
                    <a:lnTo>
                      <a:pt x="15" y="5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8" name="Freeform 214"/>
              <p:cNvSpPr>
                <a:spLocks/>
              </p:cNvSpPr>
              <p:nvPr/>
            </p:nvSpPr>
            <p:spPr bwMode="auto">
              <a:xfrm>
                <a:off x="3957" y="3223"/>
                <a:ext cx="34" cy="24"/>
              </a:xfrm>
              <a:custGeom>
                <a:avLst/>
                <a:gdLst>
                  <a:gd name="T0" fmla="*/ 1 w 68"/>
                  <a:gd name="T1" fmla="*/ 0 h 50"/>
                  <a:gd name="T2" fmla="*/ 0 w 68"/>
                  <a:gd name="T3" fmla="*/ 0 h 50"/>
                  <a:gd name="T4" fmla="*/ 1 w 68"/>
                  <a:gd name="T5" fmla="*/ 0 h 50"/>
                  <a:gd name="T6" fmla="*/ 1 w 68"/>
                  <a:gd name="T7" fmla="*/ 0 h 50"/>
                  <a:gd name="T8" fmla="*/ 1 w 68"/>
                  <a:gd name="T9" fmla="*/ 0 h 50"/>
                  <a:gd name="T10" fmla="*/ 1 w 68"/>
                  <a:gd name="T11" fmla="*/ 0 h 50"/>
                  <a:gd name="T12" fmla="*/ 1 w 6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"/>
                  <a:gd name="T22" fmla="*/ 0 h 50"/>
                  <a:gd name="T23" fmla="*/ 68 w 68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" h="50">
                    <a:moveTo>
                      <a:pt x="8" y="50"/>
                    </a:moveTo>
                    <a:lnTo>
                      <a:pt x="0" y="32"/>
                    </a:lnTo>
                    <a:lnTo>
                      <a:pt x="57" y="0"/>
                    </a:lnTo>
                    <a:lnTo>
                      <a:pt x="68" y="10"/>
                    </a:lnTo>
                    <a:lnTo>
                      <a:pt x="47" y="50"/>
                    </a:lnTo>
                    <a:lnTo>
                      <a:pt x="8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9" name="Freeform 215"/>
              <p:cNvSpPr>
                <a:spLocks/>
              </p:cNvSpPr>
              <p:nvPr/>
            </p:nvSpPr>
            <p:spPr bwMode="auto">
              <a:xfrm>
                <a:off x="4027" y="3527"/>
                <a:ext cx="3" cy="86"/>
              </a:xfrm>
              <a:custGeom>
                <a:avLst/>
                <a:gdLst>
                  <a:gd name="T0" fmla="*/ 0 w 5"/>
                  <a:gd name="T1" fmla="*/ 0 h 173"/>
                  <a:gd name="T2" fmla="*/ 0 w 5"/>
                  <a:gd name="T3" fmla="*/ 0 h 173"/>
                  <a:gd name="T4" fmla="*/ 1 w 5"/>
                  <a:gd name="T5" fmla="*/ 0 h 173"/>
                  <a:gd name="T6" fmla="*/ 1 w 5"/>
                  <a:gd name="T7" fmla="*/ 0 h 173"/>
                  <a:gd name="T8" fmla="*/ 0 w 5"/>
                  <a:gd name="T9" fmla="*/ 0 h 173"/>
                  <a:gd name="T10" fmla="*/ 0 w 5"/>
                  <a:gd name="T11" fmla="*/ 0 h 1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73"/>
                  <a:gd name="T20" fmla="*/ 5 w 5"/>
                  <a:gd name="T21" fmla="*/ 173 h 1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73">
                    <a:moveTo>
                      <a:pt x="0" y="6"/>
                    </a:moveTo>
                    <a:lnTo>
                      <a:pt x="0" y="173"/>
                    </a:lnTo>
                    <a:lnTo>
                      <a:pt x="5" y="139"/>
                    </a:lnTo>
                    <a:lnTo>
                      <a:pt x="5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0" name="Freeform 216"/>
              <p:cNvSpPr>
                <a:spLocks/>
              </p:cNvSpPr>
              <p:nvPr/>
            </p:nvSpPr>
            <p:spPr bwMode="auto">
              <a:xfrm>
                <a:off x="4027" y="3722"/>
                <a:ext cx="3" cy="144"/>
              </a:xfrm>
              <a:custGeom>
                <a:avLst/>
                <a:gdLst>
                  <a:gd name="T0" fmla="*/ 0 w 5"/>
                  <a:gd name="T1" fmla="*/ 1 h 287"/>
                  <a:gd name="T2" fmla="*/ 0 w 5"/>
                  <a:gd name="T3" fmla="*/ 1 h 287"/>
                  <a:gd name="T4" fmla="*/ 1 w 5"/>
                  <a:gd name="T5" fmla="*/ 1 h 287"/>
                  <a:gd name="T6" fmla="*/ 1 w 5"/>
                  <a:gd name="T7" fmla="*/ 0 h 287"/>
                  <a:gd name="T8" fmla="*/ 0 w 5"/>
                  <a:gd name="T9" fmla="*/ 1 h 287"/>
                  <a:gd name="T10" fmla="*/ 0 w 5"/>
                  <a:gd name="T11" fmla="*/ 1 h 2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287"/>
                  <a:gd name="T20" fmla="*/ 5 w 5"/>
                  <a:gd name="T21" fmla="*/ 287 h 2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287">
                    <a:moveTo>
                      <a:pt x="0" y="4"/>
                    </a:moveTo>
                    <a:lnTo>
                      <a:pt x="0" y="287"/>
                    </a:lnTo>
                    <a:lnTo>
                      <a:pt x="5" y="258"/>
                    </a:lnTo>
                    <a:lnTo>
                      <a:pt x="5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1" name="Freeform 217"/>
              <p:cNvSpPr>
                <a:spLocks/>
              </p:cNvSpPr>
              <p:nvPr/>
            </p:nvSpPr>
            <p:spPr bwMode="auto">
              <a:xfrm>
                <a:off x="4027" y="3858"/>
                <a:ext cx="190" cy="62"/>
              </a:xfrm>
              <a:custGeom>
                <a:avLst/>
                <a:gdLst>
                  <a:gd name="T0" fmla="*/ 1 w 380"/>
                  <a:gd name="T1" fmla="*/ 1 h 124"/>
                  <a:gd name="T2" fmla="*/ 1 w 380"/>
                  <a:gd name="T3" fmla="*/ 1 h 124"/>
                  <a:gd name="T4" fmla="*/ 1 w 380"/>
                  <a:gd name="T5" fmla="*/ 1 h 124"/>
                  <a:gd name="T6" fmla="*/ 1 w 380"/>
                  <a:gd name="T7" fmla="*/ 1 h 124"/>
                  <a:gd name="T8" fmla="*/ 1 w 380"/>
                  <a:gd name="T9" fmla="*/ 1 h 124"/>
                  <a:gd name="T10" fmla="*/ 1 w 380"/>
                  <a:gd name="T11" fmla="*/ 1 h 124"/>
                  <a:gd name="T12" fmla="*/ 0 w 380"/>
                  <a:gd name="T13" fmla="*/ 1 h 124"/>
                  <a:gd name="T14" fmla="*/ 1 w 380"/>
                  <a:gd name="T15" fmla="*/ 1 h 124"/>
                  <a:gd name="T16" fmla="*/ 1 w 380"/>
                  <a:gd name="T17" fmla="*/ 1 h 124"/>
                  <a:gd name="T18" fmla="*/ 1 w 380"/>
                  <a:gd name="T19" fmla="*/ 1 h 124"/>
                  <a:gd name="T20" fmla="*/ 1 w 380"/>
                  <a:gd name="T21" fmla="*/ 1 h 124"/>
                  <a:gd name="T22" fmla="*/ 1 w 380"/>
                  <a:gd name="T23" fmla="*/ 1 h 124"/>
                  <a:gd name="T24" fmla="*/ 1 w 380"/>
                  <a:gd name="T25" fmla="*/ 0 h 124"/>
                  <a:gd name="T26" fmla="*/ 1 w 380"/>
                  <a:gd name="T27" fmla="*/ 1 h 124"/>
                  <a:gd name="T28" fmla="*/ 1 w 380"/>
                  <a:gd name="T29" fmla="*/ 1 h 1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80"/>
                  <a:gd name="T46" fmla="*/ 0 h 124"/>
                  <a:gd name="T47" fmla="*/ 380 w 380"/>
                  <a:gd name="T48" fmla="*/ 124 h 12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80" h="124">
                    <a:moveTo>
                      <a:pt x="380" y="8"/>
                    </a:moveTo>
                    <a:lnTo>
                      <a:pt x="380" y="95"/>
                    </a:lnTo>
                    <a:lnTo>
                      <a:pt x="372" y="111"/>
                    </a:lnTo>
                    <a:lnTo>
                      <a:pt x="355" y="124"/>
                    </a:lnTo>
                    <a:lnTo>
                      <a:pt x="34" y="124"/>
                    </a:lnTo>
                    <a:lnTo>
                      <a:pt x="11" y="111"/>
                    </a:lnTo>
                    <a:lnTo>
                      <a:pt x="0" y="84"/>
                    </a:lnTo>
                    <a:lnTo>
                      <a:pt x="15" y="109"/>
                    </a:lnTo>
                    <a:lnTo>
                      <a:pt x="34" y="120"/>
                    </a:lnTo>
                    <a:lnTo>
                      <a:pt x="346" y="120"/>
                    </a:lnTo>
                    <a:lnTo>
                      <a:pt x="366" y="109"/>
                    </a:lnTo>
                    <a:lnTo>
                      <a:pt x="376" y="92"/>
                    </a:lnTo>
                    <a:lnTo>
                      <a:pt x="376" y="0"/>
                    </a:lnTo>
                    <a:lnTo>
                      <a:pt x="38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2" name="Freeform 218"/>
              <p:cNvSpPr>
                <a:spLocks/>
              </p:cNvSpPr>
              <p:nvPr/>
            </p:nvSpPr>
            <p:spPr bwMode="auto">
              <a:xfrm>
                <a:off x="3990" y="3933"/>
                <a:ext cx="238" cy="46"/>
              </a:xfrm>
              <a:custGeom>
                <a:avLst/>
                <a:gdLst>
                  <a:gd name="T0" fmla="*/ 1 w 476"/>
                  <a:gd name="T1" fmla="*/ 0 h 91"/>
                  <a:gd name="T2" fmla="*/ 0 w 476"/>
                  <a:gd name="T3" fmla="*/ 0 h 91"/>
                  <a:gd name="T4" fmla="*/ 1 w 476"/>
                  <a:gd name="T5" fmla="*/ 1 h 91"/>
                  <a:gd name="T6" fmla="*/ 1 w 476"/>
                  <a:gd name="T7" fmla="*/ 1 h 91"/>
                  <a:gd name="T8" fmla="*/ 1 w 476"/>
                  <a:gd name="T9" fmla="*/ 1 h 91"/>
                  <a:gd name="T10" fmla="*/ 1 w 476"/>
                  <a:gd name="T11" fmla="*/ 1 h 91"/>
                  <a:gd name="T12" fmla="*/ 1 w 476"/>
                  <a:gd name="T13" fmla="*/ 1 h 91"/>
                  <a:gd name="T14" fmla="*/ 1 w 476"/>
                  <a:gd name="T15" fmla="*/ 1 h 91"/>
                  <a:gd name="T16" fmla="*/ 1 w 476"/>
                  <a:gd name="T17" fmla="*/ 1 h 91"/>
                  <a:gd name="T18" fmla="*/ 1 w 476"/>
                  <a:gd name="T19" fmla="*/ 0 h 91"/>
                  <a:gd name="T20" fmla="*/ 1 w 476"/>
                  <a:gd name="T21" fmla="*/ 0 h 9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76"/>
                  <a:gd name="T34" fmla="*/ 0 h 91"/>
                  <a:gd name="T35" fmla="*/ 476 w 476"/>
                  <a:gd name="T36" fmla="*/ 91 h 9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76" h="91">
                    <a:moveTo>
                      <a:pt x="476" y="0"/>
                    </a:moveTo>
                    <a:lnTo>
                      <a:pt x="0" y="0"/>
                    </a:lnTo>
                    <a:lnTo>
                      <a:pt x="132" y="15"/>
                    </a:lnTo>
                    <a:lnTo>
                      <a:pt x="86" y="45"/>
                    </a:lnTo>
                    <a:lnTo>
                      <a:pt x="398" y="45"/>
                    </a:lnTo>
                    <a:lnTo>
                      <a:pt x="398" y="91"/>
                    </a:lnTo>
                    <a:lnTo>
                      <a:pt x="426" y="91"/>
                    </a:lnTo>
                    <a:lnTo>
                      <a:pt x="426" y="77"/>
                    </a:lnTo>
                    <a:lnTo>
                      <a:pt x="453" y="45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3" name="Freeform 219"/>
              <p:cNvSpPr>
                <a:spLocks/>
              </p:cNvSpPr>
              <p:nvPr/>
            </p:nvSpPr>
            <p:spPr bwMode="auto">
              <a:xfrm>
                <a:off x="3911" y="3974"/>
                <a:ext cx="317" cy="162"/>
              </a:xfrm>
              <a:custGeom>
                <a:avLst/>
                <a:gdLst>
                  <a:gd name="T0" fmla="*/ 1 w 633"/>
                  <a:gd name="T1" fmla="*/ 1 h 323"/>
                  <a:gd name="T2" fmla="*/ 1 w 633"/>
                  <a:gd name="T3" fmla="*/ 0 h 323"/>
                  <a:gd name="T4" fmla="*/ 1 w 633"/>
                  <a:gd name="T5" fmla="*/ 1 h 323"/>
                  <a:gd name="T6" fmla="*/ 1 w 633"/>
                  <a:gd name="T7" fmla="*/ 1 h 323"/>
                  <a:gd name="T8" fmla="*/ 1 w 633"/>
                  <a:gd name="T9" fmla="*/ 1 h 323"/>
                  <a:gd name="T10" fmla="*/ 0 w 633"/>
                  <a:gd name="T11" fmla="*/ 1 h 323"/>
                  <a:gd name="T12" fmla="*/ 0 w 633"/>
                  <a:gd name="T13" fmla="*/ 1 h 323"/>
                  <a:gd name="T14" fmla="*/ 1 w 633"/>
                  <a:gd name="T15" fmla="*/ 1 h 323"/>
                  <a:gd name="T16" fmla="*/ 1 w 633"/>
                  <a:gd name="T17" fmla="*/ 1 h 323"/>
                  <a:gd name="T18" fmla="*/ 1 w 633"/>
                  <a:gd name="T19" fmla="*/ 1 h 323"/>
                  <a:gd name="T20" fmla="*/ 1 w 633"/>
                  <a:gd name="T21" fmla="*/ 1 h 323"/>
                  <a:gd name="T22" fmla="*/ 1 w 633"/>
                  <a:gd name="T23" fmla="*/ 1 h 323"/>
                  <a:gd name="T24" fmla="*/ 1 w 633"/>
                  <a:gd name="T25" fmla="*/ 1 h 323"/>
                  <a:gd name="T26" fmla="*/ 1 w 633"/>
                  <a:gd name="T27" fmla="*/ 1 h 323"/>
                  <a:gd name="T28" fmla="*/ 1 w 633"/>
                  <a:gd name="T29" fmla="*/ 1 h 323"/>
                  <a:gd name="T30" fmla="*/ 1 w 633"/>
                  <a:gd name="T31" fmla="*/ 1 h 323"/>
                  <a:gd name="T32" fmla="*/ 1 w 633"/>
                  <a:gd name="T33" fmla="*/ 1 h 323"/>
                  <a:gd name="T34" fmla="*/ 1 w 633"/>
                  <a:gd name="T35" fmla="*/ 1 h 323"/>
                  <a:gd name="T36" fmla="*/ 1 w 633"/>
                  <a:gd name="T37" fmla="*/ 1 h 323"/>
                  <a:gd name="T38" fmla="*/ 1 w 633"/>
                  <a:gd name="T39" fmla="*/ 1 h 323"/>
                  <a:gd name="T40" fmla="*/ 1 w 633"/>
                  <a:gd name="T41" fmla="*/ 1 h 323"/>
                  <a:gd name="T42" fmla="*/ 1 w 633"/>
                  <a:gd name="T43" fmla="*/ 1 h 323"/>
                  <a:gd name="T44" fmla="*/ 1 w 633"/>
                  <a:gd name="T45" fmla="*/ 1 h 323"/>
                  <a:gd name="T46" fmla="*/ 1 w 633"/>
                  <a:gd name="T47" fmla="*/ 1 h 323"/>
                  <a:gd name="T48" fmla="*/ 1 w 633"/>
                  <a:gd name="T49" fmla="*/ 1 h 323"/>
                  <a:gd name="T50" fmla="*/ 1 w 633"/>
                  <a:gd name="T51" fmla="*/ 1 h 323"/>
                  <a:gd name="T52" fmla="*/ 1 w 633"/>
                  <a:gd name="T53" fmla="*/ 1 h 323"/>
                  <a:gd name="T54" fmla="*/ 1 w 633"/>
                  <a:gd name="T55" fmla="*/ 1 h 323"/>
                  <a:gd name="T56" fmla="*/ 1 w 633"/>
                  <a:gd name="T57" fmla="*/ 1 h 323"/>
                  <a:gd name="T58" fmla="*/ 1 w 633"/>
                  <a:gd name="T59" fmla="*/ 1 h 323"/>
                  <a:gd name="T60" fmla="*/ 1 w 633"/>
                  <a:gd name="T61" fmla="*/ 1 h 323"/>
                  <a:gd name="T62" fmla="*/ 1 w 633"/>
                  <a:gd name="T63" fmla="*/ 1 h 323"/>
                  <a:gd name="T64" fmla="*/ 1 w 633"/>
                  <a:gd name="T65" fmla="*/ 1 h 323"/>
                  <a:gd name="T66" fmla="*/ 1 w 633"/>
                  <a:gd name="T67" fmla="*/ 1 h 323"/>
                  <a:gd name="T68" fmla="*/ 1 w 633"/>
                  <a:gd name="T69" fmla="*/ 1 h 323"/>
                  <a:gd name="T70" fmla="*/ 1 w 633"/>
                  <a:gd name="T71" fmla="*/ 1 h 323"/>
                  <a:gd name="T72" fmla="*/ 1 w 633"/>
                  <a:gd name="T73" fmla="*/ 1 h 323"/>
                  <a:gd name="T74" fmla="*/ 1 w 633"/>
                  <a:gd name="T75" fmla="*/ 1 h 323"/>
                  <a:gd name="T76" fmla="*/ 1 w 633"/>
                  <a:gd name="T77" fmla="*/ 1 h 323"/>
                  <a:gd name="T78" fmla="*/ 1 w 633"/>
                  <a:gd name="T79" fmla="*/ 1 h 323"/>
                  <a:gd name="T80" fmla="*/ 1 w 633"/>
                  <a:gd name="T81" fmla="*/ 1 h 323"/>
                  <a:gd name="T82" fmla="*/ 1 w 633"/>
                  <a:gd name="T83" fmla="*/ 1 h 323"/>
                  <a:gd name="T84" fmla="*/ 1 w 633"/>
                  <a:gd name="T85" fmla="*/ 1 h 323"/>
                  <a:gd name="T86" fmla="*/ 1 w 633"/>
                  <a:gd name="T87" fmla="*/ 1 h 323"/>
                  <a:gd name="T88" fmla="*/ 1 w 633"/>
                  <a:gd name="T89" fmla="*/ 1 h 323"/>
                  <a:gd name="T90" fmla="*/ 1 w 633"/>
                  <a:gd name="T91" fmla="*/ 1 h 323"/>
                  <a:gd name="T92" fmla="*/ 1 w 633"/>
                  <a:gd name="T93" fmla="*/ 1 h 32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33"/>
                  <a:gd name="T142" fmla="*/ 0 h 323"/>
                  <a:gd name="T143" fmla="*/ 633 w 633"/>
                  <a:gd name="T144" fmla="*/ 323 h 32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33" h="323">
                    <a:moveTo>
                      <a:pt x="560" y="61"/>
                    </a:moveTo>
                    <a:lnTo>
                      <a:pt x="593" y="61"/>
                    </a:lnTo>
                    <a:lnTo>
                      <a:pt x="583" y="33"/>
                    </a:lnTo>
                    <a:lnTo>
                      <a:pt x="583" y="0"/>
                    </a:lnTo>
                    <a:lnTo>
                      <a:pt x="74" y="0"/>
                    </a:lnTo>
                    <a:lnTo>
                      <a:pt x="55" y="14"/>
                    </a:lnTo>
                    <a:lnTo>
                      <a:pt x="40" y="29"/>
                    </a:lnTo>
                    <a:lnTo>
                      <a:pt x="26" y="48"/>
                    </a:lnTo>
                    <a:lnTo>
                      <a:pt x="19" y="63"/>
                    </a:lnTo>
                    <a:lnTo>
                      <a:pt x="7" y="82"/>
                    </a:lnTo>
                    <a:lnTo>
                      <a:pt x="2" y="103"/>
                    </a:lnTo>
                    <a:lnTo>
                      <a:pt x="0" y="122"/>
                    </a:lnTo>
                    <a:lnTo>
                      <a:pt x="0" y="145"/>
                    </a:lnTo>
                    <a:lnTo>
                      <a:pt x="0" y="166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9" y="226"/>
                    </a:lnTo>
                    <a:lnTo>
                      <a:pt x="30" y="245"/>
                    </a:lnTo>
                    <a:lnTo>
                      <a:pt x="43" y="261"/>
                    </a:lnTo>
                    <a:lnTo>
                      <a:pt x="55" y="276"/>
                    </a:lnTo>
                    <a:lnTo>
                      <a:pt x="68" y="285"/>
                    </a:lnTo>
                    <a:lnTo>
                      <a:pt x="633" y="323"/>
                    </a:lnTo>
                    <a:lnTo>
                      <a:pt x="627" y="304"/>
                    </a:lnTo>
                    <a:lnTo>
                      <a:pt x="568" y="251"/>
                    </a:lnTo>
                    <a:lnTo>
                      <a:pt x="583" y="304"/>
                    </a:lnTo>
                    <a:lnTo>
                      <a:pt x="522" y="251"/>
                    </a:lnTo>
                    <a:lnTo>
                      <a:pt x="539" y="304"/>
                    </a:lnTo>
                    <a:lnTo>
                      <a:pt x="475" y="249"/>
                    </a:lnTo>
                    <a:lnTo>
                      <a:pt x="488" y="301"/>
                    </a:lnTo>
                    <a:lnTo>
                      <a:pt x="431" y="249"/>
                    </a:lnTo>
                    <a:lnTo>
                      <a:pt x="446" y="295"/>
                    </a:lnTo>
                    <a:lnTo>
                      <a:pt x="389" y="244"/>
                    </a:lnTo>
                    <a:lnTo>
                      <a:pt x="412" y="295"/>
                    </a:lnTo>
                    <a:lnTo>
                      <a:pt x="357" y="244"/>
                    </a:lnTo>
                    <a:lnTo>
                      <a:pt x="378" y="289"/>
                    </a:lnTo>
                    <a:lnTo>
                      <a:pt x="323" y="244"/>
                    </a:lnTo>
                    <a:lnTo>
                      <a:pt x="342" y="289"/>
                    </a:lnTo>
                    <a:lnTo>
                      <a:pt x="289" y="238"/>
                    </a:lnTo>
                    <a:lnTo>
                      <a:pt x="308" y="289"/>
                    </a:lnTo>
                    <a:lnTo>
                      <a:pt x="253" y="238"/>
                    </a:lnTo>
                    <a:lnTo>
                      <a:pt x="272" y="285"/>
                    </a:lnTo>
                    <a:lnTo>
                      <a:pt x="218" y="238"/>
                    </a:lnTo>
                    <a:lnTo>
                      <a:pt x="237" y="285"/>
                    </a:lnTo>
                    <a:lnTo>
                      <a:pt x="180" y="234"/>
                    </a:lnTo>
                    <a:lnTo>
                      <a:pt x="201" y="282"/>
                    </a:lnTo>
                    <a:lnTo>
                      <a:pt x="150" y="234"/>
                    </a:lnTo>
                    <a:lnTo>
                      <a:pt x="161" y="276"/>
                    </a:lnTo>
                    <a:lnTo>
                      <a:pt x="110" y="226"/>
                    </a:lnTo>
                    <a:lnTo>
                      <a:pt x="123" y="276"/>
                    </a:lnTo>
                    <a:lnTo>
                      <a:pt x="76" y="226"/>
                    </a:lnTo>
                    <a:lnTo>
                      <a:pt x="87" y="261"/>
                    </a:lnTo>
                    <a:lnTo>
                      <a:pt x="64" y="249"/>
                    </a:lnTo>
                    <a:lnTo>
                      <a:pt x="34" y="206"/>
                    </a:lnTo>
                    <a:lnTo>
                      <a:pt x="24" y="164"/>
                    </a:lnTo>
                    <a:lnTo>
                      <a:pt x="24" y="133"/>
                    </a:lnTo>
                    <a:lnTo>
                      <a:pt x="34" y="93"/>
                    </a:lnTo>
                    <a:lnTo>
                      <a:pt x="49" y="61"/>
                    </a:lnTo>
                    <a:lnTo>
                      <a:pt x="76" y="21"/>
                    </a:lnTo>
                    <a:lnTo>
                      <a:pt x="76" y="61"/>
                    </a:lnTo>
                    <a:lnTo>
                      <a:pt x="106" y="21"/>
                    </a:lnTo>
                    <a:lnTo>
                      <a:pt x="106" y="61"/>
                    </a:lnTo>
                    <a:lnTo>
                      <a:pt x="135" y="21"/>
                    </a:lnTo>
                    <a:lnTo>
                      <a:pt x="135" y="61"/>
                    </a:lnTo>
                    <a:lnTo>
                      <a:pt x="163" y="21"/>
                    </a:lnTo>
                    <a:lnTo>
                      <a:pt x="163" y="61"/>
                    </a:lnTo>
                    <a:lnTo>
                      <a:pt x="192" y="21"/>
                    </a:lnTo>
                    <a:lnTo>
                      <a:pt x="192" y="61"/>
                    </a:lnTo>
                    <a:lnTo>
                      <a:pt x="220" y="21"/>
                    </a:lnTo>
                    <a:lnTo>
                      <a:pt x="220" y="61"/>
                    </a:lnTo>
                    <a:lnTo>
                      <a:pt x="247" y="21"/>
                    </a:lnTo>
                    <a:lnTo>
                      <a:pt x="247" y="61"/>
                    </a:lnTo>
                    <a:lnTo>
                      <a:pt x="277" y="21"/>
                    </a:lnTo>
                    <a:lnTo>
                      <a:pt x="277" y="61"/>
                    </a:lnTo>
                    <a:lnTo>
                      <a:pt x="306" y="21"/>
                    </a:lnTo>
                    <a:lnTo>
                      <a:pt x="306" y="61"/>
                    </a:lnTo>
                    <a:lnTo>
                      <a:pt x="334" y="21"/>
                    </a:lnTo>
                    <a:lnTo>
                      <a:pt x="334" y="61"/>
                    </a:lnTo>
                    <a:lnTo>
                      <a:pt x="361" y="21"/>
                    </a:lnTo>
                    <a:lnTo>
                      <a:pt x="361" y="61"/>
                    </a:lnTo>
                    <a:lnTo>
                      <a:pt x="391" y="21"/>
                    </a:lnTo>
                    <a:lnTo>
                      <a:pt x="389" y="61"/>
                    </a:lnTo>
                    <a:lnTo>
                      <a:pt x="420" y="21"/>
                    </a:lnTo>
                    <a:lnTo>
                      <a:pt x="420" y="61"/>
                    </a:lnTo>
                    <a:lnTo>
                      <a:pt x="448" y="21"/>
                    </a:lnTo>
                    <a:lnTo>
                      <a:pt x="448" y="61"/>
                    </a:lnTo>
                    <a:lnTo>
                      <a:pt x="475" y="21"/>
                    </a:lnTo>
                    <a:lnTo>
                      <a:pt x="475" y="61"/>
                    </a:lnTo>
                    <a:lnTo>
                      <a:pt x="505" y="21"/>
                    </a:lnTo>
                    <a:lnTo>
                      <a:pt x="503" y="61"/>
                    </a:lnTo>
                    <a:lnTo>
                      <a:pt x="532" y="21"/>
                    </a:lnTo>
                    <a:lnTo>
                      <a:pt x="532" y="61"/>
                    </a:lnTo>
                    <a:lnTo>
                      <a:pt x="560" y="21"/>
                    </a:lnTo>
                    <a:lnTo>
                      <a:pt x="56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4" name="Freeform 220"/>
              <p:cNvSpPr>
                <a:spLocks/>
              </p:cNvSpPr>
              <p:nvPr/>
            </p:nvSpPr>
            <p:spPr bwMode="auto">
              <a:xfrm>
                <a:off x="3958" y="3979"/>
                <a:ext cx="42" cy="105"/>
              </a:xfrm>
              <a:custGeom>
                <a:avLst/>
                <a:gdLst>
                  <a:gd name="T0" fmla="*/ 1 w 83"/>
                  <a:gd name="T1" fmla="*/ 0 h 211"/>
                  <a:gd name="T2" fmla="*/ 1 w 83"/>
                  <a:gd name="T3" fmla="*/ 0 h 211"/>
                  <a:gd name="T4" fmla="*/ 0 w 83"/>
                  <a:gd name="T5" fmla="*/ 0 h 211"/>
                  <a:gd name="T6" fmla="*/ 0 w 83"/>
                  <a:gd name="T7" fmla="*/ 0 h 211"/>
                  <a:gd name="T8" fmla="*/ 1 w 83"/>
                  <a:gd name="T9" fmla="*/ 0 h 211"/>
                  <a:gd name="T10" fmla="*/ 1 w 83"/>
                  <a:gd name="T11" fmla="*/ 0 h 211"/>
                  <a:gd name="T12" fmla="*/ 1 w 83"/>
                  <a:gd name="T13" fmla="*/ 0 h 211"/>
                  <a:gd name="T14" fmla="*/ 1 w 83"/>
                  <a:gd name="T15" fmla="*/ 0 h 211"/>
                  <a:gd name="T16" fmla="*/ 1 w 83"/>
                  <a:gd name="T17" fmla="*/ 0 h 211"/>
                  <a:gd name="T18" fmla="*/ 1 w 83"/>
                  <a:gd name="T19" fmla="*/ 0 h 211"/>
                  <a:gd name="T20" fmla="*/ 1 w 83"/>
                  <a:gd name="T21" fmla="*/ 0 h 2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3"/>
                  <a:gd name="T34" fmla="*/ 0 h 211"/>
                  <a:gd name="T35" fmla="*/ 83 w 83"/>
                  <a:gd name="T36" fmla="*/ 211 h 2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3" h="211">
                    <a:moveTo>
                      <a:pt x="42" y="9"/>
                    </a:moveTo>
                    <a:lnTo>
                      <a:pt x="13" y="61"/>
                    </a:lnTo>
                    <a:lnTo>
                      <a:pt x="0" y="108"/>
                    </a:lnTo>
                    <a:lnTo>
                      <a:pt x="0" y="144"/>
                    </a:lnTo>
                    <a:lnTo>
                      <a:pt x="17" y="211"/>
                    </a:lnTo>
                    <a:lnTo>
                      <a:pt x="9" y="154"/>
                    </a:lnTo>
                    <a:lnTo>
                      <a:pt x="13" y="114"/>
                    </a:lnTo>
                    <a:lnTo>
                      <a:pt x="26" y="74"/>
                    </a:lnTo>
                    <a:lnTo>
                      <a:pt x="83" y="0"/>
                    </a:lnTo>
                    <a:lnTo>
                      <a:pt x="42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5" name="Freeform 221"/>
              <p:cNvSpPr>
                <a:spLocks/>
              </p:cNvSpPr>
              <p:nvPr/>
            </p:nvSpPr>
            <p:spPr bwMode="auto">
              <a:xfrm>
                <a:off x="4060" y="3982"/>
                <a:ext cx="24" cy="88"/>
              </a:xfrm>
              <a:custGeom>
                <a:avLst/>
                <a:gdLst>
                  <a:gd name="T0" fmla="*/ 0 w 50"/>
                  <a:gd name="T1" fmla="*/ 0 h 177"/>
                  <a:gd name="T2" fmla="*/ 0 w 50"/>
                  <a:gd name="T3" fmla="*/ 0 h 177"/>
                  <a:gd name="T4" fmla="*/ 0 w 50"/>
                  <a:gd name="T5" fmla="*/ 0 h 177"/>
                  <a:gd name="T6" fmla="*/ 0 w 50"/>
                  <a:gd name="T7" fmla="*/ 0 h 177"/>
                  <a:gd name="T8" fmla="*/ 0 w 50"/>
                  <a:gd name="T9" fmla="*/ 0 h 177"/>
                  <a:gd name="T10" fmla="*/ 0 w 50"/>
                  <a:gd name="T11" fmla="*/ 0 h 177"/>
                  <a:gd name="T12" fmla="*/ 0 w 50"/>
                  <a:gd name="T13" fmla="*/ 0 h 177"/>
                  <a:gd name="T14" fmla="*/ 0 w 50"/>
                  <a:gd name="T15" fmla="*/ 0 h 177"/>
                  <a:gd name="T16" fmla="*/ 0 w 50"/>
                  <a:gd name="T17" fmla="*/ 0 h 177"/>
                  <a:gd name="T18" fmla="*/ 0 w 50"/>
                  <a:gd name="T19" fmla="*/ 0 h 1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0"/>
                  <a:gd name="T31" fmla="*/ 0 h 177"/>
                  <a:gd name="T32" fmla="*/ 50 w 50"/>
                  <a:gd name="T33" fmla="*/ 177 h 1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0" h="177">
                    <a:moveTo>
                      <a:pt x="33" y="0"/>
                    </a:moveTo>
                    <a:lnTo>
                      <a:pt x="4" y="69"/>
                    </a:lnTo>
                    <a:lnTo>
                      <a:pt x="0" y="118"/>
                    </a:lnTo>
                    <a:lnTo>
                      <a:pt x="0" y="143"/>
                    </a:lnTo>
                    <a:lnTo>
                      <a:pt x="4" y="177"/>
                    </a:lnTo>
                    <a:lnTo>
                      <a:pt x="4" y="143"/>
                    </a:lnTo>
                    <a:lnTo>
                      <a:pt x="12" y="78"/>
                    </a:lnTo>
                    <a:lnTo>
                      <a:pt x="50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6" name="Freeform 222"/>
              <p:cNvSpPr>
                <a:spLocks/>
              </p:cNvSpPr>
              <p:nvPr/>
            </p:nvSpPr>
            <p:spPr bwMode="auto">
              <a:xfrm>
                <a:off x="4154" y="3982"/>
                <a:ext cx="25" cy="59"/>
              </a:xfrm>
              <a:custGeom>
                <a:avLst/>
                <a:gdLst>
                  <a:gd name="T0" fmla="*/ 0 w 52"/>
                  <a:gd name="T1" fmla="*/ 1 h 118"/>
                  <a:gd name="T2" fmla="*/ 0 w 52"/>
                  <a:gd name="T3" fmla="*/ 1 h 118"/>
                  <a:gd name="T4" fmla="*/ 0 w 52"/>
                  <a:gd name="T5" fmla="*/ 1 h 118"/>
                  <a:gd name="T6" fmla="*/ 0 w 52"/>
                  <a:gd name="T7" fmla="*/ 1 h 118"/>
                  <a:gd name="T8" fmla="*/ 0 w 52"/>
                  <a:gd name="T9" fmla="*/ 1 h 118"/>
                  <a:gd name="T10" fmla="*/ 0 w 52"/>
                  <a:gd name="T11" fmla="*/ 0 h 118"/>
                  <a:gd name="T12" fmla="*/ 0 w 52"/>
                  <a:gd name="T13" fmla="*/ 1 h 118"/>
                  <a:gd name="T14" fmla="*/ 0 w 52"/>
                  <a:gd name="T15" fmla="*/ 1 h 1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2"/>
                  <a:gd name="T25" fmla="*/ 0 h 118"/>
                  <a:gd name="T26" fmla="*/ 52 w 52"/>
                  <a:gd name="T27" fmla="*/ 118 h 1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2" h="118">
                    <a:moveTo>
                      <a:pt x="23" y="14"/>
                    </a:moveTo>
                    <a:lnTo>
                      <a:pt x="4" y="59"/>
                    </a:lnTo>
                    <a:lnTo>
                      <a:pt x="0" y="92"/>
                    </a:lnTo>
                    <a:lnTo>
                      <a:pt x="0" y="118"/>
                    </a:lnTo>
                    <a:lnTo>
                      <a:pt x="14" y="69"/>
                    </a:lnTo>
                    <a:lnTo>
                      <a:pt x="52" y="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7" name="Freeform 223"/>
              <p:cNvSpPr>
                <a:spLocks/>
              </p:cNvSpPr>
              <p:nvPr/>
            </p:nvSpPr>
            <p:spPr bwMode="auto">
              <a:xfrm>
                <a:off x="3861" y="4075"/>
                <a:ext cx="369" cy="121"/>
              </a:xfrm>
              <a:custGeom>
                <a:avLst/>
                <a:gdLst>
                  <a:gd name="T0" fmla="*/ 1 w 737"/>
                  <a:gd name="T1" fmla="*/ 0 h 243"/>
                  <a:gd name="T2" fmla="*/ 1 w 737"/>
                  <a:gd name="T3" fmla="*/ 0 h 243"/>
                  <a:gd name="T4" fmla="*/ 1 w 737"/>
                  <a:gd name="T5" fmla="*/ 0 h 243"/>
                  <a:gd name="T6" fmla="*/ 1 w 737"/>
                  <a:gd name="T7" fmla="*/ 0 h 243"/>
                  <a:gd name="T8" fmla="*/ 1 w 737"/>
                  <a:gd name="T9" fmla="*/ 0 h 243"/>
                  <a:gd name="T10" fmla="*/ 1 w 737"/>
                  <a:gd name="T11" fmla="*/ 0 h 243"/>
                  <a:gd name="T12" fmla="*/ 1 w 737"/>
                  <a:gd name="T13" fmla="*/ 0 h 243"/>
                  <a:gd name="T14" fmla="*/ 1 w 737"/>
                  <a:gd name="T15" fmla="*/ 0 h 243"/>
                  <a:gd name="T16" fmla="*/ 1 w 737"/>
                  <a:gd name="T17" fmla="*/ 0 h 243"/>
                  <a:gd name="T18" fmla="*/ 1 w 737"/>
                  <a:gd name="T19" fmla="*/ 0 h 243"/>
                  <a:gd name="T20" fmla="*/ 1 w 737"/>
                  <a:gd name="T21" fmla="*/ 0 h 243"/>
                  <a:gd name="T22" fmla="*/ 1 w 737"/>
                  <a:gd name="T23" fmla="*/ 0 h 243"/>
                  <a:gd name="T24" fmla="*/ 0 w 737"/>
                  <a:gd name="T25" fmla="*/ 0 h 243"/>
                  <a:gd name="T26" fmla="*/ 1 w 737"/>
                  <a:gd name="T27" fmla="*/ 0 h 243"/>
                  <a:gd name="T28" fmla="*/ 1 w 737"/>
                  <a:gd name="T29" fmla="*/ 0 h 243"/>
                  <a:gd name="T30" fmla="*/ 1 w 737"/>
                  <a:gd name="T31" fmla="*/ 0 h 24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37"/>
                  <a:gd name="T49" fmla="*/ 0 h 243"/>
                  <a:gd name="T50" fmla="*/ 737 w 737"/>
                  <a:gd name="T51" fmla="*/ 243 h 24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37" h="243">
                    <a:moveTo>
                      <a:pt x="196" y="80"/>
                    </a:moveTo>
                    <a:lnTo>
                      <a:pt x="165" y="99"/>
                    </a:lnTo>
                    <a:lnTo>
                      <a:pt x="184" y="110"/>
                    </a:lnTo>
                    <a:lnTo>
                      <a:pt x="737" y="157"/>
                    </a:lnTo>
                    <a:lnTo>
                      <a:pt x="737" y="175"/>
                    </a:lnTo>
                    <a:lnTo>
                      <a:pt x="435" y="152"/>
                    </a:lnTo>
                    <a:lnTo>
                      <a:pt x="420" y="194"/>
                    </a:lnTo>
                    <a:lnTo>
                      <a:pt x="390" y="228"/>
                    </a:lnTo>
                    <a:lnTo>
                      <a:pt x="367" y="237"/>
                    </a:lnTo>
                    <a:lnTo>
                      <a:pt x="89" y="243"/>
                    </a:lnTo>
                    <a:lnTo>
                      <a:pt x="51" y="209"/>
                    </a:lnTo>
                    <a:lnTo>
                      <a:pt x="23" y="163"/>
                    </a:lnTo>
                    <a:lnTo>
                      <a:pt x="0" y="110"/>
                    </a:lnTo>
                    <a:lnTo>
                      <a:pt x="106" y="0"/>
                    </a:lnTo>
                    <a:lnTo>
                      <a:pt x="196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8" name="Freeform 224"/>
              <p:cNvSpPr>
                <a:spLocks/>
              </p:cNvSpPr>
              <p:nvPr/>
            </p:nvSpPr>
            <p:spPr bwMode="auto">
              <a:xfrm>
                <a:off x="3578" y="3882"/>
                <a:ext cx="432" cy="321"/>
              </a:xfrm>
              <a:custGeom>
                <a:avLst/>
                <a:gdLst>
                  <a:gd name="T0" fmla="*/ 1 w 864"/>
                  <a:gd name="T1" fmla="*/ 1 h 642"/>
                  <a:gd name="T2" fmla="*/ 1 w 864"/>
                  <a:gd name="T3" fmla="*/ 1 h 642"/>
                  <a:gd name="T4" fmla="*/ 1 w 864"/>
                  <a:gd name="T5" fmla="*/ 1 h 642"/>
                  <a:gd name="T6" fmla="*/ 1 w 864"/>
                  <a:gd name="T7" fmla="*/ 1 h 642"/>
                  <a:gd name="T8" fmla="*/ 1 w 864"/>
                  <a:gd name="T9" fmla="*/ 1 h 642"/>
                  <a:gd name="T10" fmla="*/ 1 w 864"/>
                  <a:gd name="T11" fmla="*/ 1 h 642"/>
                  <a:gd name="T12" fmla="*/ 1 w 864"/>
                  <a:gd name="T13" fmla="*/ 1 h 642"/>
                  <a:gd name="T14" fmla="*/ 1 w 864"/>
                  <a:gd name="T15" fmla="*/ 1 h 642"/>
                  <a:gd name="T16" fmla="*/ 1 w 864"/>
                  <a:gd name="T17" fmla="*/ 1 h 642"/>
                  <a:gd name="T18" fmla="*/ 1 w 864"/>
                  <a:gd name="T19" fmla="*/ 1 h 642"/>
                  <a:gd name="T20" fmla="*/ 1 w 864"/>
                  <a:gd name="T21" fmla="*/ 1 h 642"/>
                  <a:gd name="T22" fmla="*/ 1 w 864"/>
                  <a:gd name="T23" fmla="*/ 1 h 642"/>
                  <a:gd name="T24" fmla="*/ 1 w 864"/>
                  <a:gd name="T25" fmla="*/ 1 h 642"/>
                  <a:gd name="T26" fmla="*/ 1 w 864"/>
                  <a:gd name="T27" fmla="*/ 1 h 642"/>
                  <a:gd name="T28" fmla="*/ 1 w 864"/>
                  <a:gd name="T29" fmla="*/ 1 h 642"/>
                  <a:gd name="T30" fmla="*/ 1 w 864"/>
                  <a:gd name="T31" fmla="*/ 1 h 642"/>
                  <a:gd name="T32" fmla="*/ 1 w 864"/>
                  <a:gd name="T33" fmla="*/ 1 h 642"/>
                  <a:gd name="T34" fmla="*/ 1 w 864"/>
                  <a:gd name="T35" fmla="*/ 1 h 642"/>
                  <a:gd name="T36" fmla="*/ 1 w 864"/>
                  <a:gd name="T37" fmla="*/ 1 h 642"/>
                  <a:gd name="T38" fmla="*/ 1 w 864"/>
                  <a:gd name="T39" fmla="*/ 1 h 642"/>
                  <a:gd name="T40" fmla="*/ 1 w 864"/>
                  <a:gd name="T41" fmla="*/ 1 h 642"/>
                  <a:gd name="T42" fmla="*/ 1 w 864"/>
                  <a:gd name="T43" fmla="*/ 1 h 642"/>
                  <a:gd name="T44" fmla="*/ 1 w 864"/>
                  <a:gd name="T45" fmla="*/ 1 h 642"/>
                  <a:gd name="T46" fmla="*/ 1 w 864"/>
                  <a:gd name="T47" fmla="*/ 1 h 642"/>
                  <a:gd name="T48" fmla="*/ 1 w 864"/>
                  <a:gd name="T49" fmla="*/ 1 h 642"/>
                  <a:gd name="T50" fmla="*/ 1 w 864"/>
                  <a:gd name="T51" fmla="*/ 1 h 642"/>
                  <a:gd name="T52" fmla="*/ 1 w 864"/>
                  <a:gd name="T53" fmla="*/ 1 h 642"/>
                  <a:gd name="T54" fmla="*/ 1 w 864"/>
                  <a:gd name="T55" fmla="*/ 1 h 642"/>
                  <a:gd name="T56" fmla="*/ 1 w 864"/>
                  <a:gd name="T57" fmla="*/ 1 h 642"/>
                  <a:gd name="T58" fmla="*/ 1 w 864"/>
                  <a:gd name="T59" fmla="*/ 1 h 642"/>
                  <a:gd name="T60" fmla="*/ 1 w 864"/>
                  <a:gd name="T61" fmla="*/ 1 h 642"/>
                  <a:gd name="T62" fmla="*/ 1 w 864"/>
                  <a:gd name="T63" fmla="*/ 1 h 642"/>
                  <a:gd name="T64" fmla="*/ 1 w 864"/>
                  <a:gd name="T65" fmla="*/ 1 h 642"/>
                  <a:gd name="T66" fmla="*/ 1 w 864"/>
                  <a:gd name="T67" fmla="*/ 0 h 642"/>
                  <a:gd name="T68" fmla="*/ 1 w 864"/>
                  <a:gd name="T69" fmla="*/ 1 h 6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64"/>
                  <a:gd name="T106" fmla="*/ 0 h 642"/>
                  <a:gd name="T107" fmla="*/ 864 w 864"/>
                  <a:gd name="T108" fmla="*/ 642 h 64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64" h="642">
                    <a:moveTo>
                      <a:pt x="864" y="8"/>
                    </a:moveTo>
                    <a:lnTo>
                      <a:pt x="805" y="19"/>
                    </a:lnTo>
                    <a:lnTo>
                      <a:pt x="804" y="49"/>
                    </a:lnTo>
                    <a:lnTo>
                      <a:pt x="790" y="87"/>
                    </a:lnTo>
                    <a:lnTo>
                      <a:pt x="766" y="118"/>
                    </a:lnTo>
                    <a:lnTo>
                      <a:pt x="735" y="137"/>
                    </a:lnTo>
                    <a:lnTo>
                      <a:pt x="735" y="194"/>
                    </a:lnTo>
                    <a:lnTo>
                      <a:pt x="680" y="300"/>
                    </a:lnTo>
                    <a:lnTo>
                      <a:pt x="697" y="439"/>
                    </a:lnTo>
                    <a:lnTo>
                      <a:pt x="579" y="494"/>
                    </a:lnTo>
                    <a:lnTo>
                      <a:pt x="536" y="496"/>
                    </a:lnTo>
                    <a:lnTo>
                      <a:pt x="522" y="542"/>
                    </a:lnTo>
                    <a:lnTo>
                      <a:pt x="503" y="578"/>
                    </a:lnTo>
                    <a:lnTo>
                      <a:pt x="479" y="614"/>
                    </a:lnTo>
                    <a:lnTo>
                      <a:pt x="0" y="642"/>
                    </a:lnTo>
                    <a:lnTo>
                      <a:pt x="53" y="629"/>
                    </a:lnTo>
                    <a:lnTo>
                      <a:pt x="91" y="604"/>
                    </a:lnTo>
                    <a:lnTo>
                      <a:pt x="119" y="581"/>
                    </a:lnTo>
                    <a:lnTo>
                      <a:pt x="150" y="543"/>
                    </a:lnTo>
                    <a:lnTo>
                      <a:pt x="171" y="494"/>
                    </a:lnTo>
                    <a:lnTo>
                      <a:pt x="188" y="439"/>
                    </a:lnTo>
                    <a:lnTo>
                      <a:pt x="195" y="380"/>
                    </a:lnTo>
                    <a:lnTo>
                      <a:pt x="195" y="338"/>
                    </a:lnTo>
                    <a:lnTo>
                      <a:pt x="188" y="283"/>
                    </a:lnTo>
                    <a:lnTo>
                      <a:pt x="174" y="232"/>
                    </a:lnTo>
                    <a:lnTo>
                      <a:pt x="154" y="177"/>
                    </a:lnTo>
                    <a:lnTo>
                      <a:pt x="123" y="133"/>
                    </a:lnTo>
                    <a:lnTo>
                      <a:pt x="178" y="184"/>
                    </a:lnTo>
                    <a:lnTo>
                      <a:pt x="235" y="268"/>
                    </a:lnTo>
                    <a:lnTo>
                      <a:pt x="212" y="203"/>
                    </a:lnTo>
                    <a:lnTo>
                      <a:pt x="188" y="154"/>
                    </a:lnTo>
                    <a:lnTo>
                      <a:pt x="140" y="95"/>
                    </a:lnTo>
                    <a:lnTo>
                      <a:pt x="89" y="74"/>
                    </a:lnTo>
                    <a:lnTo>
                      <a:pt x="140" y="65"/>
                    </a:lnTo>
                    <a:lnTo>
                      <a:pt x="188" y="116"/>
                    </a:lnTo>
                    <a:lnTo>
                      <a:pt x="230" y="182"/>
                    </a:lnTo>
                    <a:lnTo>
                      <a:pt x="256" y="266"/>
                    </a:lnTo>
                    <a:lnTo>
                      <a:pt x="237" y="287"/>
                    </a:lnTo>
                    <a:lnTo>
                      <a:pt x="534" y="287"/>
                    </a:lnTo>
                    <a:lnTo>
                      <a:pt x="551" y="266"/>
                    </a:lnTo>
                    <a:lnTo>
                      <a:pt x="526" y="198"/>
                    </a:lnTo>
                    <a:lnTo>
                      <a:pt x="480" y="125"/>
                    </a:lnTo>
                    <a:lnTo>
                      <a:pt x="427" y="59"/>
                    </a:lnTo>
                    <a:lnTo>
                      <a:pt x="509" y="139"/>
                    </a:lnTo>
                    <a:lnTo>
                      <a:pt x="526" y="112"/>
                    </a:lnTo>
                    <a:lnTo>
                      <a:pt x="547" y="139"/>
                    </a:lnTo>
                    <a:lnTo>
                      <a:pt x="564" y="112"/>
                    </a:lnTo>
                    <a:lnTo>
                      <a:pt x="579" y="139"/>
                    </a:lnTo>
                    <a:lnTo>
                      <a:pt x="596" y="112"/>
                    </a:lnTo>
                    <a:lnTo>
                      <a:pt x="615" y="139"/>
                    </a:lnTo>
                    <a:lnTo>
                      <a:pt x="634" y="112"/>
                    </a:lnTo>
                    <a:lnTo>
                      <a:pt x="652" y="139"/>
                    </a:lnTo>
                    <a:lnTo>
                      <a:pt x="669" y="112"/>
                    </a:lnTo>
                    <a:lnTo>
                      <a:pt x="688" y="139"/>
                    </a:lnTo>
                    <a:lnTo>
                      <a:pt x="697" y="112"/>
                    </a:lnTo>
                    <a:lnTo>
                      <a:pt x="722" y="133"/>
                    </a:lnTo>
                    <a:lnTo>
                      <a:pt x="722" y="104"/>
                    </a:lnTo>
                    <a:lnTo>
                      <a:pt x="745" y="118"/>
                    </a:lnTo>
                    <a:lnTo>
                      <a:pt x="739" y="87"/>
                    </a:lnTo>
                    <a:lnTo>
                      <a:pt x="769" y="93"/>
                    </a:lnTo>
                    <a:lnTo>
                      <a:pt x="752" y="65"/>
                    </a:lnTo>
                    <a:lnTo>
                      <a:pt x="775" y="63"/>
                    </a:lnTo>
                    <a:lnTo>
                      <a:pt x="756" y="47"/>
                    </a:lnTo>
                    <a:lnTo>
                      <a:pt x="779" y="38"/>
                    </a:lnTo>
                    <a:lnTo>
                      <a:pt x="760" y="28"/>
                    </a:lnTo>
                    <a:lnTo>
                      <a:pt x="783" y="19"/>
                    </a:lnTo>
                    <a:lnTo>
                      <a:pt x="716" y="8"/>
                    </a:lnTo>
                    <a:lnTo>
                      <a:pt x="800" y="0"/>
                    </a:lnTo>
                    <a:lnTo>
                      <a:pt x="847" y="2"/>
                    </a:lnTo>
                    <a:lnTo>
                      <a:pt x="864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49" name="Freeform 225"/>
              <p:cNvSpPr>
                <a:spLocks/>
              </p:cNvSpPr>
              <p:nvPr/>
            </p:nvSpPr>
            <p:spPr bwMode="auto">
              <a:xfrm>
                <a:off x="3396" y="3871"/>
                <a:ext cx="560" cy="99"/>
              </a:xfrm>
              <a:custGeom>
                <a:avLst/>
                <a:gdLst>
                  <a:gd name="T0" fmla="*/ 1 w 1119"/>
                  <a:gd name="T1" fmla="*/ 0 h 200"/>
                  <a:gd name="T2" fmla="*/ 1 w 1119"/>
                  <a:gd name="T3" fmla="*/ 0 h 200"/>
                  <a:gd name="T4" fmla="*/ 1 w 1119"/>
                  <a:gd name="T5" fmla="*/ 0 h 200"/>
                  <a:gd name="T6" fmla="*/ 1 w 1119"/>
                  <a:gd name="T7" fmla="*/ 0 h 200"/>
                  <a:gd name="T8" fmla="*/ 1 w 1119"/>
                  <a:gd name="T9" fmla="*/ 0 h 200"/>
                  <a:gd name="T10" fmla="*/ 1 w 1119"/>
                  <a:gd name="T11" fmla="*/ 0 h 200"/>
                  <a:gd name="T12" fmla="*/ 1 w 1119"/>
                  <a:gd name="T13" fmla="*/ 0 h 200"/>
                  <a:gd name="T14" fmla="*/ 1 w 1119"/>
                  <a:gd name="T15" fmla="*/ 0 h 200"/>
                  <a:gd name="T16" fmla="*/ 1 w 1119"/>
                  <a:gd name="T17" fmla="*/ 0 h 200"/>
                  <a:gd name="T18" fmla="*/ 1 w 1119"/>
                  <a:gd name="T19" fmla="*/ 0 h 200"/>
                  <a:gd name="T20" fmla="*/ 1 w 1119"/>
                  <a:gd name="T21" fmla="*/ 0 h 200"/>
                  <a:gd name="T22" fmla="*/ 1 w 1119"/>
                  <a:gd name="T23" fmla="*/ 0 h 200"/>
                  <a:gd name="T24" fmla="*/ 1 w 1119"/>
                  <a:gd name="T25" fmla="*/ 0 h 200"/>
                  <a:gd name="T26" fmla="*/ 1 w 1119"/>
                  <a:gd name="T27" fmla="*/ 0 h 200"/>
                  <a:gd name="T28" fmla="*/ 1 w 1119"/>
                  <a:gd name="T29" fmla="*/ 0 h 200"/>
                  <a:gd name="T30" fmla="*/ 1 w 1119"/>
                  <a:gd name="T31" fmla="*/ 0 h 200"/>
                  <a:gd name="T32" fmla="*/ 1 w 1119"/>
                  <a:gd name="T33" fmla="*/ 0 h 200"/>
                  <a:gd name="T34" fmla="*/ 1 w 1119"/>
                  <a:gd name="T35" fmla="*/ 0 h 200"/>
                  <a:gd name="T36" fmla="*/ 1 w 1119"/>
                  <a:gd name="T37" fmla="*/ 0 h 200"/>
                  <a:gd name="T38" fmla="*/ 1 w 1119"/>
                  <a:gd name="T39" fmla="*/ 0 h 200"/>
                  <a:gd name="T40" fmla="*/ 1 w 1119"/>
                  <a:gd name="T41" fmla="*/ 0 h 200"/>
                  <a:gd name="T42" fmla="*/ 1 w 1119"/>
                  <a:gd name="T43" fmla="*/ 0 h 200"/>
                  <a:gd name="T44" fmla="*/ 1 w 1119"/>
                  <a:gd name="T45" fmla="*/ 0 h 200"/>
                  <a:gd name="T46" fmla="*/ 1 w 1119"/>
                  <a:gd name="T47" fmla="*/ 0 h 200"/>
                  <a:gd name="T48" fmla="*/ 1 w 1119"/>
                  <a:gd name="T49" fmla="*/ 0 h 200"/>
                  <a:gd name="T50" fmla="*/ 1 w 1119"/>
                  <a:gd name="T51" fmla="*/ 0 h 200"/>
                  <a:gd name="T52" fmla="*/ 1 w 1119"/>
                  <a:gd name="T53" fmla="*/ 0 h 200"/>
                  <a:gd name="T54" fmla="*/ 1 w 1119"/>
                  <a:gd name="T55" fmla="*/ 0 h 200"/>
                  <a:gd name="T56" fmla="*/ 1 w 1119"/>
                  <a:gd name="T57" fmla="*/ 0 h 200"/>
                  <a:gd name="T58" fmla="*/ 1 w 1119"/>
                  <a:gd name="T59" fmla="*/ 0 h 200"/>
                  <a:gd name="T60" fmla="*/ 1 w 1119"/>
                  <a:gd name="T61" fmla="*/ 0 h 200"/>
                  <a:gd name="T62" fmla="*/ 1 w 1119"/>
                  <a:gd name="T63" fmla="*/ 0 h 200"/>
                  <a:gd name="T64" fmla="*/ 0 w 1119"/>
                  <a:gd name="T65" fmla="*/ 0 h 200"/>
                  <a:gd name="T66" fmla="*/ 1 w 1119"/>
                  <a:gd name="T67" fmla="*/ 0 h 200"/>
                  <a:gd name="T68" fmla="*/ 1 w 1119"/>
                  <a:gd name="T69" fmla="*/ 0 h 200"/>
                  <a:gd name="T70" fmla="*/ 1 w 1119"/>
                  <a:gd name="T71" fmla="*/ 0 h 200"/>
                  <a:gd name="T72" fmla="*/ 1 w 1119"/>
                  <a:gd name="T73" fmla="*/ 0 h 200"/>
                  <a:gd name="T74" fmla="*/ 1 w 1119"/>
                  <a:gd name="T75" fmla="*/ 0 h 200"/>
                  <a:gd name="T76" fmla="*/ 1 w 1119"/>
                  <a:gd name="T77" fmla="*/ 0 h 200"/>
                  <a:gd name="T78" fmla="*/ 1 w 1119"/>
                  <a:gd name="T79" fmla="*/ 0 h 200"/>
                  <a:gd name="T80" fmla="*/ 1 w 1119"/>
                  <a:gd name="T81" fmla="*/ 0 h 200"/>
                  <a:gd name="T82" fmla="*/ 1 w 1119"/>
                  <a:gd name="T83" fmla="*/ 0 h 200"/>
                  <a:gd name="T84" fmla="*/ 1 w 1119"/>
                  <a:gd name="T85" fmla="*/ 0 h 200"/>
                  <a:gd name="T86" fmla="*/ 1 w 1119"/>
                  <a:gd name="T87" fmla="*/ 0 h 200"/>
                  <a:gd name="T88" fmla="*/ 1 w 1119"/>
                  <a:gd name="T89" fmla="*/ 0 h 200"/>
                  <a:gd name="T90" fmla="*/ 1 w 1119"/>
                  <a:gd name="T91" fmla="*/ 0 h 20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19"/>
                  <a:gd name="T139" fmla="*/ 0 h 200"/>
                  <a:gd name="T140" fmla="*/ 1119 w 1119"/>
                  <a:gd name="T141" fmla="*/ 200 h 20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19" h="200">
                    <a:moveTo>
                      <a:pt x="1119" y="36"/>
                    </a:moveTo>
                    <a:lnTo>
                      <a:pt x="1100" y="42"/>
                    </a:lnTo>
                    <a:lnTo>
                      <a:pt x="1106" y="57"/>
                    </a:lnTo>
                    <a:lnTo>
                      <a:pt x="1087" y="65"/>
                    </a:lnTo>
                    <a:lnTo>
                      <a:pt x="1091" y="82"/>
                    </a:lnTo>
                    <a:lnTo>
                      <a:pt x="1070" y="82"/>
                    </a:lnTo>
                    <a:lnTo>
                      <a:pt x="1070" y="108"/>
                    </a:lnTo>
                    <a:lnTo>
                      <a:pt x="1054" y="93"/>
                    </a:lnTo>
                    <a:lnTo>
                      <a:pt x="1035" y="110"/>
                    </a:lnTo>
                    <a:lnTo>
                      <a:pt x="1015" y="93"/>
                    </a:lnTo>
                    <a:lnTo>
                      <a:pt x="997" y="110"/>
                    </a:lnTo>
                    <a:lnTo>
                      <a:pt x="978" y="93"/>
                    </a:lnTo>
                    <a:lnTo>
                      <a:pt x="959" y="110"/>
                    </a:lnTo>
                    <a:lnTo>
                      <a:pt x="942" y="93"/>
                    </a:lnTo>
                    <a:lnTo>
                      <a:pt x="927" y="110"/>
                    </a:lnTo>
                    <a:lnTo>
                      <a:pt x="910" y="93"/>
                    </a:lnTo>
                    <a:lnTo>
                      <a:pt x="889" y="110"/>
                    </a:lnTo>
                    <a:lnTo>
                      <a:pt x="872" y="93"/>
                    </a:lnTo>
                    <a:lnTo>
                      <a:pt x="853" y="110"/>
                    </a:lnTo>
                    <a:lnTo>
                      <a:pt x="834" y="133"/>
                    </a:lnTo>
                    <a:lnTo>
                      <a:pt x="792" y="86"/>
                    </a:lnTo>
                    <a:lnTo>
                      <a:pt x="754" y="65"/>
                    </a:lnTo>
                    <a:lnTo>
                      <a:pt x="503" y="65"/>
                    </a:lnTo>
                    <a:lnTo>
                      <a:pt x="501" y="101"/>
                    </a:lnTo>
                    <a:lnTo>
                      <a:pt x="353" y="101"/>
                    </a:lnTo>
                    <a:lnTo>
                      <a:pt x="294" y="118"/>
                    </a:lnTo>
                    <a:lnTo>
                      <a:pt x="251" y="154"/>
                    </a:lnTo>
                    <a:lnTo>
                      <a:pt x="216" y="200"/>
                    </a:lnTo>
                    <a:lnTo>
                      <a:pt x="152" y="156"/>
                    </a:lnTo>
                    <a:lnTo>
                      <a:pt x="152" y="184"/>
                    </a:lnTo>
                    <a:lnTo>
                      <a:pt x="123" y="141"/>
                    </a:lnTo>
                    <a:lnTo>
                      <a:pt x="87" y="108"/>
                    </a:lnTo>
                    <a:lnTo>
                      <a:pt x="0" y="82"/>
                    </a:lnTo>
                    <a:lnTo>
                      <a:pt x="401" y="82"/>
                    </a:lnTo>
                    <a:lnTo>
                      <a:pt x="555" y="36"/>
                    </a:lnTo>
                    <a:lnTo>
                      <a:pt x="555" y="0"/>
                    </a:lnTo>
                    <a:lnTo>
                      <a:pt x="902" y="0"/>
                    </a:lnTo>
                    <a:lnTo>
                      <a:pt x="950" y="70"/>
                    </a:lnTo>
                    <a:lnTo>
                      <a:pt x="1030" y="70"/>
                    </a:lnTo>
                    <a:lnTo>
                      <a:pt x="1060" y="61"/>
                    </a:lnTo>
                    <a:lnTo>
                      <a:pt x="1073" y="51"/>
                    </a:lnTo>
                    <a:lnTo>
                      <a:pt x="1081" y="40"/>
                    </a:lnTo>
                    <a:lnTo>
                      <a:pt x="1081" y="34"/>
                    </a:lnTo>
                    <a:lnTo>
                      <a:pt x="1100" y="34"/>
                    </a:lnTo>
                    <a:lnTo>
                      <a:pt x="1119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0" name="Freeform 226"/>
              <p:cNvSpPr>
                <a:spLocks/>
              </p:cNvSpPr>
              <p:nvPr/>
            </p:nvSpPr>
            <p:spPr bwMode="auto">
              <a:xfrm>
                <a:off x="3372" y="3948"/>
                <a:ext cx="141" cy="236"/>
              </a:xfrm>
              <a:custGeom>
                <a:avLst/>
                <a:gdLst>
                  <a:gd name="T0" fmla="*/ 0 w 283"/>
                  <a:gd name="T1" fmla="*/ 0 h 473"/>
                  <a:gd name="T2" fmla="*/ 0 w 283"/>
                  <a:gd name="T3" fmla="*/ 0 h 473"/>
                  <a:gd name="T4" fmla="*/ 0 w 283"/>
                  <a:gd name="T5" fmla="*/ 0 h 473"/>
                  <a:gd name="T6" fmla="*/ 0 w 283"/>
                  <a:gd name="T7" fmla="*/ 0 h 473"/>
                  <a:gd name="T8" fmla="*/ 0 w 283"/>
                  <a:gd name="T9" fmla="*/ 0 h 473"/>
                  <a:gd name="T10" fmla="*/ 0 w 283"/>
                  <a:gd name="T11" fmla="*/ 0 h 473"/>
                  <a:gd name="T12" fmla="*/ 0 w 283"/>
                  <a:gd name="T13" fmla="*/ 0 h 473"/>
                  <a:gd name="T14" fmla="*/ 0 w 283"/>
                  <a:gd name="T15" fmla="*/ 0 h 473"/>
                  <a:gd name="T16" fmla="*/ 0 w 283"/>
                  <a:gd name="T17" fmla="*/ 0 h 473"/>
                  <a:gd name="T18" fmla="*/ 0 w 283"/>
                  <a:gd name="T19" fmla="*/ 0 h 473"/>
                  <a:gd name="T20" fmla="*/ 0 w 283"/>
                  <a:gd name="T21" fmla="*/ 0 h 473"/>
                  <a:gd name="T22" fmla="*/ 0 w 283"/>
                  <a:gd name="T23" fmla="*/ 0 h 473"/>
                  <a:gd name="T24" fmla="*/ 0 w 283"/>
                  <a:gd name="T25" fmla="*/ 0 h 473"/>
                  <a:gd name="T26" fmla="*/ 0 w 283"/>
                  <a:gd name="T27" fmla="*/ 0 h 473"/>
                  <a:gd name="T28" fmla="*/ 0 w 283"/>
                  <a:gd name="T29" fmla="*/ 0 h 473"/>
                  <a:gd name="T30" fmla="*/ 0 w 283"/>
                  <a:gd name="T31" fmla="*/ 0 h 473"/>
                  <a:gd name="T32" fmla="*/ 0 w 283"/>
                  <a:gd name="T33" fmla="*/ 0 h 473"/>
                  <a:gd name="T34" fmla="*/ 0 w 283"/>
                  <a:gd name="T35" fmla="*/ 0 h 473"/>
                  <a:gd name="T36" fmla="*/ 0 w 283"/>
                  <a:gd name="T37" fmla="*/ 0 h 473"/>
                  <a:gd name="T38" fmla="*/ 0 w 283"/>
                  <a:gd name="T39" fmla="*/ 0 h 473"/>
                  <a:gd name="T40" fmla="*/ 0 w 283"/>
                  <a:gd name="T41" fmla="*/ 0 h 473"/>
                  <a:gd name="T42" fmla="*/ 0 w 283"/>
                  <a:gd name="T43" fmla="*/ 0 h 473"/>
                  <a:gd name="T44" fmla="*/ 0 w 283"/>
                  <a:gd name="T45" fmla="*/ 0 h 473"/>
                  <a:gd name="T46" fmla="*/ 0 w 283"/>
                  <a:gd name="T47" fmla="*/ 0 h 473"/>
                  <a:gd name="T48" fmla="*/ 0 w 283"/>
                  <a:gd name="T49" fmla="*/ 0 h 473"/>
                  <a:gd name="T50" fmla="*/ 0 w 283"/>
                  <a:gd name="T51" fmla="*/ 0 h 47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83"/>
                  <a:gd name="T79" fmla="*/ 0 h 473"/>
                  <a:gd name="T80" fmla="*/ 283 w 283"/>
                  <a:gd name="T81" fmla="*/ 473 h 47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83" h="473">
                    <a:moveTo>
                      <a:pt x="118" y="2"/>
                    </a:moveTo>
                    <a:lnTo>
                      <a:pt x="166" y="57"/>
                    </a:lnTo>
                    <a:lnTo>
                      <a:pt x="217" y="148"/>
                    </a:lnTo>
                    <a:lnTo>
                      <a:pt x="234" y="84"/>
                    </a:lnTo>
                    <a:lnTo>
                      <a:pt x="207" y="0"/>
                    </a:lnTo>
                    <a:lnTo>
                      <a:pt x="272" y="38"/>
                    </a:lnTo>
                    <a:lnTo>
                      <a:pt x="238" y="103"/>
                    </a:lnTo>
                    <a:lnTo>
                      <a:pt x="221" y="196"/>
                    </a:lnTo>
                    <a:lnTo>
                      <a:pt x="221" y="260"/>
                    </a:lnTo>
                    <a:lnTo>
                      <a:pt x="238" y="350"/>
                    </a:lnTo>
                    <a:lnTo>
                      <a:pt x="261" y="399"/>
                    </a:lnTo>
                    <a:lnTo>
                      <a:pt x="274" y="424"/>
                    </a:lnTo>
                    <a:lnTo>
                      <a:pt x="283" y="441"/>
                    </a:lnTo>
                    <a:lnTo>
                      <a:pt x="274" y="460"/>
                    </a:lnTo>
                    <a:lnTo>
                      <a:pt x="0" y="473"/>
                    </a:lnTo>
                    <a:lnTo>
                      <a:pt x="61" y="456"/>
                    </a:lnTo>
                    <a:lnTo>
                      <a:pt x="101" y="416"/>
                    </a:lnTo>
                    <a:lnTo>
                      <a:pt x="131" y="374"/>
                    </a:lnTo>
                    <a:lnTo>
                      <a:pt x="156" y="312"/>
                    </a:lnTo>
                    <a:lnTo>
                      <a:pt x="169" y="249"/>
                    </a:lnTo>
                    <a:lnTo>
                      <a:pt x="169" y="177"/>
                    </a:lnTo>
                    <a:lnTo>
                      <a:pt x="166" y="125"/>
                    </a:lnTo>
                    <a:lnTo>
                      <a:pt x="150" y="72"/>
                    </a:lnTo>
                    <a:lnTo>
                      <a:pt x="145" y="48"/>
                    </a:lnTo>
                    <a:lnTo>
                      <a:pt x="11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1" name="Freeform 227"/>
              <p:cNvSpPr>
                <a:spLocks/>
              </p:cNvSpPr>
              <p:nvPr/>
            </p:nvSpPr>
            <p:spPr bwMode="auto">
              <a:xfrm>
                <a:off x="3288" y="3913"/>
                <a:ext cx="126" cy="258"/>
              </a:xfrm>
              <a:custGeom>
                <a:avLst/>
                <a:gdLst>
                  <a:gd name="T0" fmla="*/ 0 w 253"/>
                  <a:gd name="T1" fmla="*/ 1 h 515"/>
                  <a:gd name="T2" fmla="*/ 0 w 253"/>
                  <a:gd name="T3" fmla="*/ 1 h 515"/>
                  <a:gd name="T4" fmla="*/ 0 w 253"/>
                  <a:gd name="T5" fmla="*/ 0 h 515"/>
                  <a:gd name="T6" fmla="*/ 0 w 253"/>
                  <a:gd name="T7" fmla="*/ 1 h 515"/>
                  <a:gd name="T8" fmla="*/ 0 w 253"/>
                  <a:gd name="T9" fmla="*/ 1 h 515"/>
                  <a:gd name="T10" fmla="*/ 0 w 253"/>
                  <a:gd name="T11" fmla="*/ 1 h 515"/>
                  <a:gd name="T12" fmla="*/ 0 w 253"/>
                  <a:gd name="T13" fmla="*/ 1 h 515"/>
                  <a:gd name="T14" fmla="*/ 0 w 253"/>
                  <a:gd name="T15" fmla="*/ 1 h 515"/>
                  <a:gd name="T16" fmla="*/ 0 w 253"/>
                  <a:gd name="T17" fmla="*/ 1 h 515"/>
                  <a:gd name="T18" fmla="*/ 0 w 253"/>
                  <a:gd name="T19" fmla="*/ 1 h 515"/>
                  <a:gd name="T20" fmla="*/ 0 w 253"/>
                  <a:gd name="T21" fmla="*/ 1 h 515"/>
                  <a:gd name="T22" fmla="*/ 0 w 253"/>
                  <a:gd name="T23" fmla="*/ 1 h 515"/>
                  <a:gd name="T24" fmla="*/ 0 w 253"/>
                  <a:gd name="T25" fmla="*/ 1 h 515"/>
                  <a:gd name="T26" fmla="*/ 0 w 253"/>
                  <a:gd name="T27" fmla="*/ 1 h 515"/>
                  <a:gd name="T28" fmla="*/ 0 w 253"/>
                  <a:gd name="T29" fmla="*/ 1 h 515"/>
                  <a:gd name="T30" fmla="*/ 0 w 253"/>
                  <a:gd name="T31" fmla="*/ 1 h 515"/>
                  <a:gd name="T32" fmla="*/ 0 w 253"/>
                  <a:gd name="T33" fmla="*/ 1 h 515"/>
                  <a:gd name="T34" fmla="*/ 0 w 253"/>
                  <a:gd name="T35" fmla="*/ 1 h 515"/>
                  <a:gd name="T36" fmla="*/ 0 w 253"/>
                  <a:gd name="T37" fmla="*/ 1 h 515"/>
                  <a:gd name="T38" fmla="*/ 0 w 253"/>
                  <a:gd name="T39" fmla="*/ 1 h 515"/>
                  <a:gd name="T40" fmla="*/ 0 w 253"/>
                  <a:gd name="T41" fmla="*/ 1 h 515"/>
                  <a:gd name="T42" fmla="*/ 0 w 253"/>
                  <a:gd name="T43" fmla="*/ 1 h 515"/>
                  <a:gd name="T44" fmla="*/ 0 w 253"/>
                  <a:gd name="T45" fmla="*/ 1 h 515"/>
                  <a:gd name="T46" fmla="*/ 0 w 253"/>
                  <a:gd name="T47" fmla="*/ 1 h 515"/>
                  <a:gd name="T48" fmla="*/ 0 w 253"/>
                  <a:gd name="T49" fmla="*/ 1 h 515"/>
                  <a:gd name="T50" fmla="*/ 0 w 253"/>
                  <a:gd name="T51" fmla="*/ 1 h 515"/>
                  <a:gd name="T52" fmla="*/ 0 w 253"/>
                  <a:gd name="T53" fmla="*/ 1 h 51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53"/>
                  <a:gd name="T82" fmla="*/ 0 h 515"/>
                  <a:gd name="T83" fmla="*/ 253 w 253"/>
                  <a:gd name="T84" fmla="*/ 515 h 51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53" h="515">
                    <a:moveTo>
                      <a:pt x="238" y="22"/>
                    </a:moveTo>
                    <a:lnTo>
                      <a:pt x="207" y="2"/>
                    </a:lnTo>
                    <a:lnTo>
                      <a:pt x="171" y="0"/>
                    </a:lnTo>
                    <a:lnTo>
                      <a:pt x="129" y="11"/>
                    </a:lnTo>
                    <a:lnTo>
                      <a:pt x="87" y="36"/>
                    </a:lnTo>
                    <a:lnTo>
                      <a:pt x="49" y="85"/>
                    </a:lnTo>
                    <a:lnTo>
                      <a:pt x="27" y="136"/>
                    </a:lnTo>
                    <a:lnTo>
                      <a:pt x="6" y="193"/>
                    </a:lnTo>
                    <a:lnTo>
                      <a:pt x="0" y="254"/>
                    </a:lnTo>
                    <a:lnTo>
                      <a:pt x="0" y="313"/>
                    </a:lnTo>
                    <a:lnTo>
                      <a:pt x="13" y="389"/>
                    </a:lnTo>
                    <a:lnTo>
                      <a:pt x="34" y="442"/>
                    </a:lnTo>
                    <a:lnTo>
                      <a:pt x="65" y="488"/>
                    </a:lnTo>
                    <a:lnTo>
                      <a:pt x="99" y="515"/>
                    </a:lnTo>
                    <a:lnTo>
                      <a:pt x="65" y="480"/>
                    </a:lnTo>
                    <a:lnTo>
                      <a:pt x="34" y="431"/>
                    </a:lnTo>
                    <a:lnTo>
                      <a:pt x="13" y="355"/>
                    </a:lnTo>
                    <a:lnTo>
                      <a:pt x="6" y="290"/>
                    </a:lnTo>
                    <a:lnTo>
                      <a:pt x="11" y="220"/>
                    </a:lnTo>
                    <a:lnTo>
                      <a:pt x="28" y="140"/>
                    </a:lnTo>
                    <a:lnTo>
                      <a:pt x="55" y="85"/>
                    </a:lnTo>
                    <a:lnTo>
                      <a:pt x="99" y="38"/>
                    </a:lnTo>
                    <a:lnTo>
                      <a:pt x="150" y="11"/>
                    </a:lnTo>
                    <a:lnTo>
                      <a:pt x="201" y="11"/>
                    </a:lnTo>
                    <a:lnTo>
                      <a:pt x="253" y="32"/>
                    </a:lnTo>
                    <a:lnTo>
                      <a:pt x="238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2" name="Freeform 228"/>
              <p:cNvSpPr>
                <a:spLocks/>
              </p:cNvSpPr>
              <p:nvPr/>
            </p:nvSpPr>
            <p:spPr bwMode="auto">
              <a:xfrm>
                <a:off x="3329" y="3971"/>
                <a:ext cx="84" cy="155"/>
              </a:xfrm>
              <a:custGeom>
                <a:avLst/>
                <a:gdLst>
                  <a:gd name="T0" fmla="*/ 0 w 169"/>
                  <a:gd name="T1" fmla="*/ 1 h 309"/>
                  <a:gd name="T2" fmla="*/ 0 w 169"/>
                  <a:gd name="T3" fmla="*/ 1 h 309"/>
                  <a:gd name="T4" fmla="*/ 0 w 169"/>
                  <a:gd name="T5" fmla="*/ 1 h 309"/>
                  <a:gd name="T6" fmla="*/ 0 w 169"/>
                  <a:gd name="T7" fmla="*/ 1 h 309"/>
                  <a:gd name="T8" fmla="*/ 0 w 169"/>
                  <a:gd name="T9" fmla="*/ 1 h 309"/>
                  <a:gd name="T10" fmla="*/ 0 w 169"/>
                  <a:gd name="T11" fmla="*/ 1 h 309"/>
                  <a:gd name="T12" fmla="*/ 0 w 169"/>
                  <a:gd name="T13" fmla="*/ 0 h 309"/>
                  <a:gd name="T14" fmla="*/ 0 w 169"/>
                  <a:gd name="T15" fmla="*/ 0 h 309"/>
                  <a:gd name="T16" fmla="*/ 0 w 169"/>
                  <a:gd name="T17" fmla="*/ 1 h 309"/>
                  <a:gd name="T18" fmla="*/ 0 w 169"/>
                  <a:gd name="T19" fmla="*/ 1 h 309"/>
                  <a:gd name="T20" fmla="*/ 0 w 169"/>
                  <a:gd name="T21" fmla="*/ 1 h 309"/>
                  <a:gd name="T22" fmla="*/ 0 w 169"/>
                  <a:gd name="T23" fmla="*/ 1 h 309"/>
                  <a:gd name="T24" fmla="*/ 0 w 169"/>
                  <a:gd name="T25" fmla="*/ 1 h 309"/>
                  <a:gd name="T26" fmla="*/ 0 w 169"/>
                  <a:gd name="T27" fmla="*/ 1 h 309"/>
                  <a:gd name="T28" fmla="*/ 0 w 169"/>
                  <a:gd name="T29" fmla="*/ 1 h 309"/>
                  <a:gd name="T30" fmla="*/ 0 w 169"/>
                  <a:gd name="T31" fmla="*/ 1 h 309"/>
                  <a:gd name="T32" fmla="*/ 0 w 169"/>
                  <a:gd name="T33" fmla="*/ 1 h 309"/>
                  <a:gd name="T34" fmla="*/ 0 w 169"/>
                  <a:gd name="T35" fmla="*/ 1 h 309"/>
                  <a:gd name="T36" fmla="*/ 0 w 169"/>
                  <a:gd name="T37" fmla="*/ 1 h 309"/>
                  <a:gd name="T38" fmla="*/ 0 w 169"/>
                  <a:gd name="T39" fmla="*/ 1 h 309"/>
                  <a:gd name="T40" fmla="*/ 0 w 169"/>
                  <a:gd name="T41" fmla="*/ 1 h 309"/>
                  <a:gd name="T42" fmla="*/ 0 w 169"/>
                  <a:gd name="T43" fmla="*/ 1 h 309"/>
                  <a:gd name="T44" fmla="*/ 0 w 169"/>
                  <a:gd name="T45" fmla="*/ 1 h 309"/>
                  <a:gd name="T46" fmla="*/ 0 w 169"/>
                  <a:gd name="T47" fmla="*/ 1 h 309"/>
                  <a:gd name="T48" fmla="*/ 0 w 169"/>
                  <a:gd name="T49" fmla="*/ 1 h 309"/>
                  <a:gd name="T50" fmla="*/ 0 w 169"/>
                  <a:gd name="T51" fmla="*/ 1 h 309"/>
                  <a:gd name="T52" fmla="*/ 0 w 169"/>
                  <a:gd name="T53" fmla="*/ 1 h 309"/>
                  <a:gd name="T54" fmla="*/ 0 w 169"/>
                  <a:gd name="T55" fmla="*/ 1 h 309"/>
                  <a:gd name="T56" fmla="*/ 0 w 169"/>
                  <a:gd name="T57" fmla="*/ 1 h 309"/>
                  <a:gd name="T58" fmla="*/ 0 w 169"/>
                  <a:gd name="T59" fmla="*/ 1 h 309"/>
                  <a:gd name="T60" fmla="*/ 0 w 169"/>
                  <a:gd name="T61" fmla="*/ 1 h 309"/>
                  <a:gd name="T62" fmla="*/ 0 w 169"/>
                  <a:gd name="T63" fmla="*/ 1 h 309"/>
                  <a:gd name="T64" fmla="*/ 0 w 169"/>
                  <a:gd name="T65" fmla="*/ 1 h 309"/>
                  <a:gd name="T66" fmla="*/ 0 w 169"/>
                  <a:gd name="T67" fmla="*/ 1 h 309"/>
                  <a:gd name="T68" fmla="*/ 0 w 169"/>
                  <a:gd name="T69" fmla="*/ 1 h 309"/>
                  <a:gd name="T70" fmla="*/ 0 w 169"/>
                  <a:gd name="T71" fmla="*/ 1 h 309"/>
                  <a:gd name="T72" fmla="*/ 0 w 169"/>
                  <a:gd name="T73" fmla="*/ 1 h 309"/>
                  <a:gd name="T74" fmla="*/ 0 w 169"/>
                  <a:gd name="T75" fmla="*/ 1 h 30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69"/>
                  <a:gd name="T115" fmla="*/ 0 h 309"/>
                  <a:gd name="T116" fmla="*/ 169 w 169"/>
                  <a:gd name="T117" fmla="*/ 309 h 30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69" h="309">
                    <a:moveTo>
                      <a:pt x="9" y="222"/>
                    </a:moveTo>
                    <a:lnTo>
                      <a:pt x="0" y="186"/>
                    </a:lnTo>
                    <a:lnTo>
                      <a:pt x="0" y="123"/>
                    </a:lnTo>
                    <a:lnTo>
                      <a:pt x="9" y="70"/>
                    </a:lnTo>
                    <a:lnTo>
                      <a:pt x="28" y="26"/>
                    </a:lnTo>
                    <a:lnTo>
                      <a:pt x="49" y="5"/>
                    </a:lnTo>
                    <a:lnTo>
                      <a:pt x="68" y="0"/>
                    </a:lnTo>
                    <a:lnTo>
                      <a:pt x="95" y="0"/>
                    </a:lnTo>
                    <a:lnTo>
                      <a:pt x="119" y="15"/>
                    </a:lnTo>
                    <a:lnTo>
                      <a:pt x="146" y="45"/>
                    </a:lnTo>
                    <a:lnTo>
                      <a:pt x="161" y="98"/>
                    </a:lnTo>
                    <a:lnTo>
                      <a:pt x="169" y="144"/>
                    </a:lnTo>
                    <a:lnTo>
                      <a:pt x="169" y="197"/>
                    </a:lnTo>
                    <a:lnTo>
                      <a:pt x="156" y="254"/>
                    </a:lnTo>
                    <a:lnTo>
                      <a:pt x="140" y="281"/>
                    </a:lnTo>
                    <a:lnTo>
                      <a:pt x="150" y="254"/>
                    </a:lnTo>
                    <a:lnTo>
                      <a:pt x="119" y="231"/>
                    </a:lnTo>
                    <a:lnTo>
                      <a:pt x="99" y="201"/>
                    </a:lnTo>
                    <a:lnTo>
                      <a:pt x="89" y="163"/>
                    </a:lnTo>
                    <a:lnTo>
                      <a:pt x="85" y="121"/>
                    </a:lnTo>
                    <a:lnTo>
                      <a:pt x="70" y="163"/>
                    </a:lnTo>
                    <a:lnTo>
                      <a:pt x="70" y="207"/>
                    </a:lnTo>
                    <a:lnTo>
                      <a:pt x="83" y="249"/>
                    </a:lnTo>
                    <a:lnTo>
                      <a:pt x="106" y="292"/>
                    </a:lnTo>
                    <a:lnTo>
                      <a:pt x="127" y="292"/>
                    </a:lnTo>
                    <a:lnTo>
                      <a:pt x="106" y="309"/>
                    </a:lnTo>
                    <a:lnTo>
                      <a:pt x="70" y="309"/>
                    </a:lnTo>
                    <a:lnTo>
                      <a:pt x="95" y="300"/>
                    </a:lnTo>
                    <a:lnTo>
                      <a:pt x="66" y="260"/>
                    </a:lnTo>
                    <a:lnTo>
                      <a:pt x="47" y="212"/>
                    </a:lnTo>
                    <a:lnTo>
                      <a:pt x="38" y="174"/>
                    </a:lnTo>
                    <a:lnTo>
                      <a:pt x="38" y="123"/>
                    </a:lnTo>
                    <a:lnTo>
                      <a:pt x="47" y="79"/>
                    </a:lnTo>
                    <a:lnTo>
                      <a:pt x="22" y="117"/>
                    </a:lnTo>
                    <a:lnTo>
                      <a:pt x="9" y="163"/>
                    </a:lnTo>
                    <a:lnTo>
                      <a:pt x="9" y="197"/>
                    </a:lnTo>
                    <a:lnTo>
                      <a:pt x="9" y="2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3" name="Freeform 229"/>
              <p:cNvSpPr>
                <a:spLocks/>
              </p:cNvSpPr>
              <p:nvPr/>
            </p:nvSpPr>
            <p:spPr bwMode="auto">
              <a:xfrm>
                <a:off x="3527" y="3982"/>
                <a:ext cx="96" cy="148"/>
              </a:xfrm>
              <a:custGeom>
                <a:avLst/>
                <a:gdLst>
                  <a:gd name="T0" fmla="*/ 0 w 194"/>
                  <a:gd name="T1" fmla="*/ 0 h 297"/>
                  <a:gd name="T2" fmla="*/ 0 w 194"/>
                  <a:gd name="T3" fmla="*/ 0 h 297"/>
                  <a:gd name="T4" fmla="*/ 0 w 194"/>
                  <a:gd name="T5" fmla="*/ 0 h 297"/>
                  <a:gd name="T6" fmla="*/ 0 w 194"/>
                  <a:gd name="T7" fmla="*/ 0 h 297"/>
                  <a:gd name="T8" fmla="*/ 0 w 194"/>
                  <a:gd name="T9" fmla="*/ 0 h 297"/>
                  <a:gd name="T10" fmla="*/ 0 w 194"/>
                  <a:gd name="T11" fmla="*/ 0 h 297"/>
                  <a:gd name="T12" fmla="*/ 0 w 194"/>
                  <a:gd name="T13" fmla="*/ 0 h 297"/>
                  <a:gd name="T14" fmla="*/ 0 w 194"/>
                  <a:gd name="T15" fmla="*/ 0 h 297"/>
                  <a:gd name="T16" fmla="*/ 0 w 194"/>
                  <a:gd name="T17" fmla="*/ 0 h 297"/>
                  <a:gd name="T18" fmla="*/ 0 w 194"/>
                  <a:gd name="T19" fmla="*/ 0 h 297"/>
                  <a:gd name="T20" fmla="*/ 0 w 194"/>
                  <a:gd name="T21" fmla="*/ 0 h 297"/>
                  <a:gd name="T22" fmla="*/ 0 w 194"/>
                  <a:gd name="T23" fmla="*/ 0 h 297"/>
                  <a:gd name="T24" fmla="*/ 0 w 194"/>
                  <a:gd name="T25" fmla="*/ 0 h 297"/>
                  <a:gd name="T26" fmla="*/ 0 w 194"/>
                  <a:gd name="T27" fmla="*/ 0 h 297"/>
                  <a:gd name="T28" fmla="*/ 0 w 194"/>
                  <a:gd name="T29" fmla="*/ 0 h 297"/>
                  <a:gd name="T30" fmla="*/ 0 w 194"/>
                  <a:gd name="T31" fmla="*/ 0 h 297"/>
                  <a:gd name="T32" fmla="*/ 0 w 194"/>
                  <a:gd name="T33" fmla="*/ 0 h 297"/>
                  <a:gd name="T34" fmla="*/ 0 w 194"/>
                  <a:gd name="T35" fmla="*/ 0 h 297"/>
                  <a:gd name="T36" fmla="*/ 0 w 194"/>
                  <a:gd name="T37" fmla="*/ 0 h 297"/>
                  <a:gd name="T38" fmla="*/ 0 w 194"/>
                  <a:gd name="T39" fmla="*/ 0 h 297"/>
                  <a:gd name="T40" fmla="*/ 0 w 194"/>
                  <a:gd name="T41" fmla="*/ 0 h 297"/>
                  <a:gd name="T42" fmla="*/ 0 w 194"/>
                  <a:gd name="T43" fmla="*/ 0 h 297"/>
                  <a:gd name="T44" fmla="*/ 0 w 194"/>
                  <a:gd name="T45" fmla="*/ 0 h 297"/>
                  <a:gd name="T46" fmla="*/ 0 w 194"/>
                  <a:gd name="T47" fmla="*/ 0 h 297"/>
                  <a:gd name="T48" fmla="*/ 0 w 194"/>
                  <a:gd name="T49" fmla="*/ 0 h 297"/>
                  <a:gd name="T50" fmla="*/ 0 w 194"/>
                  <a:gd name="T51" fmla="*/ 0 h 297"/>
                  <a:gd name="T52" fmla="*/ 0 w 194"/>
                  <a:gd name="T53" fmla="*/ 0 h 297"/>
                  <a:gd name="T54" fmla="*/ 0 w 194"/>
                  <a:gd name="T55" fmla="*/ 0 h 297"/>
                  <a:gd name="T56" fmla="*/ 0 w 194"/>
                  <a:gd name="T57" fmla="*/ 0 h 297"/>
                  <a:gd name="T58" fmla="*/ 0 w 194"/>
                  <a:gd name="T59" fmla="*/ 0 h 297"/>
                  <a:gd name="T60" fmla="*/ 0 w 194"/>
                  <a:gd name="T61" fmla="*/ 0 h 297"/>
                  <a:gd name="T62" fmla="*/ 0 w 194"/>
                  <a:gd name="T63" fmla="*/ 0 h 297"/>
                  <a:gd name="T64" fmla="*/ 0 w 194"/>
                  <a:gd name="T65" fmla="*/ 0 h 2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4"/>
                  <a:gd name="T100" fmla="*/ 0 h 297"/>
                  <a:gd name="T101" fmla="*/ 194 w 194"/>
                  <a:gd name="T102" fmla="*/ 297 h 2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4" h="297">
                    <a:moveTo>
                      <a:pt x="6" y="223"/>
                    </a:moveTo>
                    <a:lnTo>
                      <a:pt x="0" y="187"/>
                    </a:lnTo>
                    <a:lnTo>
                      <a:pt x="0" y="139"/>
                    </a:lnTo>
                    <a:lnTo>
                      <a:pt x="6" y="92"/>
                    </a:lnTo>
                    <a:lnTo>
                      <a:pt x="23" y="52"/>
                    </a:lnTo>
                    <a:lnTo>
                      <a:pt x="44" y="21"/>
                    </a:lnTo>
                    <a:lnTo>
                      <a:pt x="74" y="0"/>
                    </a:lnTo>
                    <a:lnTo>
                      <a:pt x="103" y="0"/>
                    </a:lnTo>
                    <a:lnTo>
                      <a:pt x="131" y="14"/>
                    </a:lnTo>
                    <a:lnTo>
                      <a:pt x="160" y="38"/>
                    </a:lnTo>
                    <a:lnTo>
                      <a:pt x="190" y="103"/>
                    </a:lnTo>
                    <a:lnTo>
                      <a:pt x="194" y="166"/>
                    </a:lnTo>
                    <a:lnTo>
                      <a:pt x="192" y="215"/>
                    </a:lnTo>
                    <a:lnTo>
                      <a:pt x="173" y="268"/>
                    </a:lnTo>
                    <a:lnTo>
                      <a:pt x="156" y="297"/>
                    </a:lnTo>
                    <a:lnTo>
                      <a:pt x="173" y="246"/>
                    </a:lnTo>
                    <a:lnTo>
                      <a:pt x="131" y="215"/>
                    </a:lnTo>
                    <a:lnTo>
                      <a:pt x="112" y="191"/>
                    </a:lnTo>
                    <a:lnTo>
                      <a:pt x="103" y="154"/>
                    </a:lnTo>
                    <a:lnTo>
                      <a:pt x="99" y="120"/>
                    </a:lnTo>
                    <a:lnTo>
                      <a:pt x="80" y="154"/>
                    </a:lnTo>
                    <a:lnTo>
                      <a:pt x="76" y="191"/>
                    </a:lnTo>
                    <a:lnTo>
                      <a:pt x="86" y="234"/>
                    </a:lnTo>
                    <a:lnTo>
                      <a:pt x="106" y="289"/>
                    </a:lnTo>
                    <a:lnTo>
                      <a:pt x="70" y="261"/>
                    </a:lnTo>
                    <a:lnTo>
                      <a:pt x="51" y="219"/>
                    </a:lnTo>
                    <a:lnTo>
                      <a:pt x="44" y="177"/>
                    </a:lnTo>
                    <a:lnTo>
                      <a:pt x="48" y="130"/>
                    </a:lnTo>
                    <a:lnTo>
                      <a:pt x="59" y="77"/>
                    </a:lnTo>
                    <a:lnTo>
                      <a:pt x="30" y="115"/>
                    </a:lnTo>
                    <a:lnTo>
                      <a:pt x="17" y="164"/>
                    </a:lnTo>
                    <a:lnTo>
                      <a:pt x="6" y="2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4" name="Freeform 230"/>
              <p:cNvSpPr>
                <a:spLocks/>
              </p:cNvSpPr>
              <p:nvPr/>
            </p:nvSpPr>
            <p:spPr bwMode="auto">
              <a:xfrm>
                <a:off x="3548" y="4140"/>
                <a:ext cx="48" cy="13"/>
              </a:xfrm>
              <a:custGeom>
                <a:avLst/>
                <a:gdLst>
                  <a:gd name="T0" fmla="*/ 1 w 95"/>
                  <a:gd name="T1" fmla="*/ 0 h 25"/>
                  <a:gd name="T2" fmla="*/ 1 w 95"/>
                  <a:gd name="T3" fmla="*/ 1 h 25"/>
                  <a:gd name="T4" fmla="*/ 1 w 95"/>
                  <a:gd name="T5" fmla="*/ 1 h 25"/>
                  <a:gd name="T6" fmla="*/ 1 w 95"/>
                  <a:gd name="T7" fmla="*/ 1 h 25"/>
                  <a:gd name="T8" fmla="*/ 0 w 95"/>
                  <a:gd name="T9" fmla="*/ 0 h 25"/>
                  <a:gd name="T10" fmla="*/ 1 w 95"/>
                  <a:gd name="T11" fmla="*/ 1 h 25"/>
                  <a:gd name="T12" fmla="*/ 1 w 95"/>
                  <a:gd name="T13" fmla="*/ 1 h 25"/>
                  <a:gd name="T14" fmla="*/ 1 w 95"/>
                  <a:gd name="T15" fmla="*/ 0 h 25"/>
                  <a:gd name="T16" fmla="*/ 1 w 95"/>
                  <a:gd name="T17" fmla="*/ 0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5"/>
                  <a:gd name="T28" fmla="*/ 0 h 25"/>
                  <a:gd name="T29" fmla="*/ 95 w 95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5" h="25">
                    <a:moveTo>
                      <a:pt x="95" y="0"/>
                    </a:moveTo>
                    <a:lnTo>
                      <a:pt x="74" y="17"/>
                    </a:lnTo>
                    <a:lnTo>
                      <a:pt x="49" y="25"/>
                    </a:lnTo>
                    <a:lnTo>
                      <a:pt x="24" y="17"/>
                    </a:lnTo>
                    <a:lnTo>
                      <a:pt x="0" y="0"/>
                    </a:lnTo>
                    <a:lnTo>
                      <a:pt x="26" y="7"/>
                    </a:lnTo>
                    <a:lnTo>
                      <a:pt x="66" y="7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5" name="Freeform 231"/>
              <p:cNvSpPr>
                <a:spLocks/>
              </p:cNvSpPr>
              <p:nvPr/>
            </p:nvSpPr>
            <p:spPr bwMode="auto">
              <a:xfrm>
                <a:off x="4700" y="4020"/>
                <a:ext cx="57" cy="28"/>
              </a:xfrm>
              <a:custGeom>
                <a:avLst/>
                <a:gdLst>
                  <a:gd name="T0" fmla="*/ 1 w 114"/>
                  <a:gd name="T1" fmla="*/ 0 h 57"/>
                  <a:gd name="T2" fmla="*/ 1 w 114"/>
                  <a:gd name="T3" fmla="*/ 0 h 57"/>
                  <a:gd name="T4" fmla="*/ 1 w 114"/>
                  <a:gd name="T5" fmla="*/ 0 h 57"/>
                  <a:gd name="T6" fmla="*/ 1 w 114"/>
                  <a:gd name="T7" fmla="*/ 0 h 57"/>
                  <a:gd name="T8" fmla="*/ 1 w 114"/>
                  <a:gd name="T9" fmla="*/ 0 h 57"/>
                  <a:gd name="T10" fmla="*/ 1 w 114"/>
                  <a:gd name="T11" fmla="*/ 0 h 57"/>
                  <a:gd name="T12" fmla="*/ 1 w 114"/>
                  <a:gd name="T13" fmla="*/ 0 h 57"/>
                  <a:gd name="T14" fmla="*/ 1 w 114"/>
                  <a:gd name="T15" fmla="*/ 0 h 57"/>
                  <a:gd name="T16" fmla="*/ 0 w 114"/>
                  <a:gd name="T17" fmla="*/ 0 h 57"/>
                  <a:gd name="T18" fmla="*/ 0 w 114"/>
                  <a:gd name="T19" fmla="*/ 0 h 57"/>
                  <a:gd name="T20" fmla="*/ 1 w 114"/>
                  <a:gd name="T21" fmla="*/ 0 h 57"/>
                  <a:gd name="T22" fmla="*/ 1 w 114"/>
                  <a:gd name="T23" fmla="*/ 0 h 57"/>
                  <a:gd name="T24" fmla="*/ 1 w 114"/>
                  <a:gd name="T25" fmla="*/ 0 h 57"/>
                  <a:gd name="T26" fmla="*/ 1 w 114"/>
                  <a:gd name="T27" fmla="*/ 0 h 57"/>
                  <a:gd name="T28" fmla="*/ 1 w 114"/>
                  <a:gd name="T29" fmla="*/ 0 h 5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4"/>
                  <a:gd name="T46" fmla="*/ 0 h 57"/>
                  <a:gd name="T47" fmla="*/ 114 w 114"/>
                  <a:gd name="T48" fmla="*/ 57 h 5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4" h="57">
                    <a:moveTo>
                      <a:pt x="114" y="5"/>
                    </a:moveTo>
                    <a:lnTo>
                      <a:pt x="110" y="51"/>
                    </a:lnTo>
                    <a:lnTo>
                      <a:pt x="82" y="51"/>
                    </a:lnTo>
                    <a:lnTo>
                      <a:pt x="86" y="43"/>
                    </a:lnTo>
                    <a:lnTo>
                      <a:pt x="103" y="43"/>
                    </a:lnTo>
                    <a:lnTo>
                      <a:pt x="103" y="3"/>
                    </a:lnTo>
                    <a:lnTo>
                      <a:pt x="10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1"/>
                    </a:lnTo>
                    <a:lnTo>
                      <a:pt x="2" y="57"/>
                    </a:lnTo>
                    <a:lnTo>
                      <a:pt x="112" y="55"/>
                    </a:lnTo>
                    <a:lnTo>
                      <a:pt x="112" y="51"/>
                    </a:lnTo>
                    <a:lnTo>
                      <a:pt x="11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6" name="Freeform 232"/>
              <p:cNvSpPr>
                <a:spLocks/>
              </p:cNvSpPr>
              <p:nvPr/>
            </p:nvSpPr>
            <p:spPr bwMode="auto">
              <a:xfrm>
                <a:off x="4813" y="4015"/>
                <a:ext cx="57" cy="29"/>
              </a:xfrm>
              <a:custGeom>
                <a:avLst/>
                <a:gdLst>
                  <a:gd name="T0" fmla="*/ 1 w 114"/>
                  <a:gd name="T1" fmla="*/ 0 h 59"/>
                  <a:gd name="T2" fmla="*/ 1 w 114"/>
                  <a:gd name="T3" fmla="*/ 0 h 59"/>
                  <a:gd name="T4" fmla="*/ 1 w 114"/>
                  <a:gd name="T5" fmla="*/ 0 h 59"/>
                  <a:gd name="T6" fmla="*/ 1 w 114"/>
                  <a:gd name="T7" fmla="*/ 0 h 59"/>
                  <a:gd name="T8" fmla="*/ 1 w 114"/>
                  <a:gd name="T9" fmla="*/ 0 h 59"/>
                  <a:gd name="T10" fmla="*/ 1 w 114"/>
                  <a:gd name="T11" fmla="*/ 0 h 59"/>
                  <a:gd name="T12" fmla="*/ 1 w 114"/>
                  <a:gd name="T13" fmla="*/ 0 h 59"/>
                  <a:gd name="T14" fmla="*/ 0 w 114"/>
                  <a:gd name="T15" fmla="*/ 0 h 59"/>
                  <a:gd name="T16" fmla="*/ 0 w 114"/>
                  <a:gd name="T17" fmla="*/ 0 h 59"/>
                  <a:gd name="T18" fmla="*/ 0 w 114"/>
                  <a:gd name="T19" fmla="*/ 0 h 59"/>
                  <a:gd name="T20" fmla="*/ 1 w 114"/>
                  <a:gd name="T21" fmla="*/ 0 h 59"/>
                  <a:gd name="T22" fmla="*/ 1 w 114"/>
                  <a:gd name="T23" fmla="*/ 0 h 59"/>
                  <a:gd name="T24" fmla="*/ 1 w 114"/>
                  <a:gd name="T25" fmla="*/ 0 h 59"/>
                  <a:gd name="T26" fmla="*/ 1 w 114"/>
                  <a:gd name="T27" fmla="*/ 0 h 59"/>
                  <a:gd name="T28" fmla="*/ 1 w 114"/>
                  <a:gd name="T29" fmla="*/ 0 h 5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4"/>
                  <a:gd name="T46" fmla="*/ 0 h 59"/>
                  <a:gd name="T47" fmla="*/ 114 w 114"/>
                  <a:gd name="T48" fmla="*/ 59 h 5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4" h="59">
                    <a:moveTo>
                      <a:pt x="114" y="10"/>
                    </a:moveTo>
                    <a:lnTo>
                      <a:pt x="107" y="53"/>
                    </a:lnTo>
                    <a:lnTo>
                      <a:pt x="80" y="53"/>
                    </a:lnTo>
                    <a:lnTo>
                      <a:pt x="84" y="48"/>
                    </a:lnTo>
                    <a:lnTo>
                      <a:pt x="101" y="48"/>
                    </a:lnTo>
                    <a:lnTo>
                      <a:pt x="103" y="4"/>
                    </a:lnTo>
                    <a:lnTo>
                      <a:pt x="99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0" y="57"/>
                    </a:lnTo>
                    <a:lnTo>
                      <a:pt x="2" y="59"/>
                    </a:lnTo>
                    <a:lnTo>
                      <a:pt x="107" y="59"/>
                    </a:lnTo>
                    <a:lnTo>
                      <a:pt x="114" y="53"/>
                    </a:lnTo>
                    <a:lnTo>
                      <a:pt x="114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7" name="Freeform 233"/>
              <p:cNvSpPr>
                <a:spLocks/>
              </p:cNvSpPr>
              <p:nvPr/>
            </p:nvSpPr>
            <p:spPr bwMode="auto">
              <a:xfrm>
                <a:off x="4203" y="3425"/>
                <a:ext cx="94" cy="44"/>
              </a:xfrm>
              <a:custGeom>
                <a:avLst/>
                <a:gdLst>
                  <a:gd name="T0" fmla="*/ 1 w 188"/>
                  <a:gd name="T1" fmla="*/ 1 h 87"/>
                  <a:gd name="T2" fmla="*/ 0 w 188"/>
                  <a:gd name="T3" fmla="*/ 1 h 87"/>
                  <a:gd name="T4" fmla="*/ 1 w 188"/>
                  <a:gd name="T5" fmla="*/ 1 h 87"/>
                  <a:gd name="T6" fmla="*/ 1 w 188"/>
                  <a:gd name="T7" fmla="*/ 1 h 87"/>
                  <a:gd name="T8" fmla="*/ 1 w 188"/>
                  <a:gd name="T9" fmla="*/ 1 h 87"/>
                  <a:gd name="T10" fmla="*/ 1 w 188"/>
                  <a:gd name="T11" fmla="*/ 1 h 87"/>
                  <a:gd name="T12" fmla="*/ 1 w 188"/>
                  <a:gd name="T13" fmla="*/ 1 h 87"/>
                  <a:gd name="T14" fmla="*/ 1 w 188"/>
                  <a:gd name="T15" fmla="*/ 1 h 87"/>
                  <a:gd name="T16" fmla="*/ 1 w 188"/>
                  <a:gd name="T17" fmla="*/ 1 h 87"/>
                  <a:gd name="T18" fmla="*/ 1 w 188"/>
                  <a:gd name="T19" fmla="*/ 1 h 87"/>
                  <a:gd name="T20" fmla="*/ 1 w 188"/>
                  <a:gd name="T21" fmla="*/ 1 h 87"/>
                  <a:gd name="T22" fmla="*/ 1 w 188"/>
                  <a:gd name="T23" fmla="*/ 1 h 87"/>
                  <a:gd name="T24" fmla="*/ 1 w 188"/>
                  <a:gd name="T25" fmla="*/ 1 h 87"/>
                  <a:gd name="T26" fmla="*/ 1 w 188"/>
                  <a:gd name="T27" fmla="*/ 1 h 87"/>
                  <a:gd name="T28" fmla="*/ 1 w 188"/>
                  <a:gd name="T29" fmla="*/ 1 h 87"/>
                  <a:gd name="T30" fmla="*/ 1 w 188"/>
                  <a:gd name="T31" fmla="*/ 1 h 87"/>
                  <a:gd name="T32" fmla="*/ 1 w 188"/>
                  <a:gd name="T33" fmla="*/ 1 h 87"/>
                  <a:gd name="T34" fmla="*/ 1 w 188"/>
                  <a:gd name="T35" fmla="*/ 1 h 87"/>
                  <a:gd name="T36" fmla="*/ 1 w 188"/>
                  <a:gd name="T37" fmla="*/ 1 h 87"/>
                  <a:gd name="T38" fmla="*/ 1 w 188"/>
                  <a:gd name="T39" fmla="*/ 1 h 87"/>
                  <a:gd name="T40" fmla="*/ 1 w 188"/>
                  <a:gd name="T41" fmla="*/ 0 h 87"/>
                  <a:gd name="T42" fmla="*/ 1 w 188"/>
                  <a:gd name="T43" fmla="*/ 0 h 87"/>
                  <a:gd name="T44" fmla="*/ 1 w 188"/>
                  <a:gd name="T45" fmla="*/ 1 h 87"/>
                  <a:gd name="T46" fmla="*/ 1 w 188"/>
                  <a:gd name="T47" fmla="*/ 1 h 87"/>
                  <a:gd name="T48" fmla="*/ 1 w 188"/>
                  <a:gd name="T49" fmla="*/ 1 h 87"/>
                  <a:gd name="T50" fmla="*/ 1 w 188"/>
                  <a:gd name="T51" fmla="*/ 1 h 87"/>
                  <a:gd name="T52" fmla="*/ 1 w 188"/>
                  <a:gd name="T53" fmla="*/ 1 h 87"/>
                  <a:gd name="T54" fmla="*/ 1 w 188"/>
                  <a:gd name="T55" fmla="*/ 1 h 87"/>
                  <a:gd name="T56" fmla="*/ 1 w 188"/>
                  <a:gd name="T57" fmla="*/ 1 h 87"/>
                  <a:gd name="T58" fmla="*/ 1 w 188"/>
                  <a:gd name="T59" fmla="*/ 1 h 87"/>
                  <a:gd name="T60" fmla="*/ 1 w 188"/>
                  <a:gd name="T61" fmla="*/ 1 h 87"/>
                  <a:gd name="T62" fmla="*/ 1 w 188"/>
                  <a:gd name="T63" fmla="*/ 1 h 87"/>
                  <a:gd name="T64" fmla="*/ 1 w 188"/>
                  <a:gd name="T65" fmla="*/ 1 h 87"/>
                  <a:gd name="T66" fmla="*/ 1 w 188"/>
                  <a:gd name="T67" fmla="*/ 1 h 87"/>
                  <a:gd name="T68" fmla="*/ 1 w 188"/>
                  <a:gd name="T69" fmla="*/ 1 h 87"/>
                  <a:gd name="T70" fmla="*/ 1 w 188"/>
                  <a:gd name="T71" fmla="*/ 1 h 87"/>
                  <a:gd name="T72" fmla="*/ 1 w 188"/>
                  <a:gd name="T73" fmla="*/ 1 h 87"/>
                  <a:gd name="T74" fmla="*/ 1 w 188"/>
                  <a:gd name="T75" fmla="*/ 1 h 87"/>
                  <a:gd name="T76" fmla="*/ 1 w 188"/>
                  <a:gd name="T77" fmla="*/ 1 h 87"/>
                  <a:gd name="T78" fmla="*/ 1 w 188"/>
                  <a:gd name="T79" fmla="*/ 1 h 8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88"/>
                  <a:gd name="T121" fmla="*/ 0 h 87"/>
                  <a:gd name="T122" fmla="*/ 188 w 188"/>
                  <a:gd name="T123" fmla="*/ 87 h 8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88" h="87">
                    <a:moveTo>
                      <a:pt x="10" y="68"/>
                    </a:moveTo>
                    <a:lnTo>
                      <a:pt x="0" y="57"/>
                    </a:lnTo>
                    <a:lnTo>
                      <a:pt x="4" y="46"/>
                    </a:lnTo>
                    <a:lnTo>
                      <a:pt x="15" y="38"/>
                    </a:lnTo>
                    <a:lnTo>
                      <a:pt x="53" y="27"/>
                    </a:lnTo>
                    <a:lnTo>
                      <a:pt x="101" y="17"/>
                    </a:lnTo>
                    <a:lnTo>
                      <a:pt x="44" y="38"/>
                    </a:lnTo>
                    <a:lnTo>
                      <a:pt x="23" y="46"/>
                    </a:lnTo>
                    <a:lnTo>
                      <a:pt x="23" y="57"/>
                    </a:lnTo>
                    <a:lnTo>
                      <a:pt x="27" y="57"/>
                    </a:lnTo>
                    <a:lnTo>
                      <a:pt x="34" y="46"/>
                    </a:lnTo>
                    <a:lnTo>
                      <a:pt x="46" y="59"/>
                    </a:lnTo>
                    <a:lnTo>
                      <a:pt x="59" y="44"/>
                    </a:lnTo>
                    <a:lnTo>
                      <a:pt x="72" y="59"/>
                    </a:lnTo>
                    <a:lnTo>
                      <a:pt x="88" y="42"/>
                    </a:lnTo>
                    <a:lnTo>
                      <a:pt x="101" y="59"/>
                    </a:lnTo>
                    <a:lnTo>
                      <a:pt x="112" y="38"/>
                    </a:lnTo>
                    <a:lnTo>
                      <a:pt x="129" y="57"/>
                    </a:lnTo>
                    <a:lnTo>
                      <a:pt x="126" y="28"/>
                    </a:lnTo>
                    <a:lnTo>
                      <a:pt x="135" y="8"/>
                    </a:lnTo>
                    <a:lnTo>
                      <a:pt x="147" y="0"/>
                    </a:lnTo>
                    <a:lnTo>
                      <a:pt x="162" y="0"/>
                    </a:lnTo>
                    <a:lnTo>
                      <a:pt x="175" y="11"/>
                    </a:lnTo>
                    <a:lnTo>
                      <a:pt x="158" y="8"/>
                    </a:lnTo>
                    <a:lnTo>
                      <a:pt x="150" y="11"/>
                    </a:lnTo>
                    <a:lnTo>
                      <a:pt x="147" y="21"/>
                    </a:lnTo>
                    <a:lnTo>
                      <a:pt x="150" y="36"/>
                    </a:lnTo>
                    <a:lnTo>
                      <a:pt x="156" y="44"/>
                    </a:lnTo>
                    <a:lnTo>
                      <a:pt x="171" y="55"/>
                    </a:lnTo>
                    <a:lnTo>
                      <a:pt x="150" y="70"/>
                    </a:lnTo>
                    <a:lnTo>
                      <a:pt x="162" y="78"/>
                    </a:lnTo>
                    <a:lnTo>
                      <a:pt x="175" y="70"/>
                    </a:lnTo>
                    <a:lnTo>
                      <a:pt x="183" y="57"/>
                    </a:lnTo>
                    <a:lnTo>
                      <a:pt x="183" y="34"/>
                    </a:lnTo>
                    <a:lnTo>
                      <a:pt x="188" y="57"/>
                    </a:lnTo>
                    <a:lnTo>
                      <a:pt x="181" y="70"/>
                    </a:lnTo>
                    <a:lnTo>
                      <a:pt x="171" y="87"/>
                    </a:lnTo>
                    <a:lnTo>
                      <a:pt x="99" y="82"/>
                    </a:lnTo>
                    <a:lnTo>
                      <a:pt x="10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8" name="Freeform 234"/>
              <p:cNvSpPr>
                <a:spLocks/>
              </p:cNvSpPr>
              <p:nvPr/>
            </p:nvSpPr>
            <p:spPr bwMode="auto">
              <a:xfrm>
                <a:off x="4302" y="3445"/>
                <a:ext cx="161" cy="39"/>
              </a:xfrm>
              <a:custGeom>
                <a:avLst/>
                <a:gdLst>
                  <a:gd name="T0" fmla="*/ 0 w 323"/>
                  <a:gd name="T1" fmla="*/ 1 h 78"/>
                  <a:gd name="T2" fmla="*/ 0 w 323"/>
                  <a:gd name="T3" fmla="*/ 1 h 78"/>
                  <a:gd name="T4" fmla="*/ 0 w 323"/>
                  <a:gd name="T5" fmla="*/ 1 h 78"/>
                  <a:gd name="T6" fmla="*/ 0 w 323"/>
                  <a:gd name="T7" fmla="*/ 0 h 78"/>
                  <a:gd name="T8" fmla="*/ 0 w 323"/>
                  <a:gd name="T9" fmla="*/ 1 h 78"/>
                  <a:gd name="T10" fmla="*/ 0 w 323"/>
                  <a:gd name="T11" fmla="*/ 1 h 78"/>
                  <a:gd name="T12" fmla="*/ 0 w 323"/>
                  <a:gd name="T13" fmla="*/ 1 h 78"/>
                  <a:gd name="T14" fmla="*/ 0 w 323"/>
                  <a:gd name="T15" fmla="*/ 1 h 78"/>
                  <a:gd name="T16" fmla="*/ 0 w 323"/>
                  <a:gd name="T17" fmla="*/ 1 h 78"/>
                  <a:gd name="T18" fmla="*/ 0 w 323"/>
                  <a:gd name="T19" fmla="*/ 1 h 78"/>
                  <a:gd name="T20" fmla="*/ 0 w 323"/>
                  <a:gd name="T21" fmla="*/ 1 h 78"/>
                  <a:gd name="T22" fmla="*/ 0 w 323"/>
                  <a:gd name="T23" fmla="*/ 1 h 78"/>
                  <a:gd name="T24" fmla="*/ 0 w 323"/>
                  <a:gd name="T25" fmla="*/ 1 h 78"/>
                  <a:gd name="T26" fmla="*/ 0 w 323"/>
                  <a:gd name="T27" fmla="*/ 1 h 78"/>
                  <a:gd name="T28" fmla="*/ 0 w 323"/>
                  <a:gd name="T29" fmla="*/ 1 h 78"/>
                  <a:gd name="T30" fmla="*/ 0 w 323"/>
                  <a:gd name="T31" fmla="*/ 1 h 78"/>
                  <a:gd name="T32" fmla="*/ 0 w 323"/>
                  <a:gd name="T33" fmla="*/ 1 h 78"/>
                  <a:gd name="T34" fmla="*/ 0 w 323"/>
                  <a:gd name="T35" fmla="*/ 1 h 78"/>
                  <a:gd name="T36" fmla="*/ 0 w 323"/>
                  <a:gd name="T37" fmla="*/ 1 h 78"/>
                  <a:gd name="T38" fmla="*/ 0 w 323"/>
                  <a:gd name="T39" fmla="*/ 1 h 78"/>
                  <a:gd name="T40" fmla="*/ 0 w 323"/>
                  <a:gd name="T41" fmla="*/ 1 h 78"/>
                  <a:gd name="T42" fmla="*/ 0 w 323"/>
                  <a:gd name="T43" fmla="*/ 1 h 78"/>
                  <a:gd name="T44" fmla="*/ 0 w 323"/>
                  <a:gd name="T45" fmla="*/ 1 h 78"/>
                  <a:gd name="T46" fmla="*/ 0 w 323"/>
                  <a:gd name="T47" fmla="*/ 1 h 78"/>
                  <a:gd name="T48" fmla="*/ 0 w 323"/>
                  <a:gd name="T49" fmla="*/ 1 h 78"/>
                  <a:gd name="T50" fmla="*/ 0 w 323"/>
                  <a:gd name="T51" fmla="*/ 1 h 78"/>
                  <a:gd name="T52" fmla="*/ 0 w 323"/>
                  <a:gd name="T53" fmla="*/ 1 h 78"/>
                  <a:gd name="T54" fmla="*/ 0 w 323"/>
                  <a:gd name="T55" fmla="*/ 1 h 78"/>
                  <a:gd name="T56" fmla="*/ 0 w 323"/>
                  <a:gd name="T57" fmla="*/ 1 h 78"/>
                  <a:gd name="T58" fmla="*/ 0 w 323"/>
                  <a:gd name="T59" fmla="*/ 1 h 78"/>
                  <a:gd name="T60" fmla="*/ 0 w 323"/>
                  <a:gd name="T61" fmla="*/ 1 h 78"/>
                  <a:gd name="T62" fmla="*/ 0 w 323"/>
                  <a:gd name="T63" fmla="*/ 1 h 78"/>
                  <a:gd name="T64" fmla="*/ 0 w 323"/>
                  <a:gd name="T65" fmla="*/ 1 h 78"/>
                  <a:gd name="T66" fmla="*/ 0 w 323"/>
                  <a:gd name="T67" fmla="*/ 1 h 78"/>
                  <a:gd name="T68" fmla="*/ 0 w 323"/>
                  <a:gd name="T69" fmla="*/ 1 h 78"/>
                  <a:gd name="T70" fmla="*/ 0 w 323"/>
                  <a:gd name="T71" fmla="*/ 1 h 78"/>
                  <a:gd name="T72" fmla="*/ 0 w 323"/>
                  <a:gd name="T73" fmla="*/ 1 h 78"/>
                  <a:gd name="T74" fmla="*/ 0 w 323"/>
                  <a:gd name="T75" fmla="*/ 1 h 78"/>
                  <a:gd name="T76" fmla="*/ 0 w 323"/>
                  <a:gd name="T77" fmla="*/ 1 h 78"/>
                  <a:gd name="T78" fmla="*/ 0 w 323"/>
                  <a:gd name="T79" fmla="*/ 1 h 78"/>
                  <a:gd name="T80" fmla="*/ 0 w 323"/>
                  <a:gd name="T81" fmla="*/ 1 h 78"/>
                  <a:gd name="T82" fmla="*/ 0 w 323"/>
                  <a:gd name="T83" fmla="*/ 1 h 78"/>
                  <a:gd name="T84" fmla="*/ 0 w 323"/>
                  <a:gd name="T85" fmla="*/ 1 h 78"/>
                  <a:gd name="T86" fmla="*/ 0 w 323"/>
                  <a:gd name="T87" fmla="*/ 1 h 78"/>
                  <a:gd name="T88" fmla="*/ 0 w 323"/>
                  <a:gd name="T89" fmla="*/ 1 h 7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23"/>
                  <a:gd name="T136" fmla="*/ 0 h 78"/>
                  <a:gd name="T137" fmla="*/ 323 w 323"/>
                  <a:gd name="T138" fmla="*/ 78 h 7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23" h="78">
                    <a:moveTo>
                      <a:pt x="0" y="40"/>
                    </a:moveTo>
                    <a:lnTo>
                      <a:pt x="19" y="25"/>
                    </a:lnTo>
                    <a:lnTo>
                      <a:pt x="59" y="9"/>
                    </a:lnTo>
                    <a:lnTo>
                      <a:pt x="99" y="0"/>
                    </a:lnTo>
                    <a:lnTo>
                      <a:pt x="141" y="2"/>
                    </a:lnTo>
                    <a:lnTo>
                      <a:pt x="160" y="6"/>
                    </a:lnTo>
                    <a:lnTo>
                      <a:pt x="201" y="4"/>
                    </a:lnTo>
                    <a:lnTo>
                      <a:pt x="232" y="9"/>
                    </a:lnTo>
                    <a:lnTo>
                      <a:pt x="251" y="17"/>
                    </a:lnTo>
                    <a:lnTo>
                      <a:pt x="285" y="19"/>
                    </a:lnTo>
                    <a:lnTo>
                      <a:pt x="313" y="30"/>
                    </a:lnTo>
                    <a:lnTo>
                      <a:pt x="323" y="51"/>
                    </a:lnTo>
                    <a:lnTo>
                      <a:pt x="312" y="68"/>
                    </a:lnTo>
                    <a:lnTo>
                      <a:pt x="294" y="78"/>
                    </a:lnTo>
                    <a:lnTo>
                      <a:pt x="312" y="63"/>
                    </a:lnTo>
                    <a:lnTo>
                      <a:pt x="315" y="47"/>
                    </a:lnTo>
                    <a:lnTo>
                      <a:pt x="304" y="38"/>
                    </a:lnTo>
                    <a:lnTo>
                      <a:pt x="291" y="30"/>
                    </a:lnTo>
                    <a:lnTo>
                      <a:pt x="272" y="57"/>
                    </a:lnTo>
                    <a:lnTo>
                      <a:pt x="277" y="28"/>
                    </a:lnTo>
                    <a:lnTo>
                      <a:pt x="260" y="26"/>
                    </a:lnTo>
                    <a:lnTo>
                      <a:pt x="262" y="30"/>
                    </a:lnTo>
                    <a:lnTo>
                      <a:pt x="266" y="40"/>
                    </a:lnTo>
                    <a:lnTo>
                      <a:pt x="232" y="63"/>
                    </a:lnTo>
                    <a:lnTo>
                      <a:pt x="253" y="42"/>
                    </a:lnTo>
                    <a:lnTo>
                      <a:pt x="243" y="25"/>
                    </a:lnTo>
                    <a:lnTo>
                      <a:pt x="220" y="17"/>
                    </a:lnTo>
                    <a:lnTo>
                      <a:pt x="209" y="26"/>
                    </a:lnTo>
                    <a:lnTo>
                      <a:pt x="203" y="44"/>
                    </a:lnTo>
                    <a:lnTo>
                      <a:pt x="201" y="25"/>
                    </a:lnTo>
                    <a:lnTo>
                      <a:pt x="201" y="13"/>
                    </a:lnTo>
                    <a:lnTo>
                      <a:pt x="171" y="17"/>
                    </a:lnTo>
                    <a:lnTo>
                      <a:pt x="165" y="15"/>
                    </a:lnTo>
                    <a:lnTo>
                      <a:pt x="169" y="25"/>
                    </a:lnTo>
                    <a:lnTo>
                      <a:pt x="144" y="47"/>
                    </a:lnTo>
                    <a:lnTo>
                      <a:pt x="160" y="23"/>
                    </a:lnTo>
                    <a:lnTo>
                      <a:pt x="144" y="15"/>
                    </a:lnTo>
                    <a:lnTo>
                      <a:pt x="112" y="6"/>
                    </a:lnTo>
                    <a:lnTo>
                      <a:pt x="108" y="23"/>
                    </a:lnTo>
                    <a:lnTo>
                      <a:pt x="106" y="34"/>
                    </a:lnTo>
                    <a:lnTo>
                      <a:pt x="99" y="6"/>
                    </a:lnTo>
                    <a:lnTo>
                      <a:pt x="57" y="19"/>
                    </a:lnTo>
                    <a:lnTo>
                      <a:pt x="21" y="34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9" name="Freeform 235"/>
              <p:cNvSpPr>
                <a:spLocks/>
              </p:cNvSpPr>
              <p:nvPr/>
            </p:nvSpPr>
            <p:spPr bwMode="auto">
              <a:xfrm>
                <a:off x="4462" y="3463"/>
                <a:ext cx="82" cy="41"/>
              </a:xfrm>
              <a:custGeom>
                <a:avLst/>
                <a:gdLst>
                  <a:gd name="T0" fmla="*/ 0 w 166"/>
                  <a:gd name="T1" fmla="*/ 1 h 82"/>
                  <a:gd name="T2" fmla="*/ 0 w 166"/>
                  <a:gd name="T3" fmla="*/ 1 h 82"/>
                  <a:gd name="T4" fmla="*/ 0 w 166"/>
                  <a:gd name="T5" fmla="*/ 1 h 82"/>
                  <a:gd name="T6" fmla="*/ 0 w 166"/>
                  <a:gd name="T7" fmla="*/ 1 h 82"/>
                  <a:gd name="T8" fmla="*/ 0 w 166"/>
                  <a:gd name="T9" fmla="*/ 1 h 82"/>
                  <a:gd name="T10" fmla="*/ 0 w 166"/>
                  <a:gd name="T11" fmla="*/ 1 h 82"/>
                  <a:gd name="T12" fmla="*/ 0 w 166"/>
                  <a:gd name="T13" fmla="*/ 1 h 82"/>
                  <a:gd name="T14" fmla="*/ 0 w 166"/>
                  <a:gd name="T15" fmla="*/ 1 h 82"/>
                  <a:gd name="T16" fmla="*/ 0 w 166"/>
                  <a:gd name="T17" fmla="*/ 1 h 82"/>
                  <a:gd name="T18" fmla="*/ 0 w 166"/>
                  <a:gd name="T19" fmla="*/ 1 h 82"/>
                  <a:gd name="T20" fmla="*/ 0 w 166"/>
                  <a:gd name="T21" fmla="*/ 1 h 82"/>
                  <a:gd name="T22" fmla="*/ 0 w 166"/>
                  <a:gd name="T23" fmla="*/ 1 h 82"/>
                  <a:gd name="T24" fmla="*/ 0 w 166"/>
                  <a:gd name="T25" fmla="*/ 1 h 82"/>
                  <a:gd name="T26" fmla="*/ 0 w 166"/>
                  <a:gd name="T27" fmla="*/ 1 h 82"/>
                  <a:gd name="T28" fmla="*/ 0 w 166"/>
                  <a:gd name="T29" fmla="*/ 0 h 82"/>
                  <a:gd name="T30" fmla="*/ 0 w 166"/>
                  <a:gd name="T31" fmla="*/ 1 h 82"/>
                  <a:gd name="T32" fmla="*/ 0 w 166"/>
                  <a:gd name="T33" fmla="*/ 1 h 82"/>
                  <a:gd name="T34" fmla="*/ 0 w 166"/>
                  <a:gd name="T35" fmla="*/ 1 h 82"/>
                  <a:gd name="T36" fmla="*/ 0 w 166"/>
                  <a:gd name="T37" fmla="*/ 1 h 82"/>
                  <a:gd name="T38" fmla="*/ 0 w 166"/>
                  <a:gd name="T39" fmla="*/ 1 h 82"/>
                  <a:gd name="T40" fmla="*/ 0 w 166"/>
                  <a:gd name="T41" fmla="*/ 1 h 82"/>
                  <a:gd name="T42" fmla="*/ 0 w 166"/>
                  <a:gd name="T43" fmla="*/ 1 h 82"/>
                  <a:gd name="T44" fmla="*/ 0 w 166"/>
                  <a:gd name="T45" fmla="*/ 1 h 82"/>
                  <a:gd name="T46" fmla="*/ 0 w 166"/>
                  <a:gd name="T47" fmla="*/ 1 h 82"/>
                  <a:gd name="T48" fmla="*/ 0 w 166"/>
                  <a:gd name="T49" fmla="*/ 1 h 82"/>
                  <a:gd name="T50" fmla="*/ 0 w 166"/>
                  <a:gd name="T51" fmla="*/ 1 h 82"/>
                  <a:gd name="T52" fmla="*/ 0 w 166"/>
                  <a:gd name="T53" fmla="*/ 1 h 82"/>
                  <a:gd name="T54" fmla="*/ 0 w 166"/>
                  <a:gd name="T55" fmla="*/ 1 h 82"/>
                  <a:gd name="T56" fmla="*/ 0 w 166"/>
                  <a:gd name="T57" fmla="*/ 1 h 82"/>
                  <a:gd name="T58" fmla="*/ 0 w 166"/>
                  <a:gd name="T59" fmla="*/ 1 h 82"/>
                  <a:gd name="T60" fmla="*/ 0 w 166"/>
                  <a:gd name="T61" fmla="*/ 1 h 82"/>
                  <a:gd name="T62" fmla="*/ 0 w 166"/>
                  <a:gd name="T63" fmla="*/ 1 h 82"/>
                  <a:gd name="T64" fmla="*/ 0 w 166"/>
                  <a:gd name="T65" fmla="*/ 1 h 82"/>
                  <a:gd name="T66" fmla="*/ 0 w 166"/>
                  <a:gd name="T67" fmla="*/ 1 h 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66"/>
                  <a:gd name="T103" fmla="*/ 0 h 82"/>
                  <a:gd name="T104" fmla="*/ 166 w 166"/>
                  <a:gd name="T105" fmla="*/ 82 h 8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66" h="82">
                    <a:moveTo>
                      <a:pt x="6" y="46"/>
                    </a:moveTo>
                    <a:lnTo>
                      <a:pt x="0" y="38"/>
                    </a:lnTo>
                    <a:lnTo>
                      <a:pt x="6" y="28"/>
                    </a:lnTo>
                    <a:lnTo>
                      <a:pt x="51" y="19"/>
                    </a:lnTo>
                    <a:lnTo>
                      <a:pt x="93" y="8"/>
                    </a:lnTo>
                    <a:lnTo>
                      <a:pt x="34" y="28"/>
                    </a:lnTo>
                    <a:lnTo>
                      <a:pt x="31" y="40"/>
                    </a:lnTo>
                    <a:lnTo>
                      <a:pt x="46" y="32"/>
                    </a:lnTo>
                    <a:lnTo>
                      <a:pt x="51" y="44"/>
                    </a:lnTo>
                    <a:lnTo>
                      <a:pt x="69" y="32"/>
                    </a:lnTo>
                    <a:lnTo>
                      <a:pt x="82" y="46"/>
                    </a:lnTo>
                    <a:lnTo>
                      <a:pt x="97" y="27"/>
                    </a:lnTo>
                    <a:lnTo>
                      <a:pt x="103" y="46"/>
                    </a:lnTo>
                    <a:lnTo>
                      <a:pt x="112" y="13"/>
                    </a:lnTo>
                    <a:lnTo>
                      <a:pt x="122" y="0"/>
                    </a:lnTo>
                    <a:lnTo>
                      <a:pt x="139" y="4"/>
                    </a:lnTo>
                    <a:lnTo>
                      <a:pt x="146" y="11"/>
                    </a:lnTo>
                    <a:lnTo>
                      <a:pt x="135" y="8"/>
                    </a:lnTo>
                    <a:lnTo>
                      <a:pt x="122" y="25"/>
                    </a:lnTo>
                    <a:lnTo>
                      <a:pt x="126" y="40"/>
                    </a:lnTo>
                    <a:lnTo>
                      <a:pt x="143" y="49"/>
                    </a:lnTo>
                    <a:lnTo>
                      <a:pt x="135" y="63"/>
                    </a:lnTo>
                    <a:lnTo>
                      <a:pt x="146" y="72"/>
                    </a:lnTo>
                    <a:lnTo>
                      <a:pt x="156" y="63"/>
                    </a:lnTo>
                    <a:lnTo>
                      <a:pt x="160" y="49"/>
                    </a:lnTo>
                    <a:lnTo>
                      <a:pt x="160" y="28"/>
                    </a:lnTo>
                    <a:lnTo>
                      <a:pt x="166" y="49"/>
                    </a:lnTo>
                    <a:lnTo>
                      <a:pt x="160" y="66"/>
                    </a:lnTo>
                    <a:lnTo>
                      <a:pt x="152" y="76"/>
                    </a:lnTo>
                    <a:lnTo>
                      <a:pt x="145" y="82"/>
                    </a:lnTo>
                    <a:lnTo>
                      <a:pt x="110" y="68"/>
                    </a:lnTo>
                    <a:lnTo>
                      <a:pt x="57" y="59"/>
                    </a:lnTo>
                    <a:lnTo>
                      <a:pt x="6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0" name="Freeform 236"/>
              <p:cNvSpPr>
                <a:spLocks/>
              </p:cNvSpPr>
              <p:nvPr/>
            </p:nvSpPr>
            <p:spPr bwMode="auto">
              <a:xfrm>
                <a:off x="2258" y="3981"/>
                <a:ext cx="26" cy="75"/>
              </a:xfrm>
              <a:custGeom>
                <a:avLst/>
                <a:gdLst>
                  <a:gd name="T0" fmla="*/ 0 w 53"/>
                  <a:gd name="T1" fmla="*/ 1 h 150"/>
                  <a:gd name="T2" fmla="*/ 0 w 53"/>
                  <a:gd name="T3" fmla="*/ 1 h 150"/>
                  <a:gd name="T4" fmla="*/ 0 w 53"/>
                  <a:gd name="T5" fmla="*/ 1 h 150"/>
                  <a:gd name="T6" fmla="*/ 0 w 53"/>
                  <a:gd name="T7" fmla="*/ 0 h 150"/>
                  <a:gd name="T8" fmla="*/ 0 w 53"/>
                  <a:gd name="T9" fmla="*/ 1 h 150"/>
                  <a:gd name="T10" fmla="*/ 0 w 53"/>
                  <a:gd name="T11" fmla="*/ 1 h 150"/>
                  <a:gd name="T12" fmla="*/ 0 w 53"/>
                  <a:gd name="T13" fmla="*/ 1 h 150"/>
                  <a:gd name="T14" fmla="*/ 0 w 53"/>
                  <a:gd name="T15" fmla="*/ 1 h 150"/>
                  <a:gd name="T16" fmla="*/ 0 w 53"/>
                  <a:gd name="T17" fmla="*/ 1 h 150"/>
                  <a:gd name="T18" fmla="*/ 0 w 53"/>
                  <a:gd name="T19" fmla="*/ 1 h 150"/>
                  <a:gd name="T20" fmla="*/ 0 w 53"/>
                  <a:gd name="T21" fmla="*/ 1 h 150"/>
                  <a:gd name="T22" fmla="*/ 0 w 53"/>
                  <a:gd name="T23" fmla="*/ 1 h 150"/>
                  <a:gd name="T24" fmla="*/ 0 w 53"/>
                  <a:gd name="T25" fmla="*/ 1 h 150"/>
                  <a:gd name="T26" fmla="*/ 0 w 53"/>
                  <a:gd name="T27" fmla="*/ 1 h 150"/>
                  <a:gd name="T28" fmla="*/ 0 w 53"/>
                  <a:gd name="T29" fmla="*/ 1 h 150"/>
                  <a:gd name="T30" fmla="*/ 0 w 53"/>
                  <a:gd name="T31" fmla="*/ 1 h 150"/>
                  <a:gd name="T32" fmla="*/ 0 w 53"/>
                  <a:gd name="T33" fmla="*/ 1 h 150"/>
                  <a:gd name="T34" fmla="*/ 0 w 53"/>
                  <a:gd name="T35" fmla="*/ 1 h 15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"/>
                  <a:gd name="T55" fmla="*/ 0 h 150"/>
                  <a:gd name="T56" fmla="*/ 53 w 53"/>
                  <a:gd name="T57" fmla="*/ 150 h 15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" h="150">
                    <a:moveTo>
                      <a:pt x="0" y="79"/>
                    </a:moveTo>
                    <a:lnTo>
                      <a:pt x="0" y="47"/>
                    </a:lnTo>
                    <a:lnTo>
                      <a:pt x="4" y="15"/>
                    </a:lnTo>
                    <a:lnTo>
                      <a:pt x="21" y="0"/>
                    </a:lnTo>
                    <a:lnTo>
                      <a:pt x="36" y="5"/>
                    </a:lnTo>
                    <a:lnTo>
                      <a:pt x="47" y="26"/>
                    </a:lnTo>
                    <a:lnTo>
                      <a:pt x="53" y="79"/>
                    </a:lnTo>
                    <a:lnTo>
                      <a:pt x="36" y="150"/>
                    </a:lnTo>
                    <a:lnTo>
                      <a:pt x="17" y="140"/>
                    </a:lnTo>
                    <a:lnTo>
                      <a:pt x="30" y="127"/>
                    </a:lnTo>
                    <a:lnTo>
                      <a:pt x="36" y="89"/>
                    </a:lnTo>
                    <a:lnTo>
                      <a:pt x="24" y="74"/>
                    </a:lnTo>
                    <a:lnTo>
                      <a:pt x="21" y="36"/>
                    </a:lnTo>
                    <a:lnTo>
                      <a:pt x="21" y="85"/>
                    </a:lnTo>
                    <a:lnTo>
                      <a:pt x="7" y="79"/>
                    </a:lnTo>
                    <a:lnTo>
                      <a:pt x="4" y="106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1" name="Freeform 237"/>
              <p:cNvSpPr>
                <a:spLocks/>
              </p:cNvSpPr>
              <p:nvPr/>
            </p:nvSpPr>
            <p:spPr bwMode="auto">
              <a:xfrm>
                <a:off x="2330" y="3985"/>
                <a:ext cx="35" cy="80"/>
              </a:xfrm>
              <a:custGeom>
                <a:avLst/>
                <a:gdLst>
                  <a:gd name="T0" fmla="*/ 0 w 71"/>
                  <a:gd name="T1" fmla="*/ 0 h 162"/>
                  <a:gd name="T2" fmla="*/ 0 w 71"/>
                  <a:gd name="T3" fmla="*/ 0 h 162"/>
                  <a:gd name="T4" fmla="*/ 0 w 71"/>
                  <a:gd name="T5" fmla="*/ 0 h 162"/>
                  <a:gd name="T6" fmla="*/ 0 w 71"/>
                  <a:gd name="T7" fmla="*/ 0 h 162"/>
                  <a:gd name="T8" fmla="*/ 0 w 71"/>
                  <a:gd name="T9" fmla="*/ 0 h 162"/>
                  <a:gd name="T10" fmla="*/ 0 w 71"/>
                  <a:gd name="T11" fmla="*/ 0 h 162"/>
                  <a:gd name="T12" fmla="*/ 0 w 71"/>
                  <a:gd name="T13" fmla="*/ 0 h 162"/>
                  <a:gd name="T14" fmla="*/ 0 w 71"/>
                  <a:gd name="T15" fmla="*/ 0 h 162"/>
                  <a:gd name="T16" fmla="*/ 0 w 71"/>
                  <a:gd name="T17" fmla="*/ 0 h 162"/>
                  <a:gd name="T18" fmla="*/ 0 w 71"/>
                  <a:gd name="T19" fmla="*/ 0 h 162"/>
                  <a:gd name="T20" fmla="*/ 0 w 71"/>
                  <a:gd name="T21" fmla="*/ 0 h 162"/>
                  <a:gd name="T22" fmla="*/ 0 w 71"/>
                  <a:gd name="T23" fmla="*/ 0 h 162"/>
                  <a:gd name="T24" fmla="*/ 0 w 71"/>
                  <a:gd name="T25" fmla="*/ 0 h 162"/>
                  <a:gd name="T26" fmla="*/ 0 w 71"/>
                  <a:gd name="T27" fmla="*/ 0 h 162"/>
                  <a:gd name="T28" fmla="*/ 0 w 71"/>
                  <a:gd name="T29" fmla="*/ 0 h 162"/>
                  <a:gd name="T30" fmla="*/ 0 w 71"/>
                  <a:gd name="T31" fmla="*/ 0 h 162"/>
                  <a:gd name="T32" fmla="*/ 0 w 71"/>
                  <a:gd name="T33" fmla="*/ 0 h 162"/>
                  <a:gd name="T34" fmla="*/ 0 w 71"/>
                  <a:gd name="T35" fmla="*/ 0 h 162"/>
                  <a:gd name="T36" fmla="*/ 0 w 71"/>
                  <a:gd name="T37" fmla="*/ 0 h 1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1"/>
                  <a:gd name="T58" fmla="*/ 0 h 162"/>
                  <a:gd name="T59" fmla="*/ 71 w 71"/>
                  <a:gd name="T60" fmla="*/ 162 h 1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1" h="162">
                    <a:moveTo>
                      <a:pt x="0" y="99"/>
                    </a:moveTo>
                    <a:lnTo>
                      <a:pt x="0" y="51"/>
                    </a:lnTo>
                    <a:lnTo>
                      <a:pt x="17" y="8"/>
                    </a:lnTo>
                    <a:lnTo>
                      <a:pt x="38" y="0"/>
                    </a:lnTo>
                    <a:lnTo>
                      <a:pt x="53" y="8"/>
                    </a:lnTo>
                    <a:lnTo>
                      <a:pt x="67" y="34"/>
                    </a:lnTo>
                    <a:lnTo>
                      <a:pt x="71" y="72"/>
                    </a:lnTo>
                    <a:lnTo>
                      <a:pt x="67" y="120"/>
                    </a:lnTo>
                    <a:lnTo>
                      <a:pt x="38" y="162"/>
                    </a:lnTo>
                    <a:lnTo>
                      <a:pt x="17" y="143"/>
                    </a:lnTo>
                    <a:lnTo>
                      <a:pt x="38" y="137"/>
                    </a:lnTo>
                    <a:lnTo>
                      <a:pt x="53" y="114"/>
                    </a:lnTo>
                    <a:lnTo>
                      <a:pt x="38" y="86"/>
                    </a:lnTo>
                    <a:lnTo>
                      <a:pt x="38" y="57"/>
                    </a:lnTo>
                    <a:lnTo>
                      <a:pt x="27" y="78"/>
                    </a:lnTo>
                    <a:lnTo>
                      <a:pt x="27" y="86"/>
                    </a:lnTo>
                    <a:lnTo>
                      <a:pt x="17" y="78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2" name="Freeform 238"/>
              <p:cNvSpPr>
                <a:spLocks/>
              </p:cNvSpPr>
              <p:nvPr/>
            </p:nvSpPr>
            <p:spPr bwMode="auto">
              <a:xfrm>
                <a:off x="2197" y="3943"/>
                <a:ext cx="334" cy="150"/>
              </a:xfrm>
              <a:custGeom>
                <a:avLst/>
                <a:gdLst>
                  <a:gd name="T0" fmla="*/ 0 w 667"/>
                  <a:gd name="T1" fmla="*/ 0 h 300"/>
                  <a:gd name="T2" fmla="*/ 0 w 667"/>
                  <a:gd name="T3" fmla="*/ 1 h 300"/>
                  <a:gd name="T4" fmla="*/ 1 w 667"/>
                  <a:gd name="T5" fmla="*/ 1 h 300"/>
                  <a:gd name="T6" fmla="*/ 1 w 667"/>
                  <a:gd name="T7" fmla="*/ 1 h 300"/>
                  <a:gd name="T8" fmla="*/ 1 w 667"/>
                  <a:gd name="T9" fmla="*/ 1 h 300"/>
                  <a:gd name="T10" fmla="*/ 1 w 667"/>
                  <a:gd name="T11" fmla="*/ 1 h 300"/>
                  <a:gd name="T12" fmla="*/ 1 w 667"/>
                  <a:gd name="T13" fmla="*/ 1 h 300"/>
                  <a:gd name="T14" fmla="*/ 1 w 667"/>
                  <a:gd name="T15" fmla="*/ 1 h 300"/>
                  <a:gd name="T16" fmla="*/ 1 w 667"/>
                  <a:gd name="T17" fmla="*/ 1 h 300"/>
                  <a:gd name="T18" fmla="*/ 1 w 667"/>
                  <a:gd name="T19" fmla="*/ 1 h 300"/>
                  <a:gd name="T20" fmla="*/ 1 w 667"/>
                  <a:gd name="T21" fmla="*/ 1 h 300"/>
                  <a:gd name="T22" fmla="*/ 1 w 667"/>
                  <a:gd name="T23" fmla="*/ 1 h 300"/>
                  <a:gd name="T24" fmla="*/ 1 w 667"/>
                  <a:gd name="T25" fmla="*/ 1 h 300"/>
                  <a:gd name="T26" fmla="*/ 1 w 667"/>
                  <a:gd name="T27" fmla="*/ 1 h 300"/>
                  <a:gd name="T28" fmla="*/ 1 w 667"/>
                  <a:gd name="T29" fmla="*/ 1 h 300"/>
                  <a:gd name="T30" fmla="*/ 1 w 667"/>
                  <a:gd name="T31" fmla="*/ 1 h 300"/>
                  <a:gd name="T32" fmla="*/ 1 w 667"/>
                  <a:gd name="T33" fmla="*/ 1 h 300"/>
                  <a:gd name="T34" fmla="*/ 1 w 667"/>
                  <a:gd name="T35" fmla="*/ 1 h 300"/>
                  <a:gd name="T36" fmla="*/ 1 w 667"/>
                  <a:gd name="T37" fmla="*/ 1 h 300"/>
                  <a:gd name="T38" fmla="*/ 1 w 667"/>
                  <a:gd name="T39" fmla="*/ 1 h 300"/>
                  <a:gd name="T40" fmla="*/ 1 w 667"/>
                  <a:gd name="T41" fmla="*/ 1 h 300"/>
                  <a:gd name="T42" fmla="*/ 1 w 667"/>
                  <a:gd name="T43" fmla="*/ 1 h 300"/>
                  <a:gd name="T44" fmla="*/ 1 w 667"/>
                  <a:gd name="T45" fmla="*/ 1 h 300"/>
                  <a:gd name="T46" fmla="*/ 1 w 667"/>
                  <a:gd name="T47" fmla="*/ 1 h 300"/>
                  <a:gd name="T48" fmla="*/ 1 w 667"/>
                  <a:gd name="T49" fmla="*/ 1 h 300"/>
                  <a:gd name="T50" fmla="*/ 1 w 667"/>
                  <a:gd name="T51" fmla="*/ 1 h 300"/>
                  <a:gd name="T52" fmla="*/ 1 w 667"/>
                  <a:gd name="T53" fmla="*/ 1 h 300"/>
                  <a:gd name="T54" fmla="*/ 1 w 667"/>
                  <a:gd name="T55" fmla="*/ 1 h 300"/>
                  <a:gd name="T56" fmla="*/ 1 w 667"/>
                  <a:gd name="T57" fmla="*/ 1 h 300"/>
                  <a:gd name="T58" fmla="*/ 1 w 667"/>
                  <a:gd name="T59" fmla="*/ 1 h 300"/>
                  <a:gd name="T60" fmla="*/ 1 w 667"/>
                  <a:gd name="T61" fmla="*/ 1 h 300"/>
                  <a:gd name="T62" fmla="*/ 1 w 667"/>
                  <a:gd name="T63" fmla="*/ 1 h 300"/>
                  <a:gd name="T64" fmla="*/ 1 w 667"/>
                  <a:gd name="T65" fmla="*/ 1 h 300"/>
                  <a:gd name="T66" fmla="*/ 1 w 667"/>
                  <a:gd name="T67" fmla="*/ 1 h 300"/>
                  <a:gd name="T68" fmla="*/ 1 w 667"/>
                  <a:gd name="T69" fmla="*/ 1 h 300"/>
                  <a:gd name="T70" fmla="*/ 1 w 667"/>
                  <a:gd name="T71" fmla="*/ 1 h 300"/>
                  <a:gd name="T72" fmla="*/ 1 w 667"/>
                  <a:gd name="T73" fmla="*/ 1 h 300"/>
                  <a:gd name="T74" fmla="*/ 1 w 667"/>
                  <a:gd name="T75" fmla="*/ 1 h 300"/>
                  <a:gd name="T76" fmla="*/ 1 w 667"/>
                  <a:gd name="T77" fmla="*/ 1 h 300"/>
                  <a:gd name="T78" fmla="*/ 1 w 667"/>
                  <a:gd name="T79" fmla="*/ 1 h 300"/>
                  <a:gd name="T80" fmla="*/ 1 w 667"/>
                  <a:gd name="T81" fmla="*/ 1 h 300"/>
                  <a:gd name="T82" fmla="*/ 1 w 667"/>
                  <a:gd name="T83" fmla="*/ 1 h 300"/>
                  <a:gd name="T84" fmla="*/ 1 w 667"/>
                  <a:gd name="T85" fmla="*/ 1 h 300"/>
                  <a:gd name="T86" fmla="*/ 1 w 667"/>
                  <a:gd name="T87" fmla="*/ 1 h 300"/>
                  <a:gd name="T88" fmla="*/ 1 w 667"/>
                  <a:gd name="T89" fmla="*/ 1 h 300"/>
                  <a:gd name="T90" fmla="*/ 1 w 667"/>
                  <a:gd name="T91" fmla="*/ 1 h 300"/>
                  <a:gd name="T92" fmla="*/ 0 w 667"/>
                  <a:gd name="T93" fmla="*/ 0 h 300"/>
                  <a:gd name="T94" fmla="*/ 0 w 667"/>
                  <a:gd name="T95" fmla="*/ 0 h 30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67"/>
                  <a:gd name="T145" fmla="*/ 0 h 300"/>
                  <a:gd name="T146" fmla="*/ 667 w 667"/>
                  <a:gd name="T147" fmla="*/ 300 h 30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67" h="300">
                    <a:moveTo>
                      <a:pt x="0" y="0"/>
                    </a:moveTo>
                    <a:lnTo>
                      <a:pt x="0" y="28"/>
                    </a:lnTo>
                    <a:lnTo>
                      <a:pt x="61" y="28"/>
                    </a:lnTo>
                    <a:lnTo>
                      <a:pt x="44" y="144"/>
                    </a:lnTo>
                    <a:lnTo>
                      <a:pt x="63" y="144"/>
                    </a:lnTo>
                    <a:lnTo>
                      <a:pt x="78" y="216"/>
                    </a:lnTo>
                    <a:lnTo>
                      <a:pt x="99" y="258"/>
                    </a:lnTo>
                    <a:lnTo>
                      <a:pt x="126" y="279"/>
                    </a:lnTo>
                    <a:lnTo>
                      <a:pt x="105" y="258"/>
                    </a:lnTo>
                    <a:lnTo>
                      <a:pt x="82" y="216"/>
                    </a:lnTo>
                    <a:lnTo>
                      <a:pt x="70" y="150"/>
                    </a:lnTo>
                    <a:lnTo>
                      <a:pt x="70" y="110"/>
                    </a:lnTo>
                    <a:lnTo>
                      <a:pt x="88" y="58"/>
                    </a:lnTo>
                    <a:lnTo>
                      <a:pt x="114" y="28"/>
                    </a:lnTo>
                    <a:lnTo>
                      <a:pt x="146" y="17"/>
                    </a:lnTo>
                    <a:lnTo>
                      <a:pt x="175" y="22"/>
                    </a:lnTo>
                    <a:lnTo>
                      <a:pt x="196" y="47"/>
                    </a:lnTo>
                    <a:lnTo>
                      <a:pt x="207" y="22"/>
                    </a:lnTo>
                    <a:lnTo>
                      <a:pt x="232" y="70"/>
                    </a:lnTo>
                    <a:lnTo>
                      <a:pt x="211" y="76"/>
                    </a:lnTo>
                    <a:lnTo>
                      <a:pt x="224" y="150"/>
                    </a:lnTo>
                    <a:lnTo>
                      <a:pt x="232" y="83"/>
                    </a:lnTo>
                    <a:lnTo>
                      <a:pt x="257" y="47"/>
                    </a:lnTo>
                    <a:lnTo>
                      <a:pt x="278" y="32"/>
                    </a:lnTo>
                    <a:lnTo>
                      <a:pt x="299" y="28"/>
                    </a:lnTo>
                    <a:lnTo>
                      <a:pt x="327" y="32"/>
                    </a:lnTo>
                    <a:lnTo>
                      <a:pt x="354" y="47"/>
                    </a:lnTo>
                    <a:lnTo>
                      <a:pt x="375" y="83"/>
                    </a:lnTo>
                    <a:lnTo>
                      <a:pt x="380" y="129"/>
                    </a:lnTo>
                    <a:lnTo>
                      <a:pt x="380" y="178"/>
                    </a:lnTo>
                    <a:lnTo>
                      <a:pt x="375" y="220"/>
                    </a:lnTo>
                    <a:lnTo>
                      <a:pt x="348" y="262"/>
                    </a:lnTo>
                    <a:lnTo>
                      <a:pt x="333" y="283"/>
                    </a:lnTo>
                    <a:lnTo>
                      <a:pt x="310" y="288"/>
                    </a:lnTo>
                    <a:lnTo>
                      <a:pt x="283" y="288"/>
                    </a:lnTo>
                    <a:lnTo>
                      <a:pt x="299" y="300"/>
                    </a:lnTo>
                    <a:lnTo>
                      <a:pt x="397" y="296"/>
                    </a:lnTo>
                    <a:lnTo>
                      <a:pt x="430" y="271"/>
                    </a:lnTo>
                    <a:lnTo>
                      <a:pt x="445" y="245"/>
                    </a:lnTo>
                    <a:lnTo>
                      <a:pt x="462" y="203"/>
                    </a:lnTo>
                    <a:lnTo>
                      <a:pt x="599" y="203"/>
                    </a:lnTo>
                    <a:lnTo>
                      <a:pt x="591" y="161"/>
                    </a:lnTo>
                    <a:lnTo>
                      <a:pt x="599" y="117"/>
                    </a:lnTo>
                    <a:lnTo>
                      <a:pt x="612" y="70"/>
                    </a:lnTo>
                    <a:lnTo>
                      <a:pt x="627" y="43"/>
                    </a:lnTo>
                    <a:lnTo>
                      <a:pt x="667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3" name="Freeform 239"/>
              <p:cNvSpPr>
                <a:spLocks/>
              </p:cNvSpPr>
              <p:nvPr/>
            </p:nvSpPr>
            <p:spPr bwMode="auto">
              <a:xfrm>
                <a:off x="2260" y="4032"/>
                <a:ext cx="70" cy="55"/>
              </a:xfrm>
              <a:custGeom>
                <a:avLst/>
                <a:gdLst>
                  <a:gd name="T0" fmla="*/ 0 w 140"/>
                  <a:gd name="T1" fmla="*/ 1 h 110"/>
                  <a:gd name="T2" fmla="*/ 1 w 140"/>
                  <a:gd name="T3" fmla="*/ 1 h 110"/>
                  <a:gd name="T4" fmla="*/ 1 w 140"/>
                  <a:gd name="T5" fmla="*/ 1 h 110"/>
                  <a:gd name="T6" fmla="*/ 1 w 140"/>
                  <a:gd name="T7" fmla="*/ 1 h 110"/>
                  <a:gd name="T8" fmla="*/ 1 w 140"/>
                  <a:gd name="T9" fmla="*/ 0 h 110"/>
                  <a:gd name="T10" fmla="*/ 1 w 140"/>
                  <a:gd name="T11" fmla="*/ 1 h 110"/>
                  <a:gd name="T12" fmla="*/ 1 w 140"/>
                  <a:gd name="T13" fmla="*/ 1 h 110"/>
                  <a:gd name="T14" fmla="*/ 1 w 140"/>
                  <a:gd name="T15" fmla="*/ 1 h 110"/>
                  <a:gd name="T16" fmla="*/ 1 w 140"/>
                  <a:gd name="T17" fmla="*/ 1 h 110"/>
                  <a:gd name="T18" fmla="*/ 1 w 140"/>
                  <a:gd name="T19" fmla="*/ 1 h 110"/>
                  <a:gd name="T20" fmla="*/ 0 w 140"/>
                  <a:gd name="T21" fmla="*/ 1 h 110"/>
                  <a:gd name="T22" fmla="*/ 0 w 140"/>
                  <a:gd name="T23" fmla="*/ 1 h 1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0"/>
                  <a:gd name="T37" fmla="*/ 0 h 110"/>
                  <a:gd name="T38" fmla="*/ 140 w 140"/>
                  <a:gd name="T39" fmla="*/ 110 h 1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0" h="110">
                    <a:moveTo>
                      <a:pt x="0" y="93"/>
                    </a:moveTo>
                    <a:lnTo>
                      <a:pt x="26" y="101"/>
                    </a:lnTo>
                    <a:lnTo>
                      <a:pt x="55" y="90"/>
                    </a:lnTo>
                    <a:lnTo>
                      <a:pt x="76" y="65"/>
                    </a:lnTo>
                    <a:lnTo>
                      <a:pt x="98" y="0"/>
                    </a:lnTo>
                    <a:lnTo>
                      <a:pt x="112" y="67"/>
                    </a:lnTo>
                    <a:lnTo>
                      <a:pt x="131" y="93"/>
                    </a:lnTo>
                    <a:lnTo>
                      <a:pt x="140" y="101"/>
                    </a:lnTo>
                    <a:lnTo>
                      <a:pt x="131" y="105"/>
                    </a:lnTo>
                    <a:lnTo>
                      <a:pt x="20" y="11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4" name="Freeform 240"/>
              <p:cNvSpPr>
                <a:spLocks/>
              </p:cNvSpPr>
              <p:nvPr/>
            </p:nvSpPr>
            <p:spPr bwMode="auto">
              <a:xfrm>
                <a:off x="2368" y="3948"/>
                <a:ext cx="941" cy="143"/>
              </a:xfrm>
              <a:custGeom>
                <a:avLst/>
                <a:gdLst>
                  <a:gd name="T0" fmla="*/ 1 w 1882"/>
                  <a:gd name="T1" fmla="*/ 1 h 285"/>
                  <a:gd name="T2" fmla="*/ 1 w 1882"/>
                  <a:gd name="T3" fmla="*/ 1 h 285"/>
                  <a:gd name="T4" fmla="*/ 1 w 1882"/>
                  <a:gd name="T5" fmla="*/ 1 h 285"/>
                  <a:gd name="T6" fmla="*/ 1 w 1882"/>
                  <a:gd name="T7" fmla="*/ 1 h 285"/>
                  <a:gd name="T8" fmla="*/ 1 w 1882"/>
                  <a:gd name="T9" fmla="*/ 1 h 285"/>
                  <a:gd name="T10" fmla="*/ 1 w 1882"/>
                  <a:gd name="T11" fmla="*/ 1 h 285"/>
                  <a:gd name="T12" fmla="*/ 1 w 1882"/>
                  <a:gd name="T13" fmla="*/ 1 h 285"/>
                  <a:gd name="T14" fmla="*/ 1 w 1882"/>
                  <a:gd name="T15" fmla="*/ 1 h 285"/>
                  <a:gd name="T16" fmla="*/ 1 w 1882"/>
                  <a:gd name="T17" fmla="*/ 1 h 285"/>
                  <a:gd name="T18" fmla="*/ 1 w 1882"/>
                  <a:gd name="T19" fmla="*/ 1 h 285"/>
                  <a:gd name="T20" fmla="*/ 1 w 1882"/>
                  <a:gd name="T21" fmla="*/ 1 h 285"/>
                  <a:gd name="T22" fmla="*/ 1 w 1882"/>
                  <a:gd name="T23" fmla="*/ 1 h 285"/>
                  <a:gd name="T24" fmla="*/ 1 w 1882"/>
                  <a:gd name="T25" fmla="*/ 1 h 285"/>
                  <a:gd name="T26" fmla="*/ 1 w 1882"/>
                  <a:gd name="T27" fmla="*/ 1 h 285"/>
                  <a:gd name="T28" fmla="*/ 1 w 1882"/>
                  <a:gd name="T29" fmla="*/ 1 h 285"/>
                  <a:gd name="T30" fmla="*/ 1 w 1882"/>
                  <a:gd name="T31" fmla="*/ 1 h 285"/>
                  <a:gd name="T32" fmla="*/ 1 w 1882"/>
                  <a:gd name="T33" fmla="*/ 1 h 285"/>
                  <a:gd name="T34" fmla="*/ 1 w 1882"/>
                  <a:gd name="T35" fmla="*/ 1 h 285"/>
                  <a:gd name="T36" fmla="*/ 0 w 1882"/>
                  <a:gd name="T37" fmla="*/ 0 h 285"/>
                  <a:gd name="T38" fmla="*/ 1 w 1882"/>
                  <a:gd name="T39" fmla="*/ 1 h 285"/>
                  <a:gd name="T40" fmla="*/ 1 w 1882"/>
                  <a:gd name="T41" fmla="*/ 1 h 28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82"/>
                  <a:gd name="T64" fmla="*/ 0 h 285"/>
                  <a:gd name="T65" fmla="*/ 1882 w 1882"/>
                  <a:gd name="T66" fmla="*/ 285 h 28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82" h="285">
                    <a:moveTo>
                      <a:pt x="270" y="6"/>
                    </a:moveTo>
                    <a:lnTo>
                      <a:pt x="243" y="112"/>
                    </a:lnTo>
                    <a:lnTo>
                      <a:pt x="261" y="219"/>
                    </a:lnTo>
                    <a:lnTo>
                      <a:pt x="295" y="260"/>
                    </a:lnTo>
                    <a:lnTo>
                      <a:pt x="320" y="277"/>
                    </a:lnTo>
                    <a:lnTo>
                      <a:pt x="346" y="285"/>
                    </a:lnTo>
                    <a:lnTo>
                      <a:pt x="418" y="277"/>
                    </a:lnTo>
                    <a:lnTo>
                      <a:pt x="445" y="260"/>
                    </a:lnTo>
                    <a:lnTo>
                      <a:pt x="489" y="277"/>
                    </a:lnTo>
                    <a:lnTo>
                      <a:pt x="553" y="277"/>
                    </a:lnTo>
                    <a:lnTo>
                      <a:pt x="595" y="251"/>
                    </a:lnTo>
                    <a:lnTo>
                      <a:pt x="618" y="215"/>
                    </a:lnTo>
                    <a:lnTo>
                      <a:pt x="624" y="167"/>
                    </a:lnTo>
                    <a:lnTo>
                      <a:pt x="627" y="123"/>
                    </a:lnTo>
                    <a:lnTo>
                      <a:pt x="624" y="70"/>
                    </a:lnTo>
                    <a:lnTo>
                      <a:pt x="612" y="32"/>
                    </a:lnTo>
                    <a:lnTo>
                      <a:pt x="1863" y="80"/>
                    </a:lnTo>
                    <a:lnTo>
                      <a:pt x="1882" y="47"/>
                    </a:lnTo>
                    <a:lnTo>
                      <a:pt x="0" y="0"/>
                    </a:lnTo>
                    <a:lnTo>
                      <a:pt x="27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5" name="Freeform 241"/>
              <p:cNvSpPr>
                <a:spLocks/>
              </p:cNvSpPr>
              <p:nvPr/>
            </p:nvSpPr>
            <p:spPr bwMode="auto">
              <a:xfrm>
                <a:off x="3184" y="3871"/>
                <a:ext cx="544" cy="108"/>
              </a:xfrm>
              <a:custGeom>
                <a:avLst/>
                <a:gdLst>
                  <a:gd name="T0" fmla="*/ 1 w 1087"/>
                  <a:gd name="T1" fmla="*/ 0 h 217"/>
                  <a:gd name="T2" fmla="*/ 1 w 1087"/>
                  <a:gd name="T3" fmla="*/ 0 h 217"/>
                  <a:gd name="T4" fmla="*/ 1 w 1087"/>
                  <a:gd name="T5" fmla="*/ 0 h 217"/>
                  <a:gd name="T6" fmla="*/ 1 w 1087"/>
                  <a:gd name="T7" fmla="*/ 0 h 217"/>
                  <a:gd name="T8" fmla="*/ 1 w 1087"/>
                  <a:gd name="T9" fmla="*/ 0 h 217"/>
                  <a:gd name="T10" fmla="*/ 1 w 1087"/>
                  <a:gd name="T11" fmla="*/ 0 h 217"/>
                  <a:gd name="T12" fmla="*/ 1 w 1087"/>
                  <a:gd name="T13" fmla="*/ 0 h 217"/>
                  <a:gd name="T14" fmla="*/ 1 w 1087"/>
                  <a:gd name="T15" fmla="*/ 0 h 217"/>
                  <a:gd name="T16" fmla="*/ 1 w 1087"/>
                  <a:gd name="T17" fmla="*/ 0 h 217"/>
                  <a:gd name="T18" fmla="*/ 1 w 1087"/>
                  <a:gd name="T19" fmla="*/ 0 h 217"/>
                  <a:gd name="T20" fmla="*/ 1 w 1087"/>
                  <a:gd name="T21" fmla="*/ 0 h 217"/>
                  <a:gd name="T22" fmla="*/ 1 w 1087"/>
                  <a:gd name="T23" fmla="*/ 0 h 217"/>
                  <a:gd name="T24" fmla="*/ 1 w 1087"/>
                  <a:gd name="T25" fmla="*/ 0 h 217"/>
                  <a:gd name="T26" fmla="*/ 1 w 1087"/>
                  <a:gd name="T27" fmla="*/ 0 h 217"/>
                  <a:gd name="T28" fmla="*/ 1 w 1087"/>
                  <a:gd name="T29" fmla="*/ 0 h 217"/>
                  <a:gd name="T30" fmla="*/ 0 w 1087"/>
                  <a:gd name="T31" fmla="*/ 0 h 217"/>
                  <a:gd name="T32" fmla="*/ 1 w 1087"/>
                  <a:gd name="T33" fmla="*/ 0 h 217"/>
                  <a:gd name="T34" fmla="*/ 1 w 1087"/>
                  <a:gd name="T35" fmla="*/ 0 h 2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87"/>
                  <a:gd name="T55" fmla="*/ 0 h 217"/>
                  <a:gd name="T56" fmla="*/ 1087 w 1087"/>
                  <a:gd name="T57" fmla="*/ 217 h 2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87" h="217">
                    <a:moveTo>
                      <a:pt x="234" y="207"/>
                    </a:moveTo>
                    <a:lnTo>
                      <a:pt x="129" y="127"/>
                    </a:lnTo>
                    <a:lnTo>
                      <a:pt x="241" y="177"/>
                    </a:lnTo>
                    <a:lnTo>
                      <a:pt x="129" y="65"/>
                    </a:lnTo>
                    <a:lnTo>
                      <a:pt x="256" y="127"/>
                    </a:lnTo>
                    <a:lnTo>
                      <a:pt x="209" y="50"/>
                    </a:lnTo>
                    <a:lnTo>
                      <a:pt x="289" y="97"/>
                    </a:lnTo>
                    <a:lnTo>
                      <a:pt x="289" y="40"/>
                    </a:lnTo>
                    <a:lnTo>
                      <a:pt x="338" y="88"/>
                    </a:lnTo>
                    <a:lnTo>
                      <a:pt x="355" y="50"/>
                    </a:lnTo>
                    <a:lnTo>
                      <a:pt x="378" y="80"/>
                    </a:lnTo>
                    <a:lnTo>
                      <a:pt x="861" y="80"/>
                    </a:lnTo>
                    <a:lnTo>
                      <a:pt x="1087" y="0"/>
                    </a:lnTo>
                    <a:lnTo>
                      <a:pt x="903" y="0"/>
                    </a:lnTo>
                    <a:lnTo>
                      <a:pt x="70" y="10"/>
                    </a:lnTo>
                    <a:lnTo>
                      <a:pt x="0" y="217"/>
                    </a:lnTo>
                    <a:lnTo>
                      <a:pt x="234" y="2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6" name="Freeform 242"/>
              <p:cNvSpPr>
                <a:spLocks/>
              </p:cNvSpPr>
              <p:nvPr/>
            </p:nvSpPr>
            <p:spPr bwMode="auto">
              <a:xfrm>
                <a:off x="2160" y="3138"/>
                <a:ext cx="1920" cy="805"/>
              </a:xfrm>
              <a:custGeom>
                <a:avLst/>
                <a:gdLst>
                  <a:gd name="T0" fmla="*/ 1 w 3839"/>
                  <a:gd name="T1" fmla="*/ 1 h 1610"/>
                  <a:gd name="T2" fmla="*/ 1 w 3839"/>
                  <a:gd name="T3" fmla="*/ 1 h 1610"/>
                  <a:gd name="T4" fmla="*/ 1 w 3839"/>
                  <a:gd name="T5" fmla="*/ 1 h 1610"/>
                  <a:gd name="T6" fmla="*/ 1 w 3839"/>
                  <a:gd name="T7" fmla="*/ 1 h 1610"/>
                  <a:gd name="T8" fmla="*/ 1 w 3839"/>
                  <a:gd name="T9" fmla="*/ 1 h 1610"/>
                  <a:gd name="T10" fmla="*/ 1 w 3839"/>
                  <a:gd name="T11" fmla="*/ 1 h 1610"/>
                  <a:gd name="T12" fmla="*/ 1 w 3839"/>
                  <a:gd name="T13" fmla="*/ 1 h 1610"/>
                  <a:gd name="T14" fmla="*/ 1 w 3839"/>
                  <a:gd name="T15" fmla="*/ 1 h 1610"/>
                  <a:gd name="T16" fmla="*/ 1 w 3839"/>
                  <a:gd name="T17" fmla="*/ 1 h 1610"/>
                  <a:gd name="T18" fmla="*/ 1 w 3839"/>
                  <a:gd name="T19" fmla="*/ 1 h 1610"/>
                  <a:gd name="T20" fmla="*/ 1 w 3839"/>
                  <a:gd name="T21" fmla="*/ 1 h 1610"/>
                  <a:gd name="T22" fmla="*/ 1 w 3839"/>
                  <a:gd name="T23" fmla="*/ 1 h 1610"/>
                  <a:gd name="T24" fmla="*/ 1 w 3839"/>
                  <a:gd name="T25" fmla="*/ 1 h 1610"/>
                  <a:gd name="T26" fmla="*/ 1 w 3839"/>
                  <a:gd name="T27" fmla="*/ 1 h 1610"/>
                  <a:gd name="T28" fmla="*/ 1 w 3839"/>
                  <a:gd name="T29" fmla="*/ 1 h 1610"/>
                  <a:gd name="T30" fmla="*/ 1 w 3839"/>
                  <a:gd name="T31" fmla="*/ 1 h 1610"/>
                  <a:gd name="T32" fmla="*/ 1 w 3839"/>
                  <a:gd name="T33" fmla="*/ 1 h 1610"/>
                  <a:gd name="T34" fmla="*/ 1 w 3839"/>
                  <a:gd name="T35" fmla="*/ 1 h 1610"/>
                  <a:gd name="T36" fmla="*/ 1 w 3839"/>
                  <a:gd name="T37" fmla="*/ 1 h 1610"/>
                  <a:gd name="T38" fmla="*/ 1 w 3839"/>
                  <a:gd name="T39" fmla="*/ 1 h 1610"/>
                  <a:gd name="T40" fmla="*/ 1 w 3839"/>
                  <a:gd name="T41" fmla="*/ 1 h 1610"/>
                  <a:gd name="T42" fmla="*/ 1 w 3839"/>
                  <a:gd name="T43" fmla="*/ 1 h 1610"/>
                  <a:gd name="T44" fmla="*/ 1 w 3839"/>
                  <a:gd name="T45" fmla="*/ 1 h 1610"/>
                  <a:gd name="T46" fmla="*/ 1 w 3839"/>
                  <a:gd name="T47" fmla="*/ 1 h 1610"/>
                  <a:gd name="T48" fmla="*/ 1 w 3839"/>
                  <a:gd name="T49" fmla="*/ 1 h 1610"/>
                  <a:gd name="T50" fmla="*/ 1 w 3839"/>
                  <a:gd name="T51" fmla="*/ 1 h 1610"/>
                  <a:gd name="T52" fmla="*/ 1 w 3839"/>
                  <a:gd name="T53" fmla="*/ 1 h 1610"/>
                  <a:gd name="T54" fmla="*/ 1 w 3839"/>
                  <a:gd name="T55" fmla="*/ 1 h 1610"/>
                  <a:gd name="T56" fmla="*/ 1 w 3839"/>
                  <a:gd name="T57" fmla="*/ 1 h 1610"/>
                  <a:gd name="T58" fmla="*/ 1 w 3839"/>
                  <a:gd name="T59" fmla="*/ 1 h 1610"/>
                  <a:gd name="T60" fmla="*/ 0 w 3839"/>
                  <a:gd name="T61" fmla="*/ 1 h 1610"/>
                  <a:gd name="T62" fmla="*/ 1 w 3839"/>
                  <a:gd name="T63" fmla="*/ 1 h 1610"/>
                  <a:gd name="T64" fmla="*/ 1 w 3839"/>
                  <a:gd name="T65" fmla="*/ 0 h 1610"/>
                  <a:gd name="T66" fmla="*/ 1 w 3839"/>
                  <a:gd name="T67" fmla="*/ 0 h 1610"/>
                  <a:gd name="T68" fmla="*/ 1 w 3839"/>
                  <a:gd name="T69" fmla="*/ 1 h 1610"/>
                  <a:gd name="T70" fmla="*/ 1 w 3839"/>
                  <a:gd name="T71" fmla="*/ 1 h 1610"/>
                  <a:gd name="T72" fmla="*/ 1 w 3839"/>
                  <a:gd name="T73" fmla="*/ 1 h 1610"/>
                  <a:gd name="T74" fmla="*/ 1 w 3839"/>
                  <a:gd name="T75" fmla="*/ 1 h 1610"/>
                  <a:gd name="T76" fmla="*/ 1 w 3839"/>
                  <a:gd name="T77" fmla="*/ 1 h 1610"/>
                  <a:gd name="T78" fmla="*/ 1 w 3839"/>
                  <a:gd name="T79" fmla="*/ 1 h 1610"/>
                  <a:gd name="T80" fmla="*/ 1 w 3839"/>
                  <a:gd name="T81" fmla="*/ 1 h 1610"/>
                  <a:gd name="T82" fmla="*/ 1 w 3839"/>
                  <a:gd name="T83" fmla="*/ 1 h 1610"/>
                  <a:gd name="T84" fmla="*/ 1 w 3839"/>
                  <a:gd name="T85" fmla="*/ 1 h 1610"/>
                  <a:gd name="T86" fmla="*/ 1 w 3839"/>
                  <a:gd name="T87" fmla="*/ 1 h 1610"/>
                  <a:gd name="T88" fmla="*/ 1 w 3839"/>
                  <a:gd name="T89" fmla="*/ 1 h 1610"/>
                  <a:gd name="T90" fmla="*/ 1 w 3839"/>
                  <a:gd name="T91" fmla="*/ 1 h 1610"/>
                  <a:gd name="T92" fmla="*/ 1 w 3839"/>
                  <a:gd name="T93" fmla="*/ 1 h 161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839"/>
                  <a:gd name="T142" fmla="*/ 0 h 1610"/>
                  <a:gd name="T143" fmla="*/ 3839 w 3839"/>
                  <a:gd name="T144" fmla="*/ 1610 h 161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839" h="1610">
                    <a:moveTo>
                      <a:pt x="1942" y="334"/>
                    </a:moveTo>
                    <a:lnTo>
                      <a:pt x="525" y="682"/>
                    </a:lnTo>
                    <a:lnTo>
                      <a:pt x="2079" y="390"/>
                    </a:lnTo>
                    <a:lnTo>
                      <a:pt x="572" y="734"/>
                    </a:lnTo>
                    <a:lnTo>
                      <a:pt x="2207" y="447"/>
                    </a:lnTo>
                    <a:lnTo>
                      <a:pt x="555" y="787"/>
                    </a:lnTo>
                    <a:lnTo>
                      <a:pt x="2131" y="543"/>
                    </a:lnTo>
                    <a:lnTo>
                      <a:pt x="525" y="868"/>
                    </a:lnTo>
                    <a:lnTo>
                      <a:pt x="2022" y="654"/>
                    </a:lnTo>
                    <a:lnTo>
                      <a:pt x="485" y="948"/>
                    </a:lnTo>
                    <a:lnTo>
                      <a:pt x="1927" y="751"/>
                    </a:lnTo>
                    <a:lnTo>
                      <a:pt x="458" y="1009"/>
                    </a:lnTo>
                    <a:lnTo>
                      <a:pt x="1838" y="844"/>
                    </a:lnTo>
                    <a:lnTo>
                      <a:pt x="433" y="1091"/>
                    </a:lnTo>
                    <a:lnTo>
                      <a:pt x="1735" y="948"/>
                    </a:lnTo>
                    <a:lnTo>
                      <a:pt x="403" y="1155"/>
                    </a:lnTo>
                    <a:lnTo>
                      <a:pt x="1644" y="1034"/>
                    </a:lnTo>
                    <a:lnTo>
                      <a:pt x="369" y="1228"/>
                    </a:lnTo>
                    <a:lnTo>
                      <a:pt x="1555" y="1131"/>
                    </a:lnTo>
                    <a:lnTo>
                      <a:pt x="338" y="1298"/>
                    </a:lnTo>
                    <a:lnTo>
                      <a:pt x="1456" y="1228"/>
                    </a:lnTo>
                    <a:lnTo>
                      <a:pt x="321" y="1355"/>
                    </a:lnTo>
                    <a:lnTo>
                      <a:pt x="1386" y="1309"/>
                    </a:lnTo>
                    <a:lnTo>
                      <a:pt x="287" y="1425"/>
                    </a:lnTo>
                    <a:lnTo>
                      <a:pt x="1296" y="1395"/>
                    </a:lnTo>
                    <a:lnTo>
                      <a:pt x="264" y="1482"/>
                    </a:lnTo>
                    <a:lnTo>
                      <a:pt x="1216" y="1475"/>
                    </a:lnTo>
                    <a:lnTo>
                      <a:pt x="232" y="1545"/>
                    </a:lnTo>
                    <a:lnTo>
                      <a:pt x="1144" y="1553"/>
                    </a:lnTo>
                    <a:lnTo>
                      <a:pt x="205" y="1610"/>
                    </a:lnTo>
                    <a:lnTo>
                      <a:pt x="0" y="1602"/>
                    </a:lnTo>
                    <a:lnTo>
                      <a:pt x="55" y="654"/>
                    </a:lnTo>
                    <a:lnTo>
                      <a:pt x="2982" y="0"/>
                    </a:lnTo>
                    <a:lnTo>
                      <a:pt x="3031" y="0"/>
                    </a:lnTo>
                    <a:lnTo>
                      <a:pt x="3807" y="143"/>
                    </a:lnTo>
                    <a:lnTo>
                      <a:pt x="3830" y="167"/>
                    </a:lnTo>
                    <a:lnTo>
                      <a:pt x="3839" y="190"/>
                    </a:lnTo>
                    <a:lnTo>
                      <a:pt x="3839" y="682"/>
                    </a:lnTo>
                    <a:lnTo>
                      <a:pt x="3822" y="682"/>
                    </a:lnTo>
                    <a:lnTo>
                      <a:pt x="3822" y="182"/>
                    </a:lnTo>
                    <a:lnTo>
                      <a:pt x="3799" y="160"/>
                    </a:lnTo>
                    <a:lnTo>
                      <a:pt x="3039" y="23"/>
                    </a:lnTo>
                    <a:lnTo>
                      <a:pt x="2974" y="23"/>
                    </a:lnTo>
                    <a:lnTo>
                      <a:pt x="2919" y="32"/>
                    </a:lnTo>
                    <a:lnTo>
                      <a:pt x="458" y="620"/>
                    </a:lnTo>
                    <a:lnTo>
                      <a:pt x="1942" y="3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7" name="Freeform 243"/>
              <p:cNvSpPr>
                <a:spLocks/>
              </p:cNvSpPr>
              <p:nvPr/>
            </p:nvSpPr>
            <p:spPr bwMode="auto">
              <a:xfrm>
                <a:off x="3658" y="3158"/>
                <a:ext cx="340" cy="704"/>
              </a:xfrm>
              <a:custGeom>
                <a:avLst/>
                <a:gdLst>
                  <a:gd name="T0" fmla="*/ 0 w 681"/>
                  <a:gd name="T1" fmla="*/ 1 h 1408"/>
                  <a:gd name="T2" fmla="*/ 0 w 681"/>
                  <a:gd name="T3" fmla="*/ 0 h 1408"/>
                  <a:gd name="T4" fmla="*/ 0 w 681"/>
                  <a:gd name="T5" fmla="*/ 1 h 1408"/>
                  <a:gd name="T6" fmla="*/ 0 w 681"/>
                  <a:gd name="T7" fmla="*/ 1 h 1408"/>
                  <a:gd name="T8" fmla="*/ 0 w 681"/>
                  <a:gd name="T9" fmla="*/ 1 h 1408"/>
                  <a:gd name="T10" fmla="*/ 0 w 681"/>
                  <a:gd name="T11" fmla="*/ 1 h 1408"/>
                  <a:gd name="T12" fmla="*/ 0 w 681"/>
                  <a:gd name="T13" fmla="*/ 1 h 1408"/>
                  <a:gd name="T14" fmla="*/ 0 w 681"/>
                  <a:gd name="T15" fmla="*/ 1 h 1408"/>
                  <a:gd name="T16" fmla="*/ 0 w 681"/>
                  <a:gd name="T17" fmla="*/ 1 h 1408"/>
                  <a:gd name="T18" fmla="*/ 0 w 681"/>
                  <a:gd name="T19" fmla="*/ 1 h 1408"/>
                  <a:gd name="T20" fmla="*/ 0 w 681"/>
                  <a:gd name="T21" fmla="*/ 1 h 1408"/>
                  <a:gd name="T22" fmla="*/ 0 w 681"/>
                  <a:gd name="T23" fmla="*/ 1 h 1408"/>
                  <a:gd name="T24" fmla="*/ 0 w 681"/>
                  <a:gd name="T25" fmla="*/ 1 h 1408"/>
                  <a:gd name="T26" fmla="*/ 0 w 681"/>
                  <a:gd name="T27" fmla="*/ 1 h 1408"/>
                  <a:gd name="T28" fmla="*/ 0 w 681"/>
                  <a:gd name="T29" fmla="*/ 1 h 1408"/>
                  <a:gd name="T30" fmla="*/ 0 w 681"/>
                  <a:gd name="T31" fmla="*/ 1 h 1408"/>
                  <a:gd name="T32" fmla="*/ 0 w 681"/>
                  <a:gd name="T33" fmla="*/ 1 h 1408"/>
                  <a:gd name="T34" fmla="*/ 0 w 681"/>
                  <a:gd name="T35" fmla="*/ 1 h 1408"/>
                  <a:gd name="T36" fmla="*/ 0 w 681"/>
                  <a:gd name="T37" fmla="*/ 1 h 1408"/>
                  <a:gd name="T38" fmla="*/ 0 w 681"/>
                  <a:gd name="T39" fmla="*/ 1 h 140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81"/>
                  <a:gd name="T61" fmla="*/ 0 h 1408"/>
                  <a:gd name="T62" fmla="*/ 681 w 681"/>
                  <a:gd name="T63" fmla="*/ 1408 h 140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81" h="1408">
                    <a:moveTo>
                      <a:pt x="681" y="112"/>
                    </a:moveTo>
                    <a:lnTo>
                      <a:pt x="34" y="0"/>
                    </a:lnTo>
                    <a:lnTo>
                      <a:pt x="15" y="8"/>
                    </a:lnTo>
                    <a:lnTo>
                      <a:pt x="0" y="32"/>
                    </a:lnTo>
                    <a:lnTo>
                      <a:pt x="0" y="1355"/>
                    </a:lnTo>
                    <a:lnTo>
                      <a:pt x="12" y="1389"/>
                    </a:lnTo>
                    <a:lnTo>
                      <a:pt x="44" y="1408"/>
                    </a:lnTo>
                    <a:lnTo>
                      <a:pt x="19" y="1385"/>
                    </a:lnTo>
                    <a:lnTo>
                      <a:pt x="12" y="1345"/>
                    </a:lnTo>
                    <a:lnTo>
                      <a:pt x="12" y="258"/>
                    </a:lnTo>
                    <a:lnTo>
                      <a:pt x="166" y="253"/>
                    </a:lnTo>
                    <a:lnTo>
                      <a:pt x="25" y="218"/>
                    </a:lnTo>
                    <a:lnTo>
                      <a:pt x="426" y="232"/>
                    </a:lnTo>
                    <a:lnTo>
                      <a:pt x="34" y="167"/>
                    </a:lnTo>
                    <a:lnTo>
                      <a:pt x="494" y="199"/>
                    </a:lnTo>
                    <a:lnTo>
                      <a:pt x="44" y="112"/>
                    </a:lnTo>
                    <a:lnTo>
                      <a:pt x="582" y="160"/>
                    </a:lnTo>
                    <a:lnTo>
                      <a:pt x="61" y="51"/>
                    </a:lnTo>
                    <a:lnTo>
                      <a:pt x="681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8" name="Freeform 244"/>
              <p:cNvSpPr>
                <a:spLocks/>
              </p:cNvSpPr>
              <p:nvPr/>
            </p:nvSpPr>
            <p:spPr bwMode="auto">
              <a:xfrm>
                <a:off x="3546" y="3169"/>
                <a:ext cx="85" cy="421"/>
              </a:xfrm>
              <a:custGeom>
                <a:avLst/>
                <a:gdLst>
                  <a:gd name="T0" fmla="*/ 0 w 169"/>
                  <a:gd name="T1" fmla="*/ 1 h 842"/>
                  <a:gd name="T2" fmla="*/ 1 w 169"/>
                  <a:gd name="T3" fmla="*/ 0 h 842"/>
                  <a:gd name="T4" fmla="*/ 1 w 169"/>
                  <a:gd name="T5" fmla="*/ 1 h 842"/>
                  <a:gd name="T6" fmla="*/ 1 w 169"/>
                  <a:gd name="T7" fmla="*/ 1 h 842"/>
                  <a:gd name="T8" fmla="*/ 1 w 169"/>
                  <a:gd name="T9" fmla="*/ 1 h 842"/>
                  <a:gd name="T10" fmla="*/ 1 w 169"/>
                  <a:gd name="T11" fmla="*/ 1 h 842"/>
                  <a:gd name="T12" fmla="*/ 1 w 169"/>
                  <a:gd name="T13" fmla="*/ 1 h 842"/>
                  <a:gd name="T14" fmla="*/ 1 w 169"/>
                  <a:gd name="T15" fmla="*/ 1 h 842"/>
                  <a:gd name="T16" fmla="*/ 1 w 169"/>
                  <a:gd name="T17" fmla="*/ 1 h 842"/>
                  <a:gd name="T18" fmla="*/ 0 w 169"/>
                  <a:gd name="T19" fmla="*/ 1 h 842"/>
                  <a:gd name="T20" fmla="*/ 0 w 169"/>
                  <a:gd name="T21" fmla="*/ 1 h 8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9"/>
                  <a:gd name="T34" fmla="*/ 0 h 842"/>
                  <a:gd name="T35" fmla="*/ 169 w 169"/>
                  <a:gd name="T36" fmla="*/ 842 h 84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9" h="842">
                    <a:moveTo>
                      <a:pt x="0" y="28"/>
                    </a:moveTo>
                    <a:lnTo>
                      <a:pt x="135" y="0"/>
                    </a:lnTo>
                    <a:lnTo>
                      <a:pt x="160" y="5"/>
                    </a:lnTo>
                    <a:lnTo>
                      <a:pt x="169" y="34"/>
                    </a:lnTo>
                    <a:lnTo>
                      <a:pt x="169" y="842"/>
                    </a:lnTo>
                    <a:lnTo>
                      <a:pt x="156" y="137"/>
                    </a:lnTo>
                    <a:lnTo>
                      <a:pt x="146" y="80"/>
                    </a:lnTo>
                    <a:lnTo>
                      <a:pt x="123" y="40"/>
                    </a:lnTo>
                    <a:lnTo>
                      <a:pt x="103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9" name="Freeform 245"/>
              <p:cNvSpPr>
                <a:spLocks/>
              </p:cNvSpPr>
              <p:nvPr/>
            </p:nvSpPr>
            <p:spPr bwMode="auto">
              <a:xfrm>
                <a:off x="3851" y="3683"/>
                <a:ext cx="48" cy="132"/>
              </a:xfrm>
              <a:custGeom>
                <a:avLst/>
                <a:gdLst>
                  <a:gd name="T0" fmla="*/ 1 w 95"/>
                  <a:gd name="T1" fmla="*/ 0 h 264"/>
                  <a:gd name="T2" fmla="*/ 0 w 95"/>
                  <a:gd name="T3" fmla="*/ 0 h 264"/>
                  <a:gd name="T4" fmla="*/ 1 w 95"/>
                  <a:gd name="T5" fmla="*/ 1 h 264"/>
                  <a:gd name="T6" fmla="*/ 1 w 95"/>
                  <a:gd name="T7" fmla="*/ 1 h 264"/>
                  <a:gd name="T8" fmla="*/ 1 w 95"/>
                  <a:gd name="T9" fmla="*/ 1 h 264"/>
                  <a:gd name="T10" fmla="*/ 1 w 95"/>
                  <a:gd name="T11" fmla="*/ 0 h 264"/>
                  <a:gd name="T12" fmla="*/ 1 w 95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5"/>
                  <a:gd name="T22" fmla="*/ 0 h 264"/>
                  <a:gd name="T23" fmla="*/ 95 w 95"/>
                  <a:gd name="T24" fmla="*/ 264 h 2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5" h="264">
                    <a:moveTo>
                      <a:pt x="95" y="0"/>
                    </a:moveTo>
                    <a:lnTo>
                      <a:pt x="0" y="0"/>
                    </a:lnTo>
                    <a:lnTo>
                      <a:pt x="63" y="47"/>
                    </a:lnTo>
                    <a:lnTo>
                      <a:pt x="63" y="264"/>
                    </a:lnTo>
                    <a:lnTo>
                      <a:pt x="95" y="264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0" name="Freeform 246"/>
              <p:cNvSpPr>
                <a:spLocks/>
              </p:cNvSpPr>
              <p:nvPr/>
            </p:nvSpPr>
            <p:spPr bwMode="auto">
              <a:xfrm>
                <a:off x="3851" y="3683"/>
                <a:ext cx="48" cy="132"/>
              </a:xfrm>
              <a:custGeom>
                <a:avLst/>
                <a:gdLst>
                  <a:gd name="T0" fmla="*/ 1 w 95"/>
                  <a:gd name="T1" fmla="*/ 1 h 264"/>
                  <a:gd name="T2" fmla="*/ 0 w 95"/>
                  <a:gd name="T3" fmla="*/ 1 h 264"/>
                  <a:gd name="T4" fmla="*/ 0 w 95"/>
                  <a:gd name="T5" fmla="*/ 0 h 264"/>
                  <a:gd name="T6" fmla="*/ 1 w 95"/>
                  <a:gd name="T7" fmla="*/ 0 h 264"/>
                  <a:gd name="T8" fmla="*/ 1 w 95"/>
                  <a:gd name="T9" fmla="*/ 1 h 264"/>
                  <a:gd name="T10" fmla="*/ 1 w 95"/>
                  <a:gd name="T11" fmla="*/ 1 h 264"/>
                  <a:gd name="T12" fmla="*/ 1 w 95"/>
                  <a:gd name="T13" fmla="*/ 1 h 264"/>
                  <a:gd name="T14" fmla="*/ 1 w 95"/>
                  <a:gd name="T15" fmla="*/ 1 h 2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5"/>
                  <a:gd name="T25" fmla="*/ 0 h 264"/>
                  <a:gd name="T26" fmla="*/ 95 w 95"/>
                  <a:gd name="T27" fmla="*/ 264 h 2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5" h="264">
                    <a:moveTo>
                      <a:pt x="95" y="264"/>
                    </a:moveTo>
                    <a:lnTo>
                      <a:pt x="0" y="26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54"/>
                    </a:lnTo>
                    <a:lnTo>
                      <a:pt x="87" y="254"/>
                    </a:lnTo>
                    <a:lnTo>
                      <a:pt x="95" y="2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1" name="Freeform 247"/>
              <p:cNvSpPr>
                <a:spLocks/>
              </p:cNvSpPr>
              <p:nvPr/>
            </p:nvSpPr>
            <p:spPr bwMode="auto">
              <a:xfrm>
                <a:off x="3868" y="3711"/>
                <a:ext cx="65" cy="41"/>
              </a:xfrm>
              <a:custGeom>
                <a:avLst/>
                <a:gdLst>
                  <a:gd name="T0" fmla="*/ 0 w 131"/>
                  <a:gd name="T1" fmla="*/ 1 h 82"/>
                  <a:gd name="T2" fmla="*/ 0 w 131"/>
                  <a:gd name="T3" fmla="*/ 0 h 82"/>
                  <a:gd name="T4" fmla="*/ 0 w 131"/>
                  <a:gd name="T5" fmla="*/ 1 h 82"/>
                  <a:gd name="T6" fmla="*/ 0 w 131"/>
                  <a:gd name="T7" fmla="*/ 1 h 82"/>
                  <a:gd name="T8" fmla="*/ 0 w 131"/>
                  <a:gd name="T9" fmla="*/ 1 h 82"/>
                  <a:gd name="T10" fmla="*/ 0 w 131"/>
                  <a:gd name="T11" fmla="*/ 1 h 82"/>
                  <a:gd name="T12" fmla="*/ 0 w 131"/>
                  <a:gd name="T13" fmla="*/ 1 h 82"/>
                  <a:gd name="T14" fmla="*/ 0 w 131"/>
                  <a:gd name="T15" fmla="*/ 1 h 82"/>
                  <a:gd name="T16" fmla="*/ 0 w 131"/>
                  <a:gd name="T17" fmla="*/ 1 h 82"/>
                  <a:gd name="T18" fmla="*/ 0 w 131"/>
                  <a:gd name="T19" fmla="*/ 1 h 82"/>
                  <a:gd name="T20" fmla="*/ 0 w 131"/>
                  <a:gd name="T21" fmla="*/ 1 h 82"/>
                  <a:gd name="T22" fmla="*/ 0 w 131"/>
                  <a:gd name="T23" fmla="*/ 1 h 82"/>
                  <a:gd name="T24" fmla="*/ 0 w 131"/>
                  <a:gd name="T25" fmla="*/ 1 h 82"/>
                  <a:gd name="T26" fmla="*/ 0 w 131"/>
                  <a:gd name="T27" fmla="*/ 1 h 82"/>
                  <a:gd name="T28" fmla="*/ 0 w 131"/>
                  <a:gd name="T29" fmla="*/ 1 h 8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1"/>
                  <a:gd name="T46" fmla="*/ 0 h 82"/>
                  <a:gd name="T47" fmla="*/ 131 w 131"/>
                  <a:gd name="T48" fmla="*/ 82 h 8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1" h="82">
                    <a:moveTo>
                      <a:pt x="10" y="17"/>
                    </a:moveTo>
                    <a:lnTo>
                      <a:pt x="52" y="0"/>
                    </a:lnTo>
                    <a:lnTo>
                      <a:pt x="78" y="9"/>
                    </a:lnTo>
                    <a:lnTo>
                      <a:pt x="88" y="34"/>
                    </a:lnTo>
                    <a:lnTo>
                      <a:pt x="97" y="55"/>
                    </a:lnTo>
                    <a:lnTo>
                      <a:pt x="131" y="70"/>
                    </a:lnTo>
                    <a:lnTo>
                      <a:pt x="126" y="82"/>
                    </a:lnTo>
                    <a:lnTo>
                      <a:pt x="93" y="70"/>
                    </a:lnTo>
                    <a:lnTo>
                      <a:pt x="84" y="51"/>
                    </a:lnTo>
                    <a:lnTo>
                      <a:pt x="71" y="25"/>
                    </a:lnTo>
                    <a:lnTo>
                      <a:pt x="48" y="19"/>
                    </a:lnTo>
                    <a:lnTo>
                      <a:pt x="10" y="30"/>
                    </a:lnTo>
                    <a:lnTo>
                      <a:pt x="0" y="25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2" name="Freeform 248"/>
              <p:cNvSpPr>
                <a:spLocks/>
              </p:cNvSpPr>
              <p:nvPr/>
            </p:nvSpPr>
            <p:spPr bwMode="auto">
              <a:xfrm>
                <a:off x="3863" y="3737"/>
                <a:ext cx="73" cy="59"/>
              </a:xfrm>
              <a:custGeom>
                <a:avLst/>
                <a:gdLst>
                  <a:gd name="T0" fmla="*/ 1 w 146"/>
                  <a:gd name="T1" fmla="*/ 0 h 118"/>
                  <a:gd name="T2" fmla="*/ 1 w 146"/>
                  <a:gd name="T3" fmla="*/ 1 h 118"/>
                  <a:gd name="T4" fmla="*/ 1 w 146"/>
                  <a:gd name="T5" fmla="*/ 1 h 118"/>
                  <a:gd name="T6" fmla="*/ 1 w 146"/>
                  <a:gd name="T7" fmla="*/ 1 h 118"/>
                  <a:gd name="T8" fmla="*/ 1 w 146"/>
                  <a:gd name="T9" fmla="*/ 1 h 118"/>
                  <a:gd name="T10" fmla="*/ 1 w 146"/>
                  <a:gd name="T11" fmla="*/ 1 h 118"/>
                  <a:gd name="T12" fmla="*/ 1 w 146"/>
                  <a:gd name="T13" fmla="*/ 1 h 118"/>
                  <a:gd name="T14" fmla="*/ 1 w 146"/>
                  <a:gd name="T15" fmla="*/ 1 h 118"/>
                  <a:gd name="T16" fmla="*/ 1 w 146"/>
                  <a:gd name="T17" fmla="*/ 1 h 118"/>
                  <a:gd name="T18" fmla="*/ 1 w 146"/>
                  <a:gd name="T19" fmla="*/ 1 h 118"/>
                  <a:gd name="T20" fmla="*/ 1 w 146"/>
                  <a:gd name="T21" fmla="*/ 1 h 118"/>
                  <a:gd name="T22" fmla="*/ 1 w 146"/>
                  <a:gd name="T23" fmla="*/ 1 h 118"/>
                  <a:gd name="T24" fmla="*/ 1 w 146"/>
                  <a:gd name="T25" fmla="*/ 1 h 118"/>
                  <a:gd name="T26" fmla="*/ 0 w 146"/>
                  <a:gd name="T27" fmla="*/ 1 h 118"/>
                  <a:gd name="T28" fmla="*/ 1 w 146"/>
                  <a:gd name="T29" fmla="*/ 0 h 118"/>
                  <a:gd name="T30" fmla="*/ 1 w 146"/>
                  <a:gd name="T31" fmla="*/ 0 h 1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6"/>
                  <a:gd name="T49" fmla="*/ 0 h 118"/>
                  <a:gd name="T50" fmla="*/ 146 w 146"/>
                  <a:gd name="T51" fmla="*/ 118 h 11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6" h="118">
                    <a:moveTo>
                      <a:pt x="7" y="0"/>
                    </a:moveTo>
                    <a:lnTo>
                      <a:pt x="44" y="10"/>
                    </a:lnTo>
                    <a:lnTo>
                      <a:pt x="64" y="31"/>
                    </a:lnTo>
                    <a:lnTo>
                      <a:pt x="78" y="63"/>
                    </a:lnTo>
                    <a:lnTo>
                      <a:pt x="97" y="84"/>
                    </a:lnTo>
                    <a:lnTo>
                      <a:pt x="118" y="93"/>
                    </a:lnTo>
                    <a:lnTo>
                      <a:pt x="146" y="99"/>
                    </a:lnTo>
                    <a:lnTo>
                      <a:pt x="146" y="118"/>
                    </a:lnTo>
                    <a:lnTo>
                      <a:pt x="102" y="105"/>
                    </a:lnTo>
                    <a:lnTo>
                      <a:pt x="72" y="84"/>
                    </a:lnTo>
                    <a:lnTo>
                      <a:pt x="40" y="44"/>
                    </a:lnTo>
                    <a:lnTo>
                      <a:pt x="25" y="25"/>
                    </a:lnTo>
                    <a:lnTo>
                      <a:pt x="7" y="19"/>
                    </a:lnTo>
                    <a:lnTo>
                      <a:pt x="0" y="1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3" name="Freeform 249"/>
              <p:cNvSpPr>
                <a:spLocks/>
              </p:cNvSpPr>
              <p:nvPr/>
            </p:nvSpPr>
            <p:spPr bwMode="auto">
              <a:xfrm>
                <a:off x="3865" y="3783"/>
                <a:ext cx="68" cy="55"/>
              </a:xfrm>
              <a:custGeom>
                <a:avLst/>
                <a:gdLst>
                  <a:gd name="T0" fmla="*/ 1 w 136"/>
                  <a:gd name="T1" fmla="*/ 0 h 111"/>
                  <a:gd name="T2" fmla="*/ 1 w 136"/>
                  <a:gd name="T3" fmla="*/ 0 h 111"/>
                  <a:gd name="T4" fmla="*/ 1 w 136"/>
                  <a:gd name="T5" fmla="*/ 0 h 111"/>
                  <a:gd name="T6" fmla="*/ 1 w 136"/>
                  <a:gd name="T7" fmla="*/ 0 h 111"/>
                  <a:gd name="T8" fmla="*/ 1 w 136"/>
                  <a:gd name="T9" fmla="*/ 0 h 111"/>
                  <a:gd name="T10" fmla="*/ 1 w 136"/>
                  <a:gd name="T11" fmla="*/ 0 h 111"/>
                  <a:gd name="T12" fmla="*/ 1 w 136"/>
                  <a:gd name="T13" fmla="*/ 0 h 111"/>
                  <a:gd name="T14" fmla="*/ 1 w 136"/>
                  <a:gd name="T15" fmla="*/ 0 h 111"/>
                  <a:gd name="T16" fmla="*/ 1 w 136"/>
                  <a:gd name="T17" fmla="*/ 0 h 111"/>
                  <a:gd name="T18" fmla="*/ 1 w 136"/>
                  <a:gd name="T19" fmla="*/ 0 h 111"/>
                  <a:gd name="T20" fmla="*/ 1 w 136"/>
                  <a:gd name="T21" fmla="*/ 0 h 111"/>
                  <a:gd name="T22" fmla="*/ 1 w 136"/>
                  <a:gd name="T23" fmla="*/ 0 h 111"/>
                  <a:gd name="T24" fmla="*/ 1 w 136"/>
                  <a:gd name="T25" fmla="*/ 0 h 111"/>
                  <a:gd name="T26" fmla="*/ 1 w 136"/>
                  <a:gd name="T27" fmla="*/ 0 h 111"/>
                  <a:gd name="T28" fmla="*/ 1 w 136"/>
                  <a:gd name="T29" fmla="*/ 0 h 111"/>
                  <a:gd name="T30" fmla="*/ 1 w 136"/>
                  <a:gd name="T31" fmla="*/ 0 h 111"/>
                  <a:gd name="T32" fmla="*/ 0 w 136"/>
                  <a:gd name="T33" fmla="*/ 0 h 111"/>
                  <a:gd name="T34" fmla="*/ 1 w 136"/>
                  <a:gd name="T35" fmla="*/ 0 h 111"/>
                  <a:gd name="T36" fmla="*/ 1 w 136"/>
                  <a:gd name="T37" fmla="*/ 0 h 1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6"/>
                  <a:gd name="T58" fmla="*/ 0 h 111"/>
                  <a:gd name="T59" fmla="*/ 136 w 136"/>
                  <a:gd name="T60" fmla="*/ 111 h 1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6" h="111">
                    <a:moveTo>
                      <a:pt x="3" y="12"/>
                    </a:moveTo>
                    <a:lnTo>
                      <a:pt x="32" y="27"/>
                    </a:lnTo>
                    <a:lnTo>
                      <a:pt x="53" y="55"/>
                    </a:lnTo>
                    <a:lnTo>
                      <a:pt x="60" y="92"/>
                    </a:lnTo>
                    <a:lnTo>
                      <a:pt x="79" y="107"/>
                    </a:lnTo>
                    <a:lnTo>
                      <a:pt x="98" y="111"/>
                    </a:lnTo>
                    <a:lnTo>
                      <a:pt x="127" y="107"/>
                    </a:lnTo>
                    <a:lnTo>
                      <a:pt x="136" y="105"/>
                    </a:lnTo>
                    <a:lnTo>
                      <a:pt x="136" y="92"/>
                    </a:lnTo>
                    <a:lnTo>
                      <a:pt x="98" y="101"/>
                    </a:lnTo>
                    <a:lnTo>
                      <a:pt x="79" y="92"/>
                    </a:lnTo>
                    <a:lnTo>
                      <a:pt x="74" y="74"/>
                    </a:lnTo>
                    <a:lnTo>
                      <a:pt x="68" y="52"/>
                    </a:lnTo>
                    <a:lnTo>
                      <a:pt x="60" y="31"/>
                    </a:lnTo>
                    <a:lnTo>
                      <a:pt x="36" y="12"/>
                    </a:lnTo>
                    <a:lnTo>
                      <a:pt x="11" y="0"/>
                    </a:lnTo>
                    <a:lnTo>
                      <a:pt x="0" y="4"/>
                    </a:ln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4" name="Freeform 250"/>
              <p:cNvSpPr>
                <a:spLocks/>
              </p:cNvSpPr>
              <p:nvPr/>
            </p:nvSpPr>
            <p:spPr bwMode="auto">
              <a:xfrm>
                <a:off x="3818" y="3848"/>
                <a:ext cx="123" cy="64"/>
              </a:xfrm>
              <a:custGeom>
                <a:avLst/>
                <a:gdLst>
                  <a:gd name="T0" fmla="*/ 1 w 246"/>
                  <a:gd name="T1" fmla="*/ 0 h 129"/>
                  <a:gd name="T2" fmla="*/ 0 w 246"/>
                  <a:gd name="T3" fmla="*/ 0 h 129"/>
                  <a:gd name="T4" fmla="*/ 1 w 246"/>
                  <a:gd name="T5" fmla="*/ 0 h 129"/>
                  <a:gd name="T6" fmla="*/ 1 w 246"/>
                  <a:gd name="T7" fmla="*/ 0 h 129"/>
                  <a:gd name="T8" fmla="*/ 1 w 246"/>
                  <a:gd name="T9" fmla="*/ 0 h 129"/>
                  <a:gd name="T10" fmla="*/ 1 w 246"/>
                  <a:gd name="T11" fmla="*/ 0 h 129"/>
                  <a:gd name="T12" fmla="*/ 1 w 246"/>
                  <a:gd name="T13" fmla="*/ 0 h 129"/>
                  <a:gd name="T14" fmla="*/ 1 w 246"/>
                  <a:gd name="T15" fmla="*/ 0 h 129"/>
                  <a:gd name="T16" fmla="*/ 1 w 246"/>
                  <a:gd name="T17" fmla="*/ 0 h 129"/>
                  <a:gd name="T18" fmla="*/ 1 w 246"/>
                  <a:gd name="T19" fmla="*/ 0 h 129"/>
                  <a:gd name="T20" fmla="*/ 1 w 246"/>
                  <a:gd name="T21" fmla="*/ 0 h 129"/>
                  <a:gd name="T22" fmla="*/ 1 w 246"/>
                  <a:gd name="T23" fmla="*/ 0 h 129"/>
                  <a:gd name="T24" fmla="*/ 1 w 246"/>
                  <a:gd name="T25" fmla="*/ 0 h 129"/>
                  <a:gd name="T26" fmla="*/ 1 w 246"/>
                  <a:gd name="T27" fmla="*/ 0 h 129"/>
                  <a:gd name="T28" fmla="*/ 1 w 246"/>
                  <a:gd name="T29" fmla="*/ 0 h 129"/>
                  <a:gd name="T30" fmla="*/ 1 w 246"/>
                  <a:gd name="T31" fmla="*/ 0 h 129"/>
                  <a:gd name="T32" fmla="*/ 1 w 246"/>
                  <a:gd name="T33" fmla="*/ 0 h 129"/>
                  <a:gd name="T34" fmla="*/ 1 w 246"/>
                  <a:gd name="T35" fmla="*/ 0 h 129"/>
                  <a:gd name="T36" fmla="*/ 1 w 246"/>
                  <a:gd name="T37" fmla="*/ 0 h 129"/>
                  <a:gd name="T38" fmla="*/ 1 w 246"/>
                  <a:gd name="T39" fmla="*/ 0 h 129"/>
                  <a:gd name="T40" fmla="*/ 1 w 246"/>
                  <a:gd name="T41" fmla="*/ 0 h 129"/>
                  <a:gd name="T42" fmla="*/ 1 w 246"/>
                  <a:gd name="T43" fmla="*/ 0 h 129"/>
                  <a:gd name="T44" fmla="*/ 1 w 246"/>
                  <a:gd name="T45" fmla="*/ 0 h 129"/>
                  <a:gd name="T46" fmla="*/ 1 w 246"/>
                  <a:gd name="T47" fmla="*/ 0 h 129"/>
                  <a:gd name="T48" fmla="*/ 1 w 246"/>
                  <a:gd name="T49" fmla="*/ 0 h 129"/>
                  <a:gd name="T50" fmla="*/ 1 w 246"/>
                  <a:gd name="T51" fmla="*/ 0 h 129"/>
                  <a:gd name="T52" fmla="*/ 1 w 246"/>
                  <a:gd name="T53" fmla="*/ 0 h 129"/>
                  <a:gd name="T54" fmla="*/ 1 w 246"/>
                  <a:gd name="T55" fmla="*/ 0 h 129"/>
                  <a:gd name="T56" fmla="*/ 1 w 246"/>
                  <a:gd name="T57" fmla="*/ 0 h 129"/>
                  <a:gd name="T58" fmla="*/ 1 w 246"/>
                  <a:gd name="T59" fmla="*/ 0 h 129"/>
                  <a:gd name="T60" fmla="*/ 1 w 246"/>
                  <a:gd name="T61" fmla="*/ 0 h 129"/>
                  <a:gd name="T62" fmla="*/ 1 w 246"/>
                  <a:gd name="T63" fmla="*/ 0 h 129"/>
                  <a:gd name="T64" fmla="*/ 1 w 246"/>
                  <a:gd name="T65" fmla="*/ 0 h 1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6"/>
                  <a:gd name="T100" fmla="*/ 0 h 129"/>
                  <a:gd name="T101" fmla="*/ 246 w 246"/>
                  <a:gd name="T102" fmla="*/ 129 h 12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6" h="129">
                    <a:moveTo>
                      <a:pt x="16" y="58"/>
                    </a:moveTo>
                    <a:lnTo>
                      <a:pt x="0" y="24"/>
                    </a:lnTo>
                    <a:lnTo>
                      <a:pt x="16" y="15"/>
                    </a:lnTo>
                    <a:lnTo>
                      <a:pt x="56" y="45"/>
                    </a:lnTo>
                    <a:lnTo>
                      <a:pt x="42" y="5"/>
                    </a:lnTo>
                    <a:lnTo>
                      <a:pt x="69" y="0"/>
                    </a:lnTo>
                    <a:lnTo>
                      <a:pt x="97" y="53"/>
                    </a:lnTo>
                    <a:lnTo>
                      <a:pt x="99" y="5"/>
                    </a:lnTo>
                    <a:lnTo>
                      <a:pt x="126" y="9"/>
                    </a:lnTo>
                    <a:lnTo>
                      <a:pt x="134" y="74"/>
                    </a:lnTo>
                    <a:lnTo>
                      <a:pt x="154" y="22"/>
                    </a:lnTo>
                    <a:lnTo>
                      <a:pt x="173" y="41"/>
                    </a:lnTo>
                    <a:lnTo>
                      <a:pt x="162" y="100"/>
                    </a:lnTo>
                    <a:lnTo>
                      <a:pt x="192" y="62"/>
                    </a:lnTo>
                    <a:lnTo>
                      <a:pt x="211" y="68"/>
                    </a:lnTo>
                    <a:lnTo>
                      <a:pt x="208" y="112"/>
                    </a:lnTo>
                    <a:lnTo>
                      <a:pt x="230" y="81"/>
                    </a:lnTo>
                    <a:lnTo>
                      <a:pt x="246" y="81"/>
                    </a:lnTo>
                    <a:lnTo>
                      <a:pt x="217" y="121"/>
                    </a:lnTo>
                    <a:lnTo>
                      <a:pt x="173" y="129"/>
                    </a:lnTo>
                    <a:lnTo>
                      <a:pt x="192" y="87"/>
                    </a:lnTo>
                    <a:lnTo>
                      <a:pt x="154" y="121"/>
                    </a:lnTo>
                    <a:lnTo>
                      <a:pt x="141" y="117"/>
                    </a:lnTo>
                    <a:lnTo>
                      <a:pt x="154" y="62"/>
                    </a:lnTo>
                    <a:lnTo>
                      <a:pt x="130" y="96"/>
                    </a:lnTo>
                    <a:lnTo>
                      <a:pt x="116" y="96"/>
                    </a:lnTo>
                    <a:lnTo>
                      <a:pt x="109" y="38"/>
                    </a:lnTo>
                    <a:lnTo>
                      <a:pt x="99" y="96"/>
                    </a:lnTo>
                    <a:lnTo>
                      <a:pt x="69" y="45"/>
                    </a:lnTo>
                    <a:lnTo>
                      <a:pt x="69" y="68"/>
                    </a:lnTo>
                    <a:lnTo>
                      <a:pt x="35" y="68"/>
                    </a:lnTo>
                    <a:lnTo>
                      <a:pt x="16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75" name="Freeform 251"/>
              <p:cNvSpPr>
                <a:spLocks/>
              </p:cNvSpPr>
              <p:nvPr/>
            </p:nvSpPr>
            <p:spPr bwMode="auto">
              <a:xfrm>
                <a:off x="3246" y="3982"/>
                <a:ext cx="64" cy="175"/>
              </a:xfrm>
              <a:custGeom>
                <a:avLst/>
                <a:gdLst>
                  <a:gd name="T0" fmla="*/ 1 w 128"/>
                  <a:gd name="T1" fmla="*/ 1 h 350"/>
                  <a:gd name="T2" fmla="*/ 0 w 128"/>
                  <a:gd name="T3" fmla="*/ 1 h 350"/>
                  <a:gd name="T4" fmla="*/ 1 w 128"/>
                  <a:gd name="T5" fmla="*/ 1 h 350"/>
                  <a:gd name="T6" fmla="*/ 1 w 128"/>
                  <a:gd name="T7" fmla="*/ 1 h 350"/>
                  <a:gd name="T8" fmla="*/ 1 w 128"/>
                  <a:gd name="T9" fmla="*/ 1 h 350"/>
                  <a:gd name="T10" fmla="*/ 1 w 128"/>
                  <a:gd name="T11" fmla="*/ 1 h 350"/>
                  <a:gd name="T12" fmla="*/ 1 w 128"/>
                  <a:gd name="T13" fmla="*/ 0 h 350"/>
                  <a:gd name="T14" fmla="*/ 1 w 128"/>
                  <a:gd name="T15" fmla="*/ 1 h 350"/>
                  <a:gd name="T16" fmla="*/ 1 w 128"/>
                  <a:gd name="T17" fmla="*/ 1 h 3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8"/>
                  <a:gd name="T28" fmla="*/ 0 h 350"/>
                  <a:gd name="T29" fmla="*/ 128 w 128"/>
                  <a:gd name="T30" fmla="*/ 350 h 3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8" h="350">
                    <a:moveTo>
                      <a:pt x="42" y="14"/>
                    </a:moveTo>
                    <a:lnTo>
                      <a:pt x="0" y="324"/>
                    </a:lnTo>
                    <a:lnTo>
                      <a:pt x="112" y="350"/>
                    </a:lnTo>
                    <a:lnTo>
                      <a:pt x="128" y="324"/>
                    </a:lnTo>
                    <a:lnTo>
                      <a:pt x="97" y="251"/>
                    </a:lnTo>
                    <a:lnTo>
                      <a:pt x="84" y="153"/>
                    </a:lnTo>
                    <a:lnTo>
                      <a:pt x="112" y="0"/>
                    </a:lnTo>
                    <a:lnTo>
                      <a:pt x="42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pic>
          <p:nvPicPr>
            <p:cNvPr id="9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1951" y="4589228"/>
              <a:ext cx="1285875" cy="919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7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2950" y="3608817"/>
              <a:ext cx="1285875" cy="817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7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4688" y="5597340"/>
              <a:ext cx="1422400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1707" y="1365749"/>
              <a:ext cx="1331640" cy="117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76" name="Conector reto 175"/>
          <p:cNvCxnSpPr/>
          <p:nvPr/>
        </p:nvCxnSpPr>
        <p:spPr>
          <a:xfrm>
            <a:off x="4297363" y="1452563"/>
            <a:ext cx="0" cy="5056187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Conector reto 176"/>
          <p:cNvCxnSpPr/>
          <p:nvPr/>
        </p:nvCxnSpPr>
        <p:spPr>
          <a:xfrm>
            <a:off x="6156325" y="1390650"/>
            <a:ext cx="0" cy="5057775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8" name="Grupo 176"/>
          <p:cNvGrpSpPr>
            <a:grpSpLocks/>
          </p:cNvGrpSpPr>
          <p:nvPr/>
        </p:nvGrpSpPr>
        <p:grpSpPr bwMode="auto">
          <a:xfrm>
            <a:off x="1001509" y="1342637"/>
            <a:ext cx="3122464" cy="5229613"/>
            <a:chOff x="1001004" y="1343137"/>
            <a:chExt cx="3123576" cy="5229480"/>
          </a:xfrm>
        </p:grpSpPr>
        <p:pic>
          <p:nvPicPr>
            <p:cNvPr id="179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987" y="1391149"/>
              <a:ext cx="1188331" cy="1115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0" name="Picture 5" descr="C:\Program Files\Microsoft Office\MEDIA\CAGCAT10\j0292020.w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5936" y="2612748"/>
              <a:ext cx="848072" cy="804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1" name="Picture 6" descr="C:\Program Files\Microsoft Office\MEDIA\CAGCAT10\j0291984.wm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9626" y="3473859"/>
              <a:ext cx="820692" cy="868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2" name="Picture 7" descr="C:\Program Files\Microsoft Office\MEDIA\CAGCAT10\j0300840.wm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0846" y="5805264"/>
              <a:ext cx="910783" cy="767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3" name="Picture 8" descr="C:\Program Files\Microsoft Office\MEDIA\CAGCAT10\j0293570.wm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777" y="4589228"/>
              <a:ext cx="908392" cy="909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" name="Imagem 18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3088" y="1343137"/>
              <a:ext cx="1581492" cy="1179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" name="CaixaDeTexto 175"/>
            <p:cNvSpPr txBox="1">
              <a:spLocks noChangeArrowheads="1"/>
            </p:cNvSpPr>
            <p:nvPr/>
          </p:nvSpPr>
          <p:spPr bwMode="auto">
            <a:xfrm>
              <a:off x="1001004" y="2739452"/>
              <a:ext cx="1345091" cy="4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32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16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24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20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20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20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20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20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20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000" b="0" dirty="0">
                  <a:solidFill>
                    <a:srgbClr val="00007F"/>
                  </a:solidFill>
                  <a:latin typeface="Arial" panose="020B0604020202020204" pitchFamily="34" charset="0"/>
                </a:rPr>
                <a:t>Emissor</a:t>
              </a:r>
            </a:p>
          </p:txBody>
        </p:sp>
        <p:sp>
          <p:nvSpPr>
            <p:cNvPr id="186" name="CaixaDeTexto 187"/>
            <p:cNvSpPr txBox="1">
              <a:spLocks noChangeArrowheads="1"/>
            </p:cNvSpPr>
            <p:nvPr/>
          </p:nvSpPr>
          <p:spPr bwMode="auto">
            <a:xfrm>
              <a:off x="1001835" y="3801980"/>
              <a:ext cx="1543209" cy="4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32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16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24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20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20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20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20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20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20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000" b="0" dirty="0">
                  <a:solidFill>
                    <a:srgbClr val="00007F"/>
                  </a:solidFill>
                  <a:latin typeface="Arial" panose="020B0604020202020204" pitchFamily="34" charset="0"/>
                </a:rPr>
                <a:t>Destinatário</a:t>
              </a:r>
            </a:p>
          </p:txBody>
        </p:sp>
        <p:sp>
          <p:nvSpPr>
            <p:cNvPr id="187" name="CaixaDeTexto 188"/>
            <p:cNvSpPr txBox="1">
              <a:spLocks noChangeArrowheads="1"/>
            </p:cNvSpPr>
            <p:nvPr/>
          </p:nvSpPr>
          <p:spPr bwMode="auto">
            <a:xfrm>
              <a:off x="1005971" y="4864510"/>
              <a:ext cx="1589033" cy="7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32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16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24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20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20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20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20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20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20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000" b="0" dirty="0">
                  <a:solidFill>
                    <a:srgbClr val="00007F"/>
                  </a:solidFill>
                  <a:latin typeface="Arial" panose="020B0604020202020204" pitchFamily="34" charset="0"/>
                </a:rPr>
                <a:t>Mercadorias e Preços</a:t>
              </a:r>
            </a:p>
          </p:txBody>
        </p:sp>
        <p:sp>
          <p:nvSpPr>
            <p:cNvPr id="188" name="CaixaDeTexto 189"/>
            <p:cNvSpPr txBox="1">
              <a:spLocks noChangeArrowheads="1"/>
            </p:cNvSpPr>
            <p:nvPr/>
          </p:nvSpPr>
          <p:spPr bwMode="auto">
            <a:xfrm>
              <a:off x="1026617" y="5963032"/>
              <a:ext cx="1345091" cy="4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32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16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24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20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20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20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20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20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20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2000" b="0" dirty="0">
                  <a:solidFill>
                    <a:srgbClr val="00007F"/>
                  </a:solidFill>
                  <a:latin typeface="Arial" panose="020B0604020202020204" pitchFamily="34" charset="0"/>
                </a:rPr>
                <a:t>Impostos</a:t>
              </a:r>
            </a:p>
          </p:txBody>
        </p:sp>
      </p:grpSp>
      <p:grpSp>
        <p:nvGrpSpPr>
          <p:cNvPr id="189" name="Group 200"/>
          <p:cNvGrpSpPr>
            <a:grpSpLocks/>
          </p:cNvGrpSpPr>
          <p:nvPr/>
        </p:nvGrpSpPr>
        <p:grpSpPr bwMode="auto">
          <a:xfrm>
            <a:off x="4421188" y="2945518"/>
            <a:ext cx="1590675" cy="4360137"/>
            <a:chOff x="2785" y="984"/>
            <a:chExt cx="1002" cy="3803"/>
          </a:xfrm>
        </p:grpSpPr>
        <p:pic>
          <p:nvPicPr>
            <p:cNvPr id="190" name="Imagem 5" descr="LOGO - Brasil-ID.jp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984"/>
              <a:ext cx="998" cy="3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1" name="Text Box 199"/>
            <p:cNvSpPr txBox="1">
              <a:spLocks noChangeArrowheads="1"/>
            </p:cNvSpPr>
            <p:nvPr/>
          </p:nvSpPr>
          <p:spPr bwMode="auto">
            <a:xfrm>
              <a:off x="2785" y="4102"/>
              <a:ext cx="998" cy="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32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16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24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20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20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20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20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20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20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1800" b="0" dirty="0" err="1" smtClean="0">
                  <a:latin typeface="Calibri" panose="020F0502020204030204" pitchFamily="34" charset="0"/>
                </a:rPr>
                <a:t>Geolocalização</a:t>
              </a:r>
              <a:endParaRPr lang="pt-BR" altLang="pt-BR" sz="1800" b="0" dirty="0" smtClean="0">
                <a:latin typeface="Calibri" panose="020F0502020204030204" pitchFamily="34" charset="0"/>
              </a:endParaRP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pt-BR" altLang="pt-BR" sz="1800" b="0" dirty="0" smtClean="0">
                  <a:latin typeface="Calibri" panose="020F0502020204030204" pitchFamily="34" charset="0"/>
                </a:rPr>
                <a:t>Rastreamento</a:t>
              </a:r>
              <a:endParaRPr lang="pt-BR" altLang="pt-BR" sz="1800" b="0" dirty="0">
                <a:latin typeface="Calibri" panose="020F0502020204030204" pitchFamily="34" charset="0"/>
              </a:endParaRPr>
            </a:p>
          </p:txBody>
        </p:sp>
      </p:grpSp>
      <p:pic>
        <p:nvPicPr>
          <p:cNvPr id="192" name="Imagem 19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11340" y="1453403"/>
            <a:ext cx="1249616" cy="115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73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Cloud</a:t>
            </a:r>
            <a:r>
              <a:rPr lang="pt-BR" dirty="0" smtClean="0"/>
              <a:t> Fiscal</a:t>
            </a:r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325438" y="3049588"/>
            <a:ext cx="1943100" cy="3209925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de cantos arredondados 1"/>
          <p:cNvSpPr/>
          <p:nvPr/>
        </p:nvSpPr>
        <p:spPr bwMode="auto">
          <a:xfrm>
            <a:off x="395287" y="2276477"/>
            <a:ext cx="1873250" cy="57626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2339975" y="2276475"/>
            <a:ext cx="2160588" cy="3983038"/>
            <a:chOff x="1474" y="1434"/>
            <a:chExt cx="1361" cy="2509"/>
          </a:xfrm>
        </p:grpSpPr>
        <p:sp>
          <p:nvSpPr>
            <p:cNvPr id="9" name="Retângulo de cantos arredondados 8"/>
            <p:cNvSpPr/>
            <p:nvPr/>
          </p:nvSpPr>
          <p:spPr>
            <a:xfrm>
              <a:off x="1596" y="1926"/>
              <a:ext cx="1225" cy="2017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0" name="CaixaDeTexto 18"/>
            <p:cNvSpPr txBox="1">
              <a:spLocks noChangeArrowheads="1"/>
            </p:cNvSpPr>
            <p:nvPr/>
          </p:nvSpPr>
          <p:spPr bwMode="auto">
            <a:xfrm>
              <a:off x="1474" y="2069"/>
              <a:ext cx="1326" cy="155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marL="285750" indent="-142875">
                <a:spcBef>
                  <a:spcPct val="20000"/>
                </a:spcBef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32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16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24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20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20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20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20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20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20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pt-BR" altLang="pt-BR" sz="1400" b="0" dirty="0">
                  <a:solidFill>
                    <a:srgbClr val="00007F"/>
                  </a:solidFill>
                </a:rPr>
                <a:t>Emissores </a:t>
              </a:r>
              <a:r>
                <a:rPr lang="pt-BR" altLang="pt-BR" sz="1400" b="0" dirty="0" err="1">
                  <a:solidFill>
                    <a:srgbClr val="00007F"/>
                  </a:solidFill>
                </a:rPr>
                <a:t>DF-e</a:t>
              </a:r>
              <a:endParaRPr lang="pt-BR" altLang="pt-BR" sz="1400" b="0" dirty="0">
                <a:solidFill>
                  <a:srgbClr val="00007F"/>
                </a:solidFill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pt-BR" altLang="pt-BR" sz="1400" b="0" dirty="0">
                  <a:solidFill>
                    <a:srgbClr val="00007F"/>
                  </a:solidFill>
                </a:rPr>
                <a:t>Destinatários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pt-BR" altLang="pt-BR" sz="1400" b="0" dirty="0">
                  <a:solidFill>
                    <a:srgbClr val="00007F"/>
                  </a:solidFill>
                </a:rPr>
                <a:t>Tomadores Serv.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pt-BR" altLang="pt-BR" sz="1400" b="0" dirty="0">
                  <a:solidFill>
                    <a:srgbClr val="00007F"/>
                  </a:solidFill>
                </a:rPr>
                <a:t>Transportadores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pt-BR" altLang="pt-BR" sz="1400" b="0" dirty="0">
                  <a:solidFill>
                    <a:srgbClr val="00007F"/>
                  </a:solidFill>
                </a:rPr>
                <a:t>Operadores Logísticos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pt-BR" altLang="pt-BR" sz="1400" b="0" dirty="0">
                  <a:solidFill>
                    <a:srgbClr val="00007F"/>
                  </a:solidFill>
                </a:rPr>
                <a:t>Contadores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pt-BR" altLang="pt-BR" sz="1400" b="0" dirty="0">
                  <a:solidFill>
                    <a:srgbClr val="00007F"/>
                  </a:solidFill>
                </a:rPr>
                <a:t>Despachantes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pt-BR" altLang="pt-BR" sz="1400" b="0" dirty="0">
                  <a:solidFill>
                    <a:srgbClr val="00007F"/>
                  </a:solidFill>
                </a:rPr>
                <a:t>Bancos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pt-BR" altLang="pt-BR" sz="1400" b="0" dirty="0">
                  <a:solidFill>
                    <a:srgbClr val="00007F"/>
                  </a:solidFill>
                </a:rPr>
                <a:t>Órgãos Governo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Char char="•"/>
              </a:pPr>
              <a:endParaRPr lang="pt-BR" altLang="pt-BR" sz="1400" b="0" dirty="0">
                <a:solidFill>
                  <a:srgbClr val="00007F"/>
                </a:solidFill>
              </a:endParaRPr>
            </a:p>
          </p:txBody>
        </p:sp>
        <p:grpSp>
          <p:nvGrpSpPr>
            <p:cNvPr id="11" name="Group 28"/>
            <p:cNvGrpSpPr>
              <a:grpSpLocks/>
            </p:cNvGrpSpPr>
            <p:nvPr/>
          </p:nvGrpSpPr>
          <p:grpSpPr bwMode="auto">
            <a:xfrm>
              <a:off x="1610" y="1434"/>
              <a:ext cx="1225" cy="363"/>
              <a:chOff x="204" y="1434"/>
              <a:chExt cx="1225" cy="363"/>
            </a:xfrm>
          </p:grpSpPr>
          <p:sp>
            <p:nvSpPr>
              <p:cNvPr id="12" name="Retângulo de cantos arredondados 1"/>
              <p:cNvSpPr/>
              <p:nvPr/>
            </p:nvSpPr>
            <p:spPr>
              <a:xfrm>
                <a:off x="249" y="1434"/>
                <a:ext cx="1180" cy="363"/>
              </a:xfrm>
              <a:prstGeom prst="round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13" name="CaixaDeTexto 5"/>
              <p:cNvSpPr txBox="1">
                <a:spLocks noChangeArrowheads="1"/>
              </p:cNvSpPr>
              <p:nvPr/>
            </p:nvSpPr>
            <p:spPr bwMode="auto">
              <a:xfrm>
                <a:off x="204" y="1519"/>
                <a:ext cx="1225" cy="21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9900"/>
                  </a:buClr>
                  <a:buSzPct val="160000"/>
                  <a:buFont typeface="Wingdings" panose="05000000000000000000" pitchFamily="2" charset="2"/>
                  <a:buChar char="§"/>
                  <a:defRPr sz="3200" b="1">
                    <a:solidFill>
                      <a:srgbClr val="000066"/>
                    </a:solidFill>
                    <a:latin typeface="Arial Black" panose="020B0A040201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9900"/>
                  </a:buClr>
                  <a:buSzPct val="160000"/>
                  <a:buFont typeface="Wingdings" panose="05000000000000000000" pitchFamily="2" charset="2"/>
                  <a:buChar char="§"/>
                  <a:defRPr sz="1600" b="1">
                    <a:solidFill>
                      <a:srgbClr val="000066"/>
                    </a:solidFill>
                    <a:latin typeface="Arial Black" panose="020B0A040201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9900"/>
                  </a:buClr>
                  <a:buSzPct val="160000"/>
                  <a:buFont typeface="Wingdings" panose="05000000000000000000" pitchFamily="2" charset="2"/>
                  <a:buChar char="§"/>
                  <a:defRPr sz="2400" b="1">
                    <a:solidFill>
                      <a:srgbClr val="000066"/>
                    </a:solidFill>
                    <a:latin typeface="Arial Black" panose="020B0A040201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9900"/>
                  </a:buClr>
                  <a:buSzPct val="160000"/>
                  <a:buFont typeface="Wingdings" panose="05000000000000000000" pitchFamily="2" charset="2"/>
                  <a:buChar char="§"/>
                  <a:defRPr sz="2000" b="1">
                    <a:solidFill>
                      <a:srgbClr val="000066"/>
                    </a:solidFill>
                    <a:latin typeface="Arial Black" panose="020B0A040201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9900"/>
                  </a:buClr>
                  <a:buSzPct val="160000"/>
                  <a:buFont typeface="Wingdings" panose="05000000000000000000" pitchFamily="2" charset="2"/>
                  <a:buChar char="§"/>
                  <a:defRPr sz="2000" b="1">
                    <a:solidFill>
                      <a:srgbClr val="000066"/>
                    </a:solidFill>
                    <a:latin typeface="Arial Black" panose="020B0A040201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buSzPct val="160000"/>
                  <a:buFont typeface="Wingdings" panose="05000000000000000000" pitchFamily="2" charset="2"/>
                  <a:buChar char="§"/>
                  <a:defRPr sz="2000" b="1">
                    <a:solidFill>
                      <a:srgbClr val="000066"/>
                    </a:solidFill>
                    <a:latin typeface="Arial Black" panose="020B0A040201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buSzPct val="160000"/>
                  <a:buFont typeface="Wingdings" panose="05000000000000000000" pitchFamily="2" charset="2"/>
                  <a:buChar char="§"/>
                  <a:defRPr sz="2000" b="1">
                    <a:solidFill>
                      <a:srgbClr val="000066"/>
                    </a:solidFill>
                    <a:latin typeface="Arial Black" panose="020B0A040201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buSzPct val="160000"/>
                  <a:buFont typeface="Wingdings" panose="05000000000000000000" pitchFamily="2" charset="2"/>
                  <a:buChar char="§"/>
                  <a:defRPr sz="2000" b="1">
                    <a:solidFill>
                      <a:srgbClr val="000066"/>
                    </a:solidFill>
                    <a:latin typeface="Arial Black" panose="020B0A040201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buSzPct val="160000"/>
                  <a:buFont typeface="Wingdings" panose="05000000000000000000" pitchFamily="2" charset="2"/>
                  <a:buChar char="§"/>
                  <a:defRPr sz="2000" b="1">
                    <a:solidFill>
                      <a:srgbClr val="000066"/>
                    </a:solidFill>
                    <a:latin typeface="Arial Black" panose="020B0A040201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1600" b="0" dirty="0">
                    <a:solidFill>
                      <a:srgbClr val="00007F"/>
                    </a:solidFill>
                  </a:rPr>
                  <a:t>Atores</a:t>
                </a:r>
              </a:p>
            </p:txBody>
          </p:sp>
        </p:grpSp>
      </p:grpSp>
      <p:grpSp>
        <p:nvGrpSpPr>
          <p:cNvPr id="14" name="Group 30"/>
          <p:cNvGrpSpPr>
            <a:grpSpLocks/>
          </p:cNvGrpSpPr>
          <p:nvPr/>
        </p:nvGrpSpPr>
        <p:grpSpPr bwMode="auto">
          <a:xfrm>
            <a:off x="4654550" y="2276475"/>
            <a:ext cx="2106613" cy="3983038"/>
            <a:chOff x="2932" y="1434"/>
            <a:chExt cx="1327" cy="2509"/>
          </a:xfrm>
        </p:grpSpPr>
        <p:sp>
          <p:nvSpPr>
            <p:cNvPr id="15" name="Retângulo de cantos arredondados 14"/>
            <p:cNvSpPr/>
            <p:nvPr/>
          </p:nvSpPr>
          <p:spPr>
            <a:xfrm>
              <a:off x="3016" y="1933"/>
              <a:ext cx="1225" cy="2010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sp>
          <p:nvSpPr>
            <p:cNvPr id="16" name="CaixaDeTexto 28"/>
            <p:cNvSpPr txBox="1">
              <a:spLocks noChangeArrowheads="1"/>
            </p:cNvSpPr>
            <p:nvPr/>
          </p:nvSpPr>
          <p:spPr bwMode="auto">
            <a:xfrm>
              <a:off x="2932" y="2070"/>
              <a:ext cx="1327" cy="182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marL="285750" indent="-142875">
                <a:spcBef>
                  <a:spcPct val="20000"/>
                </a:spcBef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32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16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24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20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20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20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20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20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160000"/>
                <a:buFont typeface="Wingdings" panose="05000000000000000000" pitchFamily="2" charset="2"/>
                <a:buChar char="§"/>
                <a:defRPr sz="2000" b="1">
                  <a:solidFill>
                    <a:srgbClr val="000066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pt-BR" altLang="pt-BR" sz="1400" b="0" dirty="0" err="1">
                  <a:solidFill>
                    <a:srgbClr val="00007F"/>
                  </a:solidFill>
                </a:rPr>
                <a:t>DF-e</a:t>
              </a:r>
              <a:endParaRPr lang="pt-BR" altLang="pt-BR" sz="1400" b="0" dirty="0">
                <a:solidFill>
                  <a:srgbClr val="00007F"/>
                </a:solidFill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pt-BR" altLang="pt-BR" sz="1400" b="0" dirty="0">
                  <a:solidFill>
                    <a:srgbClr val="00007F"/>
                  </a:solidFill>
                </a:rPr>
                <a:t>Eventos </a:t>
              </a:r>
              <a:r>
                <a:rPr lang="pt-BR" altLang="pt-BR" sz="1400" b="0" dirty="0" err="1">
                  <a:solidFill>
                    <a:srgbClr val="00007F"/>
                  </a:solidFill>
                </a:rPr>
                <a:t>DF-e</a:t>
              </a:r>
              <a:endParaRPr lang="pt-BR" altLang="pt-BR" sz="1400" b="0" dirty="0">
                <a:solidFill>
                  <a:srgbClr val="00007F"/>
                </a:solidFill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pt-BR" altLang="pt-BR" sz="1400" b="0" dirty="0">
                  <a:solidFill>
                    <a:srgbClr val="00007F"/>
                  </a:solidFill>
                </a:rPr>
                <a:t>Ambiente Nacional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pt-BR" altLang="pt-BR" sz="1400" b="0" dirty="0" err="1">
                  <a:solidFill>
                    <a:srgbClr val="00007F"/>
                  </a:solidFill>
                </a:rPr>
                <a:t>Backoffice</a:t>
              </a:r>
              <a:r>
                <a:rPr lang="pt-BR" altLang="pt-BR" sz="1400" b="0" dirty="0">
                  <a:solidFill>
                    <a:srgbClr val="00007F"/>
                  </a:solidFill>
                </a:rPr>
                <a:t> Brasil-Id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pt-BR" altLang="pt-BR" sz="1400" b="0" dirty="0">
                  <a:solidFill>
                    <a:srgbClr val="00007F"/>
                  </a:solidFill>
                </a:rPr>
                <a:t>Sinal (Suframa)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pt-BR" altLang="pt-BR" sz="1400" b="0" dirty="0" smtClean="0">
                  <a:solidFill>
                    <a:srgbClr val="00007F"/>
                  </a:solidFill>
                </a:rPr>
                <a:t>Órgãos </a:t>
              </a:r>
              <a:r>
                <a:rPr lang="pt-BR" altLang="pt-BR" sz="1400" b="0" dirty="0">
                  <a:solidFill>
                    <a:srgbClr val="00007F"/>
                  </a:solidFill>
                </a:rPr>
                <a:t>Intervenientes (IBAMA, ANVISA, SECEX, Etc.)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Char char="•"/>
              </a:pPr>
              <a:endParaRPr lang="pt-BR" altLang="pt-BR" sz="1400" b="0" dirty="0">
                <a:solidFill>
                  <a:srgbClr val="00007F"/>
                </a:solidFill>
              </a:endParaRPr>
            </a:p>
          </p:txBody>
        </p:sp>
        <p:grpSp>
          <p:nvGrpSpPr>
            <p:cNvPr id="17" name="Group 31"/>
            <p:cNvGrpSpPr>
              <a:grpSpLocks/>
            </p:cNvGrpSpPr>
            <p:nvPr/>
          </p:nvGrpSpPr>
          <p:grpSpPr bwMode="auto">
            <a:xfrm>
              <a:off x="3016" y="1434"/>
              <a:ext cx="1225" cy="363"/>
              <a:chOff x="204" y="1434"/>
              <a:chExt cx="1225" cy="363"/>
            </a:xfrm>
          </p:grpSpPr>
          <p:sp>
            <p:nvSpPr>
              <p:cNvPr id="18" name="Retângulo de cantos arredondados 1"/>
              <p:cNvSpPr/>
              <p:nvPr/>
            </p:nvSpPr>
            <p:spPr>
              <a:xfrm>
                <a:off x="249" y="1434"/>
                <a:ext cx="1180" cy="363"/>
              </a:xfrm>
              <a:prstGeom prst="round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19" name="CaixaDeTexto 5"/>
              <p:cNvSpPr txBox="1">
                <a:spLocks noChangeArrowheads="1"/>
              </p:cNvSpPr>
              <p:nvPr/>
            </p:nvSpPr>
            <p:spPr bwMode="auto">
              <a:xfrm>
                <a:off x="204" y="1519"/>
                <a:ext cx="1225" cy="21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9900"/>
                  </a:buClr>
                  <a:buSzPct val="160000"/>
                  <a:buFont typeface="Wingdings" panose="05000000000000000000" pitchFamily="2" charset="2"/>
                  <a:buChar char="§"/>
                  <a:defRPr sz="3200" b="1">
                    <a:solidFill>
                      <a:srgbClr val="000066"/>
                    </a:solidFill>
                    <a:latin typeface="Arial Black" panose="020B0A040201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9900"/>
                  </a:buClr>
                  <a:buSzPct val="160000"/>
                  <a:buFont typeface="Wingdings" panose="05000000000000000000" pitchFamily="2" charset="2"/>
                  <a:buChar char="§"/>
                  <a:defRPr sz="1600" b="1">
                    <a:solidFill>
                      <a:srgbClr val="000066"/>
                    </a:solidFill>
                    <a:latin typeface="Arial Black" panose="020B0A040201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9900"/>
                  </a:buClr>
                  <a:buSzPct val="160000"/>
                  <a:buFont typeface="Wingdings" panose="05000000000000000000" pitchFamily="2" charset="2"/>
                  <a:buChar char="§"/>
                  <a:defRPr sz="2400" b="1">
                    <a:solidFill>
                      <a:srgbClr val="000066"/>
                    </a:solidFill>
                    <a:latin typeface="Arial Black" panose="020B0A040201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9900"/>
                  </a:buClr>
                  <a:buSzPct val="160000"/>
                  <a:buFont typeface="Wingdings" panose="05000000000000000000" pitchFamily="2" charset="2"/>
                  <a:buChar char="§"/>
                  <a:defRPr sz="2000" b="1">
                    <a:solidFill>
                      <a:srgbClr val="000066"/>
                    </a:solidFill>
                    <a:latin typeface="Arial Black" panose="020B0A040201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9900"/>
                  </a:buClr>
                  <a:buSzPct val="160000"/>
                  <a:buFont typeface="Wingdings" panose="05000000000000000000" pitchFamily="2" charset="2"/>
                  <a:buChar char="§"/>
                  <a:defRPr sz="2000" b="1">
                    <a:solidFill>
                      <a:srgbClr val="000066"/>
                    </a:solidFill>
                    <a:latin typeface="Arial Black" panose="020B0A040201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buSzPct val="160000"/>
                  <a:buFont typeface="Wingdings" panose="05000000000000000000" pitchFamily="2" charset="2"/>
                  <a:buChar char="§"/>
                  <a:defRPr sz="2000" b="1">
                    <a:solidFill>
                      <a:srgbClr val="000066"/>
                    </a:solidFill>
                    <a:latin typeface="Arial Black" panose="020B0A040201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buSzPct val="160000"/>
                  <a:buFont typeface="Wingdings" panose="05000000000000000000" pitchFamily="2" charset="2"/>
                  <a:buChar char="§"/>
                  <a:defRPr sz="2000" b="1">
                    <a:solidFill>
                      <a:srgbClr val="000066"/>
                    </a:solidFill>
                    <a:latin typeface="Arial Black" panose="020B0A040201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buSzPct val="160000"/>
                  <a:buFont typeface="Wingdings" panose="05000000000000000000" pitchFamily="2" charset="2"/>
                  <a:buChar char="§"/>
                  <a:defRPr sz="2000" b="1">
                    <a:solidFill>
                      <a:srgbClr val="000066"/>
                    </a:solidFill>
                    <a:latin typeface="Arial Black" panose="020B0A040201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buSzPct val="160000"/>
                  <a:buFont typeface="Wingdings" panose="05000000000000000000" pitchFamily="2" charset="2"/>
                  <a:buChar char="§"/>
                  <a:defRPr sz="2000" b="1">
                    <a:solidFill>
                      <a:srgbClr val="000066"/>
                    </a:solidFill>
                    <a:latin typeface="Arial Black" panose="020B0A040201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1600" b="0" dirty="0">
                    <a:solidFill>
                      <a:srgbClr val="00007F"/>
                    </a:solidFill>
                  </a:rPr>
                  <a:t>Sistemas</a:t>
                </a:r>
              </a:p>
            </p:txBody>
          </p:sp>
        </p:grpSp>
      </p:grpSp>
      <p:grpSp>
        <p:nvGrpSpPr>
          <p:cNvPr id="20" name="Group 31"/>
          <p:cNvGrpSpPr>
            <a:grpSpLocks/>
          </p:cNvGrpSpPr>
          <p:nvPr/>
        </p:nvGrpSpPr>
        <p:grpSpPr bwMode="auto">
          <a:xfrm>
            <a:off x="6938963" y="2276475"/>
            <a:ext cx="2105025" cy="3983038"/>
            <a:chOff x="4371" y="1434"/>
            <a:chExt cx="1326" cy="2509"/>
          </a:xfrm>
        </p:grpSpPr>
        <p:grpSp>
          <p:nvGrpSpPr>
            <p:cNvPr id="21" name="Grupo 25"/>
            <p:cNvGrpSpPr>
              <a:grpSpLocks/>
            </p:cNvGrpSpPr>
            <p:nvPr/>
          </p:nvGrpSpPr>
          <p:grpSpPr bwMode="auto">
            <a:xfrm>
              <a:off x="4371" y="1936"/>
              <a:ext cx="1326" cy="2007"/>
              <a:chOff x="6938547" y="3073742"/>
              <a:chExt cx="2105138" cy="3185559"/>
            </a:xfrm>
          </p:grpSpPr>
          <p:sp>
            <p:nvSpPr>
              <p:cNvPr id="25" name="Retângulo de cantos arredondados 24"/>
              <p:cNvSpPr/>
              <p:nvPr/>
            </p:nvSpPr>
            <p:spPr>
              <a:xfrm>
                <a:off x="7021101" y="3073742"/>
                <a:ext cx="1943204" cy="3185559"/>
              </a:xfrm>
              <a:prstGeom prst="round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26" name="CaixaDeTexto 26"/>
              <p:cNvSpPr txBox="1">
                <a:spLocks noChangeArrowheads="1"/>
              </p:cNvSpPr>
              <p:nvPr/>
            </p:nvSpPr>
            <p:spPr bwMode="auto">
              <a:xfrm>
                <a:off x="6938547" y="3134057"/>
                <a:ext cx="2105138" cy="26771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marL="285750" indent="-142875">
                  <a:spcBef>
                    <a:spcPct val="20000"/>
                  </a:spcBef>
                  <a:buClr>
                    <a:srgbClr val="FF9900"/>
                  </a:buClr>
                  <a:buSzPct val="160000"/>
                  <a:buFont typeface="Wingdings" panose="05000000000000000000" pitchFamily="2" charset="2"/>
                  <a:buChar char="§"/>
                  <a:defRPr sz="3200" b="1">
                    <a:solidFill>
                      <a:srgbClr val="000066"/>
                    </a:solidFill>
                    <a:latin typeface="Arial Black" panose="020B0A040201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9900"/>
                  </a:buClr>
                  <a:buSzPct val="160000"/>
                  <a:buFont typeface="Wingdings" panose="05000000000000000000" pitchFamily="2" charset="2"/>
                  <a:buChar char="§"/>
                  <a:defRPr sz="1600" b="1">
                    <a:solidFill>
                      <a:srgbClr val="000066"/>
                    </a:solidFill>
                    <a:latin typeface="Arial Black" panose="020B0A040201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9900"/>
                  </a:buClr>
                  <a:buSzPct val="160000"/>
                  <a:buFont typeface="Wingdings" panose="05000000000000000000" pitchFamily="2" charset="2"/>
                  <a:buChar char="§"/>
                  <a:defRPr sz="2400" b="1">
                    <a:solidFill>
                      <a:srgbClr val="000066"/>
                    </a:solidFill>
                    <a:latin typeface="Arial Black" panose="020B0A040201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9900"/>
                  </a:buClr>
                  <a:buSzPct val="160000"/>
                  <a:buFont typeface="Wingdings" panose="05000000000000000000" pitchFamily="2" charset="2"/>
                  <a:buChar char="§"/>
                  <a:defRPr sz="2000" b="1">
                    <a:solidFill>
                      <a:srgbClr val="000066"/>
                    </a:solidFill>
                    <a:latin typeface="Arial Black" panose="020B0A040201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9900"/>
                  </a:buClr>
                  <a:buSzPct val="160000"/>
                  <a:buFont typeface="Wingdings" panose="05000000000000000000" pitchFamily="2" charset="2"/>
                  <a:buChar char="§"/>
                  <a:defRPr sz="2000" b="1">
                    <a:solidFill>
                      <a:srgbClr val="000066"/>
                    </a:solidFill>
                    <a:latin typeface="Arial Black" panose="020B0A040201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buSzPct val="160000"/>
                  <a:buFont typeface="Wingdings" panose="05000000000000000000" pitchFamily="2" charset="2"/>
                  <a:buChar char="§"/>
                  <a:defRPr sz="2000" b="1">
                    <a:solidFill>
                      <a:srgbClr val="000066"/>
                    </a:solidFill>
                    <a:latin typeface="Arial Black" panose="020B0A040201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buSzPct val="160000"/>
                  <a:buFont typeface="Wingdings" panose="05000000000000000000" pitchFamily="2" charset="2"/>
                  <a:buChar char="§"/>
                  <a:defRPr sz="2000" b="1">
                    <a:solidFill>
                      <a:srgbClr val="000066"/>
                    </a:solidFill>
                    <a:latin typeface="Arial Black" panose="020B0A040201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buSzPct val="160000"/>
                  <a:buFont typeface="Wingdings" panose="05000000000000000000" pitchFamily="2" charset="2"/>
                  <a:buChar char="§"/>
                  <a:defRPr sz="2000" b="1">
                    <a:solidFill>
                      <a:srgbClr val="000066"/>
                    </a:solidFill>
                    <a:latin typeface="Arial Black" panose="020B0A040201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buSzPct val="160000"/>
                  <a:buFont typeface="Wingdings" panose="05000000000000000000" pitchFamily="2" charset="2"/>
                  <a:buChar char="§"/>
                  <a:defRPr sz="2000" b="1">
                    <a:solidFill>
                      <a:srgbClr val="000066"/>
                    </a:solidFill>
                    <a:latin typeface="Arial Black" panose="020B0A040201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lang="pt-BR" altLang="pt-BR" sz="1400" b="0">
                    <a:solidFill>
                      <a:srgbClr val="00007F"/>
                    </a:solidFill>
                  </a:rPr>
                  <a:t>Veículos Carga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lang="pt-BR" altLang="pt-BR" sz="1400" b="0">
                    <a:solidFill>
                      <a:srgbClr val="00007F"/>
                    </a:solidFill>
                  </a:rPr>
                  <a:t>Etiquetas RFID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lang="pt-BR" altLang="pt-BR" sz="1400" b="0">
                    <a:solidFill>
                      <a:srgbClr val="00007F"/>
                    </a:solidFill>
                  </a:rPr>
                  <a:t>Antenas RFID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lang="pt-BR" altLang="pt-BR" sz="1400" b="0">
                    <a:solidFill>
                      <a:srgbClr val="00007F"/>
                    </a:solidFill>
                  </a:rPr>
                  <a:t>Pórticos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lang="pt-BR" altLang="pt-BR" sz="1400" b="0">
                    <a:solidFill>
                      <a:srgbClr val="00007F"/>
                    </a:solidFill>
                  </a:rPr>
                  <a:t>Containers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lang="pt-BR" altLang="pt-BR" sz="1400" b="0">
                    <a:solidFill>
                      <a:srgbClr val="00007F"/>
                    </a:solidFill>
                  </a:rPr>
                  <a:t>Lacres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lang="pt-BR" altLang="pt-BR" sz="1400" b="0">
                    <a:solidFill>
                      <a:srgbClr val="00007F"/>
                    </a:solidFill>
                  </a:rPr>
                  <a:t>Mercadorias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lang="pt-BR" altLang="pt-BR" sz="1400" b="0">
                    <a:solidFill>
                      <a:srgbClr val="00007F"/>
                    </a:solidFill>
                  </a:rPr>
                  <a:t>Smartphones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lang="pt-BR" altLang="pt-BR" sz="1400" b="0">
                    <a:solidFill>
                      <a:srgbClr val="00007F"/>
                    </a:solidFill>
                  </a:rPr>
                  <a:t>Postos Fiscais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lang="pt-BR" altLang="pt-BR" sz="1400" b="0">
                    <a:solidFill>
                      <a:srgbClr val="00007F"/>
                    </a:solidFill>
                  </a:rPr>
                  <a:t>Etc.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Char char="•"/>
                </a:pPr>
                <a:endParaRPr lang="pt-BR" altLang="pt-BR" sz="1400" b="0">
                  <a:solidFill>
                    <a:srgbClr val="00007F"/>
                  </a:solidFill>
                </a:endParaRP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Char char="•"/>
                </a:pPr>
                <a:endParaRPr lang="pt-BR" altLang="pt-BR" sz="1400" b="0">
                  <a:solidFill>
                    <a:srgbClr val="00007F"/>
                  </a:solidFill>
                </a:endParaRPr>
              </a:p>
            </p:txBody>
          </p:sp>
        </p:grpSp>
        <p:grpSp>
          <p:nvGrpSpPr>
            <p:cNvPr id="22" name="Group 34"/>
            <p:cNvGrpSpPr>
              <a:grpSpLocks/>
            </p:cNvGrpSpPr>
            <p:nvPr/>
          </p:nvGrpSpPr>
          <p:grpSpPr bwMode="auto">
            <a:xfrm>
              <a:off x="4422" y="1434"/>
              <a:ext cx="1225" cy="363"/>
              <a:chOff x="204" y="1434"/>
              <a:chExt cx="1225" cy="363"/>
            </a:xfrm>
          </p:grpSpPr>
          <p:sp>
            <p:nvSpPr>
              <p:cNvPr id="23" name="Retângulo de cantos arredondados 1"/>
              <p:cNvSpPr/>
              <p:nvPr/>
            </p:nvSpPr>
            <p:spPr>
              <a:xfrm>
                <a:off x="249" y="1434"/>
                <a:ext cx="1180" cy="363"/>
              </a:xfrm>
              <a:prstGeom prst="round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24" name="CaixaDeTexto 5"/>
              <p:cNvSpPr txBox="1">
                <a:spLocks noChangeArrowheads="1"/>
              </p:cNvSpPr>
              <p:nvPr/>
            </p:nvSpPr>
            <p:spPr bwMode="auto">
              <a:xfrm>
                <a:off x="204" y="1534"/>
                <a:ext cx="1225" cy="21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9900"/>
                  </a:buClr>
                  <a:buSzPct val="160000"/>
                  <a:buFont typeface="Wingdings" panose="05000000000000000000" pitchFamily="2" charset="2"/>
                  <a:buChar char="§"/>
                  <a:defRPr sz="3200" b="1">
                    <a:solidFill>
                      <a:srgbClr val="000066"/>
                    </a:solidFill>
                    <a:latin typeface="Arial Black" panose="020B0A040201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9900"/>
                  </a:buClr>
                  <a:buSzPct val="160000"/>
                  <a:buFont typeface="Wingdings" panose="05000000000000000000" pitchFamily="2" charset="2"/>
                  <a:buChar char="§"/>
                  <a:defRPr sz="1600" b="1">
                    <a:solidFill>
                      <a:srgbClr val="000066"/>
                    </a:solidFill>
                    <a:latin typeface="Arial Black" panose="020B0A040201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9900"/>
                  </a:buClr>
                  <a:buSzPct val="160000"/>
                  <a:buFont typeface="Wingdings" panose="05000000000000000000" pitchFamily="2" charset="2"/>
                  <a:buChar char="§"/>
                  <a:defRPr sz="2400" b="1">
                    <a:solidFill>
                      <a:srgbClr val="000066"/>
                    </a:solidFill>
                    <a:latin typeface="Arial Black" panose="020B0A040201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F9900"/>
                  </a:buClr>
                  <a:buSzPct val="160000"/>
                  <a:buFont typeface="Wingdings" panose="05000000000000000000" pitchFamily="2" charset="2"/>
                  <a:buChar char="§"/>
                  <a:defRPr sz="2000" b="1">
                    <a:solidFill>
                      <a:srgbClr val="000066"/>
                    </a:solidFill>
                    <a:latin typeface="Arial Black" panose="020B0A040201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9900"/>
                  </a:buClr>
                  <a:buSzPct val="160000"/>
                  <a:buFont typeface="Wingdings" panose="05000000000000000000" pitchFamily="2" charset="2"/>
                  <a:buChar char="§"/>
                  <a:defRPr sz="2000" b="1">
                    <a:solidFill>
                      <a:srgbClr val="000066"/>
                    </a:solidFill>
                    <a:latin typeface="Arial Black" panose="020B0A040201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buSzPct val="160000"/>
                  <a:buFont typeface="Wingdings" panose="05000000000000000000" pitchFamily="2" charset="2"/>
                  <a:buChar char="§"/>
                  <a:defRPr sz="2000" b="1">
                    <a:solidFill>
                      <a:srgbClr val="000066"/>
                    </a:solidFill>
                    <a:latin typeface="Arial Black" panose="020B0A040201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buSzPct val="160000"/>
                  <a:buFont typeface="Wingdings" panose="05000000000000000000" pitchFamily="2" charset="2"/>
                  <a:buChar char="§"/>
                  <a:defRPr sz="2000" b="1">
                    <a:solidFill>
                      <a:srgbClr val="000066"/>
                    </a:solidFill>
                    <a:latin typeface="Arial Black" panose="020B0A040201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buSzPct val="160000"/>
                  <a:buFont typeface="Wingdings" panose="05000000000000000000" pitchFamily="2" charset="2"/>
                  <a:buChar char="§"/>
                  <a:defRPr sz="2000" b="1">
                    <a:solidFill>
                      <a:srgbClr val="000066"/>
                    </a:solidFill>
                    <a:latin typeface="Arial Black" panose="020B0A040201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buSzPct val="160000"/>
                  <a:buFont typeface="Wingdings" panose="05000000000000000000" pitchFamily="2" charset="2"/>
                  <a:buChar char="§"/>
                  <a:defRPr sz="2000" b="1">
                    <a:solidFill>
                      <a:srgbClr val="000066"/>
                    </a:solidFill>
                    <a:latin typeface="Arial Black" panose="020B0A040201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pt-BR" altLang="pt-BR" sz="1600" b="0" dirty="0">
                    <a:solidFill>
                      <a:srgbClr val="00007F"/>
                    </a:solidFill>
                  </a:rPr>
                  <a:t>Artefatos</a:t>
                </a:r>
              </a:p>
            </p:txBody>
          </p:sp>
        </p:grpSp>
      </p:grpSp>
      <p:graphicFrame>
        <p:nvGraphicFramePr>
          <p:cNvPr id="27" name="Diagrama 1"/>
          <p:cNvGraphicFramePr/>
          <p:nvPr>
            <p:extLst>
              <p:ext uri="{D42A27DB-BD31-4B8C-83A1-F6EECF244321}">
                <p14:modId xmlns:p14="http://schemas.microsoft.com/office/powerpoint/2010/main" val="45615293"/>
              </p:ext>
            </p:extLst>
          </p:nvPr>
        </p:nvGraphicFramePr>
        <p:xfrm>
          <a:off x="433847" y="3286125"/>
          <a:ext cx="1726282" cy="273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CaixaDeTexto 5"/>
          <p:cNvSpPr txBox="1">
            <a:spLocks noChangeArrowheads="1"/>
          </p:cNvSpPr>
          <p:nvPr/>
        </p:nvSpPr>
        <p:spPr bwMode="auto">
          <a:xfrm>
            <a:off x="395287" y="2368678"/>
            <a:ext cx="1944688" cy="33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SzPct val="160000"/>
              <a:buFont typeface="Wingdings" panose="05000000000000000000" pitchFamily="2" charset="2"/>
              <a:buChar char="§"/>
              <a:defRPr sz="3200" b="1">
                <a:solidFill>
                  <a:srgbClr val="000066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SzPct val="160000"/>
              <a:buFont typeface="Wingdings" panose="05000000000000000000" pitchFamily="2" charset="2"/>
              <a:buChar char="§"/>
              <a:defRPr sz="1600" b="1">
                <a:solidFill>
                  <a:srgbClr val="000066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SzPct val="160000"/>
              <a:buFont typeface="Wingdings" panose="05000000000000000000" pitchFamily="2" charset="2"/>
              <a:buChar char="§"/>
              <a:defRPr sz="2400" b="1">
                <a:solidFill>
                  <a:srgbClr val="000066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SzPct val="160000"/>
              <a:buFont typeface="Wingdings" panose="05000000000000000000" pitchFamily="2" charset="2"/>
              <a:buChar char="§"/>
              <a:defRPr sz="2000" b="1">
                <a:solidFill>
                  <a:srgbClr val="000066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SzPct val="160000"/>
              <a:buFont typeface="Wingdings" panose="05000000000000000000" pitchFamily="2" charset="2"/>
              <a:buChar char="§"/>
              <a:defRPr sz="2000" b="1">
                <a:solidFill>
                  <a:srgbClr val="000066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Wingdings" panose="05000000000000000000" pitchFamily="2" charset="2"/>
              <a:buChar char="§"/>
              <a:defRPr sz="2000" b="1">
                <a:solidFill>
                  <a:srgbClr val="000066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Wingdings" panose="05000000000000000000" pitchFamily="2" charset="2"/>
              <a:buChar char="§"/>
              <a:defRPr sz="2000" b="1">
                <a:solidFill>
                  <a:srgbClr val="000066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Wingdings" panose="05000000000000000000" pitchFamily="2" charset="2"/>
              <a:buChar char="§"/>
              <a:defRPr sz="2000" b="1">
                <a:solidFill>
                  <a:srgbClr val="000066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Wingdings" panose="05000000000000000000" pitchFamily="2" charset="2"/>
              <a:buChar char="§"/>
              <a:defRPr sz="2000" b="1">
                <a:solidFill>
                  <a:srgbClr val="000066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 b="0" dirty="0" smtClean="0">
                <a:solidFill>
                  <a:srgbClr val="00007F"/>
                </a:solidFill>
              </a:rPr>
              <a:t>Doc. Fiscais</a:t>
            </a:r>
            <a:endParaRPr lang="pt-BR" altLang="pt-BR" sz="1600" b="0" dirty="0">
              <a:solidFill>
                <a:srgbClr val="0000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411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9900" y="683493"/>
            <a:ext cx="9067800" cy="1366837"/>
          </a:xfrm>
        </p:spPr>
        <p:txBody>
          <a:bodyPr/>
          <a:lstStyle/>
          <a:p>
            <a:r>
              <a:rPr lang="pt-BR" dirty="0" smtClean="0"/>
              <a:t>Operações integradas e proativas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3"/>
          <a:stretch>
            <a:fillRect/>
          </a:stretch>
        </p:blipFill>
        <p:spPr bwMode="auto">
          <a:xfrm>
            <a:off x="647824" y="2015870"/>
            <a:ext cx="914400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59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933599"/>
            <a:ext cx="9070975" cy="1262062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dirty="0" smtClean="0"/>
              <a:t>Agenda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2195661"/>
            <a:ext cx="9070975" cy="3990975"/>
          </a:xfrm>
        </p:spPr>
        <p:txBody>
          <a:bodyPr/>
          <a:lstStyle/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pt-BR" altLang="pt-BR" dirty="0" smtClean="0"/>
              <a:t>Fatos Históricos </a:t>
            </a:r>
            <a:r>
              <a:rPr lang="pt-BR" altLang="pt-BR" dirty="0" smtClean="0"/>
              <a:t>de TI na </a:t>
            </a:r>
            <a:r>
              <a:rPr lang="pt-BR" altLang="pt-BR" dirty="0" smtClean="0"/>
              <a:t>SET</a:t>
            </a:r>
          </a:p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pt-BR" altLang="pt-BR" dirty="0" smtClean="0"/>
              <a:t>A </a:t>
            </a:r>
            <a:r>
              <a:rPr lang="pt-BR" altLang="pt-BR" dirty="0" smtClean="0"/>
              <a:t>Evolução </a:t>
            </a:r>
            <a:r>
              <a:rPr lang="pt-BR" altLang="pt-BR" dirty="0" smtClean="0"/>
              <a:t>da Arquitetura de TI</a:t>
            </a:r>
            <a:endParaRPr lang="pt-BR" altLang="pt-BR" dirty="0" smtClean="0"/>
          </a:p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pt-BR" altLang="pt-BR" dirty="0" smtClean="0"/>
              <a:t>Incentivo à inovação</a:t>
            </a:r>
          </a:p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pt-BR" altLang="pt-BR" dirty="0"/>
              <a:t>Prêmios e Trabalhos da </a:t>
            </a:r>
            <a:r>
              <a:rPr lang="pt-BR" altLang="pt-BR" dirty="0" smtClean="0"/>
              <a:t>equipe</a:t>
            </a:r>
          </a:p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pt-BR" altLang="pt-BR" dirty="0" smtClean="0"/>
              <a:t>Uso avançado de </a:t>
            </a:r>
            <a:r>
              <a:rPr lang="pt-BR" altLang="pt-BR" dirty="0" err="1" smtClean="0"/>
              <a:t>DF-e</a:t>
            </a:r>
            <a:r>
              <a:rPr lang="pt-BR" altLang="pt-BR" dirty="0" smtClean="0"/>
              <a:t> na </a:t>
            </a:r>
            <a:r>
              <a:rPr lang="pt-BR" altLang="pt-BR" dirty="0" smtClean="0"/>
              <a:t>SET</a:t>
            </a:r>
          </a:p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pt-BR" altLang="pt-BR" dirty="0" smtClean="0"/>
              <a:t>Reestruturação do Portal de Serviços </a:t>
            </a:r>
          </a:p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r>
              <a:rPr lang="pt-BR" altLang="pt-BR" dirty="0" smtClean="0"/>
              <a:t>O Futuro com a Colaboração Fiscal</a:t>
            </a:r>
          </a:p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  <a:defRPr/>
            </a:pPr>
            <a:endParaRPr lang="pt-BR" altLang="pt-BR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1102"/>
          <p:cNvGrpSpPr>
            <a:grpSpLocks/>
          </p:cNvGrpSpPr>
          <p:nvPr/>
        </p:nvGrpSpPr>
        <p:grpSpPr bwMode="auto">
          <a:xfrm>
            <a:off x="1367333" y="1763613"/>
            <a:ext cx="8641531" cy="5084316"/>
            <a:chOff x="-135363" y="-270642"/>
            <a:chExt cx="9174786" cy="5398473"/>
          </a:xfrm>
        </p:grpSpPr>
        <p:sp>
          <p:nvSpPr>
            <p:cNvPr id="5" name="Elipse 1103"/>
            <p:cNvSpPr/>
            <p:nvPr/>
          </p:nvSpPr>
          <p:spPr>
            <a:xfrm>
              <a:off x="5076087" y="3600686"/>
              <a:ext cx="2781013" cy="152714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6" name="Elipse 1104"/>
            <p:cNvSpPr/>
            <p:nvPr/>
          </p:nvSpPr>
          <p:spPr>
            <a:xfrm>
              <a:off x="567475" y="3492808"/>
              <a:ext cx="2781013" cy="1527145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7" name="Elipse 1105"/>
            <p:cNvSpPr/>
            <p:nvPr/>
          </p:nvSpPr>
          <p:spPr>
            <a:xfrm>
              <a:off x="5364301" y="1859470"/>
              <a:ext cx="2781013" cy="152546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8" name="Elipse 1106"/>
            <p:cNvSpPr/>
            <p:nvPr/>
          </p:nvSpPr>
          <p:spPr>
            <a:xfrm>
              <a:off x="479831" y="1492011"/>
              <a:ext cx="2781013" cy="152546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9" name="Elipse 1107"/>
            <p:cNvSpPr/>
            <p:nvPr/>
          </p:nvSpPr>
          <p:spPr>
            <a:xfrm>
              <a:off x="2942291" y="411548"/>
              <a:ext cx="2781013" cy="15271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graphicFrame>
          <p:nvGraphicFramePr>
            <p:cNvPr id="10" name="Diagrama 1108"/>
            <p:cNvGraphicFramePr/>
            <p:nvPr>
              <p:extLst>
                <p:ext uri="{D42A27DB-BD31-4B8C-83A1-F6EECF244321}">
                  <p14:modId xmlns:p14="http://schemas.microsoft.com/office/powerpoint/2010/main" val="1619003647"/>
                </p:ext>
              </p:extLst>
            </p:nvPr>
          </p:nvGraphicFramePr>
          <p:xfrm>
            <a:off x="1813257" y="1728896"/>
            <a:ext cx="5040560" cy="302433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11" name="Picture 21" descr="goods, handle, palet, products, shipment, shipping, warehouse ic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2634" y="3475264"/>
              <a:ext cx="1400741" cy="1400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3" descr="goods, palet, products, shipment, shipping, warehouse ico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271" y="3849676"/>
              <a:ext cx="1242354" cy="1242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Objetos pessoas e industrias -  truck blue 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8674" y="-117728"/>
              <a:ext cx="1676722" cy="1676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0" descr="C:\Users\vonbraun\Documents\barrier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620" y="642608"/>
              <a:ext cx="1358213" cy="1003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0" descr="apple, computer, laptop, macbook, macbook pro, pro ico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498" y="1405505"/>
              <a:ext cx="849132" cy="849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2165553"/>
              <a:ext cx="566490" cy="566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7197" y="1382601"/>
              <a:ext cx="692589" cy="69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5" descr=" straight  -  straight folder documents 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1554" y="1645635"/>
              <a:ext cx="1129403" cy="1129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 descr="C:\Users\vonbraun\Pictures\tag2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2632" y="1267930"/>
              <a:ext cx="692475" cy="295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3" descr="C:\Users\vonbraun\Pictures\cartao.png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6781775" y="2505052"/>
              <a:ext cx="854530" cy="6186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pic>
          <p:nvPicPr>
            <p:cNvPr id="21" name="Picture 17" descr=" green ville 1  -  green ville 1 documents white 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2442137"/>
              <a:ext cx="872905" cy="872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CaixaDeTexto 1120"/>
            <p:cNvSpPr txBox="1"/>
            <p:nvPr/>
          </p:nvSpPr>
          <p:spPr>
            <a:xfrm>
              <a:off x="1957982" y="-270642"/>
              <a:ext cx="2189416" cy="5849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Identificador de Veículo de Carga Eletrônico</a:t>
              </a:r>
            </a:p>
          </p:txBody>
        </p:sp>
        <p:pic>
          <p:nvPicPr>
            <p:cNvPr id="23" name="Picture 24" descr="C:\Users\vonbraun\Pictures\cigarro.pn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871476"/>
              <a:ext cx="705971" cy="705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CaixaDeTexto 1122"/>
            <p:cNvSpPr txBox="1"/>
            <p:nvPr/>
          </p:nvSpPr>
          <p:spPr>
            <a:xfrm>
              <a:off x="6313162" y="826518"/>
              <a:ext cx="2191101" cy="5849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dirty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Cartão de Documentos Fiscais Eletrônico</a:t>
              </a:r>
            </a:p>
          </p:txBody>
        </p:sp>
        <p:pic>
          <p:nvPicPr>
            <p:cNvPr id="25" name="Picture 25" descr="C:\Users\vonbraun\Pictures\posto.pn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564" y="2008667"/>
              <a:ext cx="1011986" cy="1015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CaixaDeTexto 1124"/>
            <p:cNvSpPr txBox="1"/>
            <p:nvPr/>
          </p:nvSpPr>
          <p:spPr>
            <a:xfrm>
              <a:off x="-135363" y="3283795"/>
              <a:ext cx="2391672" cy="5849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dirty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Identificador de Embalagem de Transporte</a:t>
              </a:r>
            </a:p>
          </p:txBody>
        </p:sp>
        <p:sp>
          <p:nvSpPr>
            <p:cNvPr id="27" name="CaixaDeTexto 1125"/>
            <p:cNvSpPr txBox="1"/>
            <p:nvPr/>
          </p:nvSpPr>
          <p:spPr>
            <a:xfrm>
              <a:off x="-135363" y="826203"/>
              <a:ext cx="2391672" cy="6219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Identificador Eletrônico de Produto  </a:t>
              </a:r>
            </a:p>
          </p:txBody>
        </p:sp>
        <p:pic>
          <p:nvPicPr>
            <p:cNvPr id="28" name="Picture 26" descr="C:\Users\vonbraun\Pictures\data-center-container50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676" y="4265568"/>
              <a:ext cx="2694451" cy="844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7" descr="C:\Users\vonbraun\Pictures\flexigrip500M.pn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4340883"/>
              <a:ext cx="443124" cy="388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CaixaDeTexto 1128"/>
            <p:cNvSpPr txBox="1"/>
            <p:nvPr/>
          </p:nvSpPr>
          <p:spPr>
            <a:xfrm>
              <a:off x="6861806" y="3322852"/>
              <a:ext cx="2177617" cy="6219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dirty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Lacre de Transporte de Cargas Eletrônico</a:t>
              </a:r>
            </a:p>
          </p:txBody>
        </p:sp>
        <p:pic>
          <p:nvPicPr>
            <p:cNvPr id="31" name="Picture 18" descr="C:\Users\vonbraun\Pictures\tag2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044" y="4239345"/>
              <a:ext cx="692475" cy="295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CaixaDeTexto 36"/>
          <p:cNvSpPr txBox="1"/>
          <p:nvPr/>
        </p:nvSpPr>
        <p:spPr>
          <a:xfrm>
            <a:off x="791840" y="1547589"/>
            <a:ext cx="2279014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Objetos podem ter gravadas informações ao longo de seu ciclo de vida</a:t>
            </a:r>
          </a:p>
        </p:txBody>
      </p:sp>
      <p:cxnSp>
        <p:nvCxnSpPr>
          <p:cNvPr id="34" name="Straight Arrow Connector 3"/>
          <p:cNvCxnSpPr>
            <a:stCxn id="33" idx="2"/>
          </p:cNvCxnSpPr>
          <p:nvPr/>
        </p:nvCxnSpPr>
        <p:spPr>
          <a:xfrm>
            <a:off x="1931347" y="2378586"/>
            <a:ext cx="207319" cy="4180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Imagem 5" descr="LOGO - Brasil-ID.jpg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484" y="744565"/>
            <a:ext cx="3206062" cy="156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ítulo 1"/>
          <p:cNvSpPr>
            <a:spLocks noGrp="1"/>
          </p:cNvSpPr>
          <p:nvPr>
            <p:ph type="title"/>
          </p:nvPr>
        </p:nvSpPr>
        <p:spPr>
          <a:xfrm>
            <a:off x="-288280" y="762347"/>
            <a:ext cx="9310986" cy="857250"/>
          </a:xfrm>
        </p:spPr>
        <p:txBody>
          <a:bodyPr/>
          <a:lstStyle/>
          <a:p>
            <a:pPr defTabSz="815144" eaLnBrk="1" hangingPunct="1">
              <a:defRPr/>
            </a:pP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Sistema Nacional de Identificação, Rastreamento e Autenticação de Mercadorias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812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Obrigado!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sz="2800" dirty="0" smtClean="0"/>
              <a:t>Geraldo Marcelo Cabral de Souza</a:t>
            </a:r>
          </a:p>
          <a:p>
            <a:pPr algn="ctr"/>
            <a:r>
              <a:rPr lang="pt-BR" sz="1800" dirty="0" smtClean="0"/>
              <a:t>Auditor Fiscal do Tesouro Estadual</a:t>
            </a:r>
          </a:p>
          <a:p>
            <a:pPr algn="ctr"/>
            <a:r>
              <a:rPr lang="pt-BR" sz="1800" dirty="0" smtClean="0"/>
              <a:t>Secretaria de Estado da Tributação - RN</a:t>
            </a:r>
          </a:p>
          <a:p>
            <a:pPr algn="ctr"/>
            <a:r>
              <a:rPr lang="pt-BR" sz="1800" dirty="0" smtClean="0"/>
              <a:t>Coordenadoria de Informática</a:t>
            </a:r>
          </a:p>
          <a:p>
            <a:pPr algn="ctr"/>
            <a:r>
              <a:rPr lang="pt-BR" sz="1800" dirty="0" smtClean="0"/>
              <a:t>gmarcelo@set.rn.gov.br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461272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539477"/>
            <a:ext cx="9070975" cy="1262062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dirty="0" smtClean="0"/>
              <a:t>Fatos Históricos </a:t>
            </a:r>
            <a:r>
              <a:rPr lang="pt-BR" altLang="pt-BR" dirty="0" smtClean="0"/>
              <a:t>de TI na SET	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9792" y="1547589"/>
            <a:ext cx="9720833" cy="3990975"/>
          </a:xfrm>
        </p:spPr>
        <p:txBody>
          <a:bodyPr/>
          <a:lstStyle/>
          <a:p>
            <a:pPr marL="430213" indent="-323850" eaLnBrk="1"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pt-BR" altLang="pt-BR" sz="2800" dirty="0" smtClean="0"/>
              <a:t>Primeiro Acordo de Empréstimo com o BID</a:t>
            </a:r>
          </a:p>
          <a:p>
            <a:pPr marL="430213" indent="-323850" eaLnBrk="1"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pt-BR" altLang="pt-BR" sz="2800" dirty="0" smtClean="0"/>
              <a:t>1997 </a:t>
            </a:r>
            <a:r>
              <a:rPr lang="pt-BR" altLang="pt-BR" sz="2800" dirty="0" smtClean="0"/>
              <a:t>– Concurso com opção de Auditor Fiscal com especialização em </a:t>
            </a:r>
            <a:r>
              <a:rPr lang="pt-BR" altLang="pt-BR" sz="2800" dirty="0" smtClean="0"/>
              <a:t>TI</a:t>
            </a:r>
          </a:p>
          <a:p>
            <a:pPr marL="430213" indent="-323850" eaLnBrk="1"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pt-BR" altLang="pt-BR" sz="2800" dirty="0" smtClean="0"/>
              <a:t>A TI ligada diretamente ao Secretário (Coordenadoria)</a:t>
            </a:r>
          </a:p>
          <a:p>
            <a:pPr marL="830263" lvl="1" indent="-323850" eaLnBrk="1"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pt-BR" altLang="pt-BR" sz="2400" dirty="0" smtClean="0">
                <a:solidFill>
                  <a:srgbClr val="0070C0"/>
                </a:solidFill>
              </a:rPr>
              <a:t>Mudança do organograma e da cultura institucional</a:t>
            </a:r>
          </a:p>
          <a:p>
            <a:pPr marL="430213" indent="-323850" eaLnBrk="1"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pt-BR" altLang="pt-BR" sz="2800" dirty="0" smtClean="0"/>
              <a:t>Investimentos maciços em TI </a:t>
            </a:r>
            <a:r>
              <a:rPr lang="pt-BR" altLang="pt-BR" sz="2000" dirty="0" smtClean="0"/>
              <a:t>(hardware, software e </a:t>
            </a:r>
            <a:r>
              <a:rPr lang="pt-BR" altLang="pt-BR" sz="2000" dirty="0" err="1" smtClean="0"/>
              <a:t>peopleware</a:t>
            </a:r>
            <a:r>
              <a:rPr lang="pt-BR" altLang="pt-BR" sz="2000" dirty="0" smtClean="0"/>
              <a:t>)</a:t>
            </a:r>
            <a:endParaRPr lang="pt-BR" altLang="pt-BR" sz="2800" dirty="0" smtClean="0"/>
          </a:p>
          <a:p>
            <a:pPr marL="430213" indent="-323850" eaLnBrk="1"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pt-BR" altLang="pt-BR" sz="2800" dirty="0" smtClean="0"/>
              <a:t>Independência do Computador </a:t>
            </a:r>
            <a:r>
              <a:rPr lang="pt-BR" altLang="pt-BR" sz="2800" dirty="0" err="1" smtClean="0"/>
              <a:t>Main</a:t>
            </a:r>
            <a:r>
              <a:rPr lang="pt-BR" altLang="pt-BR" sz="2800" dirty="0" smtClean="0"/>
              <a:t> Frame</a:t>
            </a:r>
          </a:p>
          <a:p>
            <a:pPr marL="430213" indent="-323850" eaLnBrk="1"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pt-BR" altLang="pt-BR" sz="2800" dirty="0" smtClean="0"/>
              <a:t>1ª Certidão Negativa na WEB (nacional)</a:t>
            </a:r>
          </a:p>
          <a:p>
            <a:pPr marL="430213" indent="-323850" eaLnBrk="1"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pt-BR" altLang="pt-BR" sz="2800" dirty="0" smtClean="0"/>
              <a:t>Sistema Integrado de Gestão da Administração Tributária - SIGAT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 smtClean="0"/>
              <a:t>Evolução da </a:t>
            </a:r>
            <a:r>
              <a:rPr lang="pt-BR" altLang="pt-BR" dirty="0" smtClean="0"/>
              <a:t>Arquitetura de TI</a:t>
            </a:r>
            <a:endParaRPr lang="pt-BR" altLang="pt-BR" dirty="0" smtClean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30681112"/>
              </p:ext>
            </p:extLst>
          </p:nvPr>
        </p:nvGraphicFramePr>
        <p:xfrm>
          <a:off x="143768" y="2267669"/>
          <a:ext cx="9765289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eta para a direita 1"/>
          <p:cNvSpPr/>
          <p:nvPr/>
        </p:nvSpPr>
        <p:spPr bwMode="auto">
          <a:xfrm>
            <a:off x="1079872" y="4787949"/>
            <a:ext cx="3456384" cy="1512168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pt-BR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Microsoft YaHei" charset="-122"/>
              </a:rPr>
              <a:t>OBJETIVO</a:t>
            </a:r>
            <a:endParaRPr kumimoji="0" lang="pt-BR" sz="4000" i="0" u="none" strike="noStrike" normalizeH="0" baseline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Microsoft YaHei" charset="-122"/>
            </a:endParaRPr>
          </a:p>
        </p:txBody>
      </p:sp>
      <p:sp>
        <p:nvSpPr>
          <p:cNvPr id="4" name="Retângulo de cantos arredondados 3"/>
          <p:cNvSpPr/>
          <p:nvPr/>
        </p:nvSpPr>
        <p:spPr bwMode="auto">
          <a:xfrm>
            <a:off x="5400352" y="3995861"/>
            <a:ext cx="3744416" cy="3096344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Microsoft YaHei" charset="-122"/>
              </a:rPr>
              <a:t>Se posicionar sempre um 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pt-BR" sz="32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Microsoft YaHei" charset="-122"/>
              </a:rPr>
              <a:t>passo à frente </a:t>
            </a: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Microsoft YaHei" charset="-122"/>
              </a:rPr>
              <a:t>do sonegador em Tecnologia da Informação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1871960" y="756816"/>
            <a:ext cx="6010572" cy="1366837"/>
          </a:xfrm>
        </p:spPr>
        <p:txBody>
          <a:bodyPr/>
          <a:lstStyle/>
          <a:p>
            <a:pPr eaLnBrk="1"/>
            <a:r>
              <a:rPr lang="pt-BR" altLang="pt-BR" dirty="0" smtClean="0"/>
              <a:t>A aposta na inovação Passado</a:t>
            </a:r>
            <a:endParaRPr lang="pt-BR" altLang="pt-BR" dirty="0" smtClean="0"/>
          </a:p>
        </p:txBody>
      </p:sp>
      <p:pic>
        <p:nvPicPr>
          <p:cNvPr id="13317" name="Picture 4" descr="C:\Documents and Settings\gmarcelo\Meus documentos\Palestras\HandHe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520" y="1763613"/>
            <a:ext cx="31242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D:\Marcelo\ITS\cel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" y="3347789"/>
            <a:ext cx="2133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D:\Marcelo\ITS\cel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63" y="5160093"/>
            <a:ext cx="2132013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Fig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" y="1694384"/>
            <a:ext cx="2156901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MZ 320 Mobile Prin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584" y="4427909"/>
            <a:ext cx="2376264" cy="224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Mensagem Arrecadaçã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082" y="2115375"/>
            <a:ext cx="4147414" cy="456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inovação permitiu o avanço</a:t>
            </a:r>
            <a:endParaRPr lang="pt-BR" dirty="0"/>
          </a:p>
        </p:txBody>
      </p:sp>
      <p:pic>
        <p:nvPicPr>
          <p:cNvPr id="4" name="Picture 4" descr="UMI 01_edi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2378546"/>
            <a:ext cx="3038475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UMI 02_edit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758" y="2381721"/>
            <a:ext cx="3068638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UMI 05_edit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633" y="2388071"/>
            <a:ext cx="3051175" cy="405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324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808" y="395461"/>
            <a:ext cx="9067800" cy="1366837"/>
          </a:xfrm>
        </p:spPr>
        <p:txBody>
          <a:bodyPr/>
          <a:lstStyle/>
          <a:p>
            <a:r>
              <a:rPr lang="pt-BR" dirty="0" smtClean="0"/>
              <a:t>Aposta na Inovação - Futuro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2" y="684658"/>
            <a:ext cx="7957552" cy="75596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2" y="684658"/>
            <a:ext cx="7957552" cy="75596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2" y="684658"/>
            <a:ext cx="7957552" cy="75596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2" y="684658"/>
            <a:ext cx="7957552" cy="755967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2" y="684658"/>
            <a:ext cx="7957552" cy="755967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2" y="684658"/>
            <a:ext cx="795755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3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Prêmios da SET na área de TI</a:t>
            </a:r>
          </a:p>
        </p:txBody>
      </p:sp>
      <p:pic>
        <p:nvPicPr>
          <p:cNvPr id="10243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2339975"/>
            <a:ext cx="2449512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2249488"/>
            <a:ext cx="2752725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2339975"/>
            <a:ext cx="170815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4449763"/>
            <a:ext cx="1512887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5076825"/>
            <a:ext cx="230028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9900" y="755501"/>
            <a:ext cx="9067800" cy="1366837"/>
          </a:xfrm>
        </p:spPr>
        <p:txBody>
          <a:bodyPr/>
          <a:lstStyle/>
          <a:p>
            <a:r>
              <a:rPr lang="pt-BR" dirty="0" smtClean="0"/>
              <a:t>Trabalhos de TI aprovados em Conferências Internacionais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2384325"/>
            <a:ext cx="9067800" cy="398780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800" dirty="0" err="1" smtClean="0"/>
              <a:t>International</a:t>
            </a:r>
            <a:r>
              <a:rPr lang="pt-BR" sz="2800" dirty="0" smtClean="0"/>
              <a:t> </a:t>
            </a:r>
            <a:r>
              <a:rPr lang="pt-BR" sz="2800" dirty="0" err="1" smtClean="0"/>
              <a:t>Association</a:t>
            </a:r>
            <a:r>
              <a:rPr lang="pt-BR" sz="2800" dirty="0" smtClean="0"/>
              <a:t> </a:t>
            </a:r>
            <a:r>
              <a:rPr lang="pt-BR" sz="2800" dirty="0" err="1" smtClean="0"/>
              <a:t>of</a:t>
            </a:r>
            <a:r>
              <a:rPr lang="pt-BR" sz="2800" dirty="0" smtClean="0"/>
              <a:t> Science </a:t>
            </a:r>
            <a:r>
              <a:rPr lang="pt-BR" sz="2800" dirty="0" err="1" smtClean="0"/>
              <a:t>and</a:t>
            </a:r>
            <a:r>
              <a:rPr lang="pt-BR" sz="2800" dirty="0" smtClean="0"/>
              <a:t> Technology for </a:t>
            </a:r>
            <a:r>
              <a:rPr lang="pt-BR" sz="2800" dirty="0" err="1" smtClean="0"/>
              <a:t>Development</a:t>
            </a:r>
            <a:r>
              <a:rPr lang="pt-BR" sz="2800" dirty="0" smtClean="0"/>
              <a:t> – IASTED</a:t>
            </a:r>
          </a:p>
          <a:p>
            <a:pPr marL="857250" lvl="1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dirty="0" err="1" smtClean="0">
                <a:solidFill>
                  <a:srgbClr val="0070C0"/>
                </a:solidFill>
              </a:rPr>
              <a:t>Austria</a:t>
            </a:r>
            <a:r>
              <a:rPr lang="pt-BR" sz="2400" dirty="0" smtClean="0">
                <a:solidFill>
                  <a:srgbClr val="0070C0"/>
                </a:solidFill>
              </a:rPr>
              <a:t> e Estados Unidos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800" dirty="0" smtClean="0"/>
              <a:t>Conselho Latino Americano das Escolas de Administração – CLADEA</a:t>
            </a:r>
          </a:p>
          <a:p>
            <a:pPr marL="857250" lvl="1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70C0"/>
                </a:solidFill>
              </a:rPr>
              <a:t>Peru e França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800" dirty="0" err="1" smtClean="0"/>
              <a:t>Virus</a:t>
            </a:r>
            <a:r>
              <a:rPr lang="pt-BR" sz="2800" dirty="0" smtClean="0"/>
              <a:t> </a:t>
            </a:r>
            <a:r>
              <a:rPr lang="pt-BR" sz="2800" dirty="0" err="1" smtClean="0"/>
              <a:t>Bulletin</a:t>
            </a:r>
            <a:r>
              <a:rPr lang="pt-BR" sz="2800" dirty="0" smtClean="0"/>
              <a:t> </a:t>
            </a:r>
            <a:r>
              <a:rPr lang="pt-BR" sz="2800" dirty="0" err="1" smtClean="0"/>
              <a:t>International</a:t>
            </a:r>
            <a:r>
              <a:rPr lang="pt-BR" sz="2800" dirty="0" smtClean="0"/>
              <a:t> </a:t>
            </a:r>
            <a:r>
              <a:rPr lang="pt-BR" sz="2800" dirty="0" err="1" smtClean="0"/>
              <a:t>Conference</a:t>
            </a:r>
            <a:endParaRPr lang="pt-BR" sz="2800" dirty="0" smtClean="0"/>
          </a:p>
          <a:p>
            <a:pPr marL="857250" lvl="1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70C0"/>
                </a:solidFill>
              </a:rPr>
              <a:t>Estados Unidos</a:t>
            </a:r>
            <a:endParaRPr lang="pt-BR" sz="2400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Detection Of Intrusions And Malware Vulnerability Assessment – DIMVA</a:t>
            </a:r>
          </a:p>
          <a:p>
            <a:pPr marL="857250" lvl="1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70C0"/>
                </a:solidFill>
              </a:rPr>
              <a:t>Alemanha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pt-BR" sz="28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56914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36196</TotalTime>
  <Words>624</Words>
  <Application>Microsoft Office PowerPoint</Application>
  <PresentationFormat>Personalizar</PresentationFormat>
  <Paragraphs>153</Paragraphs>
  <Slides>21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21</vt:i4>
      </vt:variant>
    </vt:vector>
  </HeadingPairs>
  <TitlesOfParts>
    <vt:vector size="30" baseType="lpstr">
      <vt:lpstr>Arial</vt:lpstr>
      <vt:lpstr>Microsoft YaHei</vt:lpstr>
      <vt:lpstr>Times New Roman</vt:lpstr>
      <vt:lpstr>Arial Unicode MS</vt:lpstr>
      <vt:lpstr>Calibri</vt:lpstr>
      <vt:lpstr>Wingdings</vt:lpstr>
      <vt:lpstr>Symbol</vt:lpstr>
      <vt:lpstr>Tema do Office</vt:lpstr>
      <vt:lpstr>1_Tema do Office</vt:lpstr>
      <vt:lpstr>Avanços em TIC na SET/RN e na Administração Tributária Brasileira</vt:lpstr>
      <vt:lpstr>Agenda</vt:lpstr>
      <vt:lpstr>Fatos Históricos de TI na SET </vt:lpstr>
      <vt:lpstr>Evolução da Arquitetura de TI</vt:lpstr>
      <vt:lpstr>A aposta na inovação Passado</vt:lpstr>
      <vt:lpstr>A inovação permitiu o avanço</vt:lpstr>
      <vt:lpstr>Aposta na Inovação - Futuro</vt:lpstr>
      <vt:lpstr>Prêmios da SET na área de TI</vt:lpstr>
      <vt:lpstr>Trabalhos de TI aprovados em Conferências Internacionais</vt:lpstr>
      <vt:lpstr>Evolução no uso dos Documentos Fiscais Eletrônicos na SET</vt:lpstr>
      <vt:lpstr>Apresentação do PowerPoint</vt:lpstr>
      <vt:lpstr>Profisco – Reestruturação do Portal de Serviços - UVT</vt:lpstr>
      <vt:lpstr>Premissas</vt:lpstr>
      <vt:lpstr>Metas</vt:lpstr>
      <vt:lpstr>Funcionalidades Móveis</vt:lpstr>
      <vt:lpstr>O Futuro com a Colaboração Fiscal</vt:lpstr>
      <vt:lpstr>Integração Docs Eletrônicos </vt:lpstr>
      <vt:lpstr>Cloud Fiscal</vt:lpstr>
      <vt:lpstr>Operações integradas e proativas</vt:lpstr>
      <vt:lpstr>Sistema Nacional de Identificação, Rastreamento e Autenticação de Mercadorias</vt:lpstr>
      <vt:lpstr>Obrigado!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Avanços em TIC na SET/RN e na Administração Tributária Brasileira</dc:title>
  <dc:creator>Geraldo Marcelo Souza</dc:creator>
  <cp:lastModifiedBy>Geraldo Marcelo Souza</cp:lastModifiedBy>
  <cp:revision>39</cp:revision>
  <cp:lastPrinted>1601-01-01T00:00:00Z</cp:lastPrinted>
  <dcterms:created xsi:type="dcterms:W3CDTF">2013-03-22T15:30:03Z</dcterms:created>
  <dcterms:modified xsi:type="dcterms:W3CDTF">2015-06-25T01:40:52Z</dcterms:modified>
</cp:coreProperties>
</file>