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4"/>
  </p:handoutMasterIdLst>
  <p:sldIdLst>
    <p:sldId id="256" r:id="rId2"/>
    <p:sldId id="257" r:id="rId3"/>
    <p:sldId id="283" r:id="rId4"/>
    <p:sldId id="281" r:id="rId5"/>
    <p:sldId id="259" r:id="rId6"/>
    <p:sldId id="291" r:id="rId7"/>
    <p:sldId id="258" r:id="rId8"/>
    <p:sldId id="266" r:id="rId9"/>
    <p:sldId id="292" r:id="rId10"/>
    <p:sldId id="293" r:id="rId11"/>
    <p:sldId id="294" r:id="rId12"/>
    <p:sldId id="295" r:id="rId13"/>
    <p:sldId id="270" r:id="rId14"/>
    <p:sldId id="271" r:id="rId15"/>
    <p:sldId id="267" r:id="rId16"/>
    <p:sldId id="282" r:id="rId17"/>
    <p:sldId id="260" r:id="rId18"/>
    <p:sldId id="273" r:id="rId19"/>
    <p:sldId id="262" r:id="rId20"/>
    <p:sldId id="286" r:id="rId21"/>
    <p:sldId id="272" r:id="rId22"/>
    <p:sldId id="261" r:id="rId23"/>
    <p:sldId id="263" r:id="rId24"/>
    <p:sldId id="268" r:id="rId25"/>
    <p:sldId id="287" r:id="rId26"/>
    <p:sldId id="289" r:id="rId27"/>
    <p:sldId id="264" r:id="rId28"/>
    <p:sldId id="274" r:id="rId29"/>
    <p:sldId id="288" r:id="rId30"/>
    <p:sldId id="290" r:id="rId31"/>
    <p:sldId id="275" r:id="rId32"/>
    <p:sldId id="29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66" d="100"/>
          <a:sy n="66" d="100"/>
        </p:scale>
        <p:origin x="-2922" y="-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3603C-3A52-4745-A2E7-1223C1C96B4F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5636-C998-434C-A421-AE078EBE8D1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6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9A8CC6-C67D-4885-AB20-EE525255FF51}" type="datetimeFigureOut">
              <a:rPr lang="pt-BR" smtClean="0"/>
              <a:t>25/06/2015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EC42DFE-412C-43C7-9D4D-F6E388EF2A9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016" y="1340768"/>
            <a:ext cx="3313355" cy="14401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3300" dirty="0" smtClean="0"/>
              <a:t>educação fiscal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n</a:t>
            </a:r>
            <a:r>
              <a:rPr lang="pt-BR" dirty="0" smtClean="0"/>
              <a:t>otas para um estatuto de cidadania tributária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343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1" y="1484784"/>
            <a:ext cx="6021210" cy="4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222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33538"/>
            <a:ext cx="6552009" cy="388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358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Mistificações tributárias</a:t>
            </a:r>
            <a:endParaRPr lang="pt-BR" sz="2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92117"/>
            <a:ext cx="2509465" cy="121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37342"/>
            <a:ext cx="2304255" cy="116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https://encrypted-tbn2.gstatic.com/images?q=tbn:ANd9GcRwYG-IVbuyOrSSpSNhXPeY0XvnQkw2MJZ62GZzDtUimnengGV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84" y="4869160"/>
            <a:ext cx="1866900" cy="13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encrypted-tbn0.gstatic.com/images?q=tbn:ANd9GcRr48HPjT9t5sUoWS7ArzDbs9UU3rrh_11-J8_nVdw9bwmsyBVN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4869160"/>
            <a:ext cx="1512168" cy="13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89" y="4869160"/>
            <a:ext cx="2027040" cy="133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A carga tribuária freia o crescimento econômico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3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124744"/>
            <a:ext cx="7024744" cy="720080"/>
          </a:xfrm>
        </p:spPr>
        <p:txBody>
          <a:bodyPr>
            <a:noAutofit/>
          </a:bodyPr>
          <a:lstStyle/>
          <a:p>
            <a:r>
              <a:rPr lang="fr-FR" sz="2400" dirty="0" smtClean="0"/>
              <a:t>A carga tributária não compromete o desempenho dos países mais desenvolvidos. Ao contrário, os caracteriza. 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5" y="1988840"/>
            <a:ext cx="629602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0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Melhores países para se investir - 2014</a:t>
            </a:r>
            <a:endParaRPr lang="pt-B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572987" cy="456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1426065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  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 – Suécia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12 – Noruega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14 – Holanda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latin typeface="+mj-lt"/>
                <a:ea typeface="+mj-ea"/>
                <a:cs typeface="+mj-cs"/>
              </a:rPr>
              <a:t>16 – Dinamarca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...</a:t>
            </a:r>
          </a:p>
          <a:p>
            <a:r>
              <a:rPr lang="pt-BR" sz="20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 – </a:t>
            </a:r>
            <a:r>
              <a:rPr lang="pt-BR" sz="20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Finlândia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/>
              <a:t>Escandinávia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162174"/>
            <a:ext cx="7448550" cy="270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Nós não nos desenvolvemos mais no Brasil em razão da corrupção. A Europa, por exemplo, não possui esse problema.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18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28" y="836712"/>
            <a:ext cx="7024744" cy="745151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Há muita corrupção na Europa e em todos os continentes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83264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5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485" y="346646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Carga Tributária x </a:t>
            </a:r>
            <a:r>
              <a:rPr lang="pt-BR" sz="3200" dirty="0"/>
              <a:t>IDH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806489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1"/>
            <a:ext cx="7632848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796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321297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</a:t>
            </a:r>
            <a:r>
              <a:rPr lang="fr-FR" dirty="0"/>
              <a:t>Ok, </a:t>
            </a:r>
            <a:r>
              <a:rPr lang="fr-FR" dirty="0" smtClean="0"/>
              <a:t>existe corrupção na Europa, mas ela existe em níveis muito menores que a corrupção do Brasil. 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2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75" y="620688"/>
            <a:ext cx="7024744" cy="864096"/>
          </a:xfrm>
        </p:spPr>
        <p:txBody>
          <a:bodyPr>
            <a:noAutofit/>
          </a:bodyPr>
          <a:lstStyle/>
          <a:p>
            <a:r>
              <a:rPr lang="pt-BR" sz="2400" dirty="0" smtClean="0"/>
              <a:t>Sonegação nos países ricos = 25x a corrupção dos países periféricos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556792"/>
            <a:ext cx="786765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285293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« Mas em outros países vale a pena pagar impostos, porque lá se aplica bem. Lá há o retorno.»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2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Autofit/>
          </a:bodyPr>
          <a:lstStyle/>
          <a:p>
            <a:r>
              <a:rPr lang="fr-FR" sz="2200" dirty="0" smtClean="0"/>
              <a:t>« A evolução das melhorias sociais estão para o Brasil assim como o  crescimento econômico está para a China" </a:t>
            </a:r>
            <a:r>
              <a:rPr lang="fr-FR" sz="2200" dirty="0"/>
              <a:t>- Marcelo Neri, </a:t>
            </a:r>
            <a:r>
              <a:rPr lang="fr-FR" sz="2200" dirty="0" smtClean="0"/>
              <a:t>IPEA, 2013</a:t>
            </a:r>
            <a:endParaRPr lang="pt-BR" sz="2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2888" cy="43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0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1" y="566864"/>
            <a:ext cx="7153275" cy="58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49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76672"/>
            <a:ext cx="762952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895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636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« A carga tributária explica o progresso do Brasil »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83610" cy="457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03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O grande problema: </a:t>
            </a:r>
            <a:r>
              <a:rPr lang="fr-FR" sz="2400" dirty="0" smtClean="0"/>
              <a:t>falta de progressividade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844824"/>
            <a:ext cx="73533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5013176"/>
            <a:ext cx="6736712" cy="1143000"/>
          </a:xfrm>
        </p:spPr>
        <p:txBody>
          <a:bodyPr>
            <a:normAutofit/>
          </a:bodyPr>
          <a:lstStyle/>
          <a:p>
            <a:r>
              <a:rPr lang="pt-BR" sz="800" dirty="0" smtClean="0"/>
              <a:t>Fonte: OCDE</a:t>
            </a:r>
            <a:endParaRPr lang="pt-BR" sz="800" dirty="0"/>
          </a:p>
        </p:txBody>
      </p:sp>
      <p:pic>
        <p:nvPicPr>
          <p:cNvPr id="1026" name="Picture 2" descr="C:\Users\Andre\Dropbox\SET\Educação Fiscal\Apostila\Perfil da tributação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70567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6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pt-BR" sz="3100" dirty="0" smtClean="0"/>
              <a:t>Ranking mundial da carga tributária </a:t>
            </a:r>
            <a:r>
              <a:rPr lang="pt-BR" sz="1600" dirty="0" smtClean="0"/>
              <a:t>(</a:t>
            </a:r>
            <a:r>
              <a:rPr lang="pt-BR" sz="1600" dirty="0" err="1" smtClean="0"/>
              <a:t>Heritage</a:t>
            </a:r>
            <a:r>
              <a:rPr lang="pt-BR" sz="1600" dirty="0" smtClean="0"/>
              <a:t> Foundation – 2014)</a:t>
            </a:r>
            <a:endParaRPr lang="pt-B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12879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008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6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 smtClean="0"/>
              <a:t>Quanto tempo do ano se trabalha só para pagar os impostos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04950"/>
            <a:ext cx="7992889" cy="494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8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7"/>
            <a:ext cx="2664296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IDH X Carga Tributária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09695"/>
            <a:ext cx="590465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4082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Mangal" pitchFamily="18" charset="0"/>
                <a:cs typeface="Mangal" pitchFamily="18" charset="0"/>
              </a:rPr>
              <a:t>   </a:t>
            </a:r>
            <a:r>
              <a:rPr lang="pt-BR" sz="3200" dirty="0" smtClean="0"/>
              <a:t>Outros países</a:t>
            </a:r>
            <a:endParaRPr lang="pt-B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9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227" y="6206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Índice de P</a:t>
            </a:r>
            <a:r>
              <a:rPr lang="pt-BR" sz="3200" dirty="0" smtClean="0"/>
              <a:t>ercepção </a:t>
            </a:r>
            <a:r>
              <a:rPr lang="pt-BR" sz="3200" dirty="0"/>
              <a:t>da C</a:t>
            </a:r>
            <a:r>
              <a:rPr lang="pt-BR" sz="3200" dirty="0" smtClean="0"/>
              <a:t>orrupção </a:t>
            </a:r>
            <a:r>
              <a:rPr lang="pt-BR" sz="3200" dirty="0"/>
              <a:t>2014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9940" y="6127893"/>
            <a:ext cx="6777317" cy="216024"/>
          </a:xfrm>
        </p:spPr>
        <p:txBody>
          <a:bodyPr>
            <a:normAutofit/>
          </a:bodyPr>
          <a:lstStyle/>
          <a:p>
            <a:r>
              <a:rPr lang="pt-BR" sz="800" dirty="0" smtClean="0"/>
              <a:t>Dados do Instituto Transparência Internacional</a:t>
            </a:r>
            <a:endParaRPr lang="pt-BR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6" y="2492896"/>
            <a:ext cx="7859442" cy="236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06" y="4961620"/>
            <a:ext cx="60007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323570"/>
            <a:ext cx="58864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0" y="5655064"/>
            <a:ext cx="55816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0101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4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87473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Maiores riquezas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95424"/>
            <a:ext cx="8136903" cy="45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3528510" cy="218531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#</a:t>
            </a:r>
            <a:br>
              <a:rPr lang="pt-BR" sz="3600" dirty="0" smtClean="0"/>
            </a:br>
            <a:r>
              <a:rPr lang="pt-BR" sz="3600" dirty="0" smtClean="0"/>
              <a:t>Cargas tributárias por habitante</a:t>
            </a:r>
            <a:endParaRPr lang="pt-BR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43490" y="6005126"/>
            <a:ext cx="7024744" cy="3292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r-FR" sz="1400" dirty="0" smtClean="0"/>
              <a:t>*Institut Brésilien </a:t>
            </a:r>
            <a:r>
              <a:rPr lang="fr-FR" sz="1400" dirty="0"/>
              <a:t>de </a:t>
            </a:r>
            <a:r>
              <a:rPr lang="fr-FR" sz="1400" dirty="0" smtClean="0"/>
              <a:t>Recherche </a:t>
            </a:r>
            <a:r>
              <a:rPr lang="fr-FR" sz="1400" dirty="0"/>
              <a:t>en </a:t>
            </a:r>
            <a:r>
              <a:rPr lang="fr-FR" sz="1400" dirty="0" smtClean="0"/>
              <a:t>Fiscalité</a:t>
            </a:r>
            <a:r>
              <a:rPr lang="fr-FR" sz="1400" dirty="0"/>
              <a:t>. </a:t>
            </a:r>
            <a:endParaRPr lang="fr-FR" sz="1400" dirty="0" smtClean="0"/>
          </a:p>
          <a:p>
            <a:pPr algn="just"/>
            <a:r>
              <a:rPr lang="fr-FR" sz="1400" dirty="0" smtClean="0"/>
              <a:t>http</a:t>
            </a:r>
            <a:r>
              <a:rPr lang="fr-FR" sz="1400" dirty="0"/>
              <a:t>://www.dmtemdebate.com.br/userfiles/file/artigos/ALLEGRINI-Pobre_quem_paga_a_conta.pdf</a:t>
            </a:r>
            <a:endParaRPr lang="pt-B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862" y="764703"/>
            <a:ext cx="3688546" cy="518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0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908720"/>
            <a:ext cx="67246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4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2769</TotalTime>
  <Words>152</Words>
  <Application>Microsoft Office PowerPoint</Application>
  <PresentationFormat>Apresentação na tela (4:3)</PresentationFormat>
  <Paragraphs>37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Austin</vt:lpstr>
      <vt:lpstr>educação fiscal </vt:lpstr>
      <vt:lpstr>Carga Tributária x IDH</vt:lpstr>
      <vt:lpstr>Ranking mundial da carga tributária (Heritage Foundation – 2014)</vt:lpstr>
      <vt:lpstr>IDH X Carga Tributária</vt:lpstr>
      <vt:lpstr>   Outros países</vt:lpstr>
      <vt:lpstr>Índice de Percepção da Corrupção 2014</vt:lpstr>
      <vt:lpstr>Maiores riquezas</vt:lpstr>
      <vt:lpstr># Cargas tributárias por habitante</vt:lpstr>
      <vt:lpstr>Apresentação do PowerPoint</vt:lpstr>
      <vt:lpstr>Apresentação do PowerPoint</vt:lpstr>
      <vt:lpstr>Apresentação do PowerPoint</vt:lpstr>
      <vt:lpstr>Apresentação do PowerPoint</vt:lpstr>
      <vt:lpstr>Mistificações tributárias</vt:lpstr>
      <vt:lpstr>« A carga tribuária freia o crescimento econômico »</vt:lpstr>
      <vt:lpstr>A carga tributária não compromete o desempenho dos países mais desenvolvidos. Ao contrário, os caracteriza. </vt:lpstr>
      <vt:lpstr>Melhores países para se investir - 2014</vt:lpstr>
      <vt:lpstr>Escandinávia</vt:lpstr>
      <vt:lpstr>« Nós não nos desenvolvemos mais no Brasil em razão da corrupção. A Europa, por exemplo, não possui esse problema. »</vt:lpstr>
      <vt:lpstr>Há muita corrupção na Europa e em todos os continentes</vt:lpstr>
      <vt:lpstr>Apresentação do PowerPoint</vt:lpstr>
      <vt:lpstr>« Ok, existe corrupção na Europa, mas ela existe em níveis muito menores que a corrupção do Brasil. »</vt:lpstr>
      <vt:lpstr>Sonegação nos países ricos = 25x a corrupção dos países periféricos</vt:lpstr>
      <vt:lpstr>« Mas em outros países vale a pena pagar impostos, porque lá se aplica bem. Lá há o retorno.»</vt:lpstr>
      <vt:lpstr>« A evolução das melhorias sociais estão para o Brasil assim como o  crescimento econômico está para a China" - Marcelo Neri, IPEA, 2013</vt:lpstr>
      <vt:lpstr>Apresentação do PowerPoint</vt:lpstr>
      <vt:lpstr>Apresentação do PowerPoint</vt:lpstr>
      <vt:lpstr>« A carga tributária explica o progresso do Brasil »</vt:lpstr>
      <vt:lpstr>O grande problema: falta de progressividade</vt:lpstr>
      <vt:lpstr>Fonte: OCDE</vt:lpstr>
      <vt:lpstr>Apresentação do PowerPoint</vt:lpstr>
      <vt:lpstr>Quanto tempo do ano se trabalha só para pagar os impostos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Andre</cp:lastModifiedBy>
  <cp:revision>93</cp:revision>
  <cp:lastPrinted>2014-03-15T02:13:42Z</cp:lastPrinted>
  <dcterms:created xsi:type="dcterms:W3CDTF">2014-03-13T19:04:58Z</dcterms:created>
  <dcterms:modified xsi:type="dcterms:W3CDTF">2015-06-25T04:54:45Z</dcterms:modified>
</cp:coreProperties>
</file>