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92" r:id="rId2"/>
    <p:sldMasterId id="2147483867" r:id="rId3"/>
    <p:sldMasterId id="2147483904" r:id="rId4"/>
  </p:sldMasterIdLst>
  <p:notesMasterIdLst>
    <p:notesMasterId r:id="rId66"/>
  </p:notesMasterIdLst>
  <p:handoutMasterIdLst>
    <p:handoutMasterId r:id="rId67"/>
  </p:handoutMasterIdLst>
  <p:sldIdLst>
    <p:sldId id="1803" r:id="rId5"/>
    <p:sldId id="2080" r:id="rId6"/>
    <p:sldId id="2081" r:id="rId7"/>
    <p:sldId id="2082" r:id="rId8"/>
    <p:sldId id="2083" r:id="rId9"/>
    <p:sldId id="2060" r:id="rId10"/>
    <p:sldId id="2106" r:id="rId11"/>
    <p:sldId id="2061" r:id="rId12"/>
    <p:sldId id="2063" r:id="rId13"/>
    <p:sldId id="2064" r:id="rId14"/>
    <p:sldId id="2066" r:id="rId15"/>
    <p:sldId id="2085" r:id="rId16"/>
    <p:sldId id="2136" r:id="rId17"/>
    <p:sldId id="2137" r:id="rId18"/>
    <p:sldId id="2142" r:id="rId19"/>
    <p:sldId id="2143" r:id="rId20"/>
    <p:sldId id="2144" r:id="rId21"/>
    <p:sldId id="2055" r:id="rId22"/>
    <p:sldId id="2041" r:id="rId23"/>
    <p:sldId id="2111" r:id="rId24"/>
    <p:sldId id="2133" r:id="rId25"/>
    <p:sldId id="2087" r:id="rId26"/>
    <p:sldId id="2112" r:id="rId27"/>
    <p:sldId id="2146" r:id="rId28"/>
    <p:sldId id="2147" r:id="rId29"/>
    <p:sldId id="2075" r:id="rId30"/>
    <p:sldId id="2068" r:id="rId31"/>
    <p:sldId id="2130" r:id="rId32"/>
    <p:sldId id="2131" r:id="rId33"/>
    <p:sldId id="2135" r:id="rId34"/>
    <p:sldId id="2089" r:id="rId35"/>
    <p:sldId id="2090" r:id="rId36"/>
    <p:sldId id="2091" r:id="rId37"/>
    <p:sldId id="2092" r:id="rId38"/>
    <p:sldId id="2093" r:id="rId39"/>
    <p:sldId id="2094" r:id="rId40"/>
    <p:sldId id="2095" r:id="rId41"/>
    <p:sldId id="2096" r:id="rId42"/>
    <p:sldId id="2097" r:id="rId43"/>
    <p:sldId id="2098" r:id="rId44"/>
    <p:sldId id="2109" r:id="rId45"/>
    <p:sldId id="2148" r:id="rId46"/>
    <p:sldId id="2104" r:id="rId47"/>
    <p:sldId id="2105" r:id="rId48"/>
    <p:sldId id="2149" r:id="rId49"/>
    <p:sldId id="2150" r:id="rId50"/>
    <p:sldId id="2151" r:id="rId51"/>
    <p:sldId id="2152" r:id="rId52"/>
    <p:sldId id="2153" r:id="rId53"/>
    <p:sldId id="2154" r:id="rId54"/>
    <p:sldId id="2155" r:id="rId55"/>
    <p:sldId id="2156" r:id="rId56"/>
    <p:sldId id="2157" r:id="rId57"/>
    <p:sldId id="2158" r:id="rId58"/>
    <p:sldId id="2159" r:id="rId59"/>
    <p:sldId id="2160" r:id="rId60"/>
    <p:sldId id="2161" r:id="rId61"/>
    <p:sldId id="2162" r:id="rId62"/>
    <p:sldId id="2163" r:id="rId63"/>
    <p:sldId id="2164" r:id="rId64"/>
    <p:sldId id="1909" r:id="rId65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60" userDrawn="1">
          <p15:clr>
            <a:srgbClr val="A4A3A4"/>
          </p15:clr>
        </p15:guide>
        <p15:guide id="3" pos="28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elo barros gomes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5EA4"/>
    <a:srgbClr val="00487E"/>
    <a:srgbClr val="000000"/>
    <a:srgbClr val="FFFFFF"/>
    <a:srgbClr val="725892"/>
    <a:srgbClr val="005392"/>
    <a:srgbClr val="CCCCFF"/>
    <a:srgbClr val="95B3D7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927" autoAdjust="0"/>
    <p:restoredTop sz="95501" autoAdjust="0"/>
  </p:normalViewPr>
  <p:slideViewPr>
    <p:cSldViewPr snapToGrid="0">
      <p:cViewPr varScale="1">
        <p:scale>
          <a:sx n="71" d="100"/>
          <a:sy n="71" d="100"/>
        </p:scale>
        <p:origin x="1344" y="60"/>
      </p:cViewPr>
      <p:guideLst>
        <p:guide orient="horz" pos="2112"/>
        <p:guide pos="3860"/>
        <p:guide pos="2895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-654" y="-90"/>
      </p:cViewPr>
      <p:guideLst>
        <p:guide orient="horz" pos="2141"/>
        <p:guide pos="31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_sarq_prod\Unidades\semag\Despesas%20-%20CG-2014\Consultas\8_Despesas%20com%20investimentos%20por%20fun&#231;&#227;o_2014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ULCEMA\2015\Relat&#243;rio%20de%20Contas%202014\Restos%20a%20Pagar\12_Restos%20a%20pagar%20inscritos%20201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sers\JULIOCESARAT\Documents\CG%202014\Planilhas%20Andreia%20CG%202013%20Atualizada%20para%202014%20B%20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VIEIRALG\Documents\2015\Dados%20da%20apresenta&#231;&#227;o\pib%20per%20capt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bragacr\AppData\Local\Microsoft\Windows\Temporary%20Internet%20Files\Content.Outlook\K0YNSR5T\IGG%20Encerramen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vieiralg\Documents\GOVERNAN&#199;A%20DE%20PESSO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_sarq_prod\unidades\Seaud\Fiscaliza&#231;&#245;es\Sistemas%20de%20Avalia&#231;&#227;o\Informa&#231;&#245;es%20administrativas\Relat&#243;rio\anexos\analise-dsight-geral-%20atualizada-fonte%20pequen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lvatore:Dropbox:Gest&#227;o%20de%20Riscos:Quadro%20de%20Respostas%20dos%20Question&#225;rios%20de%20Risco.%20salvo%20&#224;s%2015h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98235187530514E-2"/>
          <c:y val="0"/>
          <c:w val="0.92990176481246944"/>
          <c:h val="0.48853663908786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Gráfico!$K$79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rgbClr val="95B3D7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Gráfico!$J$80:$J$91</c:f>
              <c:strCache>
                <c:ptCount val="12"/>
                <c:pt idx="0">
                  <c:v>Transporte </c:v>
                </c:pt>
                <c:pt idx="1">
                  <c:v>Educação</c:v>
                </c:pt>
                <c:pt idx="2">
                  <c:v>Defesa Nacional</c:v>
                </c:pt>
                <c:pt idx="3">
                  <c:v>Saúde</c:v>
                </c:pt>
                <c:pt idx="4">
                  <c:v>Gestão Ambiental</c:v>
                </c:pt>
                <c:pt idx="5">
                  <c:v>Urbanismo</c:v>
                </c:pt>
                <c:pt idx="6">
                  <c:v>Desporto e Lazer</c:v>
                </c:pt>
                <c:pt idx="7">
                  <c:v>Saneamento</c:v>
                </c:pt>
                <c:pt idx="8">
                  <c:v>Agricultura</c:v>
                </c:pt>
                <c:pt idx="9">
                  <c:v>Judiciária</c:v>
                </c:pt>
                <c:pt idx="10">
                  <c:v>Segurança Pública</c:v>
                </c:pt>
                <c:pt idx="11">
                  <c:v>Demais</c:v>
                </c:pt>
              </c:strCache>
            </c:strRef>
          </c:cat>
          <c:val>
            <c:numRef>
              <c:f>Gráfico!$K$80:$K$91</c:f>
              <c:numCache>
                <c:formatCode>0%</c:formatCode>
                <c:ptCount val="12"/>
                <c:pt idx="0">
                  <c:v>0.50823068436869934</c:v>
                </c:pt>
                <c:pt idx="1">
                  <c:v>0.27397440904460701</c:v>
                </c:pt>
                <c:pt idx="2">
                  <c:v>0.61537977174340808</c:v>
                </c:pt>
                <c:pt idx="3">
                  <c:v>0.27934997046333548</c:v>
                </c:pt>
                <c:pt idx="4">
                  <c:v>0.4439251230034143</c:v>
                </c:pt>
                <c:pt idx="5">
                  <c:v>0.18670893204820826</c:v>
                </c:pt>
                <c:pt idx="6">
                  <c:v>0.25126159381351776</c:v>
                </c:pt>
                <c:pt idx="7">
                  <c:v>0.28583619770060448</c:v>
                </c:pt>
                <c:pt idx="8">
                  <c:v>0.23566297183202903</c:v>
                </c:pt>
                <c:pt idx="9">
                  <c:v>0.27681550663156662</c:v>
                </c:pt>
                <c:pt idx="10">
                  <c:v>0.16138486222791054</c:v>
                </c:pt>
                <c:pt idx="11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Gráfico!$L$79</c:f>
              <c:strCache>
                <c:ptCount val="1"/>
                <c:pt idx="0">
                  <c:v>Despesas inscritas em restos a pagar não processados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Gráfico!$J$80:$J$91</c:f>
              <c:strCache>
                <c:ptCount val="12"/>
                <c:pt idx="0">
                  <c:v>Transporte </c:v>
                </c:pt>
                <c:pt idx="1">
                  <c:v>Educação</c:v>
                </c:pt>
                <c:pt idx="2">
                  <c:v>Defesa Nacional</c:v>
                </c:pt>
                <c:pt idx="3">
                  <c:v>Saúde</c:v>
                </c:pt>
                <c:pt idx="4">
                  <c:v>Gestão Ambiental</c:v>
                </c:pt>
                <c:pt idx="5">
                  <c:v>Urbanismo</c:v>
                </c:pt>
                <c:pt idx="6">
                  <c:v>Desporto e Lazer</c:v>
                </c:pt>
                <c:pt idx="7">
                  <c:v>Saneamento</c:v>
                </c:pt>
                <c:pt idx="8">
                  <c:v>Agricultura</c:v>
                </c:pt>
                <c:pt idx="9">
                  <c:v>Judiciária</c:v>
                </c:pt>
                <c:pt idx="10">
                  <c:v>Segurança Pública</c:v>
                </c:pt>
                <c:pt idx="11">
                  <c:v>Demais</c:v>
                </c:pt>
              </c:strCache>
            </c:strRef>
          </c:cat>
          <c:val>
            <c:numRef>
              <c:f>Gráfico!$L$80:$L$91</c:f>
              <c:numCache>
                <c:formatCode>0%</c:formatCode>
                <c:ptCount val="12"/>
                <c:pt idx="0">
                  <c:v>0.49176931563130061</c:v>
                </c:pt>
                <c:pt idx="1">
                  <c:v>0.72602458438855089</c:v>
                </c:pt>
                <c:pt idx="2">
                  <c:v>0.38462022825659187</c:v>
                </c:pt>
                <c:pt idx="3">
                  <c:v>0.72065002953666446</c:v>
                </c:pt>
                <c:pt idx="4">
                  <c:v>0.5560772447235206</c:v>
                </c:pt>
                <c:pt idx="5">
                  <c:v>0.81329106795179174</c:v>
                </c:pt>
                <c:pt idx="6">
                  <c:v>0.74873840618648235</c:v>
                </c:pt>
                <c:pt idx="7">
                  <c:v>0.71416380229939547</c:v>
                </c:pt>
                <c:pt idx="8">
                  <c:v>0.764337028167971</c:v>
                </c:pt>
                <c:pt idx="9">
                  <c:v>0.72318449336843349</c:v>
                </c:pt>
                <c:pt idx="10">
                  <c:v>0.8386151377720894</c:v>
                </c:pt>
                <c:pt idx="11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8861312"/>
        <c:axId val="249179304"/>
      </c:barChart>
      <c:catAx>
        <c:axId val="2488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179304"/>
        <c:crosses val="autoZero"/>
        <c:auto val="1"/>
        <c:lblAlgn val="ctr"/>
        <c:lblOffset val="100"/>
        <c:noMultiLvlLbl val="0"/>
      </c:catAx>
      <c:valAx>
        <c:axId val="249179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48861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4575878718369017E-3"/>
          <c:y val="0.85925835717459786"/>
          <c:w val="0.84842364194866937"/>
          <c:h val="0.14074164282540211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766614105324785E-2"/>
          <c:y val="0.10576243551389837"/>
          <c:w val="0.93633797758345894"/>
          <c:h val="0.61929251646597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Gráfico!$B$50</c:f>
              <c:strCache>
                <c:ptCount val="1"/>
                <c:pt idx="0">
                  <c:v>Restos a Pagar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4"/>
              <c:layout>
                <c:manualLayout>
                  <c:x val="-7.7639751552796166E-3"/>
                  <c:y val="-9.05246958882579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Gráfico!$A$51:$A$55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Gráfico!$B$51:$B$55</c:f>
              <c:numCache>
                <c:formatCode>_(* #,##0_);_(* \(#,##0\);_(* "-"??_);_(@_)</c:formatCode>
                <c:ptCount val="5"/>
                <c:pt idx="0">
                  <c:v>128.68491985979</c:v>
                </c:pt>
                <c:pt idx="1">
                  <c:v>140.95842106838001</c:v>
                </c:pt>
                <c:pt idx="2">
                  <c:v>176.59252032168001</c:v>
                </c:pt>
                <c:pt idx="3">
                  <c:v>218.64151926011999</c:v>
                </c:pt>
                <c:pt idx="4">
                  <c:v>227.02029356570915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810440"/>
        <c:axId val="205806912"/>
      </c:barChart>
      <c:lineChart>
        <c:grouping val="standard"/>
        <c:varyColors val="0"/>
        <c:ser>
          <c:idx val="2"/>
          <c:order val="1"/>
          <c:tx>
            <c:strRef>
              <c:f>Gráfico!$C$50</c:f>
              <c:strCache>
                <c:ptCount val="1"/>
                <c:pt idx="0">
                  <c:v>Variação Percentual Anual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>
                <a:solidFill>
                  <a:srgbClr val="FFC000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Gráfico!$A$51:$A$55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Gráfico!$C$51:$C$55</c:f>
              <c:numCache>
                <c:formatCode>0%</c:formatCode>
                <c:ptCount val="5"/>
                <c:pt idx="0">
                  <c:v>0.1184741065916004</c:v>
                </c:pt>
                <c:pt idx="1">
                  <c:v>9.537637527351861E-2</c:v>
                </c:pt>
                <c:pt idx="2">
                  <c:v>0.25279865497367937</c:v>
                </c:pt>
                <c:pt idx="3">
                  <c:v>0.23811313673899526</c:v>
                </c:pt>
                <c:pt idx="4">
                  <c:v>3.8321972578414298E-2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015200"/>
        <c:axId val="249011672"/>
      </c:lineChart>
      <c:catAx>
        <c:axId val="20581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806912"/>
        <c:crosses val="autoZero"/>
        <c:auto val="1"/>
        <c:lblAlgn val="ctr"/>
        <c:lblOffset val="100"/>
        <c:noMultiLvlLbl val="0"/>
      </c:catAx>
      <c:valAx>
        <c:axId val="205806912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810440"/>
        <c:crosses val="autoZero"/>
        <c:crossBetween val="between"/>
      </c:valAx>
      <c:catAx>
        <c:axId val="249015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9011672"/>
        <c:crosses val="autoZero"/>
        <c:auto val="1"/>
        <c:lblAlgn val="ctr"/>
        <c:lblOffset val="100"/>
        <c:noMultiLvlLbl val="0"/>
      </c:catAx>
      <c:valAx>
        <c:axId val="249011672"/>
        <c:scaling>
          <c:orientation val="minMax"/>
          <c:max val="1"/>
          <c:min val="0"/>
        </c:scaling>
        <c:delete val="0"/>
        <c:axPos val="r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015200"/>
        <c:crosses val="max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0676919874732037E-2"/>
          <c:y val="0.90886405615525767"/>
          <c:w val="0.84644330435277204"/>
          <c:h val="8.2452352915034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>
                <a:latin typeface="+mn-lt"/>
              </a:defRPr>
            </a:pPr>
            <a:r>
              <a:rPr lang="pt-BR" sz="2400" b="1">
                <a:latin typeface="+mn-lt"/>
              </a:rPr>
              <a:t>Benefícios Estimados</a:t>
            </a:r>
          </a:p>
        </c:rich>
      </c:tx>
      <c:layout>
        <c:manualLayout>
          <c:xMode val="edge"/>
          <c:yMode val="edge"/>
          <c:x val="4.875313448272498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0028885479612568E-2"/>
          <c:y val="0.13210906948222517"/>
          <c:w val="0.95535261288685946"/>
          <c:h val="0.47213073829226565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'trib X orç'!$A$6:$A$12</c:f>
              <c:strCache>
                <c:ptCount val="7"/>
                <c:pt idx="0">
                  <c:v>Renúncia Tributária e Previdenciária</c:v>
                </c:pt>
                <c:pt idx="1">
                  <c:v>Renúncia Creditícia e Financeira</c:v>
                </c:pt>
                <c:pt idx="2">
                  <c:v>Renúncia Total</c:v>
                </c:pt>
                <c:pt idx="3">
                  <c:v>Saúde</c:v>
                </c:pt>
                <c:pt idx="4">
                  <c:v>Educação</c:v>
                </c:pt>
                <c:pt idx="5">
                  <c:v>Assistência Social</c:v>
                </c:pt>
                <c:pt idx="6">
                  <c:v>Saúde, educação e assistência social </c:v>
                </c:pt>
              </c:strCache>
            </c:strRef>
          </c:cat>
          <c:val>
            <c:numRef>
              <c:f>'trib X orç'!$B$6:$B$12</c:f>
              <c:numCache>
                <c:formatCode>"R$"#,##0_);[Red]\("R$"#,##0\)</c:formatCode>
                <c:ptCount val="7"/>
                <c:pt idx="0">
                  <c:v>253.9</c:v>
                </c:pt>
                <c:pt idx="1">
                  <c:v>48.4</c:v>
                </c:pt>
                <c:pt idx="2">
                  <c:v>302.3</c:v>
                </c:pt>
                <c:pt idx="3">
                  <c:v>93.5</c:v>
                </c:pt>
                <c:pt idx="4">
                  <c:v>92.4</c:v>
                </c:pt>
                <c:pt idx="5">
                  <c:v>69.7</c:v>
                </c:pt>
                <c:pt idx="6">
                  <c:v>255.60000000000002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9015984"/>
        <c:axId val="249010104"/>
      </c:barChart>
      <c:catAx>
        <c:axId val="24901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249010104"/>
        <c:crosses val="autoZero"/>
        <c:auto val="1"/>
        <c:lblAlgn val="ctr"/>
        <c:lblOffset val="100"/>
        <c:noMultiLvlLbl val="0"/>
      </c:catAx>
      <c:valAx>
        <c:axId val="249010104"/>
        <c:scaling>
          <c:orientation val="minMax"/>
        </c:scaling>
        <c:delete val="1"/>
        <c:axPos val="l"/>
        <c:numFmt formatCode="&quot;R$&quot;#,##0_);[Red]\(&quot;R$&quot;#,##0\)" sourceLinked="1"/>
        <c:majorTickMark val="out"/>
        <c:minorTickMark val="none"/>
        <c:tickLblPos val="nextTo"/>
        <c:crossAx val="2490159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20310808606555E-2"/>
          <c:y val="8.4735454435469371E-2"/>
          <c:w val="0.93116384180790956"/>
          <c:h val="0.787171422997147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7"/>
              <c:layout>
                <c:manualLayout>
                  <c:x val="-1.1574654863057371E-3"/>
                  <c:y val="-1.3882606577371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5270756409685968E-2"/>
                  <c:y val="0.239988871679896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539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superávit!$A$2:$A$14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superávit!$C$2:$C$14</c:f>
              <c:numCache>
                <c:formatCode>General</c:formatCode>
                <c:ptCount val="13"/>
                <c:pt idx="0">
                  <c:v>3.22</c:v>
                </c:pt>
                <c:pt idx="1">
                  <c:v>3.27</c:v>
                </c:pt>
                <c:pt idx="2">
                  <c:v>3.54</c:v>
                </c:pt>
                <c:pt idx="3">
                  <c:v>3.79</c:v>
                </c:pt>
                <c:pt idx="4">
                  <c:v>3.2</c:v>
                </c:pt>
                <c:pt idx="5">
                  <c:v>3.31</c:v>
                </c:pt>
                <c:pt idx="6">
                  <c:v>3.42</c:v>
                </c:pt>
                <c:pt idx="7">
                  <c:v>2</c:v>
                </c:pt>
                <c:pt idx="8">
                  <c:v>2.7</c:v>
                </c:pt>
                <c:pt idx="9">
                  <c:v>3.11</c:v>
                </c:pt>
                <c:pt idx="10">
                  <c:v>2.39</c:v>
                </c:pt>
                <c:pt idx="11">
                  <c:v>1.9</c:v>
                </c:pt>
                <c:pt idx="12">
                  <c:v>-0.63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1"/>
        <c:axId val="249010888"/>
        <c:axId val="249012456"/>
      </c:barChart>
      <c:lineChart>
        <c:grouping val="standard"/>
        <c:varyColors val="0"/>
        <c:ser>
          <c:idx val="2"/>
          <c:order val="1"/>
          <c:spPr>
            <a:ln w="63500" cap="rnd">
              <a:solidFill>
                <a:schemeClr val="tx1"/>
              </a:solidFill>
              <a:round/>
            </a:ln>
            <a:effectLst>
              <a:softEdge rad="0"/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73655411717603E-3"/>
                  <c:y val="6.2454256541365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rgbClr val="C00000"/>
                        </a:solidFill>
                      </a:rPr>
                      <a:t>(32,5 bi)</a:t>
                    </a:r>
                    <a:endParaRPr lang="en-US" sz="280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superávit!$B$2:$B$14</c:f>
              <c:numCache>
                <c:formatCode>_(* #,##0.00_);_(* \(#,##0.00\);_(* "-"??_);_(@_)</c:formatCode>
                <c:ptCount val="13"/>
                <c:pt idx="0">
                  <c:v>47524.54</c:v>
                </c:pt>
                <c:pt idx="1">
                  <c:v>55591.15</c:v>
                </c:pt>
                <c:pt idx="2">
                  <c:v>72218.460000000006</c:v>
                </c:pt>
                <c:pt idx="3">
                  <c:v>81285.899999999994</c:v>
                </c:pt>
                <c:pt idx="4">
                  <c:v>75915.39</c:v>
                </c:pt>
                <c:pt idx="5">
                  <c:v>88077.96</c:v>
                </c:pt>
                <c:pt idx="6">
                  <c:v>103583.67999999999</c:v>
                </c:pt>
                <c:pt idx="7">
                  <c:v>64768.83</c:v>
                </c:pt>
                <c:pt idx="8">
                  <c:v>101696.05</c:v>
                </c:pt>
                <c:pt idx="9">
                  <c:v>128710.48</c:v>
                </c:pt>
                <c:pt idx="10">
                  <c:v>104951.19</c:v>
                </c:pt>
                <c:pt idx="11">
                  <c:v>91306.12</c:v>
                </c:pt>
                <c:pt idx="12">
                  <c:v>-32536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013240"/>
        <c:axId val="249009712"/>
      </c:lineChart>
      <c:valAx>
        <c:axId val="249009712"/>
        <c:scaling>
          <c:orientation val="minMax"/>
          <c:max val="200000"/>
          <c:min val="-32600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013240"/>
        <c:crosses val="max"/>
        <c:crossBetween val="between"/>
        <c:majorUnit val="40000"/>
        <c:minorUnit val="10000"/>
      </c:valAx>
      <c:catAx>
        <c:axId val="249013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9009712"/>
        <c:crosses val="autoZero"/>
        <c:auto val="1"/>
        <c:lblAlgn val="ctr"/>
        <c:lblOffset val="100"/>
        <c:noMultiLvlLbl val="0"/>
      </c:catAx>
      <c:valAx>
        <c:axId val="249012456"/>
        <c:scaling>
          <c:orientation val="minMax"/>
          <c:max val="4"/>
          <c:min val="-0.63000000000000012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010888"/>
        <c:crosses val="autoZero"/>
        <c:crossBetween val="between"/>
      </c:valAx>
      <c:catAx>
        <c:axId val="249010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012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38809836984559E-2"/>
          <c:y val="0.17829339546587669"/>
          <c:w val="0.92088862659090431"/>
          <c:h val="0.718698256286981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'IGG3s Novo'!$A$2</c:f>
              <c:strCache>
                <c:ptCount val="1"/>
                <c:pt idx="0">
                  <c:v>Inexistente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48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'IGG3s Novo'!$B$1:$R$1</c:f>
              <c:strCache>
                <c:ptCount val="15"/>
                <c:pt idx="2">
                  <c:v>IGGs</c:v>
                </c:pt>
                <c:pt idx="6">
                  <c:v>Liderança</c:v>
                </c:pt>
                <c:pt idx="10">
                  <c:v>Estratégia</c:v>
                </c:pt>
                <c:pt idx="14">
                  <c:v>Controle</c:v>
                </c:pt>
              </c:strCache>
            </c:strRef>
          </c:cat>
          <c:val>
            <c:numRef>
              <c:f>'IGG3s Novo'!$B$2:$R$2</c:f>
              <c:numCache>
                <c:formatCode>0%</c:formatCode>
                <c:ptCount val="17"/>
                <c:pt idx="1">
                  <c:v>8.6872586872586879E-2</c:v>
                </c:pt>
                <c:pt idx="5">
                  <c:v>0.12831402831402833</c:v>
                </c:pt>
                <c:pt idx="9">
                  <c:v>0.19047619047619047</c:v>
                </c:pt>
                <c:pt idx="13">
                  <c:v>0.26936936936936939</c:v>
                </c:pt>
              </c:numCache>
            </c:numRef>
          </c:val>
        </c:ser>
        <c:ser>
          <c:idx val="1"/>
          <c:order val="1"/>
          <c:tx>
            <c:strRef>
              <c:f>'IGG3s Novo'!$A$3</c:f>
              <c:strCache>
                <c:ptCount val="1"/>
                <c:pt idx="0">
                  <c:v>Insuficiente</c:v>
                </c:pt>
              </c:strCache>
            </c:strRef>
          </c:tx>
          <c:spPr>
            <a:solidFill>
              <a:srgbClr val="FF3232"/>
            </a:solidFill>
            <a:ln w="6350">
              <a:solidFill>
                <a:srgbClr val="64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Novo'!$B$3:$R$3</c:f>
              <c:numCache>
                <c:formatCode>0%</c:formatCode>
                <c:ptCount val="17"/>
                <c:pt idx="1">
                  <c:v>6.898326898326898E-2</c:v>
                </c:pt>
                <c:pt idx="5">
                  <c:v>7.1685971685971683E-2</c:v>
                </c:pt>
                <c:pt idx="9">
                  <c:v>6.8854568854568851E-2</c:v>
                </c:pt>
                <c:pt idx="13">
                  <c:v>8.2496782496782495E-2</c:v>
                </c:pt>
              </c:numCache>
            </c:numRef>
          </c:val>
        </c:ser>
        <c:ser>
          <c:idx val="2"/>
          <c:order val="2"/>
          <c:tx>
            <c:strRef>
              <c:f>'IGG3s Novo'!$A$4</c:f>
              <c:strCache>
                <c:ptCount val="1"/>
                <c:pt idx="0">
                  <c:v>Iniciando</c:v>
                </c:pt>
              </c:strCache>
            </c:strRef>
          </c:tx>
          <c:spPr>
            <a:solidFill>
              <a:srgbClr val="FF6464"/>
            </a:solidFill>
            <a:ln w="6350">
              <a:solidFill>
                <a:srgbClr val="7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Novo'!$B$4:$R$4</c:f>
              <c:numCache>
                <c:formatCode>0%</c:formatCode>
                <c:ptCount val="17"/>
                <c:pt idx="1">
                  <c:v>0.32574002574002575</c:v>
                </c:pt>
                <c:pt idx="5">
                  <c:v>0.3068211068211068</c:v>
                </c:pt>
                <c:pt idx="9">
                  <c:v>0.26550836550836548</c:v>
                </c:pt>
                <c:pt idx="13">
                  <c:v>0.19073359073359072</c:v>
                </c:pt>
              </c:numCache>
            </c:numRef>
          </c:val>
        </c:ser>
        <c:ser>
          <c:idx val="3"/>
          <c:order val="3"/>
          <c:tx>
            <c:strRef>
              <c:f>'IGG3s Novo'!$A$5</c:f>
              <c:strCache>
                <c:ptCount val="1"/>
                <c:pt idx="0">
                  <c:v>Intermediário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rgbClr val="7F6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Novo'!$B$5:$R$5</c:f>
              <c:numCache>
                <c:formatCode>General</c:formatCode>
                <c:ptCount val="17"/>
                <c:pt idx="2" formatCode="0%">
                  <c:v>0.35958815958815959</c:v>
                </c:pt>
                <c:pt idx="6" formatCode="0%">
                  <c:v>0.33719433719433717</c:v>
                </c:pt>
                <c:pt idx="10" formatCode="0%">
                  <c:v>0.30180180180180183</c:v>
                </c:pt>
                <c:pt idx="14" formatCode="0%">
                  <c:v>0.21750321750321749</c:v>
                </c:pt>
              </c:numCache>
            </c:numRef>
          </c:val>
        </c:ser>
        <c:ser>
          <c:idx val="4"/>
          <c:order val="4"/>
          <c:tx>
            <c:strRef>
              <c:f>'IGG3s Novo'!$A$6</c:f>
              <c:strCache>
                <c:ptCount val="1"/>
                <c:pt idx="0">
                  <c:v>Aprimorado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rgbClr val="00582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Novo'!$B$6:$R$6</c:f>
              <c:numCache>
                <c:formatCode>General</c:formatCode>
                <c:ptCount val="17"/>
                <c:pt idx="3" formatCode="0%">
                  <c:v>0.15881595881595881</c:v>
                </c:pt>
                <c:pt idx="7" formatCode="0%">
                  <c:v>0.15598455598455599</c:v>
                </c:pt>
                <c:pt idx="11" formatCode="0%">
                  <c:v>0.17335907335907336</c:v>
                </c:pt>
                <c:pt idx="15" formatCode="0%">
                  <c:v>0.23989703989703989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3779192"/>
        <c:axId val="253782328"/>
      </c:barChart>
      <c:catAx>
        <c:axId val="253779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53782328"/>
        <c:crosses val="autoZero"/>
        <c:auto val="1"/>
        <c:lblAlgn val="ctr"/>
        <c:lblOffset val="100"/>
        <c:noMultiLvlLbl val="0"/>
      </c:catAx>
      <c:valAx>
        <c:axId val="253782328"/>
        <c:scaling>
          <c:orientation val="minMax"/>
        </c:scaling>
        <c:delete val="0"/>
        <c:axPos val="l"/>
        <c:majorGridlines>
          <c:spPr>
            <a:ln>
              <a:solidFill>
                <a:srgbClr val="F0F0F0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253779192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5.3090905536533374E-2"/>
          <c:y val="0"/>
          <c:w val="0.88137137757780182"/>
          <c:h val="0.13751449840683108"/>
        </c:manualLayout>
      </c:layout>
      <c:overlay val="1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50" b="1"/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pt-BR" sz="2400" b="1"/>
              <a:t>INSTITUIÇÕES x ESTÁGIOS DE</a:t>
            </a:r>
            <a:r>
              <a:rPr lang="pt-BR" sz="2400" b="1" baseline="0"/>
              <a:t> GOV-PESSOAL</a:t>
            </a:r>
            <a:endParaRPr lang="pt-BR" sz="2400" b="1"/>
          </a:p>
        </c:rich>
      </c:tx>
      <c:layout>
        <c:manualLayout>
          <c:xMode val="edge"/>
          <c:yMode val="edge"/>
          <c:x val="0.2130896898005674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703185330706971E-2"/>
          <c:y val="0.26162694525033381"/>
          <c:w val="0.87630817219020563"/>
          <c:h val="0.69946944047301463"/>
        </c:manualLayout>
      </c:layout>
      <c:barChart>
        <c:barDir val="bar"/>
        <c:grouping val="clustered"/>
        <c:varyColors val="1"/>
        <c:ser>
          <c:idx val="0"/>
          <c:order val="0"/>
          <c:spPr>
            <a:ln>
              <a:solidFill>
                <a:srgbClr val="4F81BD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2"/>
              <c:spPr>
                <a:effectLst>
                  <a:outerShdw blurRad="50800" dist="50800" dir="5400000" algn="ctr" rotWithShape="0">
                    <a:srgbClr val="92D050"/>
                  </a:outerShdw>
                </a:effectLst>
              </c:spPr>
              <c:txPr>
                <a:bodyPr/>
                <a:lstStyle/>
                <a:p>
                  <a:pPr>
                    <a:defRPr sz="2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Plan1!$A$1:$A$3</c:f>
              <c:strCache>
                <c:ptCount val="3"/>
                <c:pt idx="0">
                  <c:v>Inicial (&lt; 40%)</c:v>
                </c:pt>
                <c:pt idx="1">
                  <c:v>Intermediário (40% a 70%)</c:v>
                </c:pt>
                <c:pt idx="2">
                  <c:v>Aprimorado (&gt; 70%)</c:v>
                </c:pt>
              </c:strCache>
            </c:strRef>
          </c:cat>
          <c:val>
            <c:numRef>
              <c:f>Plan1!$B$1:$B$3</c:f>
              <c:numCache>
                <c:formatCode>0.0%</c:formatCode>
                <c:ptCount val="3"/>
                <c:pt idx="0">
                  <c:v>0.55400000000000005</c:v>
                </c:pt>
                <c:pt idx="1">
                  <c:v>0.37000000000000038</c:v>
                </c:pt>
                <c:pt idx="2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7"/>
        <c:axId val="253782720"/>
        <c:axId val="253776056"/>
      </c:barChart>
      <c:catAx>
        <c:axId val="25378272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crossAx val="253776056"/>
        <c:crosses val="autoZero"/>
        <c:auto val="1"/>
        <c:lblAlgn val="ctr"/>
        <c:lblOffset val="100"/>
        <c:noMultiLvlLbl val="0"/>
      </c:catAx>
      <c:valAx>
        <c:axId val="253776056"/>
        <c:scaling>
          <c:orientation val="minMax"/>
        </c:scaling>
        <c:delete val="1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%" sourceLinked="1"/>
        <c:majorTickMark val="none"/>
        <c:minorTickMark val="none"/>
        <c:tickLblPos val="none"/>
        <c:crossAx val="253782720"/>
        <c:crosses val="autoZero"/>
        <c:crossBetween val="between"/>
      </c:valAx>
      <c:spPr>
        <a:noFill/>
      </c:spPr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Plan1!$A$2:$A$6</c:f>
              <c:strCache>
                <c:ptCount val="5"/>
                <c:pt idx="0">
                  <c:v>Não estruturado</c:v>
                </c:pt>
                <c:pt idx="1">
                  <c:v>Incipiente</c:v>
                </c:pt>
                <c:pt idx="2">
                  <c:v>Intermediário</c:v>
                </c:pt>
                <c:pt idx="3">
                  <c:v>Aprimorado</c:v>
                </c:pt>
                <c:pt idx="4">
                  <c:v>Avançado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3.7037037037037035E-2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725892"/>
            </a:solidFill>
          </c:spPr>
          <c:invertIfNegative val="0"/>
          <c:cat>
            <c:strRef>
              <c:f>Plan1!$A$2:$A$6</c:f>
              <c:strCache>
                <c:ptCount val="5"/>
                <c:pt idx="0">
                  <c:v>Não estruturado</c:v>
                </c:pt>
                <c:pt idx="1">
                  <c:v>Incipiente</c:v>
                </c:pt>
                <c:pt idx="2">
                  <c:v>Intermediário</c:v>
                </c:pt>
                <c:pt idx="3">
                  <c:v>Aprimorado</c:v>
                </c:pt>
                <c:pt idx="4">
                  <c:v>Avançado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</c:v>
                </c:pt>
                <c:pt idx="1">
                  <c:v>7.407407407407407E-2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Plan1!$A$2:$A$6</c:f>
              <c:strCache>
                <c:ptCount val="5"/>
                <c:pt idx="0">
                  <c:v>Não estruturado</c:v>
                </c:pt>
                <c:pt idx="1">
                  <c:v>Incipiente</c:v>
                </c:pt>
                <c:pt idx="2">
                  <c:v>Intermediário</c:v>
                </c:pt>
                <c:pt idx="3">
                  <c:v>Aprimorado</c:v>
                </c:pt>
                <c:pt idx="4">
                  <c:v>Avançado</c:v>
                </c:pt>
              </c:strCache>
            </c:strRef>
          </c:cat>
          <c:val>
            <c:numRef>
              <c:f>Plan1!$D$2:$D$6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0.85185185185185186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Plan1!$A$2:$A$6</c:f>
              <c:strCache>
                <c:ptCount val="5"/>
                <c:pt idx="0">
                  <c:v>Não estruturado</c:v>
                </c:pt>
                <c:pt idx="1">
                  <c:v>Incipiente</c:v>
                </c:pt>
                <c:pt idx="2">
                  <c:v>Intermediário</c:v>
                </c:pt>
                <c:pt idx="3">
                  <c:v>Aprimorado</c:v>
                </c:pt>
                <c:pt idx="4">
                  <c:v>Avançado</c:v>
                </c:pt>
              </c:strCache>
            </c:strRef>
          </c:cat>
          <c:val>
            <c:numRef>
              <c:f>Plan1!$E$2:$E$6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3.7037037037037035E-2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Série 5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Não estruturado</c:v>
                </c:pt>
                <c:pt idx="1">
                  <c:v>Incipiente</c:v>
                </c:pt>
                <c:pt idx="2">
                  <c:v>Intermediário</c:v>
                </c:pt>
                <c:pt idx="3">
                  <c:v>Aprimorado</c:v>
                </c:pt>
                <c:pt idx="4">
                  <c:v>Avançado</c:v>
                </c:pt>
              </c:strCache>
            </c:strRef>
          </c:cat>
          <c:val>
            <c:numRef>
              <c:f>Plan1!$F$2:$F$6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121672"/>
        <c:axId val="253122064"/>
      </c:barChart>
      <c:catAx>
        <c:axId val="253121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253122064"/>
        <c:crosses val="autoZero"/>
        <c:auto val="1"/>
        <c:lblAlgn val="ctr"/>
        <c:lblOffset val="100"/>
        <c:noMultiLvlLbl val="0"/>
      </c:catAx>
      <c:valAx>
        <c:axId val="2531220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53121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413485135459"/>
          <c:y val="2.2320257573638556E-2"/>
          <c:w val="0.81006899583076775"/>
          <c:h val="0.955359484852722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'Avaliacao Global por Orgao'!$J$2</c:f>
              <c:strCache>
                <c:ptCount val="1"/>
                <c:pt idx="0">
                  <c:v>GERAL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 w="3175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64790951619746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6729528347225648E-2"/>
                  <c:y val="3.8114821693772732E-3"/>
                </c:manualLayout>
              </c:layout>
              <c:spPr>
                <a:solidFill>
                  <a:srgbClr val="FFC000"/>
                </a:solidFill>
              </c:spPr>
              <c:txPr>
                <a:bodyPr anchorCtr="0"/>
                <a:lstStyle/>
                <a:p>
                  <a:pPr algn="l">
                    <a:defRPr sz="24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98835100435303"/>
                      <c:h val="6.1546292484040678E-2"/>
                    </c:manualLayout>
                  </c15:layout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'Avaliacao Global por Orgao'!$I$3:$I$30</c:f>
              <c:strCache>
                <c:ptCount val="28"/>
                <c:pt idx="0">
                  <c:v>Órgão 02</c:v>
                </c:pt>
                <c:pt idx="1">
                  <c:v>Órgão 09</c:v>
                </c:pt>
                <c:pt idx="2">
                  <c:v>Órgão 22</c:v>
                </c:pt>
                <c:pt idx="3">
                  <c:v>Órgão 24</c:v>
                </c:pt>
                <c:pt idx="4">
                  <c:v>Órgão 15</c:v>
                </c:pt>
                <c:pt idx="5">
                  <c:v>Órgão 11</c:v>
                </c:pt>
                <c:pt idx="6">
                  <c:v>Órgão 10</c:v>
                </c:pt>
                <c:pt idx="7">
                  <c:v>Órgão 07</c:v>
                </c:pt>
                <c:pt idx="8">
                  <c:v>Órgão 19</c:v>
                </c:pt>
                <c:pt idx="9">
                  <c:v>Órgão 17</c:v>
                </c:pt>
                <c:pt idx="10">
                  <c:v>Órgão 13</c:v>
                </c:pt>
                <c:pt idx="11">
                  <c:v>Órgão 03</c:v>
                </c:pt>
                <c:pt idx="12">
                  <c:v>Órgão 16</c:v>
                </c:pt>
                <c:pt idx="13">
                  <c:v>GERAL</c:v>
                </c:pt>
                <c:pt idx="14">
                  <c:v>Órgão 01</c:v>
                </c:pt>
                <c:pt idx="15">
                  <c:v>Órgão 25</c:v>
                </c:pt>
                <c:pt idx="16">
                  <c:v>Órgão 20</c:v>
                </c:pt>
                <c:pt idx="17">
                  <c:v>Órgão 26</c:v>
                </c:pt>
                <c:pt idx="18">
                  <c:v>Órgão 04</c:v>
                </c:pt>
                <c:pt idx="19">
                  <c:v>Órgão 23</c:v>
                </c:pt>
                <c:pt idx="20">
                  <c:v>Órgão 14</c:v>
                </c:pt>
                <c:pt idx="21">
                  <c:v>Órgão 06</c:v>
                </c:pt>
                <c:pt idx="22">
                  <c:v>Órgão 18</c:v>
                </c:pt>
                <c:pt idx="23">
                  <c:v>Órgão 08</c:v>
                </c:pt>
                <c:pt idx="24">
                  <c:v>Órgão 21</c:v>
                </c:pt>
                <c:pt idx="25">
                  <c:v>Órgão 12</c:v>
                </c:pt>
                <c:pt idx="26">
                  <c:v>Órgão 28</c:v>
                </c:pt>
                <c:pt idx="27">
                  <c:v>Órgão 27</c:v>
                </c:pt>
              </c:strCache>
            </c:strRef>
          </c:cat>
          <c:val>
            <c:numRef>
              <c:f>'Avaliacao Global por Orgao'!$J$3:$J$30</c:f>
              <c:numCache>
                <c:formatCode>0.00</c:formatCode>
                <c:ptCount val="28"/>
                <c:pt idx="0">
                  <c:v>44.81</c:v>
                </c:pt>
                <c:pt idx="1">
                  <c:v>58.730000000000011</c:v>
                </c:pt>
                <c:pt idx="2">
                  <c:v>58.89</c:v>
                </c:pt>
                <c:pt idx="3">
                  <c:v>60.14</c:v>
                </c:pt>
                <c:pt idx="4">
                  <c:v>60.354999999999997</c:v>
                </c:pt>
                <c:pt idx="5">
                  <c:v>60.48</c:v>
                </c:pt>
                <c:pt idx="6">
                  <c:v>60.755000000000003</c:v>
                </c:pt>
                <c:pt idx="7">
                  <c:v>61.01</c:v>
                </c:pt>
                <c:pt idx="8">
                  <c:v>61.4</c:v>
                </c:pt>
                <c:pt idx="9">
                  <c:v>61.52</c:v>
                </c:pt>
                <c:pt idx="10">
                  <c:v>62.85</c:v>
                </c:pt>
                <c:pt idx="11">
                  <c:v>63.45</c:v>
                </c:pt>
                <c:pt idx="12">
                  <c:v>63.92</c:v>
                </c:pt>
                <c:pt idx="13">
                  <c:v>63.96</c:v>
                </c:pt>
                <c:pt idx="14">
                  <c:v>64.16</c:v>
                </c:pt>
                <c:pt idx="15">
                  <c:v>64.430000000000007</c:v>
                </c:pt>
                <c:pt idx="16">
                  <c:v>64.540000000000006</c:v>
                </c:pt>
                <c:pt idx="17">
                  <c:v>64.75</c:v>
                </c:pt>
                <c:pt idx="18">
                  <c:v>65.595000000000013</c:v>
                </c:pt>
                <c:pt idx="19">
                  <c:v>66.669999999999973</c:v>
                </c:pt>
                <c:pt idx="20">
                  <c:v>66.790000000000006</c:v>
                </c:pt>
                <c:pt idx="21">
                  <c:v>66.819999999999993</c:v>
                </c:pt>
                <c:pt idx="22">
                  <c:v>67.835000000000008</c:v>
                </c:pt>
                <c:pt idx="23">
                  <c:v>68</c:v>
                </c:pt>
                <c:pt idx="24">
                  <c:v>68.19</c:v>
                </c:pt>
                <c:pt idx="25">
                  <c:v>68.31</c:v>
                </c:pt>
                <c:pt idx="26">
                  <c:v>69.599999999999994</c:v>
                </c:pt>
                <c:pt idx="27">
                  <c:v>73.09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53123240"/>
        <c:axId val="255598104"/>
      </c:barChart>
      <c:catAx>
        <c:axId val="253123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5559810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255598104"/>
        <c:scaling>
          <c:orientation val="minMax"/>
        </c:scaling>
        <c:delete val="1"/>
        <c:axPos val="b"/>
        <c:numFmt formatCode="#,##0" sourceLinked="0"/>
        <c:majorTickMark val="out"/>
        <c:minorTickMark val="none"/>
        <c:tickLblPos val="nextTo"/>
        <c:crossAx val="2531232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 b="1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8148382665388E-2"/>
          <c:y val="5.0413274611859904E-2"/>
          <c:w val="0.89787041409101609"/>
          <c:h val="0.629622993137380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Gráfico!$A$5:$A$9</c:f>
              <c:strCache>
                <c:ptCount val="5"/>
                <c:pt idx="0">
                  <c:v>1. INICIAL</c:v>
                </c:pt>
                <c:pt idx="1">
                  <c:v>2. BÁSICO</c:v>
                </c:pt>
                <c:pt idx="2">
                  <c:v>3. INTERMEDIÁRIO</c:v>
                </c:pt>
                <c:pt idx="3">
                  <c:v>4. APRIMORADO</c:v>
                </c:pt>
                <c:pt idx="4">
                  <c:v>5. AVANÇADO</c:v>
                </c:pt>
              </c:strCache>
            </c:strRef>
          </c:cat>
          <c:val>
            <c:numRef>
              <c:f>Gráfico!$B$5:$B$9</c:f>
              <c:numCache>
                <c:formatCode>General</c:formatCode>
                <c:ptCount val="5"/>
                <c:pt idx="0">
                  <c:v>9</c:v>
                </c:pt>
                <c:pt idx="1">
                  <c:v>26</c:v>
                </c:pt>
                <c:pt idx="2">
                  <c:v>16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5591440"/>
        <c:axId val="255596536"/>
      </c:barChart>
      <c:catAx>
        <c:axId val="25559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1440000"/>
          <a:lstStyle/>
          <a:p>
            <a:pPr>
              <a:defRPr sz="1800" b="1"/>
            </a:pPr>
            <a:endParaRPr lang="pt-BR"/>
          </a:p>
        </c:txPr>
        <c:crossAx val="255596536"/>
        <c:crosses val="autoZero"/>
        <c:auto val="0"/>
        <c:lblAlgn val="ctr"/>
        <c:lblOffset val="100"/>
        <c:noMultiLvlLbl val="0"/>
      </c:catAx>
      <c:valAx>
        <c:axId val="255596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591440"/>
        <c:crosses val="autoZero"/>
        <c:crossBetween val="between"/>
        <c:majorUnit val="10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0.42716</cdr:x>
      <cdr:y>0.02995</cdr:y>
    </cdr:from>
    <cdr:to>
      <cdr:x>0.43088</cdr:x>
      <cdr:y>0.85517</cdr:y>
    </cdr:to>
    <cdr:sp macro="" textlink="">
      <cdr:nvSpPr>
        <cdr:cNvPr id="3" name="Conector reto 2"/>
        <cdr:cNvSpPr/>
      </cdr:nvSpPr>
      <cdr:spPr>
        <a:xfrm xmlns:a="http://schemas.openxmlformats.org/drawingml/2006/main">
          <a:off x="3699207" y="146602"/>
          <a:ext cx="32215" cy="40392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C000"/>
          </a:solidFill>
          <a:prstDash val="dash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0.09715</cdr:x>
      <cdr:y>0.0795</cdr:y>
    </cdr:from>
    <cdr:to>
      <cdr:x>0.34841</cdr:x>
      <cdr:y>0.18942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52450" y="209550"/>
          <a:ext cx="14287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0" y="0"/>
          <a:ext cx="2943224" cy="30590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900" b="1">
              <a:latin typeface="Times New Roman" panose="02020603050405020304" pitchFamily="18" charset="0"/>
              <a:cs typeface="Times New Roman" panose="02020603050405020304" pitchFamily="18" charset="0"/>
            </a:rPr>
            <a:t>Benefícios Estimados em 2013</a:t>
          </a:r>
        </a:p>
        <a:p xmlns:a="http://schemas.openxmlformats.org/drawingml/2006/main">
          <a:pPr algn="ctr"/>
          <a:endParaRPr lang="pt-BR" sz="9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0.43789</cdr:x>
      <cdr:y>0</cdr:y>
    </cdr:from>
    <cdr:to>
      <cdr:x>1</cdr:x>
      <cdr:y>0.07789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3792071" y="0"/>
          <a:ext cx="4867835" cy="38125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4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Despesas Orçamentárias </a:t>
          </a:r>
          <a:r>
            <a:rPr lang="pt-BR" sz="2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Executadas</a:t>
          </a:r>
          <a:endParaRPr lang="pt-BR" sz="24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0.03351</cdr:x>
      <cdr:y>0.16484</cdr:y>
    </cdr:from>
    <cdr:to>
      <cdr:x>0.14441</cdr:x>
      <cdr:y>0.26099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290218" y="806823"/>
          <a:ext cx="960359" cy="470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400" b="1" dirty="0" smtClean="0">
              <a:latin typeface="+mn-lt"/>
              <a:cs typeface="Times New Roman" panose="02020603050405020304" pitchFamily="18" charset="0"/>
            </a:rPr>
            <a:t>254</a:t>
          </a:r>
          <a:endParaRPr lang="pt-BR" sz="24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0.26146</cdr:x>
      <cdr:y>0.62435</cdr:y>
    </cdr:from>
    <cdr:to>
      <cdr:x>0.39084</cdr:x>
      <cdr:y>0.84011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1847849" y="1685925"/>
          <a:ext cx="91440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0.43373</cdr:x>
      <cdr:y>0.38338</cdr:y>
    </cdr:from>
    <cdr:to>
      <cdr:x>0.56311</cdr:x>
      <cdr:y>0.46119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3756098" y="1876533"/>
          <a:ext cx="1120418" cy="380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400" b="1" dirty="0" smtClean="0">
              <a:latin typeface="+mn-lt"/>
              <a:cs typeface="Times New Roman" panose="02020603050405020304" pitchFamily="18" charset="0"/>
            </a:rPr>
            <a:t>94</a:t>
          </a:r>
          <a:endParaRPr lang="pt-BR" sz="24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0.56614</cdr:x>
      <cdr:y>0.39286</cdr:y>
    </cdr:from>
    <cdr:to>
      <cdr:x>0.69552</cdr:x>
      <cdr:y>0.48352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4902719" y="1922929"/>
          <a:ext cx="1120419" cy="443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400" b="1" dirty="0" smtClean="0">
              <a:latin typeface="+mn-lt"/>
              <a:cs typeface="Times New Roman" panose="02020603050405020304" pitchFamily="18" charset="0"/>
            </a:rPr>
            <a:t>92</a:t>
          </a:r>
          <a:endParaRPr lang="pt-BR" sz="24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0.84938</cdr:x>
      <cdr:y>0.15763</cdr:y>
    </cdr:from>
    <cdr:to>
      <cdr:x>0.96334</cdr:x>
      <cdr:y>0.24842</cdr:y>
    </cdr:to>
    <cdr:sp macro="" textlink="">
      <cdr:nvSpPr>
        <cdr:cNvPr id="12" name="CaixaDeTexto 11"/>
        <cdr:cNvSpPr txBox="1"/>
      </cdr:nvSpPr>
      <cdr:spPr>
        <a:xfrm xmlns:a="http://schemas.openxmlformats.org/drawingml/2006/main">
          <a:off x="7355541" y="771561"/>
          <a:ext cx="986856" cy="444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8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256</a:t>
          </a:r>
          <a:endParaRPr lang="pt-BR" sz="2800" b="1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Conector reto 15"/>
        <cdr:cNvSpPr/>
      </cdr:nvSpPr>
      <cdr:spPr>
        <a:xfrm xmlns:a="http://schemas.openxmlformats.org/drawingml/2006/main">
          <a:off x="-4581525" y="-123825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0.04819</cdr:x>
      <cdr:y>0.5355</cdr:y>
    </cdr:from>
    <cdr:to>
      <cdr:x>0.15491</cdr:x>
      <cdr:y>0.60193</cdr:y>
    </cdr:to>
    <cdr:sp macro="" textlink="">
      <cdr:nvSpPr>
        <cdr:cNvPr id="19" name="CaixaDeTexto 18"/>
        <cdr:cNvSpPr txBox="1"/>
      </cdr:nvSpPr>
      <cdr:spPr>
        <a:xfrm xmlns:a="http://schemas.openxmlformats.org/drawingml/2006/main">
          <a:off x="266700" y="1438274"/>
          <a:ext cx="5905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0.04819</cdr:x>
      <cdr:y>0.2801</cdr:y>
    </cdr:from>
    <cdr:to>
      <cdr:x>0.1136</cdr:x>
      <cdr:y>0.35012</cdr:y>
    </cdr:to>
    <cdr:sp macro="" textlink="">
      <cdr:nvSpPr>
        <cdr:cNvPr id="20" name="CaixaDeTexto 19"/>
        <cdr:cNvSpPr txBox="1"/>
      </cdr:nvSpPr>
      <cdr:spPr>
        <a:xfrm xmlns:a="http://schemas.openxmlformats.org/drawingml/2006/main">
          <a:off x="266700" y="742950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0.16809</cdr:x>
      <cdr:y>0.44091</cdr:y>
    </cdr:from>
    <cdr:to>
      <cdr:x>0.27709</cdr:x>
      <cdr:y>0.53022</cdr:y>
    </cdr:to>
    <cdr:sp macro="" textlink="">
      <cdr:nvSpPr>
        <cdr:cNvPr id="17" name="CaixaDeTexto 16"/>
        <cdr:cNvSpPr txBox="1"/>
      </cdr:nvSpPr>
      <cdr:spPr>
        <a:xfrm xmlns:a="http://schemas.openxmlformats.org/drawingml/2006/main">
          <a:off x="1455612" y="2158155"/>
          <a:ext cx="943930" cy="437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2400" b="1" dirty="0" smtClean="0">
              <a:latin typeface="+mn-lt"/>
              <a:cs typeface="Times New Roman" panose="02020603050405020304" pitchFamily="18" charset="0"/>
            </a:rPr>
            <a:t>48</a:t>
          </a:r>
          <a:endParaRPr lang="pt-BR" sz="24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0.70568</cdr:x>
      <cdr:y>0.42033</cdr:y>
    </cdr:from>
    <cdr:to>
      <cdr:x>0.83506</cdr:x>
      <cdr:y>0.51932</cdr:y>
    </cdr:to>
    <cdr:sp macro="" textlink="">
      <cdr:nvSpPr>
        <cdr:cNvPr id="18" name="CaixaDeTexto 1"/>
        <cdr:cNvSpPr txBox="1"/>
      </cdr:nvSpPr>
      <cdr:spPr>
        <a:xfrm xmlns:a="http://schemas.openxmlformats.org/drawingml/2006/main">
          <a:off x="6111084" y="2057400"/>
          <a:ext cx="1120419" cy="484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400" b="1" dirty="0" smtClean="0">
              <a:latin typeface="+mn-lt"/>
              <a:cs typeface="Times New Roman" panose="02020603050405020304" pitchFamily="18" charset="0"/>
            </a:rPr>
            <a:t>70</a:t>
          </a:r>
          <a:endParaRPr lang="pt-BR" sz="24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0.30435</cdr:x>
      <cdr:y>0.08791</cdr:y>
    </cdr:from>
    <cdr:to>
      <cdr:x>0.42286</cdr:x>
      <cdr:y>0.19287</cdr:y>
    </cdr:to>
    <cdr:sp macro="" textlink="">
      <cdr:nvSpPr>
        <cdr:cNvPr id="13" name="CaixaDeTexto 12"/>
        <cdr:cNvSpPr txBox="1"/>
      </cdr:nvSpPr>
      <cdr:spPr>
        <a:xfrm xmlns:a="http://schemas.openxmlformats.org/drawingml/2006/main">
          <a:off x="2635624" y="430305"/>
          <a:ext cx="1026288" cy="513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3200" b="1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302</a:t>
          </a:r>
          <a:endParaRPr lang="pt-BR" sz="3200" b="1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0.09554</cdr:x>
      <cdr:y>0.23125</cdr:y>
    </cdr:from>
    <cdr:to>
      <cdr:x>0.16613</cdr:x>
      <cdr:y>0.30007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23297" y="995083"/>
          <a:ext cx="534415" cy="296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49%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0.31313</cdr:x>
      <cdr:y>0.21507</cdr:y>
    </cdr:from>
    <cdr:to>
      <cdr:x>0.38372</cdr:x>
      <cdr:y>0.275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370575" y="925438"/>
          <a:ext cx="534416" cy="257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/>
            <a:t>51%</a:t>
          </a:r>
        </a:p>
      </cdr:txBody>
    </cdr:sp>
  </cdr:relSizeAnchor>
  <cdr:relSizeAnchor xmlns:cdr="http://schemas.openxmlformats.org/drawingml/2006/chartDrawing">
    <cdr:from>
      <cdr:x>0.52513</cdr:x>
      <cdr:y>0.18437</cdr:y>
    </cdr:from>
    <cdr:to>
      <cdr:x>0.59571</cdr:x>
      <cdr:y>0.25625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975612" y="793376"/>
          <a:ext cx="534339" cy="309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53%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0.74627</cdr:x>
      <cdr:y>0.16931</cdr:y>
    </cdr:from>
    <cdr:to>
      <cdr:x>0.81685</cdr:x>
      <cdr:y>0.2375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5649784" y="728551"/>
          <a:ext cx="534340" cy="293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/>
            <a:t>54%</a:t>
          </a:r>
        </a:p>
      </cdr:txBody>
    </cdr:sp>
  </cdr:relSizeAnchor>
  <cdr:relSizeAnchor xmlns:cdr="http://schemas.openxmlformats.org/drawingml/2006/chartDrawing">
    <cdr:from>
      <cdr:x>0.00873</cdr:x>
      <cdr:y>0.95555</cdr:y>
    </cdr:from>
    <cdr:to>
      <cdr:x>0.09762</cdr:x>
      <cdr:y>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71560" y="3931897"/>
          <a:ext cx="728649" cy="18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r>
            <a:rPr lang="pt-BR" sz="900" b="1" dirty="0"/>
            <a:t>N=7770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222" cy="1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1" tIns="48471" rIns="96941" bIns="48471" numCol="1" anchor="t" anchorCtr="0" compatLnSpc="1">
            <a:prstTxWarp prst="textNoShape">
              <a:avLst/>
            </a:prstTxWarp>
          </a:bodyPr>
          <a:lstStyle>
            <a:lvl1pPr algn="l" defTabSz="969592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418" y="1"/>
            <a:ext cx="4302222" cy="1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1" tIns="48471" rIns="96941" bIns="48471" numCol="1" anchor="t" anchorCtr="0" compatLnSpc="1">
            <a:prstTxWarp prst="textNoShape">
              <a:avLst/>
            </a:prstTxWarp>
          </a:bodyPr>
          <a:lstStyle>
            <a:lvl1pPr algn="r" defTabSz="969592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8349"/>
            <a:ext cx="4302222" cy="1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1" tIns="48471" rIns="96941" bIns="48471" numCol="1" anchor="b" anchorCtr="0" compatLnSpc="1">
            <a:prstTxWarp prst="textNoShape">
              <a:avLst/>
            </a:prstTxWarp>
          </a:bodyPr>
          <a:lstStyle>
            <a:lvl1pPr algn="l" defTabSz="969592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418" y="6628349"/>
            <a:ext cx="4302222" cy="1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1" tIns="48471" rIns="96941" bIns="48471" numCol="1" anchor="b" anchorCtr="0" compatLnSpc="1">
            <a:prstTxWarp prst="textNoShape">
              <a:avLst/>
            </a:prstTxWarp>
          </a:bodyPr>
          <a:lstStyle>
            <a:lvl1pPr algn="r" defTabSz="969592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B82A9B50-120D-42F9-A39D-27B8472B4E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7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222" cy="1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1" tIns="48471" rIns="96941" bIns="48471" numCol="1" anchor="t" anchorCtr="0" compatLnSpc="1">
            <a:prstTxWarp prst="textNoShape">
              <a:avLst/>
            </a:prstTxWarp>
          </a:bodyPr>
          <a:lstStyle>
            <a:lvl1pPr algn="l" defTabSz="969592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418" y="1"/>
            <a:ext cx="4302222" cy="1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1" tIns="48471" rIns="96941" bIns="48471" numCol="1" anchor="t" anchorCtr="0" compatLnSpc="1">
            <a:prstTxWarp prst="textNoShape">
              <a:avLst/>
            </a:prstTxWarp>
          </a:bodyPr>
          <a:lstStyle>
            <a:lvl1pPr algn="r" defTabSz="969592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893" y="3227973"/>
            <a:ext cx="7278856" cy="306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1" tIns="48471" rIns="96941" bIns="484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5305"/>
            <a:ext cx="4302222" cy="11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1" tIns="48471" rIns="96941" bIns="48471" numCol="1" anchor="b" anchorCtr="0" compatLnSpc="1">
            <a:prstTxWarp prst="textNoShape">
              <a:avLst/>
            </a:prstTxWarp>
          </a:bodyPr>
          <a:lstStyle>
            <a:lvl1pPr algn="l" defTabSz="969592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418" y="6685305"/>
            <a:ext cx="4302222" cy="11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1" tIns="48471" rIns="96941" bIns="48471" numCol="1" anchor="b" anchorCtr="0" compatLnSpc="1">
            <a:prstTxWarp prst="textNoShape">
              <a:avLst/>
            </a:prstTxWarp>
          </a:bodyPr>
          <a:lstStyle>
            <a:lvl1pPr algn="r" defTabSz="969592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D8E0B9E5-7906-445F-9070-F9A27F0B97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5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25000"/>
      <a:buChar char=" 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indent="-127000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l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indent="-127000" algn="l" rtl="0" eaLnBrk="0" fontAlgn="base" hangingPunct="0">
      <a:spcBef>
        <a:spcPct val="30000"/>
      </a:spcBef>
      <a:spcAft>
        <a:spcPct val="0"/>
      </a:spcAft>
      <a:buSzPct val="55000"/>
      <a:buFont typeface="Wingdings" pitchFamily="2" charset="2"/>
      <a:buChar char="¡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5B59-052C-439B-9F0C-0A352EAB624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50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23893" y="3227976"/>
            <a:ext cx="7498917" cy="3245665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dirty="0" smtClean="0"/>
              <a:t>Em 2013 instituímos grupo de trabalho para propor referencial básico de governança.</a:t>
            </a:r>
          </a:p>
          <a:p>
            <a:pPr algn="just">
              <a:buNone/>
            </a:pPr>
            <a:r>
              <a:rPr lang="pt-BR" sz="2000" dirty="0" smtClean="0"/>
              <a:t>Resultou deste esforço documento que pretendemos que seja um guia para a melhoria da governança no próprio</a:t>
            </a:r>
            <a:r>
              <a:rPr lang="pt-BR" sz="2000" baseline="0" dirty="0" smtClean="0"/>
              <a:t> TCU </a:t>
            </a:r>
            <a:r>
              <a:rPr lang="pt-BR" sz="2000" dirty="0" smtClean="0"/>
              <a:t>e nos órgãos e entidades da administração pública</a:t>
            </a:r>
            <a:r>
              <a:rPr lang="pt-BR" sz="2000" baseline="0" dirty="0" smtClean="0"/>
              <a:t> que se interessarem em aplicá-lo.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16514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31178" y="9393238"/>
            <a:ext cx="2933171" cy="49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27E316-4821-4787-99CE-78457D0372B6}" type="slidenum">
              <a:rPr lang="pt-BR" altLang="pt-BR">
                <a:latin typeface="Calibri" pitchFamily="34" charset="0"/>
              </a:rPr>
              <a:pPr/>
              <a:t>23</a:t>
            </a:fld>
            <a:endParaRPr lang="pt-BR" alt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25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1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2000" b="1" dirty="0"/>
              <a:t>ANÁLISE DO INDÍCE DE GOVERNANÇA GERAL (COM UNIÃO, ESTADOS E MUNICÍPIOS)</a:t>
            </a:r>
          </a:p>
          <a:p>
            <a:pPr marL="343552" indent="-343552" defTabSz="916137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Aproximadamente 50% dos respondentes estão no estágio inicial da governança.</a:t>
            </a:r>
          </a:p>
          <a:p>
            <a:pPr marL="343552" indent="-343552" defTabSz="916137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 situação é a mesma em termos de práticas de liderança, estratégia e controle.</a:t>
            </a:r>
          </a:p>
          <a:p>
            <a:pPr marL="343552" indent="-343552" defTabSz="916137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/>
          </a:p>
          <a:p>
            <a:pPr marL="171776" indent="-171776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260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776" indent="-171776" defTabSz="916137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Antes de falar das políticas avaliadas, é preciso entender que quem faz as políticas são as instituições e elas precisam ser aperfeiçoadas (União, estados e municípios)</a:t>
            </a:r>
          </a:p>
          <a:p>
            <a:pPr marL="171776" indent="-171776" defTabSz="916137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O TCU, em parceria com os tribunais contas de todo o Brasil fez um trabalho inédito nesse sentido.</a:t>
            </a:r>
          </a:p>
          <a:p>
            <a:pPr marL="171776" indent="-171776" defTabSz="916137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Os resultados apontam  que avanços são necessários não somente âmbito federal. </a:t>
            </a:r>
          </a:p>
          <a:p>
            <a:pPr marL="171776" indent="-171776" defTabSz="916137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O gráfico indica que metade das organizações estaduais e municipais está em estágio inicial de governança </a:t>
            </a:r>
          </a:p>
          <a:p>
            <a:pPr marL="171776" indent="-171776" defTabSz="916137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Isso, com certeza, impacta o sucesso das políticas que compõe os pilares da COMPETITIVIDADE, cuja execução permeia os três entes. </a:t>
            </a:r>
          </a:p>
          <a:p>
            <a:pPr marL="171776" indent="-171776" defTabSz="916137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Apesar da situação da governança federal ser melhor, 74% das entidades carecem de aprimoramentos, especialmente nas práticas de gestão de risco.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7" y="4704010"/>
            <a:ext cx="5125599" cy="4729787"/>
          </a:xfrm>
          <a:noFill/>
          <a:ln/>
        </p:spPr>
        <p:txBody>
          <a:bodyPr>
            <a:normAutofit/>
          </a:bodyPr>
          <a:lstStyle/>
          <a:p>
            <a:r>
              <a:rPr lang="pt-BR" sz="2000" dirty="0"/>
              <a:t>A auditoria de governança de pessoal foi a primeira a ser apreciada pelo Plenário do TCU.</a:t>
            </a:r>
          </a:p>
          <a:p>
            <a:r>
              <a:rPr lang="pt-BR" sz="2000" dirty="0"/>
              <a:t>Foram avaliadas 305 organizações: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/>
              <a:t>55,4 % das entidades analisadas estão no estágio inicial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/>
              <a:t>37 % no intermediário e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/>
              <a:t>7,6 % apenas no avançado.</a:t>
            </a:r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72495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9FDBB8-AB96-47E7-B51E-502ACD2EA236}" type="slidenum">
              <a:rPr lang="pt-BR" altLang="pt-BR">
                <a:latin typeface="Calibri" pitchFamily="34" charset="0"/>
              </a:rPr>
              <a:pPr/>
              <a:t>27</a:t>
            </a:fld>
            <a:endParaRPr lang="pt-BR" alt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67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636" y="4342163"/>
            <a:ext cx="5180764" cy="4365958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dirty="0" smtClean="0"/>
              <a:t>Em 2013 instituímos grupo de trabalho para propor referencial básico de governança.</a:t>
            </a:r>
          </a:p>
          <a:p>
            <a:pPr algn="just">
              <a:buNone/>
            </a:pPr>
            <a:r>
              <a:rPr lang="pt-BR" sz="2000" dirty="0" smtClean="0"/>
              <a:t>Resultou deste esforço documento que pretendemos que seja um guia para a melhoria da governança no próprio</a:t>
            </a:r>
            <a:r>
              <a:rPr lang="pt-BR" sz="2000" baseline="0" dirty="0" smtClean="0"/>
              <a:t> TCU </a:t>
            </a:r>
            <a:r>
              <a:rPr lang="pt-BR" sz="2000" dirty="0" smtClean="0"/>
              <a:t>e nos órgãos e entidades da administração pública</a:t>
            </a:r>
            <a:r>
              <a:rPr lang="pt-BR" sz="2000" baseline="0" dirty="0" smtClean="0"/>
              <a:t> que se interessarem em aplicá-lo.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31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5791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5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23891" y="3227972"/>
            <a:ext cx="7898883" cy="3032013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2000" dirty="0" smtClean="0">
              <a:latin typeface="Times New Roman" pitchFamily="18" charset="0"/>
            </a:endParaRP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61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8328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ALÉM DE INVESTIR POUCO, O GOVERNO NÃO</a:t>
            </a:r>
            <a:r>
              <a:rPr lang="pt-BR" baseline="0" dirty="0" smtClean="0"/>
              <a:t> CONSEGUE INVESTIR O QUE TEM NO MESMO ANO.</a:t>
            </a:r>
          </a:p>
          <a:p>
            <a:r>
              <a:rPr lang="pt-BR" baseline="0" dirty="0" smtClean="0"/>
              <a:t>GRANDE PARTE FICA COMO RESTOS A PAGAR.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5B59-052C-439B-9F0C-0A352EAB624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99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293" indent="-286293">
              <a:buFont typeface="Wingdings" panose="05000000000000000000" pitchFamily="2" charset="2"/>
              <a:buChar char="ü"/>
            </a:pPr>
            <a:r>
              <a:rPr lang="pt-BR" sz="1600" dirty="0"/>
              <a:t>MAS O RESTOS A PAGAR É MUITO GRANDE, NÃO SÓ EM INVESTIMENTO.</a:t>
            </a:r>
          </a:p>
          <a:p>
            <a:pPr marL="286293" indent="-286293">
              <a:buFont typeface="Wingdings" panose="05000000000000000000" pitchFamily="2" charset="2"/>
              <a:buChar char="ü"/>
            </a:pPr>
            <a:r>
              <a:rPr lang="pt-BR" sz="1600" dirty="0"/>
              <a:t>É UM ORÇAMENTO PARALELO – DESPRESTIGIO AO CONGRESSO.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5B59-052C-439B-9F0C-0A352EAB62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293" indent="-286293" defTabSz="916137">
              <a:buFont typeface="Wingdings" panose="05000000000000000000" pitchFamily="2" charset="2"/>
              <a:buChar char="ü"/>
              <a:defRPr/>
            </a:pPr>
            <a:r>
              <a:rPr lang="pt-BR" sz="1400" b="1" u="sng" dirty="0"/>
              <a:t>VALORES ELEVADOS SEM PLANEJAMENTO E SEM TRANSPARÊNCIA</a:t>
            </a:r>
            <a:r>
              <a:rPr lang="pt-BR" sz="1400" dirty="0"/>
              <a:t>.</a:t>
            </a:r>
          </a:p>
          <a:p>
            <a:pPr marL="286293" indent="-286293" defTabSz="916137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GASTOS COM RENUNCIAS MAIORES QUE PROGRAMAS SOCIAIS.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5B59-052C-439B-9F0C-0A352EAB624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15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Apesar da alta carga tributária, o nível de despesas superou as receitas em 2014, o que provocou um déficit de R$ 32,5 bilhões.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 explicar agora o impacto fiscal das “pedaladas”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2014, o Governo iniciou</a:t>
            </a:r>
            <a:r>
              <a:rPr lang="pt-BR" sz="16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ano com uma expectativa de economia (superávit) de R$ 116 bilhões.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6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longo do ano o Congresso autorizou abatimentos no valor de R$ 161,7 bilhões,  chegando-se a uma meta de </a:t>
            </a:r>
            <a:r>
              <a:rPr lang="pt-BR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déficit primário de até R$ 45,7 bilhões.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6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esses abatimentos, o déficit primário, no valor de R$ 22,5 bilhões acabou ficando dentro da meta.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600" b="0" baseline="0" dirty="0" smtClean="0"/>
              <a:t>Além de outros fatores extraordinários, caso fossem computados os débitos junto aos agentes (pedalada de R$ 7,1 bilhões), o déficit subiria para R$ 29,6 bilhões. Isso representa uma distorção de </a:t>
            </a:r>
            <a:r>
              <a:rPr lang="pt-BR" sz="1600" b="0" u="sng" dirty="0" smtClean="0"/>
              <a:t>24% do resultado fiscal</a:t>
            </a:r>
            <a:r>
              <a:rPr lang="pt-BR" sz="1600" b="0" dirty="0" smtClean="0"/>
              <a:t>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600" b="0" baseline="0" dirty="0" smtClean="0"/>
              <a:t>Isso é muito. O Tribunal de Contas Europeu, por exemplo, utiliza o </a:t>
            </a:r>
            <a:r>
              <a:rPr lang="pt-BR" sz="1600" b="0" u="sng" baseline="0" dirty="0" smtClean="0"/>
              <a:t>parâmetro de tolerância de até 10% do resultado fiscal</a:t>
            </a:r>
            <a:r>
              <a:rPr lang="pt-BR" sz="1600" baseline="0" dirty="0" smtClean="0"/>
              <a:t>.  </a:t>
            </a:r>
            <a:endParaRPr lang="pt-BR" sz="1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5B59-052C-439B-9F0C-0A352EAB624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81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23892" y="3227973"/>
            <a:ext cx="7898882" cy="3032012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Times New Roman" pitchFamily="18" charset="0"/>
              </a:rPr>
              <a:t>O estudo focaliza a governança em políticas públicas e, ao mesmo tempo, o papel dos órgãos centrais de governo – como Casa Civil, Planejamento</a:t>
            </a:r>
            <a:r>
              <a:rPr lang="pt-BR" sz="2000" baseline="0" dirty="0" smtClean="0">
                <a:latin typeface="Times New Roman" pitchFamily="18" charset="0"/>
              </a:rPr>
              <a:t> e Fazenda – </a:t>
            </a:r>
            <a:r>
              <a:rPr lang="pt-BR" sz="2000" dirty="0" smtClean="0">
                <a:latin typeface="Times New Roman" pitchFamily="18" charset="0"/>
              </a:rPr>
              <a:t>para a promoção da boa governança</a:t>
            </a:r>
            <a:r>
              <a:rPr lang="pt-BR" sz="2000" baseline="0" dirty="0" smtClean="0">
                <a:latin typeface="Times New Roman" pitchFamily="18" charset="0"/>
              </a:rPr>
              <a:t> e da gestão pública. Parte-se, dessa forma, do pressuposto de que o fortalecimento da capacidade dos órgãos centrais pode se refletir na gestão das diversas políticas setoriais, maximizando os resultados do estudo. Nesse contexto, também se discutem os papeis do Congresso Nacional e dos órgãos de controle interno e externo, como CGU e TCU, compreendidos como entes primordiais da boa governança em um estado democrático.</a:t>
            </a:r>
            <a:endParaRPr lang="pt-BR" sz="2000" dirty="0" smtClean="0">
              <a:latin typeface="Times New Roman" pitchFamily="18" charset="0"/>
            </a:endParaRP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>
                <a:solidFill>
                  <a:srgbClr val="000000"/>
                </a:solidFill>
              </a:rPr>
              <a:pPr/>
              <a:t>18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239838" y="3328988"/>
            <a:ext cx="7397386" cy="3126896"/>
          </a:xfrm>
          <a:noFill/>
          <a:ln/>
        </p:spPr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19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4452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2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Título branc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229" y="-52388"/>
            <a:ext cx="9243647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000" y="2130436"/>
            <a:ext cx="77076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4000" y="4006800"/>
            <a:ext cx="6408000" cy="86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50D8-F93F-4B09-8534-2A5B3872CA92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0806-A15D-446B-8B32-374F22BB0C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40" y="273054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87BF-3C7B-457B-A3B0-AC71759FC6DA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D230-31F1-4B9C-ADD7-AF58599978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455F-4FD1-43F2-8E02-A317494F0599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E667-A83A-4AE0-A16F-E416F2DBD3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8FA6-7289-4EC0-AEFD-4F596E893FD6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5236-BB9A-4C84-BF53-20BDEF664D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3152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3FC8-10C3-4EE1-A0EF-48061D6A0392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A0D3-4FBF-4E84-944B-F698B0068E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8F60-8599-4471-B747-0070A9191804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E744-D6B8-4DB5-A7F5-C2B77913D4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3771-45DE-4C65-86DE-0B35BC79698E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21B4-CBB1-46AD-909B-7E217A078E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F2D5-2CCB-4E48-9668-3F0BC83E2F58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A737-D2CE-4449-B577-D6494B61E1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44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40" y="1600204"/>
            <a:ext cx="4044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BBC5-AD94-4B28-896A-A064DEEDE73F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8171-F146-497A-AD3F-36D0834592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7EFC-2BC3-4E19-B8B8-E7056D5DD39B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FDBB-D3AD-4C37-8793-332D040E21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4B41-7C31-4FC5-8267-DC79562C4E1C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C7EB-69DF-4793-96BA-DD36633CE6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164B-F8AE-48B7-9274-4F44D75028F6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5356-24AA-41C9-BE7A-F3B81F1115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40" y="273054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9A59-0873-4F9D-B88E-94A336C7AA8E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5706-E88A-480A-B57A-B2138A6047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4653-D9C1-436E-805E-2A2BC4F19A91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6EDA-91DA-4D2D-9FAC-93D72517EF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C4FC-AB5C-4B2F-A3C1-C4C58667CFA5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414D-830E-4D61-8998-58627C713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3152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3705-B137-4C14-B720-47ED10EA836E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35A7-457D-47A2-83A7-656CD355AD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002913-CE70-455B-9448-EE8D4206F38A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4D98B1-EBBD-4CC4-B1B5-E42D7AB848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20A3-BC86-49F7-BFC5-D23A71FDFC00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31250-536F-4445-B55C-4D9569AA72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4B5204-5C65-4A44-B081-3027B81FEEF0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AE21AC-833B-48BD-9437-056B03C610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5BDC32-4471-41F7-867E-7ED979398798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DDD4F-CEA0-427C-831C-8864A6EAA6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4005" y="1602000"/>
            <a:ext cx="7991475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0DD770-85CF-45A3-8648-1068793141C1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9DAF6-89BC-43F7-8487-959D072485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7E0FAE-08CC-4528-A77E-F5B3D425D8E3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07F004-7FD3-427A-A94C-A5A52F058E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4856E-7C0C-4F2F-BF74-505314CC253B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B4052-F1D1-407E-9634-DCAB166991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AF707-1B44-49F7-B50E-99D59C1A0B36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3A958-B0EB-4741-B441-7311AC66C6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D6FEEA-391D-43F0-8CE3-3EB485EB34E6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BED81E-EF50-4A65-B584-9BE6032EBC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8F7342-9386-482F-9492-FAD7C44CA345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2E2BE-A7C2-4FE5-8733-924960C5CC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D81256-5BD2-4CD3-8A7E-19ADC8C0D7CB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F5BC0-13B1-40F1-86BC-C1AE1CCADF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46FE-CB49-4602-826B-F50A0AF44731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AB5E-FADD-4E6A-933C-CA2EC9BB55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9893-2CE6-4160-9853-633197C440DC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6332-15BD-45C1-B8FC-3147C64EB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EF7D-BBF8-4637-88D0-A723C82ED043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355E-9FD7-4737-B9EE-4114978639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44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40" y="1600204"/>
            <a:ext cx="4044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A146-1336-48B6-B753-B5A6BB902B3D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6DB7-53AF-4311-9F01-61ABC03FB7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405E-38E1-4DA0-B278-B1687E77454B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986-BED3-45AE-B3F4-FD3A1BC9FB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4C41-A046-4DDC-B651-247C52C0EB7E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7AC4-29A9-4E72-A920-D54647FDC9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Mestre branco.w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9903" y="-52388"/>
            <a:ext cx="9253904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23853" y="474670"/>
            <a:ext cx="655173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84336" y="1600200"/>
            <a:ext cx="7990742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39" r:id="rId2"/>
    <p:sldLayoutId id="214748394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AC605B-B425-4A85-A751-2A6854B48B78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1F7F53-6D0E-43BD-8824-12E8389EE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ED02D3-8FAD-4A43-815E-6FBA3F090874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17936-A132-40AB-BB84-59CDAA088D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6D33D-AF0C-45DE-B20F-526BDD5081D6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A80A8D-1F81-4078-939B-0D4FF9F1BA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8512" y="820271"/>
            <a:ext cx="8049491" cy="2124635"/>
          </a:xfr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10000"/>
              </a:lnSpc>
            </a:pPr>
            <a:r>
              <a:rPr lang="pt-BR" b="1" spc="50" dirty="0" smtClean="0">
                <a:ln w="1143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Desafios para os órgãos de</a:t>
            </a:r>
            <a:r>
              <a:rPr lang="pt-BR" sz="7200" b="1" spc="50" dirty="0" smtClean="0">
                <a:ln w="1143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pt-BR" sz="9800" b="1" spc="50" dirty="0" smtClean="0">
                <a:ln w="11430"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Gestão Fiscal</a:t>
            </a:r>
            <a:endParaRPr lang="pt-BR" sz="9800" b="1" spc="50" dirty="0">
              <a:ln w="11430"/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179701" y="4733364"/>
            <a:ext cx="8787113" cy="14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cap="none" spc="50" normalizeH="0" baseline="0" noProof="0" dirty="0" smtClean="0">
                <a:ln w="11430"/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LEONARDO ALBERNAZ</a:t>
            </a:r>
            <a:endParaRPr kumimoji="0" lang="pt-BR" sz="2400" i="0" u="none" strike="noStrike" kern="1200" cap="none" spc="50" normalizeH="0" noProof="0" dirty="0" smtClean="0">
              <a:ln w="11430"/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spc="50" noProof="0" dirty="0" smtClean="0">
                <a:ln w="11430"/>
                <a:latin typeface="+mj-lt"/>
                <a:ea typeface="+mj-ea"/>
                <a:cs typeface="+mj-cs"/>
              </a:rPr>
              <a:t>Secretário de </a:t>
            </a:r>
            <a:r>
              <a:rPr lang="pt-BR" sz="2400" spc="50" noProof="0" dirty="0" err="1" smtClean="0">
                <a:ln w="11430"/>
                <a:latin typeface="+mj-lt"/>
                <a:ea typeface="+mj-ea"/>
                <a:cs typeface="+mj-cs"/>
              </a:rPr>
              <a:t>Macroavaliação</a:t>
            </a:r>
            <a:r>
              <a:rPr lang="pt-BR" sz="2400" spc="50" noProof="0" dirty="0" smtClean="0">
                <a:ln w="11430"/>
                <a:latin typeface="+mj-lt"/>
                <a:ea typeface="+mj-ea"/>
                <a:cs typeface="+mj-cs"/>
              </a:rPr>
              <a:t> Governamental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spc="50" dirty="0" smtClean="0">
                <a:ln w="11430"/>
                <a:latin typeface="+mj-lt"/>
                <a:ea typeface="+mj-ea"/>
                <a:cs typeface="+mj-cs"/>
              </a:rPr>
              <a:t>Tribunal de Contas da União</a:t>
            </a:r>
            <a:endParaRPr kumimoji="0" lang="pt-BR" sz="2400" i="0" u="none" strike="noStrike" kern="1200" cap="none" spc="50" normalizeH="0" baseline="0" noProof="0" dirty="0">
              <a:ln w="11430"/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48512" y="2952647"/>
            <a:ext cx="8049491" cy="116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1200" normalizeH="0" baseline="0" noProof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Perspectivas para o Fortalecimento </a:t>
            </a:r>
          </a:p>
          <a:p>
            <a:pPr marL="0" marR="0" lvl="0" indent="0" algn="ctr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d</a:t>
            </a:r>
            <a:r>
              <a:rPr kumimoji="0" lang="pt-BR" sz="3600" i="0" u="none" strike="noStrike" kern="1200" normalizeH="0" baseline="0" noProof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as Instituições</a:t>
            </a:r>
            <a:r>
              <a:rPr kumimoji="0" lang="pt-BR" sz="3600" i="0" u="none" strike="noStrike" kern="1200" normalizeH="0" noProof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 Públicas</a:t>
            </a:r>
            <a:endParaRPr kumimoji="0" lang="pt-BR" sz="3600" i="0" u="none" strike="noStrike" kern="1200" normalizeH="0" baseline="0" noProof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215153" y="272863"/>
            <a:ext cx="8715375" cy="14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36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O Superávit Fiscal, em queda nos últimos </a:t>
            </a:r>
            <a:r>
              <a:rPr lang="pt-BR" sz="3600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2 </a:t>
            </a:r>
            <a:r>
              <a:rPr lang="pt-BR" sz="36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anos, </a:t>
            </a:r>
            <a:r>
              <a:rPr lang="pt-BR" sz="3600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transformou-se </a:t>
            </a:r>
            <a:r>
              <a:rPr lang="pt-BR" sz="36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em déficit em 2014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>
                <a:latin typeface="+mn-lt"/>
                <a:ea typeface="+mj-ea"/>
                <a:cs typeface="+mj-cs"/>
              </a:rPr>
              <a:t>(União, Estados, DF e </a:t>
            </a:r>
            <a:r>
              <a:rPr lang="pt-BR" sz="2400" dirty="0" smtClean="0">
                <a:latin typeface="+mn-lt"/>
                <a:ea typeface="+mj-ea"/>
                <a:cs typeface="+mj-cs"/>
              </a:rPr>
              <a:t>Municípios / % PIB)</a:t>
            </a:r>
            <a:endParaRPr lang="pt-BR" sz="3600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Gráfico 3" title="superávi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224602"/>
              </p:ext>
            </p:extLst>
          </p:nvPr>
        </p:nvGraphicFramePr>
        <p:xfrm>
          <a:off x="247650" y="1909482"/>
          <a:ext cx="8429625" cy="366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352621" y="5970245"/>
            <a:ext cx="179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Banco Central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497541" y="5229785"/>
            <a:ext cx="6266330" cy="8002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União apresentou, em 2014, déficit primário de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R$ 22,5 bilhões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0,41% do </a:t>
            </a:r>
            <a:r>
              <a:rPr lang="pt-BR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PIB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30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56120" y="3032129"/>
            <a:ext cx="826249" cy="146689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634940" y="2306619"/>
            <a:ext cx="823511" cy="21924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 dirty="0"/>
          </a:p>
        </p:txBody>
      </p:sp>
      <p:sp>
        <p:nvSpPr>
          <p:cNvPr id="11" name="Retângulo 10"/>
          <p:cNvSpPr/>
          <p:nvPr/>
        </p:nvSpPr>
        <p:spPr>
          <a:xfrm flipV="1">
            <a:off x="4258185" y="4530103"/>
            <a:ext cx="811340" cy="473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919676" y="4530103"/>
            <a:ext cx="828111" cy="8185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418757" y="4605785"/>
            <a:ext cx="8262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eia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Rectangle 54"/>
          <p:cNvSpPr>
            <a:spLocks noChangeArrowheads="1"/>
          </p:cNvSpPr>
          <p:nvPr/>
        </p:nvSpPr>
        <p:spPr bwMode="auto">
          <a:xfrm>
            <a:off x="1313417" y="4605786"/>
            <a:ext cx="1512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Abatimento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Desonerações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PAC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186217" y="4499025"/>
            <a:ext cx="5479481" cy="34289"/>
          </a:xfrm>
          <a:prstGeom prst="rect">
            <a:avLst/>
          </a:prstGeom>
          <a:solidFill>
            <a:srgbClr val="000000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pt-BR"/>
          </a:p>
        </p:txBody>
      </p:sp>
      <p:sp>
        <p:nvSpPr>
          <p:cNvPr id="21" name="Freeform 61"/>
          <p:cNvSpPr>
            <a:spLocks noEditPoints="1"/>
          </p:cNvSpPr>
          <p:nvPr/>
        </p:nvSpPr>
        <p:spPr bwMode="auto">
          <a:xfrm>
            <a:off x="3969005" y="2070358"/>
            <a:ext cx="42489" cy="2728956"/>
          </a:xfrm>
          <a:custGeom>
            <a:avLst/>
            <a:gdLst>
              <a:gd name="T0" fmla="*/ 7620 w 12"/>
              <a:gd name="T1" fmla="*/ 3460750 h 5450"/>
              <a:gd name="T2" fmla="*/ 7620 w 12"/>
              <a:gd name="T3" fmla="*/ 3305175 h 5450"/>
              <a:gd name="T4" fmla="*/ 0 w 12"/>
              <a:gd name="T5" fmla="*/ 3215640 h 5450"/>
              <a:gd name="T6" fmla="*/ 0 w 12"/>
              <a:gd name="T7" fmla="*/ 3190875 h 5450"/>
              <a:gd name="T8" fmla="*/ 0 w 12"/>
              <a:gd name="T9" fmla="*/ 3190875 h 5450"/>
              <a:gd name="T10" fmla="*/ 7620 w 12"/>
              <a:gd name="T11" fmla="*/ 3100705 h 5450"/>
              <a:gd name="T12" fmla="*/ 7620 w 12"/>
              <a:gd name="T13" fmla="*/ 2945130 h 5450"/>
              <a:gd name="T14" fmla="*/ 0 w 12"/>
              <a:gd name="T15" fmla="*/ 2855595 h 5450"/>
              <a:gd name="T16" fmla="*/ 0 w 12"/>
              <a:gd name="T17" fmla="*/ 2830830 h 5450"/>
              <a:gd name="T18" fmla="*/ 0 w 12"/>
              <a:gd name="T19" fmla="*/ 2830830 h 5450"/>
              <a:gd name="T20" fmla="*/ 7620 w 12"/>
              <a:gd name="T21" fmla="*/ 2740660 h 5450"/>
              <a:gd name="T22" fmla="*/ 7620 w 12"/>
              <a:gd name="T23" fmla="*/ 2585085 h 5450"/>
              <a:gd name="T24" fmla="*/ 0 w 12"/>
              <a:gd name="T25" fmla="*/ 2494915 h 5450"/>
              <a:gd name="T26" fmla="*/ 0 w 12"/>
              <a:gd name="T27" fmla="*/ 2470785 h 5450"/>
              <a:gd name="T28" fmla="*/ 0 w 12"/>
              <a:gd name="T29" fmla="*/ 2470785 h 5450"/>
              <a:gd name="T30" fmla="*/ 7620 w 12"/>
              <a:gd name="T31" fmla="*/ 2380615 h 5450"/>
              <a:gd name="T32" fmla="*/ 7620 w 12"/>
              <a:gd name="T33" fmla="*/ 2225675 h 5450"/>
              <a:gd name="T34" fmla="*/ 0 w 12"/>
              <a:gd name="T35" fmla="*/ 2135505 h 5450"/>
              <a:gd name="T36" fmla="*/ 0 w 12"/>
              <a:gd name="T37" fmla="*/ 2110740 h 5450"/>
              <a:gd name="T38" fmla="*/ 0 w 12"/>
              <a:gd name="T39" fmla="*/ 2110740 h 5450"/>
              <a:gd name="T40" fmla="*/ 7620 w 12"/>
              <a:gd name="T41" fmla="*/ 2020570 h 5450"/>
              <a:gd name="T42" fmla="*/ 7620 w 12"/>
              <a:gd name="T43" fmla="*/ 1865630 h 5450"/>
              <a:gd name="T44" fmla="*/ 0 w 12"/>
              <a:gd name="T45" fmla="*/ 1775460 h 5450"/>
              <a:gd name="T46" fmla="*/ 0 w 12"/>
              <a:gd name="T47" fmla="*/ 1750695 h 5450"/>
              <a:gd name="T48" fmla="*/ 0 w 12"/>
              <a:gd name="T49" fmla="*/ 1750695 h 5450"/>
              <a:gd name="T50" fmla="*/ 7620 w 12"/>
              <a:gd name="T51" fmla="*/ 1661160 h 5450"/>
              <a:gd name="T52" fmla="*/ 7620 w 12"/>
              <a:gd name="T53" fmla="*/ 1504950 h 5450"/>
              <a:gd name="T54" fmla="*/ 0 w 12"/>
              <a:gd name="T55" fmla="*/ 1415415 h 5450"/>
              <a:gd name="T56" fmla="*/ 0 w 12"/>
              <a:gd name="T57" fmla="*/ 1390650 h 5450"/>
              <a:gd name="T58" fmla="*/ 0 w 12"/>
              <a:gd name="T59" fmla="*/ 1390650 h 5450"/>
              <a:gd name="T60" fmla="*/ 7620 w 12"/>
              <a:gd name="T61" fmla="*/ 1301115 h 5450"/>
              <a:gd name="T62" fmla="*/ 7620 w 12"/>
              <a:gd name="T63" fmla="*/ 1145540 h 5450"/>
              <a:gd name="T64" fmla="*/ 0 w 12"/>
              <a:gd name="T65" fmla="*/ 1055370 h 5450"/>
              <a:gd name="T66" fmla="*/ 0 w 12"/>
              <a:gd name="T67" fmla="*/ 1030605 h 5450"/>
              <a:gd name="T68" fmla="*/ 0 w 12"/>
              <a:gd name="T69" fmla="*/ 1030605 h 5450"/>
              <a:gd name="T70" fmla="*/ 7620 w 12"/>
              <a:gd name="T71" fmla="*/ 940435 h 5450"/>
              <a:gd name="T72" fmla="*/ 7620 w 12"/>
              <a:gd name="T73" fmla="*/ 785495 h 5450"/>
              <a:gd name="T74" fmla="*/ 0 w 12"/>
              <a:gd name="T75" fmla="*/ 695325 h 5450"/>
              <a:gd name="T76" fmla="*/ 0 w 12"/>
              <a:gd name="T77" fmla="*/ 671195 h 5450"/>
              <a:gd name="T78" fmla="*/ 0 w 12"/>
              <a:gd name="T79" fmla="*/ 671195 h 5450"/>
              <a:gd name="T80" fmla="*/ 7620 w 12"/>
              <a:gd name="T81" fmla="*/ 580390 h 5450"/>
              <a:gd name="T82" fmla="*/ 7620 w 12"/>
              <a:gd name="T83" fmla="*/ 425450 h 5450"/>
              <a:gd name="T84" fmla="*/ 0 w 12"/>
              <a:gd name="T85" fmla="*/ 335280 h 5450"/>
              <a:gd name="T86" fmla="*/ 0 w 12"/>
              <a:gd name="T87" fmla="*/ 311150 h 5450"/>
              <a:gd name="T88" fmla="*/ 0 w 12"/>
              <a:gd name="T89" fmla="*/ 311150 h 5450"/>
              <a:gd name="T90" fmla="*/ 7620 w 12"/>
              <a:gd name="T91" fmla="*/ 220980 h 5450"/>
              <a:gd name="T92" fmla="*/ 7620 w 12"/>
              <a:gd name="T93" fmla="*/ 65405 h 5450"/>
              <a:gd name="T94" fmla="*/ 0 w 12"/>
              <a:gd name="T95" fmla="*/ 0 h 54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" h="5450">
                <a:moveTo>
                  <a:pt x="0" y="5450"/>
                </a:moveTo>
                <a:lnTo>
                  <a:pt x="0" y="5347"/>
                </a:lnTo>
                <a:lnTo>
                  <a:pt x="12" y="5347"/>
                </a:lnTo>
                <a:lnTo>
                  <a:pt x="12" y="5450"/>
                </a:lnTo>
                <a:lnTo>
                  <a:pt x="0" y="5450"/>
                </a:lnTo>
                <a:close/>
                <a:moveTo>
                  <a:pt x="0" y="5308"/>
                </a:moveTo>
                <a:lnTo>
                  <a:pt x="0" y="5205"/>
                </a:lnTo>
                <a:lnTo>
                  <a:pt x="12" y="5205"/>
                </a:lnTo>
                <a:lnTo>
                  <a:pt x="12" y="5308"/>
                </a:lnTo>
                <a:lnTo>
                  <a:pt x="0" y="5308"/>
                </a:lnTo>
                <a:close/>
                <a:moveTo>
                  <a:pt x="0" y="5167"/>
                </a:moveTo>
                <a:lnTo>
                  <a:pt x="0" y="5064"/>
                </a:lnTo>
                <a:lnTo>
                  <a:pt x="12" y="5064"/>
                </a:lnTo>
                <a:lnTo>
                  <a:pt x="12" y="5167"/>
                </a:lnTo>
                <a:lnTo>
                  <a:pt x="0" y="5167"/>
                </a:lnTo>
                <a:close/>
                <a:moveTo>
                  <a:pt x="0" y="5025"/>
                </a:moveTo>
                <a:lnTo>
                  <a:pt x="0" y="4921"/>
                </a:lnTo>
                <a:lnTo>
                  <a:pt x="12" y="4921"/>
                </a:lnTo>
                <a:lnTo>
                  <a:pt x="12" y="5025"/>
                </a:lnTo>
                <a:lnTo>
                  <a:pt x="0" y="5025"/>
                </a:lnTo>
                <a:close/>
                <a:moveTo>
                  <a:pt x="0" y="4883"/>
                </a:moveTo>
                <a:lnTo>
                  <a:pt x="0" y="4780"/>
                </a:lnTo>
                <a:lnTo>
                  <a:pt x="12" y="4780"/>
                </a:lnTo>
                <a:lnTo>
                  <a:pt x="12" y="4883"/>
                </a:lnTo>
                <a:lnTo>
                  <a:pt x="0" y="4883"/>
                </a:lnTo>
                <a:close/>
                <a:moveTo>
                  <a:pt x="0" y="4741"/>
                </a:moveTo>
                <a:lnTo>
                  <a:pt x="0" y="4638"/>
                </a:lnTo>
                <a:lnTo>
                  <a:pt x="12" y="4638"/>
                </a:lnTo>
                <a:lnTo>
                  <a:pt x="12" y="4741"/>
                </a:lnTo>
                <a:lnTo>
                  <a:pt x="0" y="4741"/>
                </a:lnTo>
                <a:close/>
                <a:moveTo>
                  <a:pt x="0" y="4600"/>
                </a:moveTo>
                <a:lnTo>
                  <a:pt x="0" y="4497"/>
                </a:lnTo>
                <a:lnTo>
                  <a:pt x="12" y="4497"/>
                </a:lnTo>
                <a:lnTo>
                  <a:pt x="12" y="4600"/>
                </a:lnTo>
                <a:lnTo>
                  <a:pt x="0" y="4600"/>
                </a:lnTo>
                <a:close/>
                <a:moveTo>
                  <a:pt x="0" y="4458"/>
                </a:moveTo>
                <a:lnTo>
                  <a:pt x="0" y="4355"/>
                </a:lnTo>
                <a:lnTo>
                  <a:pt x="12" y="4355"/>
                </a:lnTo>
                <a:lnTo>
                  <a:pt x="12" y="4458"/>
                </a:lnTo>
                <a:lnTo>
                  <a:pt x="0" y="4458"/>
                </a:lnTo>
                <a:close/>
                <a:moveTo>
                  <a:pt x="0" y="4316"/>
                </a:moveTo>
                <a:lnTo>
                  <a:pt x="0" y="4213"/>
                </a:lnTo>
                <a:lnTo>
                  <a:pt x="12" y="4213"/>
                </a:lnTo>
                <a:lnTo>
                  <a:pt x="12" y="4316"/>
                </a:lnTo>
                <a:lnTo>
                  <a:pt x="0" y="4316"/>
                </a:lnTo>
                <a:close/>
                <a:moveTo>
                  <a:pt x="0" y="4175"/>
                </a:moveTo>
                <a:lnTo>
                  <a:pt x="0" y="4071"/>
                </a:lnTo>
                <a:lnTo>
                  <a:pt x="12" y="4071"/>
                </a:lnTo>
                <a:lnTo>
                  <a:pt x="12" y="4175"/>
                </a:lnTo>
                <a:lnTo>
                  <a:pt x="0" y="4175"/>
                </a:lnTo>
                <a:close/>
                <a:moveTo>
                  <a:pt x="0" y="4032"/>
                </a:moveTo>
                <a:lnTo>
                  <a:pt x="0" y="3929"/>
                </a:lnTo>
                <a:lnTo>
                  <a:pt x="12" y="3929"/>
                </a:lnTo>
                <a:lnTo>
                  <a:pt x="12" y="4032"/>
                </a:lnTo>
                <a:lnTo>
                  <a:pt x="0" y="4032"/>
                </a:lnTo>
                <a:close/>
                <a:moveTo>
                  <a:pt x="0" y="3891"/>
                </a:moveTo>
                <a:lnTo>
                  <a:pt x="0" y="3788"/>
                </a:lnTo>
                <a:lnTo>
                  <a:pt x="12" y="3788"/>
                </a:lnTo>
                <a:lnTo>
                  <a:pt x="12" y="3891"/>
                </a:lnTo>
                <a:lnTo>
                  <a:pt x="0" y="3891"/>
                </a:lnTo>
                <a:close/>
                <a:moveTo>
                  <a:pt x="0" y="3749"/>
                </a:moveTo>
                <a:lnTo>
                  <a:pt x="0" y="3646"/>
                </a:lnTo>
                <a:lnTo>
                  <a:pt x="12" y="3646"/>
                </a:lnTo>
                <a:lnTo>
                  <a:pt x="12" y="3749"/>
                </a:lnTo>
                <a:lnTo>
                  <a:pt x="0" y="3749"/>
                </a:lnTo>
                <a:close/>
                <a:moveTo>
                  <a:pt x="0" y="3608"/>
                </a:moveTo>
                <a:lnTo>
                  <a:pt x="0" y="3505"/>
                </a:lnTo>
                <a:lnTo>
                  <a:pt x="12" y="3505"/>
                </a:lnTo>
                <a:lnTo>
                  <a:pt x="12" y="3608"/>
                </a:lnTo>
                <a:lnTo>
                  <a:pt x="0" y="3608"/>
                </a:lnTo>
                <a:close/>
                <a:moveTo>
                  <a:pt x="0" y="3466"/>
                </a:moveTo>
                <a:lnTo>
                  <a:pt x="0" y="3363"/>
                </a:lnTo>
                <a:lnTo>
                  <a:pt x="12" y="3363"/>
                </a:lnTo>
                <a:lnTo>
                  <a:pt x="12" y="3466"/>
                </a:lnTo>
                <a:lnTo>
                  <a:pt x="0" y="3466"/>
                </a:lnTo>
                <a:close/>
                <a:moveTo>
                  <a:pt x="0" y="3324"/>
                </a:moveTo>
                <a:lnTo>
                  <a:pt x="0" y="3221"/>
                </a:lnTo>
                <a:lnTo>
                  <a:pt x="12" y="3221"/>
                </a:lnTo>
                <a:lnTo>
                  <a:pt x="12" y="3324"/>
                </a:lnTo>
                <a:lnTo>
                  <a:pt x="0" y="3324"/>
                </a:lnTo>
                <a:close/>
                <a:moveTo>
                  <a:pt x="0" y="3182"/>
                </a:moveTo>
                <a:lnTo>
                  <a:pt x="0" y="3079"/>
                </a:lnTo>
                <a:lnTo>
                  <a:pt x="12" y="3079"/>
                </a:lnTo>
                <a:lnTo>
                  <a:pt x="12" y="3182"/>
                </a:lnTo>
                <a:lnTo>
                  <a:pt x="0" y="3182"/>
                </a:lnTo>
                <a:close/>
                <a:moveTo>
                  <a:pt x="0" y="3040"/>
                </a:moveTo>
                <a:lnTo>
                  <a:pt x="0" y="2938"/>
                </a:lnTo>
                <a:lnTo>
                  <a:pt x="12" y="2938"/>
                </a:lnTo>
                <a:lnTo>
                  <a:pt x="12" y="3040"/>
                </a:lnTo>
                <a:lnTo>
                  <a:pt x="0" y="3040"/>
                </a:lnTo>
                <a:close/>
                <a:moveTo>
                  <a:pt x="0" y="2899"/>
                </a:moveTo>
                <a:lnTo>
                  <a:pt x="0" y="2796"/>
                </a:lnTo>
                <a:lnTo>
                  <a:pt x="12" y="2796"/>
                </a:lnTo>
                <a:lnTo>
                  <a:pt x="12" y="2899"/>
                </a:lnTo>
                <a:lnTo>
                  <a:pt x="0" y="2899"/>
                </a:lnTo>
                <a:close/>
                <a:moveTo>
                  <a:pt x="0" y="2757"/>
                </a:moveTo>
                <a:lnTo>
                  <a:pt x="0" y="2654"/>
                </a:lnTo>
                <a:lnTo>
                  <a:pt x="12" y="2654"/>
                </a:lnTo>
                <a:lnTo>
                  <a:pt x="12" y="2757"/>
                </a:lnTo>
                <a:lnTo>
                  <a:pt x="0" y="2757"/>
                </a:lnTo>
                <a:close/>
                <a:moveTo>
                  <a:pt x="0" y="2616"/>
                </a:moveTo>
                <a:lnTo>
                  <a:pt x="0" y="2512"/>
                </a:lnTo>
                <a:lnTo>
                  <a:pt x="12" y="2512"/>
                </a:lnTo>
                <a:lnTo>
                  <a:pt x="12" y="2616"/>
                </a:lnTo>
                <a:lnTo>
                  <a:pt x="0" y="2616"/>
                </a:lnTo>
                <a:close/>
                <a:moveTo>
                  <a:pt x="0" y="2473"/>
                </a:moveTo>
                <a:lnTo>
                  <a:pt x="0" y="2370"/>
                </a:lnTo>
                <a:lnTo>
                  <a:pt x="12" y="2370"/>
                </a:lnTo>
                <a:lnTo>
                  <a:pt x="12" y="2473"/>
                </a:lnTo>
                <a:lnTo>
                  <a:pt x="0" y="2473"/>
                </a:lnTo>
                <a:close/>
                <a:moveTo>
                  <a:pt x="0" y="2332"/>
                </a:moveTo>
                <a:lnTo>
                  <a:pt x="0" y="2229"/>
                </a:lnTo>
                <a:lnTo>
                  <a:pt x="12" y="2229"/>
                </a:lnTo>
                <a:lnTo>
                  <a:pt x="12" y="2332"/>
                </a:lnTo>
                <a:lnTo>
                  <a:pt x="0" y="2332"/>
                </a:lnTo>
                <a:close/>
                <a:moveTo>
                  <a:pt x="0" y="2190"/>
                </a:moveTo>
                <a:lnTo>
                  <a:pt x="0" y="2087"/>
                </a:lnTo>
                <a:lnTo>
                  <a:pt x="12" y="2087"/>
                </a:lnTo>
                <a:lnTo>
                  <a:pt x="12" y="2190"/>
                </a:lnTo>
                <a:lnTo>
                  <a:pt x="0" y="2190"/>
                </a:lnTo>
                <a:close/>
                <a:moveTo>
                  <a:pt x="0" y="2049"/>
                </a:moveTo>
                <a:lnTo>
                  <a:pt x="0" y="1946"/>
                </a:lnTo>
                <a:lnTo>
                  <a:pt x="12" y="1946"/>
                </a:lnTo>
                <a:lnTo>
                  <a:pt x="12" y="2049"/>
                </a:lnTo>
                <a:lnTo>
                  <a:pt x="0" y="2049"/>
                </a:lnTo>
                <a:close/>
                <a:moveTo>
                  <a:pt x="0" y="1907"/>
                </a:moveTo>
                <a:lnTo>
                  <a:pt x="0" y="1804"/>
                </a:lnTo>
                <a:lnTo>
                  <a:pt x="12" y="1804"/>
                </a:lnTo>
                <a:lnTo>
                  <a:pt x="12" y="1907"/>
                </a:lnTo>
                <a:lnTo>
                  <a:pt x="0" y="1907"/>
                </a:lnTo>
                <a:close/>
                <a:moveTo>
                  <a:pt x="0" y="1765"/>
                </a:moveTo>
                <a:lnTo>
                  <a:pt x="0" y="1662"/>
                </a:lnTo>
                <a:lnTo>
                  <a:pt x="12" y="1662"/>
                </a:lnTo>
                <a:lnTo>
                  <a:pt x="12" y="1765"/>
                </a:lnTo>
                <a:lnTo>
                  <a:pt x="0" y="1765"/>
                </a:lnTo>
                <a:close/>
                <a:moveTo>
                  <a:pt x="0" y="1623"/>
                </a:moveTo>
                <a:lnTo>
                  <a:pt x="0" y="1520"/>
                </a:lnTo>
                <a:lnTo>
                  <a:pt x="12" y="1520"/>
                </a:lnTo>
                <a:lnTo>
                  <a:pt x="12" y="1623"/>
                </a:lnTo>
                <a:lnTo>
                  <a:pt x="0" y="1623"/>
                </a:lnTo>
                <a:close/>
                <a:moveTo>
                  <a:pt x="0" y="1481"/>
                </a:moveTo>
                <a:lnTo>
                  <a:pt x="0" y="1378"/>
                </a:lnTo>
                <a:lnTo>
                  <a:pt x="12" y="1378"/>
                </a:lnTo>
                <a:lnTo>
                  <a:pt x="12" y="1481"/>
                </a:lnTo>
                <a:lnTo>
                  <a:pt x="0" y="1481"/>
                </a:lnTo>
                <a:close/>
                <a:moveTo>
                  <a:pt x="0" y="1340"/>
                </a:moveTo>
                <a:lnTo>
                  <a:pt x="0" y="1237"/>
                </a:lnTo>
                <a:lnTo>
                  <a:pt x="12" y="1237"/>
                </a:lnTo>
                <a:lnTo>
                  <a:pt x="12" y="1340"/>
                </a:lnTo>
                <a:lnTo>
                  <a:pt x="0" y="1340"/>
                </a:lnTo>
                <a:close/>
                <a:moveTo>
                  <a:pt x="0" y="1198"/>
                </a:moveTo>
                <a:lnTo>
                  <a:pt x="0" y="1095"/>
                </a:lnTo>
                <a:lnTo>
                  <a:pt x="12" y="1095"/>
                </a:lnTo>
                <a:lnTo>
                  <a:pt x="12" y="1198"/>
                </a:lnTo>
                <a:lnTo>
                  <a:pt x="0" y="1198"/>
                </a:lnTo>
                <a:close/>
                <a:moveTo>
                  <a:pt x="0" y="1057"/>
                </a:moveTo>
                <a:lnTo>
                  <a:pt x="0" y="954"/>
                </a:lnTo>
                <a:lnTo>
                  <a:pt x="12" y="954"/>
                </a:lnTo>
                <a:lnTo>
                  <a:pt x="12" y="1057"/>
                </a:lnTo>
                <a:lnTo>
                  <a:pt x="0" y="1057"/>
                </a:lnTo>
                <a:close/>
                <a:moveTo>
                  <a:pt x="0" y="914"/>
                </a:moveTo>
                <a:lnTo>
                  <a:pt x="0" y="811"/>
                </a:lnTo>
                <a:lnTo>
                  <a:pt x="12" y="811"/>
                </a:lnTo>
                <a:lnTo>
                  <a:pt x="12" y="914"/>
                </a:lnTo>
                <a:lnTo>
                  <a:pt x="0" y="914"/>
                </a:lnTo>
                <a:close/>
                <a:moveTo>
                  <a:pt x="0" y="773"/>
                </a:moveTo>
                <a:lnTo>
                  <a:pt x="0" y="670"/>
                </a:lnTo>
                <a:lnTo>
                  <a:pt x="12" y="670"/>
                </a:lnTo>
                <a:lnTo>
                  <a:pt x="12" y="773"/>
                </a:lnTo>
                <a:lnTo>
                  <a:pt x="0" y="773"/>
                </a:lnTo>
                <a:close/>
                <a:moveTo>
                  <a:pt x="0" y="631"/>
                </a:moveTo>
                <a:lnTo>
                  <a:pt x="0" y="528"/>
                </a:lnTo>
                <a:lnTo>
                  <a:pt x="12" y="528"/>
                </a:lnTo>
                <a:lnTo>
                  <a:pt x="12" y="631"/>
                </a:lnTo>
                <a:lnTo>
                  <a:pt x="0" y="631"/>
                </a:lnTo>
                <a:close/>
                <a:moveTo>
                  <a:pt x="0" y="490"/>
                </a:moveTo>
                <a:lnTo>
                  <a:pt x="0" y="387"/>
                </a:lnTo>
                <a:lnTo>
                  <a:pt x="12" y="387"/>
                </a:lnTo>
                <a:lnTo>
                  <a:pt x="12" y="490"/>
                </a:lnTo>
                <a:lnTo>
                  <a:pt x="0" y="490"/>
                </a:lnTo>
                <a:close/>
                <a:moveTo>
                  <a:pt x="0" y="348"/>
                </a:moveTo>
                <a:lnTo>
                  <a:pt x="0" y="245"/>
                </a:lnTo>
                <a:lnTo>
                  <a:pt x="12" y="245"/>
                </a:lnTo>
                <a:lnTo>
                  <a:pt x="12" y="348"/>
                </a:lnTo>
                <a:lnTo>
                  <a:pt x="0" y="348"/>
                </a:lnTo>
                <a:close/>
                <a:moveTo>
                  <a:pt x="0" y="206"/>
                </a:moveTo>
                <a:lnTo>
                  <a:pt x="0" y="103"/>
                </a:lnTo>
                <a:lnTo>
                  <a:pt x="12" y="103"/>
                </a:lnTo>
                <a:lnTo>
                  <a:pt x="12" y="206"/>
                </a:lnTo>
                <a:lnTo>
                  <a:pt x="0" y="206"/>
                </a:lnTo>
                <a:close/>
                <a:moveTo>
                  <a:pt x="0" y="64"/>
                </a:moveTo>
                <a:lnTo>
                  <a:pt x="0" y="0"/>
                </a:lnTo>
                <a:lnTo>
                  <a:pt x="12" y="0"/>
                </a:lnTo>
                <a:lnTo>
                  <a:pt x="12" y="64"/>
                </a:lnTo>
                <a:lnTo>
                  <a:pt x="0" y="64"/>
                </a:lnTo>
                <a:close/>
              </a:path>
            </a:pathLst>
          </a:custGeom>
          <a:solidFill>
            <a:srgbClr val="7F7F7F"/>
          </a:solidFill>
          <a:ln w="635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pt-BR"/>
          </a:p>
        </p:txBody>
      </p:sp>
      <p:sp>
        <p:nvSpPr>
          <p:cNvPr id="22" name="Rectangle 62"/>
          <p:cNvSpPr>
            <a:spLocks noChangeArrowheads="1"/>
          </p:cNvSpPr>
          <p:nvPr/>
        </p:nvSpPr>
        <p:spPr bwMode="auto">
          <a:xfrm>
            <a:off x="293793" y="2513919"/>
            <a:ext cx="11768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Bef>
                <a:spcPts val="214"/>
              </a:spcBef>
              <a:spcAft>
                <a:spcPts val="214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116,1 bi</a:t>
            </a:r>
            <a:endParaRPr lang="pt-B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Rectangle 63"/>
          <p:cNvSpPr>
            <a:spLocks noChangeArrowheads="1"/>
          </p:cNvSpPr>
          <p:nvPr/>
        </p:nvSpPr>
        <p:spPr bwMode="auto">
          <a:xfrm>
            <a:off x="1443732" y="1765550"/>
            <a:ext cx="1188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Bef>
                <a:spcPts val="214"/>
              </a:spcBef>
              <a:spcAft>
                <a:spcPts val="214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161,7 bi</a:t>
            </a:r>
            <a:endParaRPr lang="pt-B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4" name="Rectangle 64"/>
          <p:cNvSpPr>
            <a:spLocks noChangeArrowheads="1"/>
          </p:cNvSpPr>
          <p:nvPr/>
        </p:nvSpPr>
        <p:spPr bwMode="auto">
          <a:xfrm>
            <a:off x="2712866" y="4033769"/>
            <a:ext cx="1187728" cy="34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214"/>
              </a:spcBef>
              <a:spcAft>
                <a:spcPts val="214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-45,7 bi</a:t>
            </a:r>
            <a:endParaRPr lang="pt-BR" sz="28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5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08" y="2372827"/>
            <a:ext cx="2170796" cy="3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07"/>
          <p:cNvSpPr>
            <a:spLocks noChangeArrowheads="1"/>
          </p:cNvSpPr>
          <p:nvPr/>
        </p:nvSpPr>
        <p:spPr bwMode="auto">
          <a:xfrm>
            <a:off x="5713025" y="1531762"/>
            <a:ext cx="3091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Bef>
                <a:spcPts val="214"/>
              </a:spcBef>
              <a:spcAft>
                <a:spcPts val="214"/>
              </a:spcAft>
            </a:pP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Fatores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Determinantes</a:t>
            </a:r>
            <a:endParaRPr lang="pt-BR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1" name="Rectangle 52"/>
          <p:cNvSpPr>
            <a:spLocks noChangeArrowheads="1"/>
          </p:cNvSpPr>
          <p:nvPr/>
        </p:nvSpPr>
        <p:spPr bwMode="auto">
          <a:xfrm>
            <a:off x="2766654" y="5485531"/>
            <a:ext cx="1118399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lnSpc>
                <a:spcPts val="135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</a:t>
            </a:r>
          </a:p>
          <a:p>
            <a:pPr algn="ctr">
              <a:lnSpc>
                <a:spcPts val="135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reduzida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4091317" y="5052775"/>
            <a:ext cx="11624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Déficit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Primário</a:t>
            </a:r>
            <a:endParaRPr lang="pt-BR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6" name="Rectangle 94"/>
          <p:cNvSpPr>
            <a:spLocks noChangeArrowheads="1"/>
          </p:cNvSpPr>
          <p:nvPr/>
        </p:nvSpPr>
        <p:spPr bwMode="auto">
          <a:xfrm>
            <a:off x="5942772" y="2369746"/>
            <a:ext cx="25822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Bef>
                <a:spcPts val="214"/>
              </a:spcBef>
              <a:spcAft>
                <a:spcPts val="214"/>
              </a:spcAft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R$ 34,0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bilhões</a:t>
            </a:r>
            <a:endParaRPr lang="pt-BR" sz="28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Rectangle 103"/>
          <p:cNvSpPr>
            <a:spLocks noChangeArrowheads="1"/>
          </p:cNvSpPr>
          <p:nvPr/>
        </p:nvSpPr>
        <p:spPr bwMode="auto">
          <a:xfrm>
            <a:off x="5942774" y="3288176"/>
            <a:ext cx="25822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Bef>
                <a:spcPts val="214"/>
              </a:spcBef>
              <a:spcAft>
                <a:spcPts val="214"/>
              </a:spcAft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R$ 38,3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bilhões</a:t>
            </a:r>
            <a:endParaRPr lang="pt-BR" sz="2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5942773" y="2013022"/>
            <a:ext cx="2582267" cy="324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Receitas Atípicas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5942773" y="2942003"/>
            <a:ext cx="2582267" cy="324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err="1"/>
              <a:t>Float</a:t>
            </a:r>
            <a:r>
              <a:rPr lang="pt-BR" sz="2000" dirty="0"/>
              <a:t> Restos a Pagar</a:t>
            </a:r>
            <a:endParaRPr lang="pt-BR" sz="2000" i="1" dirty="0"/>
          </a:p>
        </p:txBody>
      </p:sp>
      <p:sp>
        <p:nvSpPr>
          <p:cNvPr id="36" name="Rectangle 64"/>
          <p:cNvSpPr>
            <a:spLocks noChangeArrowheads="1"/>
          </p:cNvSpPr>
          <p:nvPr/>
        </p:nvSpPr>
        <p:spPr bwMode="auto">
          <a:xfrm>
            <a:off x="4198510" y="4033769"/>
            <a:ext cx="1149351" cy="34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214"/>
              </a:spcBef>
              <a:spcAft>
                <a:spcPts val="214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-22,5 bi</a:t>
            </a:r>
            <a:endParaRPr lang="pt-B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8" name="Seta dobrada 37"/>
          <p:cNvSpPr/>
          <p:nvPr/>
        </p:nvSpPr>
        <p:spPr>
          <a:xfrm>
            <a:off x="4533484" y="1504868"/>
            <a:ext cx="1132214" cy="2483230"/>
          </a:xfrm>
          <a:prstGeom prst="bentArrow">
            <a:avLst>
              <a:gd name="adj1" fmla="val 25000"/>
              <a:gd name="adj2" fmla="val 21135"/>
              <a:gd name="adj3" fmla="val 25000"/>
              <a:gd name="adj4" fmla="val 43750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42772" y="3882655"/>
            <a:ext cx="2582267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“Pedaladas</a:t>
            </a:r>
            <a:r>
              <a:rPr lang="pt-BR" sz="2400" dirty="0" smtClean="0">
                <a:solidFill>
                  <a:srgbClr val="FFFF00"/>
                </a:solidFill>
              </a:rPr>
              <a:t>”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&gt; </a:t>
            </a:r>
            <a:r>
              <a:rPr lang="pt-BR" sz="2400" dirty="0">
                <a:solidFill>
                  <a:schemeClr val="bg1"/>
                </a:solidFill>
              </a:rPr>
              <a:t>R$ 7,1 bilhões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532265" y="377210"/>
            <a:ext cx="8052179" cy="6306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dirty="0" smtClean="0">
                <a:latin typeface="+mj-lt"/>
              </a:rPr>
              <a:t>RESULTADO PRIMÁRIO</a:t>
            </a: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548512" y="820271"/>
            <a:ext cx="8049491" cy="42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9800" spc="50" dirty="0" smtClean="0">
                <a:ln w="11430"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Governança</a:t>
            </a:r>
          </a:p>
          <a:p>
            <a:r>
              <a:rPr lang="pt-BR" sz="6600" spc="50" dirty="0" smtClean="0">
                <a:ln w="1143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O </a:t>
            </a:r>
            <a:r>
              <a:rPr lang="pt-BR" sz="6600" spc="50" dirty="0">
                <a:ln w="1143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Papel do Centro de </a:t>
            </a:r>
            <a:r>
              <a:rPr lang="pt-BR" sz="6600" spc="50" dirty="0" smtClean="0">
                <a:ln w="1143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Governo</a:t>
            </a:r>
            <a:endParaRPr lang="pt-BR" sz="6600" spc="50" dirty="0">
              <a:ln w="11430"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260648"/>
            <a:ext cx="8640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9388" lvl="3" indent="-179388" algn="ctr">
              <a:spcAft>
                <a:spcPts val="4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MÉRITO DAS DECISÕES POLÍTICAS E DAS POLÍTICAS PÚBLICAS</a:t>
            </a:r>
            <a:endParaRPr lang="pt-BR" sz="2400" b="1" u="sng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980728"/>
            <a:ext cx="7920880" cy="834117"/>
          </a:xfrm>
          <a:prstGeom prst="rect">
            <a:avLst/>
          </a:prstGeom>
          <a:solidFill>
            <a:srgbClr val="C00000">
              <a:alpha val="96863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185738" algn="ctr"/>
            <a:r>
              <a:rPr lang="pt-BR" sz="5400" b="1" dirty="0" smtClean="0">
                <a:solidFill>
                  <a:srgbClr val="FFFF00"/>
                </a:solidFill>
              </a:rPr>
              <a:t>GOVERNAR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260648"/>
            <a:ext cx="8640960" cy="28083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11560" y="190778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Realizar escolhas  em nome da sociedade e executar as decisões e 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9645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3645024"/>
            <a:ext cx="8640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9388" lvl="3" indent="-179388" algn="ctr">
              <a:spcAft>
                <a:spcPts val="4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ASPECTOS INSTRUMENTAIS</a:t>
            </a:r>
            <a:endParaRPr lang="pt-BR" b="1" u="sng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260648"/>
            <a:ext cx="8640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9388" lvl="3" indent="-179388" algn="ctr">
              <a:spcAft>
                <a:spcPts val="4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MÉRITO DAS DECISÕES POLÍTICAS E DAS POLÍTICAS PÚBLICAS</a:t>
            </a:r>
            <a:endParaRPr lang="pt-BR" sz="2400" b="1" u="sng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980728"/>
            <a:ext cx="7920880" cy="834117"/>
          </a:xfrm>
          <a:prstGeom prst="rect">
            <a:avLst/>
          </a:prstGeom>
          <a:solidFill>
            <a:srgbClr val="C00000">
              <a:alpha val="96863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185738" algn="ctr"/>
            <a:r>
              <a:rPr lang="pt-BR" sz="5400" b="1" dirty="0" smtClean="0">
                <a:solidFill>
                  <a:srgbClr val="FFFF00"/>
                </a:solidFill>
              </a:rPr>
              <a:t>GOVERNAR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260648"/>
            <a:ext cx="8640960" cy="28083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1520" y="3645024"/>
            <a:ext cx="8640960" cy="288032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11560" y="190778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Realizar escolhas  em nome da sociedade e executar as decisões e as políticas públicas</a:t>
            </a:r>
          </a:p>
        </p:txBody>
      </p:sp>
      <p:sp>
        <p:nvSpPr>
          <p:cNvPr id="23" name="Triângulo isósceles 22"/>
          <p:cNvSpPr/>
          <p:nvPr/>
        </p:nvSpPr>
        <p:spPr>
          <a:xfrm>
            <a:off x="3599412" y="2874728"/>
            <a:ext cx="1944216" cy="684000"/>
          </a:xfrm>
          <a:prstGeom prst="triangle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611560" y="4365104"/>
            <a:ext cx="7920880" cy="834117"/>
          </a:xfrm>
          <a:prstGeom prst="rect">
            <a:avLst/>
          </a:prstGeom>
          <a:solidFill>
            <a:srgbClr val="002060">
              <a:alpha val="96863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ctr"/>
            <a:r>
              <a:rPr lang="pt-BR" sz="4800" b="1" dirty="0" smtClean="0">
                <a:solidFill>
                  <a:srgbClr val="FFFF00"/>
                </a:solidFill>
              </a:rPr>
              <a:t>GOVERNANÇA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11560" y="533430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QUALIDADES e PROCESSOS que possibilitam o alcance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30216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0" y="4276346"/>
            <a:ext cx="3657600" cy="26090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16" y="4276346"/>
            <a:ext cx="3657600" cy="26090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/>
          <a:stretch/>
        </p:blipFill>
        <p:spPr>
          <a:xfrm>
            <a:off x="6012160" y="4276346"/>
            <a:ext cx="3131840" cy="260908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9098" y="476672"/>
            <a:ext cx="7920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b="1" dirty="0" smtClean="0"/>
              <a:t>Um governo...</a:t>
            </a:r>
          </a:p>
          <a:p>
            <a:pPr>
              <a:spcBef>
                <a:spcPts val="1200"/>
              </a:spcBef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Investe bilhões em programas de combate ao tabagismo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E, ao mesmo tempo...</a:t>
            </a:r>
          </a:p>
          <a:p>
            <a:pPr>
              <a:spcBef>
                <a:spcPts val="1200"/>
              </a:spcBef>
            </a:pPr>
            <a:r>
              <a:rPr lang="pt-BR" sz="3200" b="1" dirty="0" smtClean="0">
                <a:solidFill>
                  <a:srgbClr val="C00000"/>
                </a:solidFill>
              </a:rPr>
              <a:t>Investe bilhões em subsídios ao cultivo de tabaco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0" y="4276346"/>
            <a:ext cx="3657600" cy="26090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16" y="4276346"/>
            <a:ext cx="3657600" cy="26090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/>
          <a:stretch/>
        </p:blipFill>
        <p:spPr>
          <a:xfrm>
            <a:off x="6012160" y="4276346"/>
            <a:ext cx="3131840" cy="26090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9098" y="476672"/>
            <a:ext cx="82856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b="1" dirty="0" smtClean="0"/>
              <a:t>Um governo...</a:t>
            </a:r>
          </a:p>
          <a:p>
            <a:pPr>
              <a:spcBef>
                <a:spcPts val="1200"/>
              </a:spcBef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Destina bilhões de reais anualmente para a redução de desigualdades regionais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Mas...</a:t>
            </a:r>
          </a:p>
          <a:p>
            <a:pPr>
              <a:spcBef>
                <a:spcPts val="1200"/>
              </a:spcBef>
            </a:pPr>
            <a:r>
              <a:rPr lang="pt-BR" sz="3200" b="1" dirty="0" smtClean="0">
                <a:solidFill>
                  <a:srgbClr val="C00000"/>
                </a:solidFill>
              </a:rPr>
              <a:t>Não estabelece objetivos de longo prazo, nem metas precisas para cada ano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0" y="4276346"/>
            <a:ext cx="3657600" cy="26090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16" y="4276346"/>
            <a:ext cx="3657600" cy="26090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/>
          <a:stretch/>
        </p:blipFill>
        <p:spPr>
          <a:xfrm>
            <a:off x="6012160" y="4276346"/>
            <a:ext cx="3131840" cy="260908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9098" y="476672"/>
            <a:ext cx="82318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b="1" dirty="0" smtClean="0"/>
              <a:t>Um governo...</a:t>
            </a:r>
          </a:p>
          <a:p>
            <a:pPr>
              <a:spcBef>
                <a:spcPts val="1200"/>
              </a:spcBef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Concede dezenas de bilhões a cada ano em subsídios para alguns setores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Mas...</a:t>
            </a:r>
          </a:p>
          <a:p>
            <a:pPr>
              <a:spcBef>
                <a:spcPts val="1200"/>
              </a:spcBef>
            </a:pPr>
            <a:r>
              <a:rPr lang="pt-BR" sz="3200" b="1" dirty="0" smtClean="0">
                <a:solidFill>
                  <a:srgbClr val="C00000"/>
                </a:solidFill>
              </a:rPr>
              <a:t>Não investe em avaliações que permitam informar custos e resultados à sociedade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H="1">
            <a:off x="528289" y="1988840"/>
            <a:ext cx="1019376" cy="1724959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347864" y="1988840"/>
            <a:ext cx="5236582" cy="190537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 bwMode="auto">
          <a:xfrm>
            <a:off x="532267" y="304958"/>
            <a:ext cx="8052179" cy="6306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</a:rPr>
              <a:t>PROJETO TCU </a:t>
            </a:r>
            <a:r>
              <a:rPr lang="pt-BR" sz="4000" b="1" dirty="0" smtClean="0">
                <a:solidFill>
                  <a:prstClr val="white"/>
                </a:solidFill>
              </a:rPr>
              <a:t>OCDE</a:t>
            </a:r>
            <a:endParaRPr lang="pt-BR" sz="4000" b="1" dirty="0">
              <a:solidFill>
                <a:srgbClr val="FFFF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11485" y="3885047"/>
            <a:ext cx="8436047" cy="2185421"/>
            <a:chOff x="274321" y="3885039"/>
            <a:chExt cx="8436047" cy="2185421"/>
          </a:xfrm>
        </p:grpSpPr>
        <p:pic>
          <p:nvPicPr>
            <p:cNvPr id="10" name="Picture 2" descr="D:\Users\paulors\Documents\Governança\africa do su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664" y="4181274"/>
              <a:ext cx="1270135" cy="788389"/>
            </a:xfrm>
            <a:prstGeom prst="rect">
              <a:avLst/>
            </a:prstGeom>
            <a:noFill/>
          </p:spPr>
        </p:pic>
        <p:pic>
          <p:nvPicPr>
            <p:cNvPr id="11" name="Picture 4" descr="C:\Users\Paulo\Pictures\Bandeira União Europei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4475" y="5213509"/>
              <a:ext cx="1259096" cy="856951"/>
            </a:xfrm>
            <a:prstGeom prst="rect">
              <a:avLst/>
            </a:prstGeom>
            <a:noFill/>
          </p:spPr>
        </p:pic>
        <p:pic>
          <p:nvPicPr>
            <p:cNvPr id="12" name="Picture 5" descr="C:\Users\Paulo\Pictures\Bandeira Franç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23144" y="4179410"/>
              <a:ext cx="1251039" cy="769420"/>
            </a:xfrm>
            <a:prstGeom prst="rect">
              <a:avLst/>
            </a:prstGeom>
            <a:noFill/>
          </p:spPr>
        </p:pic>
        <p:pic>
          <p:nvPicPr>
            <p:cNvPr id="13" name="Picture 2" descr="D:\Users\paulors\Documents\Governança\p_Canad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60940" y="4179538"/>
              <a:ext cx="1216896" cy="804380"/>
            </a:xfrm>
            <a:prstGeom prst="rect">
              <a:avLst/>
            </a:prstGeom>
            <a:noFill/>
          </p:spPr>
        </p:pic>
        <p:pic>
          <p:nvPicPr>
            <p:cNvPr id="14" name="Picture 3" descr="D:\Users\paulors\Documents\Governança\Portuga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7858" y="5215075"/>
              <a:ext cx="1206761" cy="854820"/>
            </a:xfrm>
            <a:prstGeom prst="rect">
              <a:avLst/>
            </a:prstGeom>
            <a:noFill/>
          </p:spPr>
        </p:pic>
        <p:pic>
          <p:nvPicPr>
            <p:cNvPr id="15" name="Picture 4" descr="D:\Users\paulors\Documents\Governança\chil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01128" y="4183668"/>
              <a:ext cx="1259091" cy="784148"/>
            </a:xfrm>
            <a:prstGeom prst="rect">
              <a:avLst/>
            </a:prstGeom>
            <a:noFill/>
          </p:spPr>
        </p:pic>
        <p:pic>
          <p:nvPicPr>
            <p:cNvPr id="16" name="Picture 5" descr="D:\Users\paulors\Documents\Governança\coreia do sul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74346" y="4183491"/>
              <a:ext cx="1255822" cy="795349"/>
            </a:xfrm>
            <a:prstGeom prst="rect">
              <a:avLst/>
            </a:prstGeom>
            <a:noFill/>
          </p:spPr>
        </p:pic>
        <p:pic>
          <p:nvPicPr>
            <p:cNvPr id="17" name="Picture 2" descr="\\_sarq_prod\Unidades\semag\Projeto Governança TCU-OCDE\Apresentações\polonia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85190" y="5215901"/>
              <a:ext cx="1265973" cy="829151"/>
            </a:xfrm>
            <a:prstGeom prst="rect">
              <a:avLst/>
            </a:prstGeom>
            <a:noFill/>
          </p:spPr>
        </p:pic>
        <p:sp>
          <p:nvSpPr>
            <p:cNvPr id="18" name="CaixaDeTexto 17"/>
            <p:cNvSpPr txBox="1"/>
            <p:nvPr/>
          </p:nvSpPr>
          <p:spPr>
            <a:xfrm>
              <a:off x="7057197" y="4937082"/>
              <a:ext cx="1653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União Europeia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755198" y="3885039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Canadá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119408" y="3894696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Chile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859931" y="4937082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Portugal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74321" y="3885090"/>
              <a:ext cx="1454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África do Sul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384351" y="3894210"/>
              <a:ext cx="1468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Coreia do Sul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7239871" y="3885095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França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513074" y="4937082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Polônia</a:t>
              </a:r>
            </a:p>
          </p:txBody>
        </p:sp>
        <p:pic>
          <p:nvPicPr>
            <p:cNvPr id="26" name="Picture 2" descr="\\_sarq_prod\Unidades\semag\Projeto Governança TCU-OCDE\Apresentações\Gogesg\eua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44295" y="4178933"/>
              <a:ext cx="1245978" cy="782353"/>
            </a:xfrm>
            <a:prstGeom prst="rect">
              <a:avLst/>
            </a:prstGeom>
            <a:noFill/>
          </p:spPr>
        </p:pic>
        <p:sp>
          <p:nvSpPr>
            <p:cNvPr id="27" name="CaixaDeTexto 26"/>
            <p:cNvSpPr txBox="1"/>
            <p:nvPr/>
          </p:nvSpPr>
          <p:spPr>
            <a:xfrm>
              <a:off x="5853013" y="3894321"/>
              <a:ext cx="1146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EUA</a:t>
              </a:r>
            </a:p>
          </p:txBody>
        </p:sp>
        <p:pic>
          <p:nvPicPr>
            <p:cNvPr id="28" name="Picture 2" descr="\\_sarq_prod\Unidades\semag\Projeto Governança TCU-OCDE\Apresentações\india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11955" y="5235687"/>
              <a:ext cx="1270105" cy="774717"/>
            </a:xfrm>
            <a:prstGeom prst="rect">
              <a:avLst/>
            </a:prstGeom>
            <a:noFill/>
          </p:spPr>
        </p:pic>
        <p:sp>
          <p:nvSpPr>
            <p:cNvPr id="29" name="CaixaDeTexto 28"/>
            <p:cNvSpPr txBox="1"/>
            <p:nvPr/>
          </p:nvSpPr>
          <p:spPr>
            <a:xfrm>
              <a:off x="1731266" y="4955623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Índia</a:t>
              </a:r>
            </a:p>
          </p:txBody>
        </p:sp>
        <p:pic>
          <p:nvPicPr>
            <p:cNvPr id="30" name="Picture 2" descr="\\_sarq_prod\Unidades\semag\Projeto Governança TCU-OCDE\Apresentações\México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92976" y="5230789"/>
              <a:ext cx="1260802" cy="815147"/>
            </a:xfrm>
            <a:prstGeom prst="rect">
              <a:avLst/>
            </a:prstGeom>
            <a:noFill/>
          </p:spPr>
        </p:pic>
        <p:sp>
          <p:nvSpPr>
            <p:cNvPr id="31" name="CaixaDeTexto 30"/>
            <p:cNvSpPr txBox="1"/>
            <p:nvPr/>
          </p:nvSpPr>
          <p:spPr>
            <a:xfrm>
              <a:off x="3114535" y="4937082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México</a:t>
              </a:r>
            </a:p>
          </p:txBody>
        </p:sp>
        <p:pic>
          <p:nvPicPr>
            <p:cNvPr id="32" name="Picture 2" descr="\\_sarq_prod\Unidades\semag\Projeto Governança TCU-OCDE\Apresentações\Holanda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9948" y="5259522"/>
              <a:ext cx="1230584" cy="774338"/>
            </a:xfrm>
            <a:prstGeom prst="rect">
              <a:avLst/>
            </a:prstGeom>
            <a:noFill/>
          </p:spPr>
        </p:pic>
        <p:sp>
          <p:nvSpPr>
            <p:cNvPr id="33" name="CaixaDeTexto 32"/>
            <p:cNvSpPr txBox="1"/>
            <p:nvPr/>
          </p:nvSpPr>
          <p:spPr>
            <a:xfrm>
              <a:off x="391125" y="4956364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Holanda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691680" y="1052736"/>
            <a:ext cx="1528573" cy="1355907"/>
            <a:chOff x="2771891" y="1117448"/>
            <a:chExt cx="1343436" cy="1272470"/>
          </a:xfrm>
        </p:grpSpPr>
        <p:pic>
          <p:nvPicPr>
            <p:cNvPr id="35" name="Picture 2" descr="D:\Users\paulors\Documents\Governança\Novo Projeto OCDE\Bandeira Brasil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72858" y="1438599"/>
              <a:ext cx="1333270" cy="951319"/>
            </a:xfrm>
            <a:prstGeom prst="rect">
              <a:avLst/>
            </a:prstGeom>
            <a:noFill/>
          </p:spPr>
        </p:pic>
        <p:sp>
          <p:nvSpPr>
            <p:cNvPr id="36" name="CaixaDeTexto 35"/>
            <p:cNvSpPr txBox="1"/>
            <p:nvPr/>
          </p:nvSpPr>
          <p:spPr>
            <a:xfrm>
              <a:off x="2771891" y="1117448"/>
              <a:ext cx="1343436" cy="37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Brasil</a:t>
              </a: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99631" y="2193592"/>
            <a:ext cx="3288393" cy="152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9084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75671" y="1959849"/>
            <a:ext cx="7776864" cy="4500724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043608" y="2751937"/>
            <a:ext cx="3456000" cy="20160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0252" rIns="0" bIns="1002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i="0" u="none" strike="noStrike" kern="1200" baseline="0" dirty="0" smtClean="0">
                <a:latin typeface="Arial" charset="0"/>
              </a:rPr>
              <a:t>Alocação</a:t>
            </a:r>
            <a:r>
              <a:rPr lang="pt-BR" sz="3200" b="1" i="0" u="none" strike="noStrike" kern="1200" dirty="0" smtClean="0">
                <a:latin typeface="Arial" charset="0"/>
              </a:rPr>
              <a:t> de Recursos</a:t>
            </a:r>
            <a:endParaRPr lang="pt-BR" sz="3200" kern="1200" dirty="0"/>
          </a:p>
        </p:txBody>
      </p:sp>
      <p:sp>
        <p:nvSpPr>
          <p:cNvPr id="7" name="Elipse 6"/>
          <p:cNvSpPr/>
          <p:nvPr/>
        </p:nvSpPr>
        <p:spPr>
          <a:xfrm>
            <a:off x="4644392" y="2751937"/>
            <a:ext cx="3456000" cy="2016000"/>
          </a:xfrm>
          <a:prstGeom prst="ellipse">
            <a:avLst/>
          </a:prstGeom>
          <a:solidFill>
            <a:srgbClr val="0066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72" tIns="100252" rIns="145972" bIns="1002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i="0" u="none" strike="noStrike" kern="1200" baseline="0" dirty="0" smtClean="0">
                <a:latin typeface="Arial" charset="0"/>
                <a:ea typeface="+mn-ea"/>
                <a:cs typeface="+mn-cs"/>
              </a:rPr>
              <a:t>Regulação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63416" y="1340768"/>
            <a:ext cx="7201375" cy="1188000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72" tIns="100252" rIns="145972" bIns="1002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000" b="1" i="0" u="none" strike="noStrike" kern="1200" baseline="0" dirty="0" smtClean="0">
                <a:latin typeface="Arial" charset="0"/>
              </a:rPr>
              <a:t>Centro de Governo</a:t>
            </a:r>
            <a:endParaRPr lang="pt-BR" sz="4000" kern="1200" dirty="0"/>
          </a:p>
        </p:txBody>
      </p:sp>
      <p:sp>
        <p:nvSpPr>
          <p:cNvPr id="10" name="Elipse 9"/>
          <p:cNvSpPr/>
          <p:nvPr/>
        </p:nvSpPr>
        <p:spPr>
          <a:xfrm>
            <a:off x="2723116" y="4192097"/>
            <a:ext cx="3456000" cy="20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72" tIns="100252" rIns="145972" bIns="1002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i="0" u="none" strike="noStrike" kern="1200" baseline="0" dirty="0" smtClean="0">
                <a:latin typeface="Arial" charset="0"/>
              </a:rPr>
              <a:t>Controle Interno</a:t>
            </a:r>
            <a:r>
              <a:rPr lang="pt-BR" sz="3200" b="1" i="0" u="none" strike="noStrike" kern="1200" dirty="0" smtClean="0">
                <a:latin typeface="Arial" charset="0"/>
              </a:rPr>
              <a:t> </a:t>
            </a:r>
            <a:r>
              <a:rPr lang="pt-BR" sz="2800" b="1" i="0" u="none" strike="noStrike" kern="1200" baseline="0" dirty="0" smtClean="0">
                <a:solidFill>
                  <a:schemeClr val="tx1"/>
                </a:solidFill>
                <a:latin typeface="Arial" charset="0"/>
              </a:rPr>
              <a:t>Gestão de Riscos</a:t>
            </a:r>
            <a:endParaRPr lang="pt-BR" sz="3200" kern="1200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i="1" dirty="0" smtClean="0">
                <a:solidFill>
                  <a:schemeClr val="bg1"/>
                </a:solidFill>
              </a:rPr>
              <a:t>WHOLE-OF GOVERNMENT APPROACH</a:t>
            </a:r>
            <a:endParaRPr lang="pt-BR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54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0" y="242048"/>
            <a:ext cx="6858000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Carga tributária </a:t>
            </a:r>
            <a:r>
              <a:rPr lang="pt-BR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pt-BR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33,4% em 2014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1501"/>
          <a:stretch/>
        </p:blipFill>
        <p:spPr>
          <a:xfrm>
            <a:off x="53788" y="968189"/>
            <a:ext cx="7059706" cy="5244351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54078"/>
              </p:ext>
            </p:extLst>
          </p:nvPr>
        </p:nvGraphicFramePr>
        <p:xfrm>
          <a:off x="6858000" y="887508"/>
          <a:ext cx="2133618" cy="522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564"/>
                <a:gridCol w="486054"/>
              </a:tblGrid>
              <a:tr h="30705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Países </a:t>
                      </a:r>
                      <a:r>
                        <a:rPr lang="pt-BR" sz="1800" dirty="0" smtClean="0">
                          <a:effectLst/>
                        </a:rPr>
                        <a:t>Emergentes</a:t>
                      </a:r>
                      <a:endParaRPr lang="pt-BR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Rússia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37,1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7ABC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33,4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Uruguai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30,1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Venezuela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28,8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28,5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Colômbia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28,2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África do Sul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28,0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solidFill>
                            <a:schemeClr val="tx1"/>
                          </a:solidFill>
                          <a:effectLst/>
                        </a:rPr>
                        <a:t>Mexico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23,5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22,8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Índia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19,4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Médias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América Latina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29,9</a:t>
                      </a:r>
                      <a:endParaRPr lang="pt-BR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G20 Emergentes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29,1</a:t>
                      </a:r>
                      <a:endParaRPr lang="pt-BR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G20 Avançados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35,8</a:t>
                      </a:r>
                      <a:endParaRPr lang="pt-BR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Área do Euro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46,7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G7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36,5</a:t>
                      </a:r>
                      <a:endParaRPr lang="pt-BR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8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36175" y="374587"/>
            <a:ext cx="8485096" cy="741519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00" dirty="0" smtClean="0">
                <a:solidFill>
                  <a:srgbClr val="FFFFFF"/>
                </a:solidFill>
              </a:rPr>
              <a:t>ÓRGÃOS </a:t>
            </a:r>
            <a:r>
              <a:rPr lang="pt-BR" sz="3800" dirty="0" smtClean="0">
                <a:solidFill>
                  <a:srgbClr val="FFFFFF"/>
                </a:solidFill>
              </a:rPr>
              <a:t>FAZENDÁRIOS</a:t>
            </a:r>
            <a:endParaRPr lang="pt-BR" sz="3800" dirty="0">
              <a:solidFill>
                <a:srgbClr val="FFFFFF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36173" y="1261865"/>
            <a:ext cx="4760261" cy="1198948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FFFF00"/>
                </a:solidFill>
              </a:rPr>
              <a:t>Qualificação Institucional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</a:rPr>
              <a:t>(Interna)</a:t>
            </a:r>
            <a:endParaRPr lang="pt-BR" sz="3200" dirty="0">
              <a:solidFill>
                <a:srgbClr val="FFFFFF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244354" y="1261865"/>
            <a:ext cx="3576918" cy="119894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FFFF00"/>
                </a:solidFill>
              </a:rPr>
              <a:t>Centro de Governo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</a:rPr>
              <a:t>(Externa)</a:t>
            </a:r>
            <a:endParaRPr lang="pt-BR" sz="3200" dirty="0">
              <a:solidFill>
                <a:srgbClr val="FFFFFF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6173" y="2606572"/>
            <a:ext cx="8485098" cy="3444605"/>
          </a:xfrm>
          <a:prstGeom prst="roundRect">
            <a:avLst>
              <a:gd name="adj" fmla="val 5736"/>
            </a:avLst>
          </a:prstGeom>
          <a:solidFill>
            <a:schemeClr val="bg1"/>
          </a:solidFill>
          <a:ln w="57150"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88659" y="2803438"/>
            <a:ext cx="53788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1200"/>
              </a:spcBef>
              <a:buClr>
                <a:srgbClr val="005EA4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Governança Organizacional</a:t>
            </a:r>
          </a:p>
          <a:p>
            <a:pPr marL="268288" indent="-268288">
              <a:spcBef>
                <a:spcPts val="1200"/>
              </a:spcBef>
              <a:buClr>
                <a:srgbClr val="005EA4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Governança de TI</a:t>
            </a:r>
          </a:p>
          <a:p>
            <a:pPr marL="268288" indent="-268288">
              <a:spcBef>
                <a:spcPts val="1200"/>
              </a:spcBef>
              <a:buClr>
                <a:srgbClr val="005EA4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Governança de </a:t>
            </a:r>
            <a:r>
              <a:rPr lang="pt-BR" sz="2400" dirty="0" smtClean="0"/>
              <a:t>Pessoal</a:t>
            </a:r>
          </a:p>
          <a:p>
            <a:pPr marL="268288" indent="-268288">
              <a:spcBef>
                <a:spcPts val="1200"/>
              </a:spcBef>
              <a:buClr>
                <a:srgbClr val="005EA4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Governança de Políticas Públicas</a:t>
            </a:r>
          </a:p>
          <a:p>
            <a:pPr marL="268288" indent="-268288">
              <a:spcBef>
                <a:spcPts val="1200"/>
              </a:spcBef>
              <a:buClr>
                <a:srgbClr val="005EA4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Sistema </a:t>
            </a:r>
            <a:r>
              <a:rPr lang="pt-BR" sz="2400" dirty="0" smtClean="0"/>
              <a:t>de M&amp;A</a:t>
            </a:r>
          </a:p>
          <a:p>
            <a:pPr marL="268288" indent="-268288">
              <a:spcBef>
                <a:spcPts val="1200"/>
              </a:spcBef>
              <a:buClr>
                <a:srgbClr val="005EA4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Gestão de </a:t>
            </a:r>
            <a:r>
              <a:rPr lang="pt-BR" sz="2400" dirty="0" smtClean="0"/>
              <a:t>Riscos</a:t>
            </a:r>
            <a:endParaRPr lang="pt-BR" sz="2400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421327" y="3706550"/>
            <a:ext cx="2846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buClr>
                <a:srgbClr val="C00000"/>
              </a:buClr>
            </a:pPr>
            <a:r>
              <a:rPr lang="pt-BR" sz="2800" dirty="0" smtClean="0">
                <a:solidFill>
                  <a:srgbClr val="00487E"/>
                </a:solidFill>
              </a:rPr>
              <a:t>Medição e Aprimoramento</a:t>
            </a:r>
            <a:endParaRPr lang="pt-BR" sz="2800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561959" y="618564"/>
            <a:ext cx="8049491" cy="515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7200" spc="50" dirty="0" smtClean="0">
                <a:ln w="11430"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Mensurando e Aprimorando a Governança</a:t>
            </a:r>
          </a:p>
          <a:p>
            <a:pPr marL="363538" indent="-3635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spc="50" dirty="0" smtClean="0">
                <a:ln w="1143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Órgãos e Entidades</a:t>
            </a:r>
          </a:p>
          <a:p>
            <a:pPr marL="363538" indent="-3635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spc="50" dirty="0" smtClean="0">
                <a:ln w="1143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Atividades </a:t>
            </a:r>
            <a:r>
              <a:rPr lang="pt-BR" sz="3600" spc="50" dirty="0" err="1" smtClean="0">
                <a:ln w="1143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Intraorganizacionais</a:t>
            </a:r>
            <a:endParaRPr lang="pt-BR" sz="3600" spc="50" dirty="0">
              <a:ln w="1143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509683" y="2368294"/>
            <a:ext cx="5472953" cy="32624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lvl="3" indent="-268288" algn="just">
              <a:spcBef>
                <a:spcPts val="3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+mn-lt"/>
              </a:rPr>
              <a:t>Boas Práticas de Governança </a:t>
            </a:r>
            <a:r>
              <a:rPr lang="pt-BR" sz="2600" dirty="0">
                <a:latin typeface="+mn-lt"/>
              </a:rPr>
              <a:t>P</a:t>
            </a:r>
            <a:r>
              <a:rPr lang="pt-BR" sz="2600" dirty="0" smtClean="0">
                <a:latin typeface="+mn-lt"/>
              </a:rPr>
              <a:t>ública</a:t>
            </a:r>
          </a:p>
          <a:p>
            <a:pPr marL="268288" lvl="3" indent="-268288" algn="just">
              <a:spcBef>
                <a:spcPts val="3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+mn-lt"/>
              </a:rPr>
              <a:t>Aplicável a Órgãos e Entidades</a:t>
            </a:r>
          </a:p>
          <a:p>
            <a:pPr marL="268288" lvl="3" indent="-268288" algn="just">
              <a:spcBef>
                <a:spcPts val="3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+mn-lt"/>
              </a:rPr>
              <a:t>Tem como objetivo incrementar a qualidade e a efetividade de políticas e serviços prestados aos cidadãos</a:t>
            </a:r>
            <a:endParaRPr lang="pt-BR" sz="2600" dirty="0" smtClean="0">
              <a:latin typeface="+mn-lt"/>
              <a:cs typeface="Arial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860516"/>
            <a:ext cx="3402104" cy="499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2"/>
          <p:cNvSpPr txBox="1">
            <a:spLocks/>
          </p:cNvSpPr>
          <p:nvPr/>
        </p:nvSpPr>
        <p:spPr bwMode="auto">
          <a:xfrm>
            <a:off x="206810" y="322323"/>
            <a:ext cx="8712968" cy="133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pt-BR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REFERENCIAL BÁSICO DE GOVERNANÇA PARA ÓRGÃOS E ENTIDADES PÚBLICAS</a:t>
            </a:r>
          </a:p>
        </p:txBody>
      </p:sp>
    </p:spTree>
    <p:extLst>
      <p:ext uri="{BB962C8B-B14F-4D97-AF65-F5344CB8AC3E}">
        <p14:creationId xmlns:p14="http://schemas.microsoft.com/office/powerpoint/2010/main" val="296636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C:\Users\ClaudioCruz\Desktop\LEC_M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84790"/>
            <a:ext cx="9036424" cy="66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B7C97E6-2B02-47B5-98F8-C61D9817CE4D}" type="slidenum">
              <a:rPr lang="pt-BR" altLang="pt-BR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24</a:t>
            </a:fld>
            <a:endParaRPr lang="pt-BR" altLang="pt-BR" sz="900">
              <a:solidFill>
                <a:srgbClr val="898989"/>
              </a:solidFill>
            </a:endParaRPr>
          </a:p>
        </p:txBody>
      </p:sp>
      <p:graphicFrame>
        <p:nvGraphicFramePr>
          <p:cNvPr id="5" name="IGG3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209309"/>
              </p:ext>
            </p:extLst>
          </p:nvPr>
        </p:nvGraphicFramePr>
        <p:xfrm>
          <a:off x="739588" y="1761565"/>
          <a:ext cx="7570694" cy="430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352104" y="1122150"/>
            <a:ext cx="84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 smtClean="0"/>
              <a:t>Aponta deficiências nos três mecanismos (Liderança, Estratégia, Controle)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4000" b="1" dirty="0" err="1" smtClean="0">
                <a:solidFill>
                  <a:srgbClr val="FFFF00"/>
                </a:solidFill>
              </a:rPr>
              <a:t>iGG</a:t>
            </a:r>
            <a:r>
              <a:rPr lang="pt-BR" sz="4000" b="1" dirty="0" smtClean="0">
                <a:solidFill>
                  <a:schemeClr val="bg1"/>
                </a:solidFill>
              </a:rPr>
              <a:t> - Índice </a:t>
            </a:r>
            <a:r>
              <a:rPr lang="pt-BR" sz="4000" b="1" dirty="0" smtClean="0">
                <a:solidFill>
                  <a:schemeClr val="bg1"/>
                </a:solidFill>
              </a:rPr>
              <a:t>de Governança Geral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auto">
          <a:xfrm>
            <a:off x="1143000" y="1131776"/>
            <a:ext cx="6858000" cy="4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pt-BR" sz="36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12509"/>
          <a:stretch/>
        </p:blipFill>
        <p:spPr>
          <a:xfrm>
            <a:off x="352104" y="1331259"/>
            <a:ext cx="8424000" cy="47468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4000" b="1" dirty="0" err="1" smtClean="0">
                <a:solidFill>
                  <a:srgbClr val="FFFF00"/>
                </a:solidFill>
              </a:rPr>
              <a:t>iGG</a:t>
            </a:r>
            <a:r>
              <a:rPr lang="pt-BR" sz="4000" b="1" dirty="0" smtClean="0">
                <a:solidFill>
                  <a:schemeClr val="bg1"/>
                </a:solidFill>
              </a:rPr>
              <a:t> - Índice de Governança Geral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83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-27384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+mj-lt"/>
                <a:ea typeface="+mj-ea"/>
              </a:rPr>
              <a:t>Levantamento de Governança de Pessoal</a:t>
            </a:r>
            <a:endParaRPr lang="pt-BR" sz="4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0100593"/>
              </p:ext>
            </p:extLst>
          </p:nvPr>
        </p:nvGraphicFramePr>
        <p:xfrm>
          <a:off x="352104" y="1385047"/>
          <a:ext cx="8396360" cy="456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4000" b="1" dirty="0" err="1" smtClean="0">
                <a:solidFill>
                  <a:srgbClr val="FFFF00"/>
                </a:solidFill>
              </a:rPr>
              <a:t>iGovPessoal</a:t>
            </a:r>
            <a:r>
              <a:rPr lang="pt-BR" sz="4000" b="1" dirty="0" smtClean="0">
                <a:solidFill>
                  <a:schemeClr val="bg1"/>
                </a:solidFill>
              </a:rPr>
              <a:t> - Governança de Pessoal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43000" y="1484313"/>
            <a:ext cx="71437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atin typeface="+mn-lt"/>
              </a:rPr>
              <a:t>INSTITUIÇÕES x ESTÁGIOS DO </a:t>
            </a:r>
            <a:r>
              <a:rPr lang="pt-BR" sz="2800" b="1" dirty="0" err="1">
                <a:latin typeface="+mn-lt"/>
              </a:rPr>
              <a:t>iGovTI</a:t>
            </a:r>
            <a:endParaRPr lang="pt-BR" sz="2800" b="1" dirty="0">
              <a:latin typeface="+mn-lt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1" t="5922" r="3685" b="4614"/>
          <a:stretch>
            <a:fillRect/>
          </a:stretch>
        </p:blipFill>
        <p:spPr bwMode="auto">
          <a:xfrm>
            <a:off x="1110223" y="2205038"/>
            <a:ext cx="7832071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CaixaDeTexto 1"/>
          <p:cNvSpPr txBox="1">
            <a:spLocks noChangeArrowheads="1"/>
          </p:cNvSpPr>
          <p:nvPr/>
        </p:nvSpPr>
        <p:spPr bwMode="auto">
          <a:xfrm>
            <a:off x="25119" y="4744851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latin typeface="Arial" charset="0"/>
              </a:rPr>
              <a:t>2010</a:t>
            </a:r>
          </a:p>
        </p:txBody>
      </p:sp>
      <p:sp>
        <p:nvSpPr>
          <p:cNvPr id="47109" name="CaixaDeTexto 2"/>
          <p:cNvSpPr txBox="1">
            <a:spLocks noChangeArrowheads="1"/>
          </p:cNvSpPr>
          <p:nvPr/>
        </p:nvSpPr>
        <p:spPr bwMode="auto">
          <a:xfrm>
            <a:off x="25119" y="3214501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latin typeface="Arial" charset="0"/>
              </a:rPr>
              <a:t>2012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4000" b="1" dirty="0" err="1" smtClean="0">
                <a:solidFill>
                  <a:srgbClr val="FFFF00"/>
                </a:solidFill>
              </a:rPr>
              <a:t>iGovTI</a:t>
            </a:r>
            <a:r>
              <a:rPr lang="pt-BR" sz="4000" b="1" dirty="0" smtClean="0">
                <a:solidFill>
                  <a:schemeClr val="bg1"/>
                </a:solidFill>
              </a:rPr>
              <a:t> - Governança de TI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058440"/>
            <a:ext cx="8244408" cy="54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91880" y="1706226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Federal, N=353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 bwMode="auto">
          <a:xfrm>
            <a:off x="6804248" y="2075558"/>
            <a:ext cx="1725612" cy="392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65" tIns="40083" rIns="80165" bIns="40083"/>
          <a:lstStyle/>
          <a:p>
            <a:pPr algn="ctr" eaLnBrk="1" hangingPunct="1">
              <a:lnSpc>
                <a:spcPts val="1315"/>
              </a:lnSpc>
              <a:defRPr/>
            </a:pPr>
            <a:r>
              <a:rPr lang="pt-BR" sz="1400" b="1" dirty="0">
                <a:solidFill>
                  <a:srgbClr val="0033CC"/>
                </a:solidFill>
                <a:latin typeface="+mn-lt"/>
              </a:rPr>
              <a:t>+liderança</a:t>
            </a:r>
          </a:p>
          <a:p>
            <a:pPr algn="ctr" eaLnBrk="1" hangingPunct="1">
              <a:lnSpc>
                <a:spcPts val="1315"/>
              </a:lnSpc>
              <a:defRPr/>
            </a:pPr>
            <a:r>
              <a:rPr lang="pt-BR" sz="1400" b="1" dirty="0">
                <a:solidFill>
                  <a:srgbClr val="0033CC"/>
                </a:solidFill>
                <a:latin typeface="+mn-lt"/>
              </a:rPr>
              <a:t>+processo/controles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899592" y="6085486"/>
            <a:ext cx="1779588" cy="39211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65" tIns="40083" rIns="80165" bIns="40083"/>
          <a:lstStyle/>
          <a:p>
            <a:pPr algn="ctr" eaLnBrk="1" hangingPunct="1">
              <a:lnSpc>
                <a:spcPts val="1315"/>
              </a:lnSpc>
              <a:defRPr/>
            </a:pPr>
            <a:r>
              <a:rPr lang="pt-BR" sz="1400" b="1" dirty="0">
                <a:solidFill>
                  <a:srgbClr val="FF0000"/>
                </a:solidFill>
                <a:latin typeface="+mn-lt"/>
              </a:rPr>
              <a:t>-liderança</a:t>
            </a:r>
          </a:p>
          <a:p>
            <a:pPr algn="ctr" eaLnBrk="1" hangingPunct="1">
              <a:lnSpc>
                <a:spcPts val="1315"/>
              </a:lnSpc>
              <a:defRPr/>
            </a:pPr>
            <a:r>
              <a:rPr lang="pt-BR" sz="1400" b="1" dirty="0">
                <a:solidFill>
                  <a:srgbClr val="FF0000"/>
                </a:solidFill>
                <a:latin typeface="+mn-lt"/>
              </a:rPr>
              <a:t>-processo/controles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Efeito da LIDERANÇA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dos\TCU\#Coestado\Apresentações_e_eventos\2015-04-13 - Seminário Papel dos Secretários da Segecex\IGA_Gov_x_G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910"/>
            <a:ext cx="9186837" cy="444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5126" y="1096978"/>
            <a:ext cx="682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Governança </a:t>
            </a:r>
            <a:r>
              <a:rPr lang="pt-BR" sz="2400" b="1" dirty="0" err="1" smtClean="0"/>
              <a:t>vs</a:t>
            </a:r>
            <a:r>
              <a:rPr lang="pt-BR" sz="2400" b="1" dirty="0" smtClean="0"/>
              <a:t> Gestão das Aquisições (2014)</a:t>
            </a:r>
          </a:p>
          <a:p>
            <a:pPr algn="ctr"/>
            <a:r>
              <a:rPr lang="pt-BR" sz="2400" b="1" dirty="0" smtClean="0"/>
              <a:t>(estados e municípios)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7149638" y="2003028"/>
            <a:ext cx="1725612" cy="392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65" tIns="40083" rIns="80165" bIns="40083"/>
          <a:lstStyle/>
          <a:p>
            <a:pPr algn="ctr" eaLnBrk="1" hangingPunct="1">
              <a:lnSpc>
                <a:spcPts val="1315"/>
              </a:lnSpc>
              <a:defRPr/>
            </a:pPr>
            <a:r>
              <a:rPr lang="pt-BR" sz="1400" b="1" dirty="0">
                <a:solidFill>
                  <a:srgbClr val="0033CC"/>
                </a:solidFill>
                <a:latin typeface="+mn-lt"/>
              </a:rPr>
              <a:t>+liderança</a:t>
            </a:r>
          </a:p>
          <a:p>
            <a:pPr algn="ctr" eaLnBrk="1" hangingPunct="1">
              <a:lnSpc>
                <a:spcPts val="1315"/>
              </a:lnSpc>
              <a:defRPr/>
            </a:pPr>
            <a:r>
              <a:rPr lang="pt-BR" sz="1400" b="1" dirty="0">
                <a:solidFill>
                  <a:srgbClr val="0033CC"/>
                </a:solidFill>
                <a:latin typeface="+mn-lt"/>
              </a:rPr>
              <a:t>+processo/controles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467544" y="6193062"/>
            <a:ext cx="1779588" cy="39211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65" tIns="40083" rIns="80165" bIns="40083"/>
          <a:lstStyle/>
          <a:p>
            <a:pPr algn="ctr" eaLnBrk="1" hangingPunct="1">
              <a:lnSpc>
                <a:spcPts val="1315"/>
              </a:lnSpc>
              <a:defRPr/>
            </a:pPr>
            <a:r>
              <a:rPr lang="pt-BR" sz="1400" b="1" dirty="0">
                <a:solidFill>
                  <a:srgbClr val="FF0000"/>
                </a:solidFill>
                <a:latin typeface="+mn-lt"/>
              </a:rPr>
              <a:t>-liderança</a:t>
            </a:r>
          </a:p>
          <a:p>
            <a:pPr algn="ctr" eaLnBrk="1" hangingPunct="1">
              <a:lnSpc>
                <a:spcPts val="1315"/>
              </a:lnSpc>
              <a:defRPr/>
            </a:pPr>
            <a:r>
              <a:rPr lang="pt-BR" sz="1400" b="1" dirty="0">
                <a:solidFill>
                  <a:srgbClr val="FF0000"/>
                </a:solidFill>
                <a:latin typeface="+mn-lt"/>
              </a:rPr>
              <a:t>-processo/controles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Governança e Gestão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g.infg.com.br/in/16255906-dd2-770/FT1086A/420/2015052596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93" y="2286000"/>
            <a:ext cx="6657975" cy="38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1864" t="41360" r="13000" b="28309"/>
          <a:stretch/>
        </p:blipFill>
        <p:spPr>
          <a:xfrm>
            <a:off x="364844" y="432911"/>
            <a:ext cx="8417859" cy="19105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3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561959" y="591670"/>
            <a:ext cx="8049491" cy="515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6600" spc="50" dirty="0" smtClean="0">
                <a:ln w="11430"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Avaliando e Aprimorando a Governança:</a:t>
            </a:r>
          </a:p>
          <a:p>
            <a:pPr>
              <a:spcBef>
                <a:spcPts val="1800"/>
              </a:spcBef>
            </a:pPr>
            <a:r>
              <a:rPr lang="pt-BR" sz="6600" spc="50" dirty="0" smtClean="0">
                <a:ln w="1143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31916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349625" y="305837"/>
            <a:ext cx="8431304" cy="121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pt-BR" sz="3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REFERENCIAL PARA AVALIAÇÃO DE GOVERNANÇA EM POLÍTICAS PÚBLICAS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4068815" y="2083551"/>
            <a:ext cx="433559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3" indent="-457200"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3200" dirty="0" smtClean="0">
                <a:latin typeface="+mn-lt"/>
                <a:cs typeface="Times New Roman" pitchFamily="18" charset="0"/>
              </a:rPr>
              <a:t>Estrutura Conceitual e Analítica de Governança em Políticas Públicas</a:t>
            </a:r>
          </a:p>
          <a:p>
            <a:pPr marL="457200" lvl="3" indent="-457200"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3200" b="1" dirty="0" smtClean="0">
                <a:latin typeface="+mn-lt"/>
                <a:cs typeface="Times New Roman" pitchFamily="18" charset="0"/>
              </a:rPr>
              <a:t>Componentes</a:t>
            </a:r>
          </a:p>
          <a:p>
            <a:pPr marL="457200" lvl="3" indent="-457200"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3200" dirty="0" smtClean="0">
                <a:latin typeface="+mn-lt"/>
                <a:cs typeface="Times New Roman" pitchFamily="18" charset="0"/>
              </a:rPr>
              <a:t>Boas </a:t>
            </a:r>
            <a:r>
              <a:rPr lang="pt-BR" sz="3200" dirty="0" smtClean="0">
                <a:latin typeface="+mn-lt"/>
                <a:cs typeface="Times New Roman" pitchFamily="18" charset="0"/>
              </a:rPr>
              <a:t>Práticas</a:t>
            </a:r>
            <a:endParaRPr lang="pt-BR" sz="3200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61000"/>
            <a:ext cx="3644153" cy="50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2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3200" y="317714"/>
            <a:ext cx="828092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EM POLÍTICAS PÚBLICAS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323420"/>
            <a:ext cx="683568" cy="492955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0456" y="1323420"/>
            <a:ext cx="8744032" cy="492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631825" fontAlgn="ctr">
              <a:spcBef>
                <a:spcPts val="1000"/>
              </a:spcBef>
              <a:buClr>
                <a:srgbClr val="FFFF00"/>
              </a:buClr>
              <a:buSzPct val="70000"/>
              <a:buFont typeface="+mj-lt"/>
              <a:buAutoNum type="arabicPeriod"/>
            </a:pPr>
            <a:r>
              <a:rPr lang="pt-BR" sz="3200" b="1" dirty="0" smtClean="0"/>
              <a:t>Institucionalização</a:t>
            </a:r>
            <a:endParaRPr lang="pt-BR" sz="3200" dirty="0" smtClean="0"/>
          </a:p>
          <a:p>
            <a:pPr marL="631825" indent="-631825" fontAlgn="ctr">
              <a:spcBef>
                <a:spcPts val="1000"/>
              </a:spcBef>
              <a:buClr>
                <a:srgbClr val="FFFF00"/>
              </a:buClr>
              <a:buSzPct val="70000"/>
              <a:buFont typeface="+mj-lt"/>
              <a:buAutoNum type="arabicPeriod"/>
            </a:pPr>
            <a:r>
              <a:rPr lang="pt-BR" sz="3200" b="1" dirty="0" smtClean="0"/>
              <a:t>Planos e Objetivos</a:t>
            </a:r>
            <a:endParaRPr lang="pt-BR" sz="3200" dirty="0" smtClean="0"/>
          </a:p>
          <a:p>
            <a:pPr marL="631825" indent="-631825" fontAlgn="ctr">
              <a:spcBef>
                <a:spcPts val="1000"/>
              </a:spcBef>
              <a:buClr>
                <a:srgbClr val="FFFF00"/>
              </a:buClr>
              <a:buSzPct val="70000"/>
              <a:buFont typeface="+mj-lt"/>
              <a:buAutoNum type="arabicPeriod"/>
            </a:pPr>
            <a:r>
              <a:rPr lang="pt-BR" sz="3200" b="1" dirty="0" smtClean="0"/>
              <a:t>Participação</a:t>
            </a:r>
          </a:p>
          <a:p>
            <a:pPr marL="631825" indent="-631825" fontAlgn="ctr">
              <a:spcBef>
                <a:spcPts val="1000"/>
              </a:spcBef>
              <a:buClr>
                <a:srgbClr val="FFFF00"/>
              </a:buClr>
              <a:buSzPct val="70000"/>
              <a:buFont typeface="+mj-lt"/>
              <a:buAutoNum type="arabicPeriod"/>
            </a:pPr>
            <a:r>
              <a:rPr lang="pt-BR" sz="3200" b="1" dirty="0" smtClean="0"/>
              <a:t>Capacidade Organizacional e Recursos</a:t>
            </a:r>
            <a:endParaRPr lang="pt-BR" sz="3200" dirty="0" smtClean="0"/>
          </a:p>
          <a:p>
            <a:pPr marL="631825" indent="-631825" fontAlgn="ctr">
              <a:spcBef>
                <a:spcPts val="1000"/>
              </a:spcBef>
              <a:buClr>
                <a:srgbClr val="FFFF00"/>
              </a:buClr>
              <a:buSzPct val="70000"/>
              <a:buFont typeface="+mj-lt"/>
              <a:buAutoNum type="arabicPeriod"/>
            </a:pPr>
            <a:r>
              <a:rPr lang="pt-BR" sz="3200" b="1" dirty="0" smtClean="0"/>
              <a:t>Coerência e Coordenação</a:t>
            </a:r>
            <a:endParaRPr lang="pt-BR" sz="3200" dirty="0" smtClean="0"/>
          </a:p>
          <a:p>
            <a:pPr marL="631825" indent="-631825" fontAlgn="ctr">
              <a:spcBef>
                <a:spcPts val="1000"/>
              </a:spcBef>
              <a:buClr>
                <a:srgbClr val="FFFF00"/>
              </a:buClr>
              <a:buSzPct val="70000"/>
              <a:buFont typeface="+mj-lt"/>
              <a:buAutoNum type="arabicPeriod"/>
            </a:pPr>
            <a:r>
              <a:rPr lang="pt-BR" sz="3200" b="1" dirty="0" smtClean="0"/>
              <a:t>Monitoramento e Avaliação</a:t>
            </a:r>
            <a:endParaRPr lang="pt-BR" sz="3200" dirty="0" smtClean="0"/>
          </a:p>
          <a:p>
            <a:pPr marL="631825" indent="-631825" fontAlgn="ctr">
              <a:spcBef>
                <a:spcPts val="1000"/>
              </a:spcBef>
              <a:buClr>
                <a:srgbClr val="FFFF00"/>
              </a:buClr>
              <a:buSzPct val="70000"/>
              <a:buFont typeface="+mj-lt"/>
              <a:buAutoNum type="arabicPeriod"/>
            </a:pPr>
            <a:r>
              <a:rPr lang="pt-BR" sz="3200" b="1" dirty="0" smtClean="0"/>
              <a:t>Gestão de </a:t>
            </a:r>
            <a:r>
              <a:rPr lang="pt-BR" sz="3200" b="1" dirty="0"/>
              <a:t>Riscos </a:t>
            </a:r>
            <a:r>
              <a:rPr lang="pt-BR" sz="3200" b="1" dirty="0" smtClean="0"/>
              <a:t>e Controles Internos</a:t>
            </a:r>
            <a:endParaRPr lang="pt-BR" sz="3200" dirty="0" smtClean="0"/>
          </a:p>
          <a:p>
            <a:pPr marL="631825" indent="-631825" fontAlgn="ctr">
              <a:spcBef>
                <a:spcPts val="1000"/>
              </a:spcBef>
              <a:buClr>
                <a:srgbClr val="FFFF00"/>
              </a:buClr>
              <a:buSzPct val="70000"/>
              <a:buFont typeface="+mj-lt"/>
              <a:buAutoNum type="arabicPeriod"/>
            </a:pPr>
            <a:r>
              <a:rPr lang="pt-BR" sz="3200" b="1" i="1" dirty="0" smtClean="0"/>
              <a:t>Accountability</a:t>
            </a:r>
            <a:endParaRPr lang="pt-BR" sz="3200" dirty="0"/>
          </a:p>
        </p:txBody>
      </p:sp>
      <p:sp>
        <p:nvSpPr>
          <p:cNvPr id="20" name="Retângulo 19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COMPONENTES</a:t>
            </a:r>
            <a:endParaRPr lang="pt-BR" sz="3600" b="1" dirty="0">
              <a:solidFill>
                <a:schemeClr val="bg1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24464" y="1899484"/>
            <a:ext cx="842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24464" y="2526982"/>
            <a:ext cx="842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24464" y="3154480"/>
            <a:ext cx="842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24464" y="3781978"/>
            <a:ext cx="842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24464" y="4409476"/>
            <a:ext cx="842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24464" y="5036974"/>
            <a:ext cx="842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324464" y="5664472"/>
            <a:ext cx="842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3200" y="317714"/>
            <a:ext cx="828092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EM POLÍTICAS PÚBLICAS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2104" y="1268760"/>
            <a:ext cx="8424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2800" b="1" dirty="0" smtClean="0"/>
              <a:t>Componente 1</a:t>
            </a:r>
          </a:p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dirty="0" smtClean="0">
                <a:solidFill>
                  <a:srgbClr val="C00000"/>
                </a:solidFill>
              </a:rPr>
              <a:t>Institucionalização</a:t>
            </a:r>
            <a:endParaRPr lang="pt-BR" sz="4400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>
                <a:solidFill>
                  <a:schemeClr val="bg1"/>
                </a:solidFill>
              </a:rPr>
              <a:t>GOVERNANÇA PÚBLICA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2708920"/>
            <a:ext cx="3854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Aspectos que definem a </a:t>
            </a:r>
            <a:r>
              <a:rPr lang="pt-BR" sz="2400" b="1" dirty="0"/>
              <a:t>existência </a:t>
            </a:r>
            <a:r>
              <a:rPr lang="pt-BR" sz="2400" b="1" dirty="0" smtClean="0"/>
              <a:t>da política pública, </a:t>
            </a:r>
            <a:r>
              <a:rPr lang="pt-BR" sz="2400" b="1" dirty="0"/>
              <a:t>relacionados a </a:t>
            </a:r>
            <a:r>
              <a:rPr lang="pt-BR" sz="2400" b="1" dirty="0" smtClean="0"/>
              <a:t>normatização</a:t>
            </a:r>
            <a:r>
              <a:rPr lang="pt-BR" sz="2400" b="1" dirty="0"/>
              <a:t>, padrões, </a:t>
            </a:r>
            <a:r>
              <a:rPr lang="pt-BR" sz="2400" b="1" dirty="0" smtClean="0"/>
              <a:t>atores envolvidos, procedimentos e competências que </a:t>
            </a:r>
            <a:r>
              <a:rPr lang="pt-BR" sz="2400" b="1" dirty="0"/>
              <a:t>possibilitam o alcance dos </a:t>
            </a:r>
            <a:r>
              <a:rPr lang="pt-BR" sz="2400" b="1" dirty="0" smtClean="0"/>
              <a:t>objetivos. 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b="2409"/>
          <a:stretch/>
        </p:blipFill>
        <p:spPr>
          <a:xfrm>
            <a:off x="4773706" y="2708920"/>
            <a:ext cx="4002398" cy="362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6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3200" y="317714"/>
            <a:ext cx="828092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EM POLÍTICAS PÚBLICAS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2104" y="1268760"/>
            <a:ext cx="8424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2800" b="1" dirty="0" smtClean="0"/>
              <a:t>Componente 2</a:t>
            </a:r>
          </a:p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dirty="0" smtClean="0">
                <a:solidFill>
                  <a:srgbClr val="C00000"/>
                </a:solidFill>
              </a:rPr>
              <a:t>Planos e Objetivos</a:t>
            </a:r>
            <a:endParaRPr lang="pt-BR" sz="4400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>
                <a:solidFill>
                  <a:schemeClr val="bg1"/>
                </a:solidFill>
              </a:rPr>
              <a:t>GOVERNANÇA PÚBLICA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2708920"/>
            <a:ext cx="4405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 </a:t>
            </a:r>
            <a:r>
              <a:rPr lang="pt-BR" sz="2400" b="1" dirty="0"/>
              <a:t>política pública </a:t>
            </a:r>
            <a:r>
              <a:rPr lang="pt-BR" sz="2400" b="1" dirty="0" smtClean="0"/>
              <a:t>deve orientar-se </a:t>
            </a:r>
            <a:r>
              <a:rPr lang="pt-BR" sz="2400" b="1" dirty="0"/>
              <a:t>por uma formulação </a:t>
            </a:r>
            <a:r>
              <a:rPr lang="pt-BR" sz="2400" b="1" dirty="0" smtClean="0"/>
              <a:t>que </a:t>
            </a:r>
            <a:r>
              <a:rPr lang="pt-BR" sz="2400" b="1" dirty="0"/>
              <a:t>defina sua lógica de intervenção e por planos que permitam operacionalizar as ações necessárias, delineados em função das diretrizes, objetivos e metas propostas.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5" y="2492897"/>
            <a:ext cx="4334778" cy="36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3200" y="317714"/>
            <a:ext cx="828092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EM POLÍTICAS PÚBLICAS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2104" y="1268760"/>
            <a:ext cx="8424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2800" b="1" dirty="0" smtClean="0"/>
              <a:t>Componente 3</a:t>
            </a:r>
          </a:p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dirty="0" smtClean="0">
                <a:solidFill>
                  <a:srgbClr val="C00000"/>
                </a:solidFill>
              </a:rPr>
              <a:t>Participação</a:t>
            </a:r>
            <a:endParaRPr lang="pt-BR" sz="4400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>
                <a:solidFill>
                  <a:schemeClr val="bg1"/>
                </a:solidFill>
              </a:rPr>
              <a:t>GOVERNANÇA PÚBLICA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2708920"/>
            <a:ext cx="4203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 participação nos processos decisórios agrega mais legitimidade</a:t>
            </a:r>
            <a:r>
              <a:rPr lang="pt-BR" sz="2400" b="1" dirty="0"/>
              <a:t> </a:t>
            </a:r>
            <a:r>
              <a:rPr lang="pt-BR" sz="2400" b="1" dirty="0" smtClean="0"/>
              <a:t>e maior </a:t>
            </a:r>
            <a:r>
              <a:rPr lang="pt-BR" sz="2400" b="1" dirty="0"/>
              <a:t>quantidade e qualidade de </a:t>
            </a:r>
            <a:r>
              <a:rPr lang="pt-BR" sz="2400" b="1" dirty="0" smtClean="0"/>
              <a:t>informações à política pública, </a:t>
            </a:r>
            <a:r>
              <a:rPr lang="pt-BR" sz="2400" b="1" dirty="0"/>
              <a:t>além de </a:t>
            </a:r>
            <a:r>
              <a:rPr lang="pt-BR" sz="2400" b="1" dirty="0" smtClean="0"/>
              <a:t>estimular </a:t>
            </a:r>
            <a:r>
              <a:rPr lang="pt-BR" sz="2400" b="1" dirty="0"/>
              <a:t>o senso de pertencimento e de responsabilidade </a:t>
            </a:r>
            <a:r>
              <a:rPr lang="pt-BR" sz="2400" b="1" dirty="0" smtClean="0"/>
              <a:t>coletiva. </a:t>
            </a:r>
            <a:endParaRPr lang="pt-BR" sz="2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56" y="2313514"/>
            <a:ext cx="3895195" cy="38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3200" y="317714"/>
            <a:ext cx="828092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EM POLÍTICAS PÚBLICAS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2103" y="1268760"/>
            <a:ext cx="762200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2800" b="1" dirty="0" smtClean="0"/>
              <a:t>Componente 4</a:t>
            </a:r>
          </a:p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dirty="0" smtClean="0">
                <a:solidFill>
                  <a:srgbClr val="C00000"/>
                </a:solidFill>
              </a:rPr>
              <a:t>Capacidade Organizacional e Recursos</a:t>
            </a:r>
            <a:endParaRPr lang="pt-BR" sz="4400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>
                <a:solidFill>
                  <a:schemeClr val="bg1"/>
                </a:solidFill>
              </a:rPr>
              <a:t>GOVERNANÇA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7"/>
          <a:stretch/>
        </p:blipFill>
        <p:spPr>
          <a:xfrm>
            <a:off x="5632507" y="3223141"/>
            <a:ext cx="3259972" cy="29356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5" y="3262586"/>
            <a:ext cx="5642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Deve haver estruturas, processos e recursos apropriados </a:t>
            </a:r>
            <a:r>
              <a:rPr lang="pt-BR" sz="2400" b="1" dirty="0"/>
              <a:t>para </a:t>
            </a:r>
            <a:r>
              <a:rPr lang="pt-BR" sz="2400" b="1" dirty="0" smtClean="0"/>
              <a:t>executar </a:t>
            </a:r>
            <a:r>
              <a:rPr lang="pt-BR" sz="2400" b="1" dirty="0"/>
              <a:t>as atividades planejadas, assegurar </a:t>
            </a:r>
            <a:endParaRPr lang="pt-BR" sz="2400" b="1" dirty="0" smtClean="0"/>
          </a:p>
          <a:p>
            <a:r>
              <a:rPr lang="pt-BR" sz="2400" b="1" dirty="0" smtClean="0"/>
              <a:t>a defesa dos valores públicos</a:t>
            </a:r>
            <a:r>
              <a:rPr lang="pt-BR" sz="2400" b="1" dirty="0"/>
              <a:t>, supervisionar </a:t>
            </a:r>
            <a:r>
              <a:rPr lang="pt-BR" sz="2400" b="1" dirty="0" smtClean="0"/>
              <a:t>as ações descentralizadas</a:t>
            </a:r>
            <a:r>
              <a:rPr lang="pt-BR" sz="2400" b="1" dirty="0"/>
              <a:t>, monitorar os resultados e realimentar o processo </a:t>
            </a:r>
            <a:r>
              <a:rPr lang="pt-BR" sz="2400" b="1" dirty="0" smtClean="0"/>
              <a:t>decisório.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674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8"/>
          <a:stretch/>
        </p:blipFill>
        <p:spPr>
          <a:xfrm>
            <a:off x="4666128" y="2051412"/>
            <a:ext cx="4262718" cy="421723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53200" y="317714"/>
            <a:ext cx="828092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EM POLÍTICAS PÚBLICAS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2104" y="1268760"/>
            <a:ext cx="8424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2800" b="1" dirty="0" smtClean="0"/>
              <a:t>Componente 5</a:t>
            </a:r>
          </a:p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dirty="0" smtClean="0">
                <a:solidFill>
                  <a:srgbClr val="C00000"/>
                </a:solidFill>
              </a:rPr>
              <a:t>Coordenação e Coerência</a:t>
            </a:r>
            <a:endParaRPr lang="pt-BR" sz="4400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>
                <a:solidFill>
                  <a:schemeClr val="bg1"/>
                </a:solidFill>
              </a:rPr>
              <a:t>GOVERNANÇA PÚBLICA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2708920"/>
            <a:ext cx="4687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 obtenção de resultados </a:t>
            </a:r>
            <a:r>
              <a:rPr lang="pt-BR" sz="2400" b="1" dirty="0" smtClean="0"/>
              <a:t>exige, </a:t>
            </a:r>
            <a:r>
              <a:rPr lang="pt-BR" sz="2400" b="1" dirty="0"/>
              <a:t>cada vez mais, que </a:t>
            </a:r>
            <a:r>
              <a:rPr lang="pt-BR" sz="2400" b="1" dirty="0" smtClean="0"/>
              <a:t>os governos sustentem </a:t>
            </a:r>
            <a:r>
              <a:rPr lang="pt-BR" sz="2400" b="1" dirty="0"/>
              <a:t>abordagens colaborativas para atingir as </a:t>
            </a:r>
            <a:r>
              <a:rPr lang="pt-BR" sz="2400" b="1" dirty="0" smtClean="0"/>
              <a:t>metas, evitando fragmentação </a:t>
            </a:r>
            <a:r>
              <a:rPr lang="pt-BR" sz="2400" b="1" dirty="0"/>
              <a:t>da </a:t>
            </a:r>
            <a:r>
              <a:rPr lang="pt-BR" sz="2400" b="1" dirty="0" smtClean="0"/>
              <a:t>missão, sobreposição </a:t>
            </a:r>
            <a:r>
              <a:rPr lang="pt-BR" sz="2400" b="1" dirty="0"/>
              <a:t>de </a:t>
            </a:r>
            <a:r>
              <a:rPr lang="pt-BR" sz="2400" b="1" dirty="0" smtClean="0"/>
              <a:t>programas e incoerência da ação governamental como um todo.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852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3200" y="317714"/>
            <a:ext cx="828092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EM POLÍTICAS PÚBLICAS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2104" y="1268760"/>
            <a:ext cx="8424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2800" b="1" dirty="0" smtClean="0"/>
              <a:t>Componente 6</a:t>
            </a:r>
          </a:p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dirty="0" smtClean="0">
                <a:solidFill>
                  <a:srgbClr val="C00000"/>
                </a:solidFill>
              </a:rPr>
              <a:t>Monitoramento e Avaliação</a:t>
            </a:r>
            <a:endParaRPr lang="pt-BR" sz="4400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>
                <a:solidFill>
                  <a:schemeClr val="bg1"/>
                </a:solidFill>
              </a:rPr>
              <a:t>GOVERNANÇA PÚBLICA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5" y="2708920"/>
            <a:ext cx="4391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Os indivíduos e instituições </a:t>
            </a:r>
            <a:r>
              <a:rPr lang="pt-BR" sz="2400" b="1" dirty="0" smtClean="0"/>
              <a:t>que atuam em uma política pública </a:t>
            </a:r>
            <a:r>
              <a:rPr lang="pt-BR" sz="2400" b="1" dirty="0"/>
              <a:t>precisam aprender sobre suas </a:t>
            </a:r>
            <a:r>
              <a:rPr lang="pt-BR" sz="2400" b="1" dirty="0" smtClean="0"/>
              <a:t>ações, para aprimorar a </a:t>
            </a:r>
            <a:r>
              <a:rPr lang="pt-BR" sz="2400" b="1" dirty="0"/>
              <a:t>qualidade das decisões que serão tomadas e também para </a:t>
            </a:r>
            <a:r>
              <a:rPr lang="pt-BR" sz="2400" b="1" dirty="0" smtClean="0"/>
              <a:t>assegurar a </a:t>
            </a:r>
            <a:r>
              <a:rPr lang="pt-BR" sz="2400" b="1" i="1" dirty="0"/>
              <a:t>accountability </a:t>
            </a:r>
            <a:r>
              <a:rPr lang="pt-BR" sz="2400" b="1" dirty="0" smtClean="0"/>
              <a:t>democrática.</a:t>
            </a:r>
            <a:endParaRPr lang="pt-BR" sz="2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080560" y="2539843"/>
            <a:ext cx="3759891" cy="345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4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7"/>
          <a:stretch/>
        </p:blipFill>
        <p:spPr>
          <a:xfrm>
            <a:off x="6013420" y="1541931"/>
            <a:ext cx="3049897" cy="452800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53200" y="317714"/>
            <a:ext cx="828092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EM POLÍTICAS PÚBLICAS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2104" y="1268760"/>
            <a:ext cx="630812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2800" b="1" dirty="0" smtClean="0"/>
              <a:t>Componente 7</a:t>
            </a:r>
          </a:p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dirty="0">
                <a:solidFill>
                  <a:srgbClr val="C00000"/>
                </a:solidFill>
              </a:rPr>
              <a:t>Gestão de Riscos e Controle Interno</a:t>
            </a:r>
            <a:endParaRPr lang="pt-BR" sz="4400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>
                <a:solidFill>
                  <a:schemeClr val="bg1"/>
                </a:solidFill>
              </a:rPr>
              <a:t>GOVERNANÇA PÚBLICA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3325048"/>
            <a:ext cx="6583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Os riscos de toda política pública devem ser identificados e avaliados durante o seu </a:t>
            </a:r>
            <a:r>
              <a:rPr lang="pt-BR" sz="2400" b="1" dirty="0" smtClean="0"/>
              <a:t>desenho. </a:t>
            </a:r>
            <a:r>
              <a:rPr lang="pt-BR" sz="2400" b="1" dirty="0"/>
              <a:t>Além disso, os responsáveis pela implementação </a:t>
            </a:r>
            <a:r>
              <a:rPr lang="pt-BR" sz="2400" b="1" dirty="0" smtClean="0"/>
              <a:t>pública </a:t>
            </a:r>
            <a:r>
              <a:rPr lang="pt-BR" sz="2400" b="1" dirty="0"/>
              <a:t>devem ter condições de dar respostas efetivas e tempestivas aos riscos capazes de afetar o alcance dos objetivos programados. </a:t>
            </a:r>
          </a:p>
        </p:txBody>
      </p:sp>
    </p:spTree>
    <p:extLst>
      <p:ext uri="{BB962C8B-B14F-4D97-AF65-F5344CB8AC3E}">
        <p14:creationId xmlns:p14="http://schemas.microsoft.com/office/powerpoint/2010/main" val="37367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6515" t="32364" r="16928" b="4963"/>
          <a:stretch/>
        </p:blipFill>
        <p:spPr>
          <a:xfrm>
            <a:off x="0" y="1102660"/>
            <a:ext cx="9144000" cy="5015752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0" y="242048"/>
            <a:ext cx="6858000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Transferências Sociais em % do PIB</a:t>
            </a:r>
            <a:endParaRPr lang="pt-BR" sz="3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2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108">
            <a:off x="5230586" y="2411917"/>
            <a:ext cx="3573567" cy="268017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53200" y="317714"/>
            <a:ext cx="828092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EM POLÍTICAS PÚBLICAS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2104" y="1268760"/>
            <a:ext cx="63081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2800" b="1" dirty="0" smtClean="0"/>
              <a:t>Componente 8</a:t>
            </a:r>
          </a:p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i="1" dirty="0" smtClean="0">
                <a:solidFill>
                  <a:srgbClr val="C00000"/>
                </a:solidFill>
              </a:rPr>
              <a:t>Accountability</a:t>
            </a:r>
            <a:endParaRPr lang="pt-BR" sz="4400" i="1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>
                <a:solidFill>
                  <a:schemeClr val="bg1"/>
                </a:solidFill>
              </a:rPr>
              <a:t>GOVERNANÇA PÚBLICA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2739692"/>
            <a:ext cx="7726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/>
              <a:t>Accountability</a:t>
            </a:r>
            <a:r>
              <a:rPr lang="pt-BR" sz="2400" b="1" dirty="0"/>
              <a:t> </a:t>
            </a:r>
            <a:r>
              <a:rPr lang="pt-BR" sz="2400" b="1" dirty="0" smtClean="0"/>
              <a:t>envolve</a:t>
            </a:r>
          </a:p>
          <a:p>
            <a:r>
              <a:rPr lang="pt-BR" sz="2400" b="1" dirty="0" smtClean="0"/>
              <a:t>transparência</a:t>
            </a:r>
            <a:r>
              <a:rPr lang="pt-BR" sz="2400" b="1" dirty="0"/>
              <a:t>, </a:t>
            </a:r>
            <a:r>
              <a:rPr lang="pt-BR" sz="2400" b="1" dirty="0" smtClean="0"/>
              <a:t>responsabilização</a:t>
            </a:r>
            <a:r>
              <a:rPr lang="pt-BR" sz="2400" b="1" dirty="0"/>
              <a:t>, </a:t>
            </a:r>
            <a:endParaRPr lang="pt-BR" sz="2400" b="1" dirty="0" smtClean="0"/>
          </a:p>
          <a:p>
            <a:r>
              <a:rPr lang="pt-BR" sz="2400" b="1" dirty="0" smtClean="0"/>
              <a:t>comunicação </a:t>
            </a:r>
            <a:r>
              <a:rPr lang="pt-BR" sz="2400" b="1" dirty="0"/>
              <a:t>e prestação </a:t>
            </a:r>
            <a:endParaRPr lang="pt-BR" sz="2400" b="1" dirty="0" smtClean="0"/>
          </a:p>
          <a:p>
            <a:r>
              <a:rPr lang="pt-BR" sz="2400" b="1" dirty="0" smtClean="0"/>
              <a:t>sistemática </a:t>
            </a:r>
            <a:r>
              <a:rPr lang="pt-BR" sz="2400" b="1" dirty="0"/>
              <a:t>de contas. </a:t>
            </a:r>
            <a:endParaRPr lang="pt-BR" sz="2400" b="1" dirty="0" smtClean="0"/>
          </a:p>
          <a:p>
            <a:r>
              <a:rPr lang="pt-BR" sz="2400" b="1" dirty="0" smtClean="0"/>
              <a:t>Os </a:t>
            </a:r>
            <a:r>
              <a:rPr lang="pt-BR" sz="2400" b="1" dirty="0"/>
              <a:t>responsáveis pela política </a:t>
            </a:r>
            <a:endParaRPr lang="pt-BR" sz="2400" b="1" dirty="0" smtClean="0"/>
          </a:p>
          <a:p>
            <a:r>
              <a:rPr lang="pt-BR" sz="2400" b="1" dirty="0" smtClean="0"/>
              <a:t>pública </a:t>
            </a:r>
            <a:r>
              <a:rPr lang="pt-BR" sz="2400" b="1" dirty="0"/>
              <a:t>devem </a:t>
            </a:r>
            <a:r>
              <a:rPr lang="pt-BR" sz="2400" b="1" dirty="0" smtClean="0"/>
              <a:t>assegurar </a:t>
            </a:r>
            <a:r>
              <a:rPr lang="pt-BR" sz="2400" b="1" dirty="0"/>
              <a:t>a </a:t>
            </a:r>
            <a:endParaRPr lang="pt-BR" sz="2400" b="1" dirty="0" smtClean="0"/>
          </a:p>
          <a:p>
            <a:r>
              <a:rPr lang="pt-BR" sz="2400" b="1" dirty="0" smtClean="0"/>
              <a:t>análise </a:t>
            </a:r>
            <a:r>
              <a:rPr lang="pt-BR" sz="2400" b="1" dirty="0"/>
              <a:t>e o escrutínio do comportamento e do desempenho dos diversos atores responsáveis pela implementação.</a:t>
            </a:r>
          </a:p>
        </p:txBody>
      </p:sp>
    </p:spTree>
    <p:extLst>
      <p:ext uri="{BB962C8B-B14F-4D97-AF65-F5344CB8AC3E}">
        <p14:creationId xmlns:p14="http://schemas.microsoft.com/office/powerpoint/2010/main" val="20481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ítulo 1"/>
          <p:cNvSpPr>
            <a:spLocks noGrp="1"/>
          </p:cNvSpPr>
          <p:nvPr>
            <p:ph type="title"/>
          </p:nvPr>
        </p:nvSpPr>
        <p:spPr>
          <a:xfrm>
            <a:off x="457200" y="1085313"/>
            <a:ext cx="8229600" cy="635000"/>
          </a:xfrm>
        </p:spPr>
        <p:txBody>
          <a:bodyPr/>
          <a:lstStyle/>
          <a:p>
            <a:pPr eaLnBrk="1" hangingPunct="1"/>
            <a:r>
              <a:rPr lang="pt-BR" sz="5400" b="1" dirty="0" smtClean="0">
                <a:solidFill>
                  <a:srgbClr val="002060"/>
                </a:solidFill>
              </a:rPr>
              <a:t>... a PNDR e seus Recursos</a:t>
            </a:r>
            <a:endParaRPr lang="pt-BR" sz="5400" dirty="0" smtClean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74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486754"/>
              </p:ext>
            </p:extLst>
          </p:nvPr>
        </p:nvGraphicFramePr>
        <p:xfrm>
          <a:off x="227013" y="1867458"/>
          <a:ext cx="8755062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Worksheet" r:id="rId3" imgW="7220136" imgH="3543247" progId="Excel.Sheet.12">
                  <p:embed/>
                </p:oleObj>
              </mc:Choice>
              <mc:Fallback>
                <p:oleObj name="Worksheet" r:id="rId3" imgW="7220136" imgH="354324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867458"/>
                        <a:ext cx="8755062" cy="456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0058" y="246788"/>
            <a:ext cx="3655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i="1" dirty="0" smtClean="0">
                <a:solidFill>
                  <a:srgbClr val="C00000"/>
                </a:solidFill>
                <a:latin typeface="+mj-lt"/>
              </a:rPr>
              <a:t>Um exemplo...</a:t>
            </a:r>
            <a:endParaRPr lang="pt-BR" sz="4400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1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7800"/>
            <a:ext cx="8487420" cy="63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C00000"/>
                </a:solidFill>
              </a:rPr>
              <a:t>A PERSISTÊNCIA DAS DESIGUALDADES</a:t>
            </a:r>
            <a:endParaRPr lang="pt-BR" sz="40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1147" t="18311" r="5852" b="45689"/>
          <a:stretch>
            <a:fillRect/>
          </a:stretch>
        </p:blipFill>
        <p:spPr bwMode="auto">
          <a:xfrm>
            <a:off x="611188" y="1289646"/>
            <a:ext cx="6697662" cy="415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23528" y="796371"/>
            <a:ext cx="8496944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</a:rPr>
              <a:t>Razão entre o PIB </a:t>
            </a:r>
            <a:r>
              <a:rPr lang="pt-BR" sz="2000" b="1" i="1" dirty="0">
                <a:solidFill>
                  <a:schemeClr val="bg1"/>
                </a:solidFill>
              </a:rPr>
              <a:t>per capita </a:t>
            </a:r>
            <a:r>
              <a:rPr lang="pt-BR" sz="2000" b="1" dirty="0">
                <a:solidFill>
                  <a:schemeClr val="bg1"/>
                </a:solidFill>
              </a:rPr>
              <a:t>das </a:t>
            </a:r>
            <a:r>
              <a:rPr lang="pt-BR" sz="2000" b="1" dirty="0" smtClean="0">
                <a:solidFill>
                  <a:schemeClr val="bg1"/>
                </a:solidFill>
              </a:rPr>
              <a:t>regiões e</a:t>
            </a:r>
            <a:r>
              <a:rPr lang="pt-BR" sz="2000" b="1" i="1" dirty="0" smtClean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o PIB </a:t>
            </a:r>
            <a:r>
              <a:rPr lang="pt-BR" sz="2000" b="1" i="1" dirty="0">
                <a:solidFill>
                  <a:schemeClr val="bg1"/>
                </a:solidFill>
              </a:rPr>
              <a:t>per capita </a:t>
            </a:r>
            <a:r>
              <a:rPr lang="pt-BR" sz="2000" b="1" dirty="0">
                <a:solidFill>
                  <a:schemeClr val="bg1"/>
                </a:solidFill>
              </a:rPr>
              <a:t>brasileiro</a:t>
            </a:r>
            <a:r>
              <a:rPr lang="pt-BR" sz="2000" b="1" i="1" dirty="0">
                <a:solidFill>
                  <a:schemeClr val="bg1"/>
                </a:solidFill>
              </a:rPr>
              <a:t> </a:t>
            </a:r>
            <a:r>
              <a:rPr lang="pt-BR" sz="1700" b="1" dirty="0">
                <a:solidFill>
                  <a:srgbClr val="FFFF00"/>
                </a:solidFill>
              </a:rPr>
              <a:t>(1995-2008)</a:t>
            </a:r>
            <a:endParaRPr lang="pt-BR" sz="1700" dirty="0">
              <a:solidFill>
                <a:srgbClr val="FFFF00"/>
              </a:solidFill>
            </a:endParaRPr>
          </a:p>
        </p:txBody>
      </p:sp>
      <p:sp>
        <p:nvSpPr>
          <p:cNvPr id="3079" name="CaixaDeTexto 8"/>
          <p:cNvSpPr txBox="1">
            <a:spLocks noChangeArrowheads="1"/>
          </p:cNvSpPr>
          <p:nvPr/>
        </p:nvSpPr>
        <p:spPr bwMode="auto">
          <a:xfrm>
            <a:off x="6959120" y="1484759"/>
            <a:ext cx="1234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Sudeste</a:t>
            </a:r>
          </a:p>
        </p:txBody>
      </p:sp>
      <p:sp>
        <p:nvSpPr>
          <p:cNvPr id="3080" name="CaixaDeTexto 9"/>
          <p:cNvSpPr txBox="1">
            <a:spLocks noChangeArrowheads="1"/>
          </p:cNvSpPr>
          <p:nvPr/>
        </p:nvSpPr>
        <p:spPr bwMode="auto">
          <a:xfrm>
            <a:off x="6959121" y="1806840"/>
            <a:ext cx="1727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Centro-Oeste</a:t>
            </a:r>
          </a:p>
        </p:txBody>
      </p:sp>
      <p:sp>
        <p:nvSpPr>
          <p:cNvPr id="3081" name="CaixaDeTexto 10"/>
          <p:cNvSpPr txBox="1">
            <a:spLocks noChangeArrowheads="1"/>
          </p:cNvSpPr>
          <p:nvPr/>
        </p:nvSpPr>
        <p:spPr bwMode="auto">
          <a:xfrm>
            <a:off x="6959121" y="2235795"/>
            <a:ext cx="575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02060"/>
                </a:solidFill>
              </a:rPr>
              <a:t>Sul</a:t>
            </a:r>
          </a:p>
        </p:txBody>
      </p:sp>
      <p:sp>
        <p:nvSpPr>
          <p:cNvPr id="3082" name="CaixaDeTexto 11"/>
          <p:cNvSpPr txBox="1">
            <a:spLocks noChangeArrowheads="1"/>
          </p:cNvSpPr>
          <p:nvPr/>
        </p:nvSpPr>
        <p:spPr bwMode="auto">
          <a:xfrm>
            <a:off x="6948008" y="3997292"/>
            <a:ext cx="918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C00000"/>
                </a:solidFill>
              </a:rPr>
              <a:t>Norte</a:t>
            </a:r>
          </a:p>
        </p:txBody>
      </p:sp>
      <p:sp>
        <p:nvSpPr>
          <p:cNvPr id="3083" name="CaixaDeTexto 12"/>
          <p:cNvSpPr txBox="1">
            <a:spLocks noChangeArrowheads="1"/>
          </p:cNvSpPr>
          <p:nvPr/>
        </p:nvSpPr>
        <p:spPr bwMode="auto">
          <a:xfrm>
            <a:off x="6948007" y="4602129"/>
            <a:ext cx="1330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C00000"/>
                </a:solidFill>
              </a:rPr>
              <a:t>Nordeste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1847" y="5166575"/>
            <a:ext cx="7243281" cy="114274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82550">
              <a:lnSpc>
                <a:spcPts val="2800"/>
              </a:lnSpc>
              <a:defRPr/>
            </a:pPr>
            <a:r>
              <a:rPr lang="pt-BR" sz="2000" b="1" i="1" dirty="0">
                <a:solidFill>
                  <a:schemeClr val="tx1"/>
                </a:solidFill>
              </a:rPr>
              <a:t>Segundo o Ipea:  </a:t>
            </a:r>
            <a:r>
              <a:rPr lang="pt-BR" sz="2400" b="1" dirty="0">
                <a:solidFill>
                  <a:schemeClr val="tx1"/>
                </a:solidFill>
              </a:rPr>
              <a:t>Ao ritmo do período examinado,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marL="177800" indent="-82550">
              <a:lnSpc>
                <a:spcPts val="2800"/>
              </a:lnSpc>
              <a:defRPr/>
            </a:pPr>
            <a:r>
              <a:rPr lang="pt-BR" sz="2600" b="1" dirty="0" smtClean="0">
                <a:solidFill>
                  <a:srgbClr val="C00000"/>
                </a:solidFill>
              </a:rPr>
              <a:t>o </a:t>
            </a:r>
            <a:r>
              <a:rPr lang="pt-BR" sz="2600" b="1" dirty="0">
                <a:solidFill>
                  <a:srgbClr val="C00000"/>
                </a:solidFill>
              </a:rPr>
              <a:t>PIB per capita do Nordeste só chegará à marca </a:t>
            </a:r>
            <a:endParaRPr lang="pt-BR" sz="2600" b="1" dirty="0" smtClean="0">
              <a:solidFill>
                <a:srgbClr val="C00000"/>
              </a:solidFill>
            </a:endParaRPr>
          </a:p>
          <a:p>
            <a:pPr marL="177800" indent="-82550">
              <a:lnSpc>
                <a:spcPts val="2800"/>
              </a:lnSpc>
              <a:defRPr/>
            </a:pPr>
            <a:r>
              <a:rPr lang="pt-BR" sz="2600" b="1" dirty="0" smtClean="0">
                <a:solidFill>
                  <a:srgbClr val="C00000"/>
                </a:solidFill>
              </a:rPr>
              <a:t>de 75% do valor </a:t>
            </a:r>
            <a:r>
              <a:rPr lang="pt-BR" sz="2600" b="1" dirty="0">
                <a:solidFill>
                  <a:srgbClr val="C00000"/>
                </a:solidFill>
              </a:rPr>
              <a:t>nacional ao redor do ano de 2074.</a:t>
            </a:r>
          </a:p>
        </p:txBody>
      </p:sp>
      <p:sp>
        <p:nvSpPr>
          <p:cNvPr id="14" name="Seta em curva para a direita 13"/>
          <p:cNvSpPr/>
          <p:nvPr/>
        </p:nvSpPr>
        <p:spPr>
          <a:xfrm>
            <a:off x="142418" y="3849993"/>
            <a:ext cx="576063" cy="1872208"/>
          </a:xfrm>
          <a:prstGeom prst="curvedRightArrow">
            <a:avLst>
              <a:gd name="adj1" fmla="val 43755"/>
              <a:gd name="adj2" fmla="val 92791"/>
              <a:gd name="adj3" fmla="val 25000"/>
            </a:avLst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522136" y="2280640"/>
            <a:ext cx="82089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22136" y="2771921"/>
            <a:ext cx="82089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22136" y="3263202"/>
            <a:ext cx="82089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522136" y="3754483"/>
            <a:ext cx="82089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522136" y="4245764"/>
            <a:ext cx="82089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22136" y="4737045"/>
            <a:ext cx="82089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22136" y="5228326"/>
            <a:ext cx="82089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22136" y="5719608"/>
            <a:ext cx="82089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01153" y="935939"/>
            <a:ext cx="6458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pt-BR" sz="2400" b="1" dirty="0" smtClean="0">
                <a:solidFill>
                  <a:srgbClr val="002060"/>
                </a:solidFill>
              </a:rPr>
              <a:t>Problemas verificados em todos os fatores da estrutura de governança da PNDR</a:t>
            </a: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772816"/>
            <a:ext cx="611560" cy="508518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06808" y="1813760"/>
            <a:ext cx="8685672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 fontAlgn="ctr">
              <a:spcBef>
                <a:spcPts val="1000"/>
              </a:spcBef>
              <a:buClr>
                <a:srgbClr val="FFC000"/>
              </a:buClr>
              <a:buSzPct val="90000"/>
              <a:buFont typeface="Arial Black" pitchFamily="34" charset="0"/>
              <a:buChar char="X"/>
            </a:pPr>
            <a:r>
              <a:rPr lang="pt-BR" sz="2400" b="1" dirty="0" smtClean="0"/>
              <a:t>Objetivos são imprecisos</a:t>
            </a:r>
            <a:endParaRPr lang="pt-BR" sz="2400" dirty="0" smtClean="0"/>
          </a:p>
          <a:p>
            <a:pPr marL="531813" indent="-531813" fontAlgn="ctr">
              <a:spcBef>
                <a:spcPts val="1000"/>
              </a:spcBef>
              <a:buClr>
                <a:srgbClr val="FFC000"/>
              </a:buClr>
              <a:buSzPct val="90000"/>
              <a:buFont typeface="Arial Black" pitchFamily="34" charset="0"/>
              <a:buChar char="X"/>
            </a:pPr>
            <a:r>
              <a:rPr lang="pt-BR" sz="2400" b="1" dirty="0" smtClean="0"/>
              <a:t>Formulação não contempla as causas da disparidade</a:t>
            </a:r>
            <a:endParaRPr lang="pt-BR" sz="2400" dirty="0" smtClean="0"/>
          </a:p>
          <a:p>
            <a:pPr marL="531813" indent="-531813" fontAlgn="ctr">
              <a:spcBef>
                <a:spcPts val="1000"/>
              </a:spcBef>
              <a:buClr>
                <a:srgbClr val="FFC000"/>
              </a:buClr>
              <a:buSzPct val="90000"/>
              <a:buFont typeface="Arial Black" pitchFamily="34" charset="0"/>
              <a:buChar char="X"/>
            </a:pPr>
            <a:r>
              <a:rPr lang="pt-BR" sz="2400" b="1" dirty="0" smtClean="0"/>
              <a:t>Recursos (R$ 30 bi) não são alinhados aos objetivos</a:t>
            </a:r>
            <a:endParaRPr lang="pt-BR" sz="2400" dirty="0" smtClean="0"/>
          </a:p>
          <a:p>
            <a:pPr marL="531813" indent="-531813" fontAlgn="ctr">
              <a:spcBef>
                <a:spcPts val="1000"/>
              </a:spcBef>
              <a:buClr>
                <a:srgbClr val="FFC000"/>
              </a:buClr>
              <a:buSzPct val="90000"/>
              <a:buFont typeface="Arial Black" pitchFamily="34" charset="0"/>
              <a:buChar char="X"/>
            </a:pPr>
            <a:r>
              <a:rPr lang="pt-BR" sz="2400" b="1" dirty="0" smtClean="0"/>
              <a:t>Incapacidade institucional para implementação</a:t>
            </a:r>
            <a:endParaRPr lang="pt-BR" sz="2400" dirty="0" smtClean="0"/>
          </a:p>
          <a:p>
            <a:pPr marL="531813" indent="-531813" fontAlgn="ctr">
              <a:spcBef>
                <a:spcPts val="1000"/>
              </a:spcBef>
              <a:buClr>
                <a:srgbClr val="FFC000"/>
              </a:buClr>
              <a:buSzPct val="90000"/>
              <a:buFont typeface="Arial Black" pitchFamily="34" charset="0"/>
              <a:buChar char="X"/>
            </a:pPr>
            <a:r>
              <a:rPr lang="pt-BR" sz="2400" b="1" dirty="0" smtClean="0"/>
              <a:t>Instâncias de coordenação </a:t>
            </a:r>
            <a:r>
              <a:rPr lang="pt-BR" sz="2400" b="1" dirty="0" err="1" smtClean="0"/>
              <a:t>intragov</a:t>
            </a:r>
            <a:r>
              <a:rPr lang="pt-BR" sz="2400" b="1" dirty="0" smtClean="0"/>
              <a:t>. não funcionam</a:t>
            </a:r>
            <a:endParaRPr lang="pt-BR" sz="2400" dirty="0" smtClean="0"/>
          </a:p>
          <a:p>
            <a:pPr marL="531813" indent="-531813" fontAlgn="ctr">
              <a:spcBef>
                <a:spcPts val="1000"/>
              </a:spcBef>
              <a:buClr>
                <a:srgbClr val="FFC000"/>
              </a:buClr>
              <a:buSzPct val="90000"/>
              <a:buFont typeface="Arial Black" pitchFamily="34" charset="0"/>
              <a:buChar char="X"/>
            </a:pPr>
            <a:r>
              <a:rPr lang="pt-BR" sz="2400" b="1" dirty="0" smtClean="0"/>
              <a:t>Instâncias de coordenação </a:t>
            </a:r>
            <a:r>
              <a:rPr lang="pt-BR" sz="2400" b="1" dirty="0" err="1" smtClean="0"/>
              <a:t>intergov</a:t>
            </a:r>
            <a:r>
              <a:rPr lang="pt-BR" sz="2400" b="1" dirty="0" smtClean="0"/>
              <a:t>. não são efetivas</a:t>
            </a:r>
            <a:endParaRPr lang="pt-BR" sz="2400" dirty="0" smtClean="0"/>
          </a:p>
          <a:p>
            <a:pPr marL="531813" indent="-531813" fontAlgn="ctr">
              <a:spcBef>
                <a:spcPts val="1000"/>
              </a:spcBef>
              <a:buClr>
                <a:srgbClr val="FFC000"/>
              </a:buClr>
              <a:buSzPct val="90000"/>
              <a:buFont typeface="Arial Black" pitchFamily="34" charset="0"/>
              <a:buChar char="X"/>
            </a:pPr>
            <a:r>
              <a:rPr lang="pt-BR" sz="2400" b="1" dirty="0" smtClean="0"/>
              <a:t>Sistemática de </a:t>
            </a:r>
            <a:r>
              <a:rPr lang="pt-BR" sz="2400" b="1" dirty="0" err="1" smtClean="0"/>
              <a:t>M&amp;A</a:t>
            </a:r>
            <a:r>
              <a:rPr lang="pt-BR" sz="2400" b="1" dirty="0" smtClean="0"/>
              <a:t> é frágil</a:t>
            </a:r>
            <a:endParaRPr lang="pt-BR" sz="2400" dirty="0" smtClean="0"/>
          </a:p>
          <a:p>
            <a:pPr marL="531813" indent="-531813" fontAlgn="ctr">
              <a:spcBef>
                <a:spcPts val="1000"/>
              </a:spcBef>
              <a:buClr>
                <a:srgbClr val="FFC000"/>
              </a:buClr>
              <a:buSzPct val="90000"/>
              <a:buFont typeface="Arial Black" pitchFamily="34" charset="0"/>
              <a:buChar char="X"/>
            </a:pPr>
            <a:r>
              <a:rPr lang="pt-BR" sz="2400" b="1" dirty="0" smtClean="0"/>
              <a:t>Falhas nos controles dos agentes operadores</a:t>
            </a:r>
            <a:endParaRPr lang="pt-BR" sz="2400" dirty="0" smtClean="0"/>
          </a:p>
          <a:p>
            <a:pPr marL="531813" indent="-531813" fontAlgn="ctr">
              <a:spcBef>
                <a:spcPts val="1000"/>
              </a:spcBef>
              <a:buClr>
                <a:srgbClr val="FFC000"/>
              </a:buClr>
              <a:buSzPct val="90000"/>
              <a:buFont typeface="Arial Black" pitchFamily="34" charset="0"/>
              <a:buChar char="X"/>
            </a:pPr>
            <a:r>
              <a:rPr lang="pt-BR" sz="2400" b="1" dirty="0" smtClean="0"/>
              <a:t>Transparência insuficiente em escopo e alcance</a:t>
            </a:r>
            <a:endParaRPr lang="pt-BR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10058" y="246788"/>
            <a:ext cx="3655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i="1" dirty="0" smtClean="0">
                <a:solidFill>
                  <a:srgbClr val="C00000"/>
                </a:solidFill>
                <a:latin typeface="+mj-lt"/>
              </a:rPr>
              <a:t>Um exemplo...</a:t>
            </a:r>
            <a:endParaRPr lang="pt-BR" sz="4400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51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606787" y="1128846"/>
            <a:ext cx="7991872" cy="50405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2200"/>
              </a:spcAft>
              <a:buNone/>
              <a:defRPr/>
            </a:pPr>
            <a:r>
              <a:rPr lang="pt-BR" sz="3000" b="1" dirty="0" smtClean="0">
                <a:solidFill>
                  <a:srgbClr val="C00000"/>
                </a:solidFill>
              </a:rPr>
              <a:t>AS FRAGILIDADES DE GOVERNANÇA GERAM UM QUADRO DE </a:t>
            </a:r>
            <a:r>
              <a:rPr lang="pt-BR" sz="3000" b="1" u="sng" dirty="0" smtClean="0">
                <a:solidFill>
                  <a:srgbClr val="C00000"/>
                </a:solidFill>
              </a:rPr>
              <a:t>INEFICIÊNCIA</a:t>
            </a:r>
            <a:r>
              <a:rPr lang="pt-BR" sz="3000" b="1" dirty="0" smtClean="0">
                <a:solidFill>
                  <a:srgbClr val="C00000"/>
                </a:solidFill>
              </a:rPr>
              <a:t> E </a:t>
            </a:r>
            <a:r>
              <a:rPr lang="pt-BR" sz="3000" b="1" u="sng" dirty="0" smtClean="0">
                <a:solidFill>
                  <a:srgbClr val="C00000"/>
                </a:solidFill>
              </a:rPr>
              <a:t>INEFETIVIDADE</a:t>
            </a:r>
          </a:p>
          <a:p>
            <a:pPr algn="just" eaLnBrk="1" hangingPunct="1">
              <a:spcBef>
                <a:spcPct val="0"/>
              </a:spcBef>
              <a:spcAft>
                <a:spcPts val="2200"/>
              </a:spcAft>
              <a:defRPr/>
            </a:pPr>
            <a:r>
              <a:rPr lang="pt-BR" sz="2800" b="1" dirty="0" smtClean="0"/>
              <a:t>As falhas de governança limitam os resultados alcançados com os R$ 30 bilhões investidos anualmente na política.</a:t>
            </a:r>
          </a:p>
          <a:p>
            <a:pPr algn="just" eaLnBrk="1" hangingPunct="1">
              <a:spcBef>
                <a:spcPct val="0"/>
              </a:spcBef>
              <a:spcAft>
                <a:spcPts val="2200"/>
              </a:spcAft>
              <a:defRPr/>
            </a:pPr>
            <a:r>
              <a:rPr lang="pt-BR" sz="2800" b="1" dirty="0" smtClean="0"/>
              <a:t>Apesar da aplicação sistemática de recursos, as políticas e os instrumentos empregados não têm se mostrado capazes de reverter o quadro de desigualdade crítica</a:t>
            </a:r>
            <a:r>
              <a:rPr lang="pt-BR" sz="2800" b="1" dirty="0" smtClean="0">
                <a:solidFill>
                  <a:srgbClr val="C00000"/>
                </a:solidFill>
              </a:rPr>
              <a:t> </a:t>
            </a:r>
            <a:r>
              <a:rPr lang="pt-BR" sz="2800" b="1" dirty="0" smtClean="0"/>
              <a:t>entre as macrorregiões e sub-regiões brasileiras.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0058" y="246788"/>
            <a:ext cx="3655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  <a:buClr>
                <a:srgbClr val="FFC000"/>
              </a:buClr>
              <a:buSzPct val="70000"/>
            </a:pPr>
            <a:r>
              <a:rPr lang="pt-BR" sz="4400" b="1" i="1" dirty="0" smtClean="0">
                <a:solidFill>
                  <a:srgbClr val="C00000"/>
                </a:solidFill>
                <a:latin typeface="+mj-lt"/>
              </a:rPr>
              <a:t>Um exemplo...</a:t>
            </a:r>
            <a:endParaRPr lang="pt-BR" sz="4400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9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561959" y="618564"/>
            <a:ext cx="8049491" cy="515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7200" spc="50" dirty="0" smtClean="0">
                <a:ln w="11430"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Mensurando a Maturidade de Sistemas</a:t>
            </a:r>
          </a:p>
          <a:p>
            <a:pPr marL="363538" indent="-3635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spc="50" dirty="0" smtClean="0">
                <a:ln w="1143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Monitoramento e Avaliação</a:t>
            </a:r>
          </a:p>
          <a:p>
            <a:pPr marL="363538" indent="-3635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spc="50" dirty="0" smtClean="0">
                <a:ln w="1143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Gestão de Riscos</a:t>
            </a:r>
            <a:endParaRPr lang="pt-BR" sz="3600" spc="50" dirty="0">
              <a:ln w="1143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1290918"/>
            <a:ext cx="8229600" cy="745282"/>
          </a:xfrm>
        </p:spPr>
        <p:txBody>
          <a:bodyPr/>
          <a:lstStyle/>
          <a:p>
            <a:r>
              <a:rPr lang="pt-BR" altLang="pt-BR" sz="3600" dirty="0" smtClean="0">
                <a:ea typeface="ＭＳ Ｐゴシック" panose="020B0600070205080204" pitchFamily="34" charset="-128"/>
              </a:rPr>
              <a:t>Estrutura de Análise Sistemas de Avaliação</a:t>
            </a:r>
          </a:p>
        </p:txBody>
      </p:sp>
      <p:graphicFrame>
        <p:nvGraphicFramePr>
          <p:cNvPr id="22531" name="Objeto 26"/>
          <p:cNvGraphicFramePr>
            <a:graphicFrameLocks noChangeAspect="1"/>
          </p:cNvGraphicFramePr>
          <p:nvPr>
            <p:extLst/>
          </p:nvPr>
        </p:nvGraphicFramePr>
        <p:xfrm>
          <a:off x="173038" y="1646237"/>
          <a:ext cx="8797925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3" imgW="6799152" imgH="2986300" progId="Word.Document.12">
                  <p:embed/>
                </p:oleObj>
              </mc:Choice>
              <mc:Fallback>
                <p:oleObj name="Document" r:id="rId3" imgW="6799152" imgH="2986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646237"/>
                        <a:ext cx="8797925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Sistemas de M&amp;A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Modelo de análise dos sistemas de avaliação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84213" y="1773238"/>
          <a:ext cx="7920037" cy="3095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2"/>
                <a:gridCol w="1152005"/>
                <a:gridCol w="618406"/>
                <a:gridCol w="611898"/>
                <a:gridCol w="4294831"/>
                <a:gridCol w="738895"/>
              </a:tblGrid>
              <a:tr h="5159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FOCO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PESO (%)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DIMENSÕES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PESO (%)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1593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I 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DEMANDAS AVALIATIVAS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35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Definição do objeto da avaliação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159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Avaliação da integração da função planejamento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20</a:t>
                      </a:r>
                      <a:endParaRPr lang="pt-BR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159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Definição dos atores atendidos (Para quem avaliar)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25</a:t>
                      </a:r>
                      <a:endParaRPr lang="pt-BR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159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Formalização das demandas avaliativas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N/A</a:t>
                      </a:r>
                      <a:endParaRPr lang="pt-BR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159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Propósitos da avaliação (Para que avaliar)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25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183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Modelo de análise dos sistemas de avaliação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63600" y="1484313"/>
          <a:ext cx="7345363" cy="281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635"/>
                <a:gridCol w="1584294"/>
                <a:gridCol w="576107"/>
                <a:gridCol w="432080"/>
                <a:gridCol w="4033482"/>
                <a:gridCol w="467765"/>
              </a:tblGrid>
              <a:tr h="4973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FOCO</a:t>
                      </a:r>
                    </a:p>
                  </a:txBody>
                  <a:tcPr marL="9526" marR="9526" marT="9528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(%)</a:t>
                      </a:r>
                    </a:p>
                  </a:txBody>
                  <a:tcPr marL="9526" marR="9526" marT="95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DIMENSÕES</a:t>
                      </a:r>
                    </a:p>
                  </a:txBody>
                  <a:tcPr marL="9526" marR="9526" marT="9528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(%)</a:t>
                      </a:r>
                    </a:p>
                  </a:txBody>
                  <a:tcPr marL="9526" marR="9526" marT="9528" marB="0" anchor="ctr"/>
                </a:tc>
              </a:tr>
              <a:tr h="7413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OFERTA – PRODUÇÃO DO CONHECIMENTO AVALIATIVO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 normativa das práticas de monitoramento e avaliação</a:t>
                      </a:r>
                    </a:p>
                    <a:p>
                      <a:pPr lvl="0" algn="l" fontAlgn="ctr"/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6" marR="9526" marT="9528" marB="0" anchor="ctr"/>
                </a:tc>
              </a:tr>
              <a:tr h="7413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 organizacional das práticas de monitoramento e avaliação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6" marR="9526" marT="9528" marB="0" anchor="ctr"/>
                </a:tc>
              </a:tr>
              <a:tr h="4973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dos meios (recursos orçamentários e TI)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6" marR="9526" marT="9528" marB="0" anchor="ctr"/>
                </a:tc>
              </a:tr>
              <a:tr h="3372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</a:t>
                      </a:r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pessoas</a:t>
                      </a:r>
                    </a:p>
                  </a:txBody>
                  <a:tcPr marL="108008" marR="9526" marT="0" marB="0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91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Modelo de análise dos sistemas de avaliação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84213" y="1773238"/>
          <a:ext cx="7920037" cy="3095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008"/>
                <a:gridCol w="618406"/>
                <a:gridCol w="611898"/>
                <a:gridCol w="4294830"/>
                <a:gridCol w="738895"/>
              </a:tblGrid>
              <a:tr h="5159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FOCO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PESO (%)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DIMENSÕES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PESO (%)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2579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</a:rPr>
                        <a:t>III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– CAPACIDADE DE APRENDIZADO ORGANIZACIONAL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Capacidade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aprendizado organizacional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89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pt-BR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65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nisinos.br/blogs/ndh/files/2013/08/protesto_MPL_SP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12"/>
            <a:ext cx="9144000" cy="606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Modelo de análise dos sistemas de avaliação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900113" y="1484313"/>
          <a:ext cx="7416800" cy="2881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223"/>
                <a:gridCol w="1381560"/>
                <a:gridCol w="581710"/>
                <a:gridCol w="581710"/>
                <a:gridCol w="3927283"/>
                <a:gridCol w="472314"/>
              </a:tblGrid>
              <a:tr h="5274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FOCO</a:t>
                      </a:r>
                    </a:p>
                  </a:txBody>
                  <a:tcPr marL="9525" marR="9525" marT="9528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(%)</a:t>
                      </a:r>
                    </a:p>
                  </a:txBody>
                  <a:tcPr marL="9525" marR="9525" marT="95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DIMENSÕES</a:t>
                      </a:r>
                    </a:p>
                  </a:txBody>
                  <a:tcPr marL="9525" marR="9525" marT="9528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(%)</a:t>
                      </a:r>
                    </a:p>
                  </a:txBody>
                  <a:tcPr marL="9525" marR="9525" marT="9528" marB="0" anchor="ctr"/>
                </a:tc>
              </a:tr>
              <a:tr h="6948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UTILIZAÇÃO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Utilização no processo de produção das informações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8" marB="0" anchor="b"/>
                </a:tc>
              </a:tr>
              <a:tr h="696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Utilização instrumental das informações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8" marB="0" anchor="b"/>
                </a:tc>
              </a:tr>
              <a:tr h="4690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pt-BR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Utilização conceitual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8" marB="0" anchor="b"/>
                </a:tc>
              </a:tr>
              <a:tr h="4933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pt-BR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pt-B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Utilização política das informações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590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23528" y="1465729"/>
            <a:ext cx="8352928" cy="4605446"/>
            <a:chOff x="323528" y="1196752"/>
            <a:chExt cx="8352928" cy="4680520"/>
          </a:xfrm>
        </p:grpSpPr>
        <p:graphicFrame>
          <p:nvGraphicFramePr>
            <p:cNvPr id="4" name="Gráfico 3"/>
            <p:cNvGraphicFramePr/>
            <p:nvPr>
              <p:extLst/>
            </p:nvPr>
          </p:nvGraphicFramePr>
          <p:xfrm>
            <a:off x="323528" y="1196752"/>
            <a:ext cx="8352928" cy="4680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CaixaDeTexto 4"/>
            <p:cNvSpPr txBox="1"/>
            <p:nvPr/>
          </p:nvSpPr>
          <p:spPr>
            <a:xfrm>
              <a:off x="1425794" y="48685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/>
                <a:t>4%</a:t>
              </a:r>
              <a:endParaRPr lang="pt-BR" sz="2400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920589" y="466454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/>
                <a:t>7%</a:t>
              </a:r>
              <a:endParaRPr lang="pt-BR" sz="24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374196" y="1207478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/>
                <a:t>85%</a:t>
              </a:r>
              <a:endParaRPr lang="pt-BR" sz="2400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944925" y="4878029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/>
                <a:t>4%</a:t>
              </a:r>
              <a:endParaRPr lang="pt-BR" sz="2400" dirty="0"/>
            </a:p>
          </p:txBody>
        </p:sp>
      </p:grp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52438" y="295835"/>
            <a:ext cx="8229600" cy="991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t-BR" altLang="pt-BR" sz="2800" dirty="0" smtClean="0">
                <a:solidFill>
                  <a:srgbClr val="C00000"/>
                </a:solidFill>
              </a:rPr>
              <a:t>Índice de Maturidade dos Sistemas de Avaliação </a:t>
            </a:r>
          </a:p>
          <a:p>
            <a:pPr marL="0" indent="0" algn="ctr">
              <a:buFont typeface="Arial" charset="0"/>
              <a:buNone/>
            </a:pPr>
            <a:r>
              <a:rPr lang="pt-BR" altLang="pt-BR" sz="2800" dirty="0" smtClean="0">
                <a:solidFill>
                  <a:srgbClr val="C00000"/>
                </a:solidFill>
              </a:rPr>
              <a:t>de Programas Governamentais – </a:t>
            </a:r>
            <a:r>
              <a:rPr lang="pt-BR" altLang="pt-BR" sz="2800" dirty="0" err="1" smtClean="0">
                <a:solidFill>
                  <a:srgbClr val="C00000"/>
                </a:solidFill>
              </a:rPr>
              <a:t>iSA-Gov</a:t>
            </a:r>
            <a:endParaRPr lang="pt-BR" altLang="pt-BR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376519"/>
            <a:ext cx="2308092" cy="273466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/>
              <a:t>Índice de Maturidade dos Sistemas de Avaliação de Programas Governamentais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/>
              <a:t>(</a:t>
            </a:r>
            <a:r>
              <a:rPr lang="pt-BR" altLang="pt-BR" sz="2400" b="1" dirty="0" err="1"/>
              <a:t>iSA-Gov</a:t>
            </a:r>
            <a:r>
              <a:rPr lang="pt-BR" altLang="pt-BR" sz="2400" b="1" dirty="0"/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285896" y="5726909"/>
            <a:ext cx="1543050" cy="273844"/>
          </a:xfrm>
        </p:spPr>
        <p:txBody>
          <a:bodyPr/>
          <a:lstStyle/>
          <a:p>
            <a:fld id="{92AB6900-7D2B-408A-993B-7F7FF4A3227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2731" y="3839872"/>
            <a:ext cx="2133280" cy="21608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defRPr/>
            </a:pPr>
            <a:r>
              <a:rPr lang="pt-BR" altLang="pt-BR" sz="2000" b="1" dirty="0">
                <a:solidFill>
                  <a:prstClr val="black"/>
                </a:solidFill>
              </a:rPr>
              <a:t>Legenda:</a:t>
            </a:r>
          </a:p>
          <a:p>
            <a:pPr marL="198835" indent="135731">
              <a:spcBef>
                <a:spcPts val="450"/>
              </a:spcBef>
            </a:pPr>
            <a:r>
              <a:rPr lang="pt-BR" altLang="pt-BR" sz="1600" dirty="0">
                <a:solidFill>
                  <a:prstClr val="black"/>
                </a:solidFill>
              </a:rPr>
              <a:t>Avançado</a:t>
            </a:r>
          </a:p>
          <a:p>
            <a:pPr marL="198835" indent="135731">
              <a:spcBef>
                <a:spcPts val="450"/>
              </a:spcBef>
            </a:pPr>
            <a:r>
              <a:rPr lang="pt-BR" altLang="pt-BR" sz="1600" dirty="0">
                <a:solidFill>
                  <a:prstClr val="black"/>
                </a:solidFill>
              </a:rPr>
              <a:t>Aprimorado</a:t>
            </a:r>
          </a:p>
          <a:p>
            <a:pPr marL="198835" indent="135731">
              <a:spcBef>
                <a:spcPts val="450"/>
              </a:spcBef>
            </a:pPr>
            <a:r>
              <a:rPr lang="pt-BR" altLang="pt-BR" sz="1600" dirty="0">
                <a:solidFill>
                  <a:prstClr val="black"/>
                </a:solidFill>
              </a:rPr>
              <a:t>Intermediário</a:t>
            </a:r>
          </a:p>
          <a:p>
            <a:pPr marL="198835" indent="135731">
              <a:spcBef>
                <a:spcPts val="450"/>
              </a:spcBef>
            </a:pPr>
            <a:r>
              <a:rPr lang="pt-BR" altLang="pt-BR" sz="1600" dirty="0">
                <a:solidFill>
                  <a:prstClr val="black"/>
                </a:solidFill>
              </a:rPr>
              <a:t>Incipiente</a:t>
            </a:r>
          </a:p>
          <a:p>
            <a:pPr marL="198835" indent="135731">
              <a:spcBef>
                <a:spcPts val="450"/>
              </a:spcBef>
            </a:pPr>
            <a:r>
              <a:rPr lang="pt-BR" altLang="pt-BR" sz="1600" dirty="0">
                <a:solidFill>
                  <a:prstClr val="black"/>
                </a:solidFill>
              </a:rPr>
              <a:t>Não Estruturado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17590" y="4272377"/>
            <a:ext cx="196044" cy="17523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17590" y="4585497"/>
            <a:ext cx="196044" cy="175237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17590" y="4898618"/>
            <a:ext cx="196044" cy="17523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17590" y="5203573"/>
            <a:ext cx="196044" cy="175237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17590" y="5508528"/>
            <a:ext cx="196044" cy="17523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/>
          </p:nvPr>
        </p:nvGraphicFramePr>
        <p:xfrm>
          <a:off x="2662518" y="416859"/>
          <a:ext cx="6269210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ta para a direita 2"/>
          <p:cNvSpPr/>
          <p:nvPr/>
        </p:nvSpPr>
        <p:spPr>
          <a:xfrm>
            <a:off x="2550139" y="3111184"/>
            <a:ext cx="1227611" cy="468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C000"/>
                </a:solidFill>
              </a:rPr>
              <a:t>GERAL</a:t>
            </a:r>
          </a:p>
        </p:txBody>
      </p:sp>
    </p:spTree>
    <p:extLst>
      <p:ext uri="{BB962C8B-B14F-4D97-AF65-F5344CB8AC3E}">
        <p14:creationId xmlns:p14="http://schemas.microsoft.com/office/powerpoint/2010/main" val="159086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104" y="1347913"/>
            <a:ext cx="8468542" cy="567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3000" b="1" spc="150" dirty="0" smtClean="0">
                <a:ln w="11430"/>
                <a:cs typeface="Arial" charset="0"/>
              </a:rPr>
              <a:t>MODELO DE AVALIAÇÃO DE GESTÃO DE RISCOS</a:t>
            </a:r>
            <a:endParaRPr lang="pt-BR" sz="3000" b="1" spc="150" dirty="0">
              <a:ln w="11430"/>
              <a:cs typeface="Arial" charset="0"/>
            </a:endParaRPr>
          </a:p>
        </p:txBody>
      </p:sp>
      <p:grpSp>
        <p:nvGrpSpPr>
          <p:cNvPr id="43" name="Grupo 21"/>
          <p:cNvGrpSpPr>
            <a:grpSpLocks/>
          </p:cNvGrpSpPr>
          <p:nvPr/>
        </p:nvGrpSpPr>
        <p:grpSpPr bwMode="auto">
          <a:xfrm>
            <a:off x="395536" y="2198347"/>
            <a:ext cx="8425111" cy="3671862"/>
            <a:chOff x="1115616" y="1556792"/>
            <a:chExt cx="6840760" cy="2160240"/>
          </a:xfrm>
        </p:grpSpPr>
        <p:sp>
          <p:nvSpPr>
            <p:cNvPr id="44" name="Retângulo 43"/>
            <p:cNvSpPr/>
            <p:nvPr/>
          </p:nvSpPr>
          <p:spPr>
            <a:xfrm rot="5400000">
              <a:off x="4246924" y="2888715"/>
              <a:ext cx="505115" cy="1444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/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2484086" y="3284984"/>
              <a:ext cx="4032381" cy="1445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/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2484086" y="2133385"/>
              <a:ext cx="4032381" cy="1429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/>
            </a:p>
          </p:txBody>
        </p:sp>
        <p:sp>
          <p:nvSpPr>
            <p:cNvPr id="47" name="Retângulo de cantos arredondados 46"/>
            <p:cNvSpPr/>
            <p:nvPr/>
          </p:nvSpPr>
          <p:spPr>
            <a:xfrm>
              <a:off x="1115616" y="1556792"/>
              <a:ext cx="1368470" cy="21602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pt-BR" sz="2200" b="1" dirty="0">
                  <a:solidFill>
                    <a:srgbClr val="C00000"/>
                  </a:solidFill>
                </a:rPr>
                <a:t>AMBIENTE</a:t>
              </a:r>
            </a:p>
            <a:p>
              <a:pPr algn="ctr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pt-BR" dirty="0"/>
                <a:t> Liderança</a:t>
              </a:r>
            </a:p>
            <a:p>
              <a:pPr algn="ctr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pt-BR" dirty="0"/>
                <a:t> Políticas e Estratégias</a:t>
              </a:r>
            </a:p>
            <a:p>
              <a:pPr algn="ctr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pt-BR" dirty="0"/>
                <a:t> Pessoas </a:t>
              </a:r>
            </a:p>
          </p:txBody>
        </p:sp>
        <p:sp>
          <p:nvSpPr>
            <p:cNvPr id="48" name="Retângulo de cantos arredondados 47"/>
            <p:cNvSpPr/>
            <p:nvPr/>
          </p:nvSpPr>
          <p:spPr>
            <a:xfrm>
              <a:off x="3023853" y="1556792"/>
              <a:ext cx="2952846" cy="12961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pt-BR" sz="2200" b="1" dirty="0">
                  <a:solidFill>
                    <a:srgbClr val="C00000"/>
                  </a:solidFill>
                </a:rPr>
                <a:t>PROCESSOS</a:t>
              </a:r>
            </a:p>
            <a:p>
              <a:pPr algn="ctr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pt-BR" dirty="0"/>
                <a:t> Identificação e avaliação de riscos</a:t>
              </a:r>
            </a:p>
            <a:p>
              <a:pPr algn="ctr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pt-BR" dirty="0"/>
                <a:t> Resposta a riscos</a:t>
              </a:r>
            </a:p>
            <a:p>
              <a:pPr algn="ctr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pt-BR" dirty="0"/>
                <a:t>  Monitoramento e comunicação</a:t>
              </a:r>
            </a:p>
          </p:txBody>
        </p:sp>
        <p:sp>
          <p:nvSpPr>
            <p:cNvPr id="49" name="Retângulo de cantos arredondados 48"/>
            <p:cNvSpPr/>
            <p:nvPr/>
          </p:nvSpPr>
          <p:spPr>
            <a:xfrm>
              <a:off x="6514878" y="1556792"/>
              <a:ext cx="1441498" cy="21602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pt-BR" sz="2200" b="1" dirty="0">
                  <a:solidFill>
                    <a:srgbClr val="C00000"/>
                  </a:solidFill>
                </a:rPr>
                <a:t>RESULTADOS</a:t>
              </a:r>
            </a:p>
            <a:p>
              <a:pPr algn="ctr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pt-BR" dirty="0"/>
                <a:t> Eficácia da gestão de riscos</a:t>
              </a:r>
            </a:p>
            <a:p>
              <a:pPr algn="ctr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pt-BR" dirty="0"/>
                <a:t> Resultados </a:t>
              </a:r>
              <a:r>
                <a:rPr lang="pt-BR" spc="-100" dirty="0"/>
                <a:t>organizacionais</a:t>
              </a:r>
            </a:p>
          </p:txBody>
        </p:sp>
        <p:sp>
          <p:nvSpPr>
            <p:cNvPr id="50" name="Retângulo de cantos arredondados 49"/>
            <p:cNvSpPr/>
            <p:nvPr/>
          </p:nvSpPr>
          <p:spPr>
            <a:xfrm>
              <a:off x="3023853" y="3068960"/>
              <a:ext cx="2952846" cy="57659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pt-BR" sz="2200" b="1" dirty="0">
                  <a:solidFill>
                    <a:srgbClr val="C00000"/>
                  </a:solidFill>
                </a:rPr>
                <a:t>PARCERIAS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352104" y="332728"/>
            <a:ext cx="8424000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Gestão de Riscos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79388"/>
            <a:ext cx="9144000" cy="446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000" b="1" kern="0" dirty="0" smtClean="0">
                <a:solidFill>
                  <a:srgbClr val="330066"/>
                </a:solidFill>
                <a:latin typeface="Calibri" pitchFamily="34" charset="0"/>
                <a:ea typeface="+mj-ea"/>
                <a:cs typeface="+mj-cs"/>
              </a:rPr>
              <a:t>Indicador de </a:t>
            </a:r>
            <a:r>
              <a:rPr lang="pt-BR" sz="4000" kern="0" dirty="0">
                <a:solidFill>
                  <a:srgbClr val="330066"/>
                </a:solidFill>
                <a:latin typeface="Calibri" pitchFamily="34" charset="0"/>
                <a:ea typeface="+mj-ea"/>
                <a:cs typeface="+mj-cs"/>
              </a:rPr>
              <a:t>M</a:t>
            </a:r>
            <a:r>
              <a:rPr lang="pt-BR" sz="4000" b="1" kern="0" dirty="0" smtClean="0">
                <a:solidFill>
                  <a:srgbClr val="330066"/>
                </a:solidFill>
                <a:latin typeface="Calibri" pitchFamily="34" charset="0"/>
                <a:ea typeface="+mj-ea"/>
                <a:cs typeface="+mj-cs"/>
              </a:rPr>
              <a:t>aturidade</a:t>
            </a:r>
            <a:endParaRPr lang="pt-BR" sz="4000" kern="0" dirty="0">
              <a:solidFill>
                <a:srgbClr val="330066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6554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Pesos</a:t>
            </a:r>
            <a:r>
              <a:rPr lang="pt-BR" sz="2400" dirty="0" smtClean="0"/>
              <a:t> utilizados no cálculo do indicador: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/>
              <a:t>AMBIENTE interno .........................................	30%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/>
              <a:t>PROCESSOS de gestão de riscos ................ 	40%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/>
              <a:t>Gestão de riscos em PARCERIAS ................ 	10%</a:t>
            </a:r>
          </a:p>
          <a:p>
            <a:pPr marL="914400" lvl="1" indent="-457200">
              <a:spcAft>
                <a:spcPts val="3000"/>
              </a:spcAft>
              <a:buFont typeface="+mj-lt"/>
              <a:buAutoNum type="alphaLcParenR"/>
            </a:pPr>
            <a:r>
              <a:rPr lang="pt-BR" sz="2400" dirty="0" smtClean="0"/>
              <a:t>RESULTADOS .................................................	20%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Faixas</a:t>
            </a:r>
            <a:r>
              <a:rPr lang="pt-BR" sz="2400" dirty="0" smtClean="0"/>
              <a:t> de maturidade segundo a pontuação obtida: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/>
              <a:t>INICIAL ......................... até 20% dos pontos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/>
              <a:t>BÁSICO ........................ de 20,1% até 40%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/>
              <a:t>INTERMEDIÁRIO ......... de 40,1% até 60%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/>
              <a:t>APRIMORADO ............. de 60,1% até 80%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/>
              <a:t>AVANÇADO .................. de 80,1% até 100%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349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t-BR" dirty="0" smtClean="0"/>
              <a:t>Liderança </a:t>
            </a:r>
          </a:p>
          <a:p>
            <a:pPr lvl="1">
              <a:spcAft>
                <a:spcPts val="0"/>
              </a:spcAft>
            </a:pPr>
            <a:r>
              <a:rPr lang="pt-BR" dirty="0" smtClean="0"/>
              <a:t>Integra a gestão de riscos a processos de gestão?</a:t>
            </a:r>
          </a:p>
          <a:p>
            <a:pPr lvl="1">
              <a:spcAft>
                <a:spcPts val="0"/>
              </a:spcAft>
            </a:pPr>
            <a:r>
              <a:rPr lang="pt-BR" dirty="0" smtClean="0"/>
              <a:t>Considera riscos-chave?</a:t>
            </a:r>
          </a:p>
          <a:p>
            <a:pPr>
              <a:spcAft>
                <a:spcPts val="0"/>
              </a:spcAft>
            </a:pPr>
            <a:r>
              <a:rPr lang="pt-BR" dirty="0" smtClean="0"/>
              <a:t>Políticas &amp; Estratégias </a:t>
            </a:r>
          </a:p>
          <a:p>
            <a:pPr lvl="1">
              <a:spcAft>
                <a:spcPts val="0"/>
              </a:spcAft>
            </a:pPr>
            <a:r>
              <a:rPr lang="pt-BR" dirty="0" smtClean="0"/>
              <a:t>Existe política de gestão de riscos? É comunicada?</a:t>
            </a:r>
          </a:p>
          <a:p>
            <a:pPr>
              <a:spcAft>
                <a:spcPts val="0"/>
              </a:spcAft>
            </a:pPr>
            <a:r>
              <a:rPr lang="pt-BR" dirty="0" smtClean="0"/>
              <a:t>Pessoas</a:t>
            </a:r>
          </a:p>
          <a:p>
            <a:pPr lvl="1">
              <a:spcAft>
                <a:spcPts val="0"/>
              </a:spcAft>
            </a:pPr>
            <a:r>
              <a:rPr lang="pt-BR" dirty="0" smtClean="0"/>
              <a:t>Servidores conhecem objetivos, prioridades e riscos? Estão preparados?</a:t>
            </a:r>
          </a:p>
          <a:p>
            <a:pPr>
              <a:spcAft>
                <a:spcPts val="0"/>
              </a:spcAft>
            </a:pPr>
            <a:endParaRPr lang="pt-BR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Principais pontos de análise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spc="150" dirty="0" smtClean="0">
                <a:ln w="11430"/>
                <a:solidFill>
                  <a:srgbClr val="002060"/>
                </a:solidFill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rPr>
              <a:t>Dimensão Ambiente</a:t>
            </a:r>
            <a:endParaRPr kumimoji="0" lang="pt-BR" sz="3200" b="1" i="0" u="none" strike="noStrike" kern="1200" cap="none" spc="150" normalizeH="0" baseline="0" noProof="0" dirty="0">
              <a:ln w="11430"/>
              <a:solidFill>
                <a:srgbClr val="002060"/>
              </a:solidFill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Principais pontos de análise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spc="150" dirty="0" smtClean="0">
                <a:ln w="11430"/>
                <a:solidFill>
                  <a:srgbClr val="002060"/>
                </a:solidFill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rPr>
              <a:t>Dimensão Processos</a:t>
            </a:r>
            <a:endParaRPr kumimoji="0" lang="pt-BR" sz="3200" b="1" i="0" u="none" strike="noStrike" kern="1200" cap="none" spc="150" normalizeH="0" baseline="0" noProof="0" dirty="0">
              <a:ln w="11430"/>
              <a:solidFill>
                <a:srgbClr val="002060"/>
              </a:solidFill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pt-BR" dirty="0" smtClean="0"/>
              <a:t>Identificação e avaliação de riscos</a:t>
            </a:r>
          </a:p>
          <a:p>
            <a:pPr lvl="1">
              <a:spcAft>
                <a:spcPts val="0"/>
              </a:spcAft>
            </a:pPr>
            <a:r>
              <a:rPr lang="pt-BR" dirty="0" smtClean="0"/>
              <a:t>Lista abrangente de riscos? Riscos levados à instância decisória apropriada?</a:t>
            </a:r>
          </a:p>
          <a:p>
            <a:pPr>
              <a:spcAft>
                <a:spcPts val="0"/>
              </a:spcAft>
            </a:pPr>
            <a:r>
              <a:rPr lang="pt-BR" dirty="0" smtClean="0"/>
              <a:t>Respostas a riscos</a:t>
            </a:r>
          </a:p>
          <a:p>
            <a:pPr lvl="1">
              <a:spcAft>
                <a:spcPts val="0"/>
              </a:spcAft>
            </a:pPr>
            <a:r>
              <a:rPr lang="pt-BR" dirty="0" smtClean="0"/>
              <a:t>Ouvidas as partes interessadas? Há planos de tratamento de riscos? Medidas de contingência?</a:t>
            </a:r>
          </a:p>
          <a:p>
            <a:pPr>
              <a:spcAft>
                <a:spcPts val="0"/>
              </a:spcAft>
            </a:pPr>
            <a:r>
              <a:rPr lang="pt-BR" dirty="0" smtClean="0"/>
              <a:t>Monitoramento e comunicação de riscos</a:t>
            </a:r>
          </a:p>
          <a:p>
            <a:pPr lvl="1">
              <a:spcAft>
                <a:spcPts val="0"/>
              </a:spcAft>
            </a:pPr>
            <a:r>
              <a:rPr lang="pt-BR" dirty="0" smtClean="0"/>
              <a:t>Avaliação da efetividade das respostas? Papel do </a:t>
            </a:r>
            <a:r>
              <a:rPr lang="pt-BR" dirty="0" err="1" smtClean="0"/>
              <a:t>do</a:t>
            </a:r>
            <a:r>
              <a:rPr lang="pt-BR" dirty="0" smtClean="0"/>
              <a:t> Controle Interno / Auditoria Interna?</a:t>
            </a:r>
          </a:p>
          <a:p>
            <a:pPr>
              <a:spcAft>
                <a:spcPts val="0"/>
              </a:spcAft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191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Principais pontos de análise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spc="150" dirty="0" smtClean="0">
                <a:ln w="11430"/>
                <a:solidFill>
                  <a:srgbClr val="002060"/>
                </a:solidFill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rPr>
              <a:t>Dimensão Parcerias</a:t>
            </a:r>
            <a:endParaRPr kumimoji="0" lang="pt-BR" sz="3200" b="1" i="0" u="none" strike="noStrike" kern="1200" cap="none" spc="150" normalizeH="0" baseline="0" noProof="0" dirty="0">
              <a:ln w="11430"/>
              <a:solidFill>
                <a:srgbClr val="002060"/>
              </a:solidFill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pt-BR" dirty="0" smtClean="0"/>
              <a:t>Quem gerencia cada risco?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Quando e como prestam-se informações?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Responsáveis com autonomia e recursos para GR?</a:t>
            </a:r>
          </a:p>
        </p:txBody>
      </p:sp>
    </p:spTree>
    <p:extLst>
      <p:ext uri="{BB962C8B-B14F-4D97-AF65-F5344CB8AC3E}">
        <p14:creationId xmlns:p14="http://schemas.microsoft.com/office/powerpoint/2010/main" val="2961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Principais pontos de análise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spc="150" dirty="0" smtClean="0">
                <a:ln w="11430"/>
                <a:solidFill>
                  <a:srgbClr val="002060"/>
                </a:solidFill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rPr>
              <a:t>Dimensão Resultados</a:t>
            </a:r>
            <a:endParaRPr kumimoji="0" lang="pt-BR" sz="2800" b="1" i="0" u="none" strike="noStrike" kern="1200" cap="none" spc="150" normalizeH="0" baseline="0" noProof="0" dirty="0">
              <a:ln w="11430"/>
              <a:solidFill>
                <a:srgbClr val="002060"/>
              </a:solidFill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Impactos da gestão de riscos sobre:</a:t>
            </a:r>
          </a:p>
          <a:p>
            <a:pPr lvl="1"/>
            <a:r>
              <a:rPr lang="pt-BR" dirty="0" smtClean="0"/>
              <a:t>Processo decisório</a:t>
            </a:r>
          </a:p>
          <a:p>
            <a:pPr lvl="1"/>
            <a:r>
              <a:rPr lang="pt-BR" dirty="0" smtClean="0"/>
              <a:t>Eficiência operacional</a:t>
            </a:r>
          </a:p>
          <a:p>
            <a:pPr lvl="1"/>
            <a:r>
              <a:rPr lang="pt-BR" dirty="0" smtClean="0"/>
              <a:t>Qualidade de bens e serviços</a:t>
            </a:r>
          </a:p>
          <a:p>
            <a:pPr lvl="1"/>
            <a:r>
              <a:rPr lang="pt-BR" dirty="0" smtClean="0"/>
              <a:t>Governança</a:t>
            </a:r>
          </a:p>
          <a:p>
            <a:pPr lvl="1"/>
            <a:r>
              <a:rPr lang="pt-BR" dirty="0" smtClean="0"/>
              <a:t>Reputação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59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1"/>
          <p:cNvGraphicFramePr>
            <a:graphicFrameLocks/>
          </p:cNvGraphicFramePr>
          <p:nvPr>
            <p:extLst/>
          </p:nvPr>
        </p:nvGraphicFramePr>
        <p:xfrm>
          <a:off x="344055" y="2043953"/>
          <a:ext cx="8622145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6"/>
          <p:cNvSpPr txBox="1"/>
          <p:nvPr/>
        </p:nvSpPr>
        <p:spPr>
          <a:xfrm>
            <a:off x="1019224" y="1062318"/>
            <a:ext cx="718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Distribuição das 65 entidades segundo a maturidade da gestão de riscos</a:t>
            </a:r>
          </a:p>
        </p:txBody>
      </p:sp>
      <p:sp>
        <p:nvSpPr>
          <p:cNvPr id="7" name="Título 2"/>
          <p:cNvSpPr txBox="1">
            <a:spLocks/>
          </p:cNvSpPr>
          <p:nvPr/>
        </p:nvSpPr>
        <p:spPr bwMode="auto">
          <a:xfrm>
            <a:off x="282388" y="416860"/>
            <a:ext cx="8659906" cy="6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C00000"/>
                </a:solidFill>
                <a:latin typeface="Calibri"/>
              </a:rPr>
              <a:t>Gestão de Riscos na </a:t>
            </a:r>
            <a:r>
              <a:rPr lang="pt-BR" sz="3600" dirty="0" smtClean="0">
                <a:solidFill>
                  <a:srgbClr val="C00000"/>
                </a:solidFill>
                <a:latin typeface="Calibri"/>
              </a:rPr>
              <a:t>Administração </a:t>
            </a:r>
            <a:r>
              <a:rPr lang="pt-BR" sz="3600" dirty="0">
                <a:solidFill>
                  <a:srgbClr val="C00000"/>
                </a:solidFill>
                <a:latin typeface="Calibri"/>
              </a:rPr>
              <a:t>Indireta</a:t>
            </a:r>
          </a:p>
        </p:txBody>
      </p:sp>
    </p:spTree>
    <p:extLst>
      <p:ext uri="{BB962C8B-B14F-4D97-AF65-F5344CB8AC3E}">
        <p14:creationId xmlns:p14="http://schemas.microsoft.com/office/powerpoint/2010/main" val="334144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23738790"/>
              </p:ext>
            </p:extLst>
          </p:nvPr>
        </p:nvGraphicFramePr>
        <p:xfrm>
          <a:off x="395611" y="1210235"/>
          <a:ext cx="8372051" cy="493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93423" y="5898348"/>
            <a:ext cx="9278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0" hangingPunct="0">
              <a:tabLst>
                <a:tab pos="134541" algn="l"/>
              </a:tabLst>
            </a:pPr>
            <a:r>
              <a:rPr lang="pt-BR" altLang="pt-BR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Fonte: </a:t>
            </a:r>
            <a:r>
              <a:rPr lang="pt-BR" altLang="pt-BR" sz="12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Siafi</a:t>
            </a:r>
            <a:endParaRPr lang="pt-BR" altLang="pt-BR" sz="1200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532265" y="377210"/>
            <a:ext cx="8052179" cy="6306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>
              <a:tabLst>
                <a:tab pos="134541" algn="l"/>
              </a:tabLst>
            </a:pPr>
            <a:r>
              <a:rPr lang="pt-BR" altLang="pt-BR" sz="36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EXECUÇÃO DOS INVESTIMENTOS</a:t>
            </a:r>
            <a:endParaRPr lang="pt-BR" altLang="pt-BR" sz="36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588567" y="251312"/>
            <a:ext cx="7950316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400"/>
              </a:spcAft>
              <a:buClr>
                <a:srgbClr val="C00000"/>
              </a:buClr>
            </a:pPr>
            <a:r>
              <a:rPr lang="pt-BR" sz="3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Concluindo:</a:t>
            </a:r>
          </a:p>
          <a:p>
            <a:pPr marL="0" lvl="1" algn="just">
              <a:spcAft>
                <a:spcPts val="400"/>
              </a:spcAft>
              <a:buClr>
                <a:srgbClr val="C00000"/>
              </a:buClr>
            </a:pPr>
            <a:r>
              <a:rPr lang="pt-BR" sz="3600" dirty="0" smtClean="0">
                <a:latin typeface="+mn-lt"/>
              </a:rPr>
              <a:t>Precisamos de </a:t>
            </a:r>
            <a:r>
              <a:rPr lang="pt-BR" sz="3800" dirty="0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pt-BR" sz="3800" b="1" dirty="0" smtClean="0">
                <a:solidFill>
                  <a:srgbClr val="C00000"/>
                </a:solidFill>
                <a:latin typeface="+mn-lt"/>
              </a:rPr>
              <a:t>mbientes </a:t>
            </a:r>
            <a:r>
              <a:rPr lang="pt-BR" sz="3800" b="1" dirty="0" smtClean="0">
                <a:solidFill>
                  <a:srgbClr val="C00000"/>
                </a:solidFill>
                <a:latin typeface="+mn-lt"/>
              </a:rPr>
              <a:t>institucionais </a:t>
            </a:r>
            <a:r>
              <a:rPr lang="pt-BR" sz="3800" b="1" dirty="0">
                <a:solidFill>
                  <a:srgbClr val="C00000"/>
                </a:solidFill>
                <a:latin typeface="+mn-lt"/>
              </a:rPr>
              <a:t>mais </a:t>
            </a:r>
            <a:r>
              <a:rPr lang="pt-BR" sz="3800" b="1" dirty="0" smtClean="0">
                <a:solidFill>
                  <a:srgbClr val="C00000"/>
                </a:solidFill>
                <a:latin typeface="+mn-lt"/>
              </a:rPr>
              <a:t>seguros </a:t>
            </a:r>
            <a:r>
              <a:rPr lang="pt-BR" sz="3800" b="1" dirty="0">
                <a:solidFill>
                  <a:srgbClr val="C00000"/>
                </a:solidFill>
                <a:latin typeface="+mn-lt"/>
              </a:rPr>
              <a:t>e </a:t>
            </a:r>
            <a:r>
              <a:rPr lang="pt-BR" sz="3800" b="1" dirty="0" smtClean="0">
                <a:solidFill>
                  <a:srgbClr val="C00000"/>
                </a:solidFill>
                <a:latin typeface="+mn-lt"/>
              </a:rPr>
              <a:t>favoráveis à </a:t>
            </a:r>
            <a:r>
              <a:rPr lang="pt-BR" sz="3800" b="1" dirty="0">
                <a:solidFill>
                  <a:srgbClr val="C00000"/>
                </a:solidFill>
                <a:latin typeface="+mn-lt"/>
              </a:rPr>
              <a:t>implementação de políticas </a:t>
            </a:r>
            <a:r>
              <a:rPr lang="pt-BR" sz="3800" b="1" dirty="0" smtClean="0">
                <a:solidFill>
                  <a:srgbClr val="C00000"/>
                </a:solidFill>
                <a:latin typeface="+mn-lt"/>
              </a:rPr>
              <a:t>públicas eficientes e efetivas</a:t>
            </a:r>
            <a:r>
              <a:rPr lang="pt-BR" sz="3600" b="1" dirty="0" smtClean="0">
                <a:latin typeface="+mn-lt"/>
              </a:rPr>
              <a:t>, conforme os propósitos eleitos democraticamente pela sociedade.</a:t>
            </a:r>
            <a:endParaRPr lang="pt-BR" sz="3600" b="1" dirty="0"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/>
          <a:stretch/>
        </p:blipFill>
        <p:spPr>
          <a:xfrm>
            <a:off x="5580112" y="4034117"/>
            <a:ext cx="3563888" cy="22187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/>
          <a:stretch/>
        </p:blipFill>
        <p:spPr>
          <a:xfrm>
            <a:off x="2698921" y="4465150"/>
            <a:ext cx="3242102" cy="22187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/>
          <a:stretch/>
        </p:blipFill>
        <p:spPr>
          <a:xfrm>
            <a:off x="0" y="4639235"/>
            <a:ext cx="3059832" cy="22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179701" y="3693037"/>
            <a:ext cx="8787113" cy="218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00" b="1" i="0" u="none" strike="noStrike" kern="1200" cap="none" spc="50" normalizeH="0" baseline="0" noProof="0" dirty="0" smtClean="0">
                <a:ln w="11430"/>
                <a:effectLst/>
                <a:uLnTx/>
                <a:uFillTx/>
                <a:latin typeface="+mj-lt"/>
                <a:ea typeface="+mj-ea"/>
                <a:cs typeface="+mj-cs"/>
              </a:rPr>
              <a:t>Leonardo Albernaz</a:t>
            </a:r>
          </a:p>
          <a:p>
            <a:pPr algn="ctr">
              <a:defRPr/>
            </a:pPr>
            <a:r>
              <a:rPr lang="pt-BR" sz="2600" spc="50" dirty="0" smtClean="0">
                <a:ln w="11430"/>
                <a:solidFill>
                  <a:srgbClr val="0070C0"/>
                </a:solidFill>
              </a:rPr>
              <a:t>leonardoar@tcu.gov.br</a:t>
            </a:r>
          </a:p>
          <a:p>
            <a:pPr marL="0" marR="0" lvl="0" indent="0" algn="ctr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spc="50" noProof="0" dirty="0" smtClean="0">
                <a:ln w="11430"/>
                <a:latin typeface="+mj-lt"/>
                <a:ea typeface="+mj-ea"/>
                <a:cs typeface="+mj-cs"/>
              </a:rPr>
              <a:t>Secretaria de Macroavaliação Governamental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50" normalizeH="0" dirty="0" smtClean="0">
                <a:ln w="11430"/>
                <a:effectLst/>
                <a:uLnTx/>
                <a:uFillTx/>
                <a:latin typeface="+mj-lt"/>
                <a:ea typeface="+mj-ea"/>
                <a:cs typeface="+mj-cs"/>
              </a:rPr>
              <a:t>Tribunal de Contas da União</a:t>
            </a:r>
            <a:endParaRPr kumimoji="0" lang="pt-BR" sz="2800" b="1" i="0" u="none" strike="noStrike" kern="1200" cap="none" spc="50" normalizeH="0" noProof="0" dirty="0" smtClean="0">
              <a:ln w="11430"/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48512" y="941294"/>
            <a:ext cx="8049491" cy="2124635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0400" b="1" i="1" spc="50" dirty="0" smtClean="0">
                <a:ln w="1143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Obrigado!</a:t>
            </a:r>
            <a:endParaRPr lang="pt-BR" sz="10400" b="1" i="1" spc="50" dirty="0">
              <a:ln w="11430"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9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transposição sao franc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1" y="568231"/>
            <a:ext cx="3935236" cy="2618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0" name="Picture 4" descr="Resultado de imagem para transposição sao franci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43">
            <a:off x="4105868" y="568231"/>
            <a:ext cx="4502362" cy="2618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2" name="Picture 6" descr="http://og.infg.com.br/in/9867826-880-9de/FT1086A/2013090646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364">
            <a:off x="1389342" y="2971800"/>
            <a:ext cx="5224181" cy="3136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8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18540596"/>
              </p:ext>
            </p:extLst>
          </p:nvPr>
        </p:nvGraphicFramePr>
        <p:xfrm>
          <a:off x="532264" y="1250576"/>
          <a:ext cx="8052179" cy="447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 bwMode="auto">
          <a:xfrm>
            <a:off x="532265" y="377210"/>
            <a:ext cx="8052179" cy="6306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>
              <a:tabLst>
                <a:tab pos="134541" algn="l"/>
              </a:tabLst>
            </a:pPr>
            <a:r>
              <a:rPr lang="pt-BR" altLang="pt-BR" sz="3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RESTOS A PAGAR </a:t>
            </a:r>
            <a:r>
              <a:rPr lang="pt-BR" altLang="pt-BR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(em R$ Bilhões)</a:t>
            </a:r>
            <a:endParaRPr lang="pt-BR" altLang="pt-BR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93423" y="5898348"/>
            <a:ext cx="9278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0" hangingPunct="0">
              <a:tabLst>
                <a:tab pos="134541" algn="l"/>
              </a:tabLst>
            </a:pPr>
            <a:r>
              <a:rPr lang="pt-BR" altLang="pt-BR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Fonte: </a:t>
            </a:r>
            <a:r>
              <a:rPr lang="pt-BR" altLang="pt-BR" sz="12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Siafi</a:t>
            </a:r>
            <a:endParaRPr lang="pt-BR" alt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41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289734"/>
              </p:ext>
            </p:extLst>
          </p:nvPr>
        </p:nvGraphicFramePr>
        <p:xfrm>
          <a:off x="242047" y="1264024"/>
          <a:ext cx="8659906" cy="489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023" y="6483060"/>
            <a:ext cx="268941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0488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0488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0488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488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488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0" hangingPunct="0">
              <a:tabLst>
                <a:tab pos="67866" algn="l"/>
                <a:tab pos="134541" algn="l"/>
              </a:tabLst>
            </a:pPr>
            <a:r>
              <a:rPr lang="pt-BR" altLang="pt-BR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Fontes: RFB, SPE/MF, STN/MF e </a:t>
            </a:r>
            <a:r>
              <a:rPr lang="pt-BR" altLang="pt-BR" sz="12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Siafi</a:t>
            </a:r>
            <a:endParaRPr lang="pt-BR" altLang="pt-BR" sz="12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532265" y="377210"/>
            <a:ext cx="8052179" cy="6306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>
              <a:tabLst>
                <a:tab pos="134541" algn="l"/>
              </a:tabLst>
            </a:pPr>
            <a:r>
              <a:rPr lang="pt-BR" altLang="pt-BR" sz="3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RENÚNCIA DE RECEITAS </a:t>
            </a:r>
            <a:r>
              <a:rPr lang="pt-BR" altLang="pt-BR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(em R$ Bilhões)</a:t>
            </a:r>
            <a:endParaRPr lang="pt-BR" altLang="pt-BR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resentaca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27210</TotalTime>
  <Words>2312</Words>
  <Application>Microsoft Office PowerPoint</Application>
  <PresentationFormat>Apresentação na tela (4:3)</PresentationFormat>
  <Paragraphs>473</Paragraphs>
  <Slides>61</Slides>
  <Notes>18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61</vt:i4>
      </vt:variant>
    </vt:vector>
  </HeadingPairs>
  <TitlesOfParts>
    <vt:vector size="76" baseType="lpstr">
      <vt:lpstr>MS Mincho</vt:lpstr>
      <vt:lpstr>ＭＳ Ｐゴシック</vt:lpstr>
      <vt:lpstr>Arial</vt:lpstr>
      <vt:lpstr>Arial Black</vt:lpstr>
      <vt:lpstr>Book Antiqua</vt:lpstr>
      <vt:lpstr>Calibri</vt:lpstr>
      <vt:lpstr>Cambria</vt:lpstr>
      <vt:lpstr>Times New Roman</vt:lpstr>
      <vt:lpstr>Wingdings</vt:lpstr>
      <vt:lpstr>Tema do Office</vt:lpstr>
      <vt:lpstr>1_Personalizar design</vt:lpstr>
      <vt:lpstr>Personalizar design</vt:lpstr>
      <vt:lpstr>apresentacao</vt:lpstr>
      <vt:lpstr>Worksheet</vt:lpstr>
      <vt:lpstr>Document</vt:lpstr>
      <vt:lpstr>Desafios para os órgãos de Gestão Fiscal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... a PNDR e seus Recursos</vt:lpstr>
      <vt:lpstr>A PERSISTÊNCIA DAS DESIGUALDADES</vt:lpstr>
      <vt:lpstr>Apresentação do PowerPoint</vt:lpstr>
      <vt:lpstr>Apresentação do PowerPoint</vt:lpstr>
      <vt:lpstr>Apresentação do PowerPoint</vt:lpstr>
      <vt:lpstr>Estrutura de Análise Sistemas de Avaliação</vt:lpstr>
      <vt:lpstr>Modelo de análise dos sistemas de avaliação</vt:lpstr>
      <vt:lpstr>Modelo de análise dos sistemas de avaliação</vt:lpstr>
      <vt:lpstr>Modelo de análise dos sistemas de avaliação</vt:lpstr>
      <vt:lpstr>Modelo de análise dos sistemas de avaliação</vt:lpstr>
      <vt:lpstr>Apresentação do PowerPoint</vt:lpstr>
      <vt:lpstr>Apresentação do PowerPoint</vt:lpstr>
      <vt:lpstr>MODELO DE AVALIAÇÃO DE GESTÃO DE RISCOS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Monitor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Davi Barreto</dc:creator>
  <cp:lastModifiedBy>Revisor</cp:lastModifiedBy>
  <cp:revision>1951</cp:revision>
  <cp:lastPrinted>2014-06-10T16:39:21Z</cp:lastPrinted>
  <dcterms:created xsi:type="dcterms:W3CDTF">2006-01-30T19:44:17Z</dcterms:created>
  <dcterms:modified xsi:type="dcterms:W3CDTF">2015-06-25T05:03:52Z</dcterms:modified>
</cp:coreProperties>
</file>