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696" r:id="rId2"/>
    <p:sldMasterId id="2147483709" r:id="rId3"/>
    <p:sldMasterId id="2147483737" r:id="rId4"/>
    <p:sldMasterId id="2147483755" r:id="rId5"/>
  </p:sldMasterIdLst>
  <p:notesMasterIdLst>
    <p:notesMasterId r:id="rId40"/>
  </p:notesMasterIdLst>
  <p:handoutMasterIdLst>
    <p:handoutMasterId r:id="rId41"/>
  </p:handoutMasterIdLst>
  <p:sldIdLst>
    <p:sldId id="256" r:id="rId6"/>
    <p:sldId id="339" r:id="rId7"/>
    <p:sldId id="380" r:id="rId8"/>
    <p:sldId id="402" r:id="rId9"/>
    <p:sldId id="376" r:id="rId10"/>
    <p:sldId id="382" r:id="rId11"/>
    <p:sldId id="401" r:id="rId12"/>
    <p:sldId id="381" r:id="rId13"/>
    <p:sldId id="383" r:id="rId14"/>
    <p:sldId id="384" r:id="rId15"/>
    <p:sldId id="385" r:id="rId16"/>
    <p:sldId id="386" r:id="rId17"/>
    <p:sldId id="391" r:id="rId18"/>
    <p:sldId id="387" r:id="rId19"/>
    <p:sldId id="388" r:id="rId20"/>
    <p:sldId id="407" r:id="rId21"/>
    <p:sldId id="378" r:id="rId22"/>
    <p:sldId id="406" r:id="rId23"/>
    <p:sldId id="411" r:id="rId24"/>
    <p:sldId id="389" r:id="rId25"/>
    <p:sldId id="399" r:id="rId26"/>
    <p:sldId id="379" r:id="rId27"/>
    <p:sldId id="408" r:id="rId28"/>
    <p:sldId id="409" r:id="rId29"/>
    <p:sldId id="410" r:id="rId30"/>
    <p:sldId id="392" r:id="rId31"/>
    <p:sldId id="395" r:id="rId32"/>
    <p:sldId id="403" r:id="rId33"/>
    <p:sldId id="397" r:id="rId34"/>
    <p:sldId id="398" r:id="rId35"/>
    <p:sldId id="396" r:id="rId36"/>
    <p:sldId id="400" r:id="rId37"/>
    <p:sldId id="405" r:id="rId38"/>
    <p:sldId id="3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Miranda" initials="RM" lastIdx="17" clrIdx="0">
    <p:extLst>
      <p:ext uri="{19B8F6BF-5375-455C-9EA6-DF929625EA0E}">
        <p15:presenceInfo xmlns:p15="http://schemas.microsoft.com/office/powerpoint/2012/main" userId="7dceab7961161e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799" autoAdjust="0"/>
  </p:normalViewPr>
  <p:slideViewPr>
    <p:cSldViewPr snapToGrid="0" snapToObjects="1">
      <p:cViewPr varScale="1">
        <p:scale>
          <a:sx n="74" d="100"/>
          <a:sy n="74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08"/>
    </p:cViewPr>
  </p:sorterViewPr>
  <p:notesViewPr>
    <p:cSldViewPr snapToGrid="0" snapToObjects="1">
      <p:cViewPr varScale="1">
        <p:scale>
          <a:sx n="99" d="100"/>
          <a:sy n="99" d="100"/>
        </p:scale>
        <p:origin x="-370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636A1-15EB-44E9-8D3B-07D26F8533A5}" type="doc">
      <dgm:prSet loTypeId="urn:microsoft.com/office/officeart/2005/8/layout/radial1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007A491-75DD-4373-83BE-9A5CB48F4881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Pontos Críticos de Sucesso</a:t>
          </a:r>
          <a:endParaRPr lang="pt-BR" dirty="0"/>
        </a:p>
      </dgm:t>
    </dgm:pt>
    <dgm:pt modelId="{A6A541A2-41DD-415F-8A23-3E7B5B2ADC4D}" type="parTrans" cxnId="{CCB82A54-239E-4110-8C50-2258279DA781}">
      <dgm:prSet/>
      <dgm:spPr/>
      <dgm:t>
        <a:bodyPr/>
        <a:lstStyle/>
        <a:p>
          <a:endParaRPr lang="pt-BR"/>
        </a:p>
      </dgm:t>
    </dgm:pt>
    <dgm:pt modelId="{FB026EA1-2AAE-4FC6-9D4E-34C10F2FEA52}" type="sibTrans" cxnId="{CCB82A54-239E-4110-8C50-2258279DA781}">
      <dgm:prSet/>
      <dgm:spPr/>
      <dgm:t>
        <a:bodyPr/>
        <a:lstStyle/>
        <a:p>
          <a:endParaRPr lang="pt-BR"/>
        </a:p>
      </dgm:t>
    </dgm:pt>
    <dgm:pt modelId="{2443F2E7-D871-40CD-89C6-8CA4A61E2EDB}">
      <dgm:prSet phldrT="[Texto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Interesse das UF</a:t>
          </a:r>
          <a:endParaRPr lang="pt-BR" dirty="0"/>
        </a:p>
      </dgm:t>
    </dgm:pt>
    <dgm:pt modelId="{AB913A10-F524-4922-A094-52AB11583C88}" type="parTrans" cxnId="{1BAF965E-B15D-436F-B769-A5B77FEB5EED}">
      <dgm:prSet/>
      <dgm:spPr/>
      <dgm:t>
        <a:bodyPr/>
        <a:lstStyle/>
        <a:p>
          <a:endParaRPr lang="pt-BR"/>
        </a:p>
      </dgm:t>
    </dgm:pt>
    <dgm:pt modelId="{069EE7D1-6FE9-4621-8BD8-4D5C74D754E2}" type="sibTrans" cxnId="{1BAF965E-B15D-436F-B769-A5B77FEB5EED}">
      <dgm:prSet/>
      <dgm:spPr/>
      <dgm:t>
        <a:bodyPr/>
        <a:lstStyle/>
        <a:p>
          <a:endParaRPr lang="pt-BR"/>
        </a:p>
      </dgm:t>
    </dgm:pt>
    <dgm:pt modelId="{DA148CCD-81FF-49AC-B87E-BCF14F9FA479}">
      <dgm:prSet phldrT="[Texto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Adição de link direto</a:t>
          </a:r>
          <a:endParaRPr lang="pt-BR" dirty="0"/>
        </a:p>
      </dgm:t>
    </dgm:pt>
    <dgm:pt modelId="{5D1A2948-8A02-45E7-ACAD-2B5A5816CDA7}" type="parTrans" cxnId="{551BD526-1CD6-4085-9F52-D7BD7090A9AE}">
      <dgm:prSet/>
      <dgm:spPr/>
      <dgm:t>
        <a:bodyPr/>
        <a:lstStyle/>
        <a:p>
          <a:endParaRPr lang="pt-BR"/>
        </a:p>
      </dgm:t>
    </dgm:pt>
    <dgm:pt modelId="{B7C0016F-EA8A-4D77-B5A0-49D65A2C8B5B}" type="sibTrans" cxnId="{551BD526-1CD6-4085-9F52-D7BD7090A9AE}">
      <dgm:prSet/>
      <dgm:spPr/>
      <dgm:t>
        <a:bodyPr/>
        <a:lstStyle/>
        <a:p>
          <a:endParaRPr lang="pt-BR"/>
        </a:p>
      </dgm:t>
    </dgm:pt>
    <dgm:pt modelId="{0934B3C0-AC3C-4853-A8CA-9CF796651797}">
      <dgm:prSet phldrT="[Texto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Informação de fácil compreensão</a:t>
          </a:r>
          <a:endParaRPr lang="pt-BR" dirty="0"/>
        </a:p>
      </dgm:t>
    </dgm:pt>
    <dgm:pt modelId="{ABA64521-7CB8-41CD-9FB3-1EA2E2035C5A}" type="parTrans" cxnId="{8AF78B92-C318-43A2-BB11-26B12E2441DF}">
      <dgm:prSet/>
      <dgm:spPr/>
      <dgm:t>
        <a:bodyPr/>
        <a:lstStyle/>
        <a:p>
          <a:endParaRPr lang="pt-BR"/>
        </a:p>
      </dgm:t>
    </dgm:pt>
    <dgm:pt modelId="{F41A37E0-313D-46A3-940C-915F5AFA3C63}" type="sibTrans" cxnId="{8AF78B92-C318-43A2-BB11-26B12E2441DF}">
      <dgm:prSet/>
      <dgm:spPr/>
      <dgm:t>
        <a:bodyPr/>
        <a:lstStyle/>
        <a:p>
          <a:endParaRPr lang="pt-BR"/>
        </a:p>
      </dgm:t>
    </dgm:pt>
    <dgm:pt modelId="{09E2E32C-866C-400B-820E-95965C007762}">
      <dgm:prSet phldrT="[Texto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Informação em formato aberto</a:t>
          </a:r>
          <a:endParaRPr lang="pt-BR" dirty="0"/>
        </a:p>
      </dgm:t>
    </dgm:pt>
    <dgm:pt modelId="{E50A923D-1A2C-41DA-9CAF-62AE412FCB15}" type="parTrans" cxnId="{F3240800-0A3A-422A-B381-2E63CC24448F}">
      <dgm:prSet/>
      <dgm:spPr/>
      <dgm:t>
        <a:bodyPr/>
        <a:lstStyle/>
        <a:p>
          <a:endParaRPr lang="pt-BR"/>
        </a:p>
      </dgm:t>
    </dgm:pt>
    <dgm:pt modelId="{F74EFBF9-A8C3-46DC-814C-28A0A0C22CC9}" type="sibTrans" cxnId="{F3240800-0A3A-422A-B381-2E63CC24448F}">
      <dgm:prSet/>
      <dgm:spPr/>
      <dgm:t>
        <a:bodyPr/>
        <a:lstStyle/>
        <a:p>
          <a:endParaRPr lang="pt-BR"/>
        </a:p>
      </dgm:t>
    </dgm:pt>
    <dgm:pt modelId="{90C8836A-CD4A-4920-A1EE-A4D957415C35}">
      <dgm:prSet phldrT="[Texto]"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pt-BR" dirty="0" smtClean="0"/>
            <a:t>Acessibilidade e organização</a:t>
          </a:r>
          <a:endParaRPr lang="pt-BR" dirty="0"/>
        </a:p>
      </dgm:t>
    </dgm:pt>
    <dgm:pt modelId="{C2E68271-412D-4446-8AC5-BE5448892FEE}" type="parTrans" cxnId="{82E0E5A0-C64F-4469-94EE-5DD0AA6E2DD9}">
      <dgm:prSet/>
      <dgm:spPr/>
      <dgm:t>
        <a:bodyPr/>
        <a:lstStyle/>
        <a:p>
          <a:endParaRPr lang="pt-BR"/>
        </a:p>
      </dgm:t>
    </dgm:pt>
    <dgm:pt modelId="{8B9DA09C-9A8C-422A-A81C-9E5D6301F9FC}" type="sibTrans" cxnId="{82E0E5A0-C64F-4469-94EE-5DD0AA6E2DD9}">
      <dgm:prSet/>
      <dgm:spPr/>
      <dgm:t>
        <a:bodyPr/>
        <a:lstStyle/>
        <a:p>
          <a:endParaRPr lang="pt-BR"/>
        </a:p>
      </dgm:t>
    </dgm:pt>
    <dgm:pt modelId="{CD90CF92-064D-458E-ACBF-36AB2D40406D}" type="pres">
      <dgm:prSet presAssocID="{5FF636A1-15EB-44E9-8D3B-07D26F8533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73ED36-057C-4865-95EA-A8A3A59795F7}" type="pres">
      <dgm:prSet presAssocID="{0007A491-75DD-4373-83BE-9A5CB48F4881}" presName="centerShape" presStyleLbl="node0" presStyleIdx="0" presStyleCnt="1"/>
      <dgm:spPr/>
      <dgm:t>
        <a:bodyPr/>
        <a:lstStyle/>
        <a:p>
          <a:endParaRPr lang="pt-BR"/>
        </a:p>
      </dgm:t>
    </dgm:pt>
    <dgm:pt modelId="{B6884F95-39C2-4F3B-B78D-E92354DED927}" type="pres">
      <dgm:prSet presAssocID="{AB913A10-F524-4922-A094-52AB11583C88}" presName="Name9" presStyleLbl="parChTrans1D2" presStyleIdx="0" presStyleCnt="5"/>
      <dgm:spPr/>
      <dgm:t>
        <a:bodyPr/>
        <a:lstStyle/>
        <a:p>
          <a:endParaRPr lang="pt-BR"/>
        </a:p>
      </dgm:t>
    </dgm:pt>
    <dgm:pt modelId="{494CE4B8-30FE-486F-86BF-D46FC343C330}" type="pres">
      <dgm:prSet presAssocID="{AB913A10-F524-4922-A094-52AB11583C88}" presName="connTx" presStyleLbl="parChTrans1D2" presStyleIdx="0" presStyleCnt="5"/>
      <dgm:spPr/>
      <dgm:t>
        <a:bodyPr/>
        <a:lstStyle/>
        <a:p>
          <a:endParaRPr lang="pt-BR"/>
        </a:p>
      </dgm:t>
    </dgm:pt>
    <dgm:pt modelId="{B30D36F0-65EF-474C-A63A-C1D9A90B52FC}" type="pres">
      <dgm:prSet presAssocID="{2443F2E7-D871-40CD-89C6-8CA4A61E2E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113317-E4D5-4F34-99E1-9BE501B5C832}" type="pres">
      <dgm:prSet presAssocID="{5D1A2948-8A02-45E7-ACAD-2B5A5816CDA7}" presName="Name9" presStyleLbl="parChTrans1D2" presStyleIdx="1" presStyleCnt="5"/>
      <dgm:spPr/>
      <dgm:t>
        <a:bodyPr/>
        <a:lstStyle/>
        <a:p>
          <a:endParaRPr lang="pt-BR"/>
        </a:p>
      </dgm:t>
    </dgm:pt>
    <dgm:pt modelId="{1248CD11-3FA7-4921-8DD4-FEE195B14E55}" type="pres">
      <dgm:prSet presAssocID="{5D1A2948-8A02-45E7-ACAD-2B5A5816CDA7}" presName="connTx" presStyleLbl="parChTrans1D2" presStyleIdx="1" presStyleCnt="5"/>
      <dgm:spPr/>
      <dgm:t>
        <a:bodyPr/>
        <a:lstStyle/>
        <a:p>
          <a:endParaRPr lang="pt-BR"/>
        </a:p>
      </dgm:t>
    </dgm:pt>
    <dgm:pt modelId="{B0836E63-C9F2-4A15-9981-4A79DDEED321}" type="pres">
      <dgm:prSet presAssocID="{DA148CCD-81FF-49AC-B87E-BCF14F9FA4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F6B3C-E521-4EA6-A672-78911EE64FA9}" type="pres">
      <dgm:prSet presAssocID="{ABA64521-7CB8-41CD-9FB3-1EA2E2035C5A}" presName="Name9" presStyleLbl="parChTrans1D2" presStyleIdx="2" presStyleCnt="5"/>
      <dgm:spPr/>
      <dgm:t>
        <a:bodyPr/>
        <a:lstStyle/>
        <a:p>
          <a:endParaRPr lang="pt-BR"/>
        </a:p>
      </dgm:t>
    </dgm:pt>
    <dgm:pt modelId="{1B56D458-0572-4F98-8DF4-32C57ACDBB8E}" type="pres">
      <dgm:prSet presAssocID="{ABA64521-7CB8-41CD-9FB3-1EA2E2035C5A}" presName="connTx" presStyleLbl="parChTrans1D2" presStyleIdx="2" presStyleCnt="5"/>
      <dgm:spPr/>
      <dgm:t>
        <a:bodyPr/>
        <a:lstStyle/>
        <a:p>
          <a:endParaRPr lang="pt-BR"/>
        </a:p>
      </dgm:t>
    </dgm:pt>
    <dgm:pt modelId="{566AB84A-3034-41DA-BC96-F03882266E4A}" type="pres">
      <dgm:prSet presAssocID="{0934B3C0-AC3C-4853-A8CA-9CF7966517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141C94-B937-42B4-8133-255E2B84BFE1}" type="pres">
      <dgm:prSet presAssocID="{E50A923D-1A2C-41DA-9CAF-62AE412FCB15}" presName="Name9" presStyleLbl="parChTrans1D2" presStyleIdx="3" presStyleCnt="5"/>
      <dgm:spPr/>
      <dgm:t>
        <a:bodyPr/>
        <a:lstStyle/>
        <a:p>
          <a:endParaRPr lang="pt-BR"/>
        </a:p>
      </dgm:t>
    </dgm:pt>
    <dgm:pt modelId="{459ED7F5-9D12-4D2C-B771-BB68E9412E5B}" type="pres">
      <dgm:prSet presAssocID="{E50A923D-1A2C-41DA-9CAF-62AE412FCB15}" presName="connTx" presStyleLbl="parChTrans1D2" presStyleIdx="3" presStyleCnt="5"/>
      <dgm:spPr/>
      <dgm:t>
        <a:bodyPr/>
        <a:lstStyle/>
        <a:p>
          <a:endParaRPr lang="pt-BR"/>
        </a:p>
      </dgm:t>
    </dgm:pt>
    <dgm:pt modelId="{670E9AF2-1CEA-4850-9361-B2B6ABFE4B54}" type="pres">
      <dgm:prSet presAssocID="{09E2E32C-866C-400B-820E-95965C0077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92707C-65C0-49ED-96DD-3C8FBB843C9C}" type="pres">
      <dgm:prSet presAssocID="{C2E68271-412D-4446-8AC5-BE5448892FEE}" presName="Name9" presStyleLbl="parChTrans1D2" presStyleIdx="4" presStyleCnt="5"/>
      <dgm:spPr/>
      <dgm:t>
        <a:bodyPr/>
        <a:lstStyle/>
        <a:p>
          <a:endParaRPr lang="pt-BR"/>
        </a:p>
      </dgm:t>
    </dgm:pt>
    <dgm:pt modelId="{CB1BC872-1852-4750-BBE1-133ABC597637}" type="pres">
      <dgm:prSet presAssocID="{C2E68271-412D-4446-8AC5-BE5448892FEE}" presName="connTx" presStyleLbl="parChTrans1D2" presStyleIdx="4" presStyleCnt="5"/>
      <dgm:spPr/>
      <dgm:t>
        <a:bodyPr/>
        <a:lstStyle/>
        <a:p>
          <a:endParaRPr lang="pt-BR"/>
        </a:p>
      </dgm:t>
    </dgm:pt>
    <dgm:pt modelId="{4CC2D0C3-97D1-419F-B1C1-DB7218CE6A61}" type="pres">
      <dgm:prSet presAssocID="{90C8836A-CD4A-4920-A1EE-A4D957415C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FA78D2-DC2E-4202-897B-A2D40FF8AF96}" type="presOf" srcId="{C2E68271-412D-4446-8AC5-BE5448892FEE}" destId="{CB1BC872-1852-4750-BBE1-133ABC597637}" srcOrd="1" destOrd="0" presId="urn:microsoft.com/office/officeart/2005/8/layout/radial1"/>
    <dgm:cxn modelId="{0380A9C4-52A1-460B-A81A-70B6053908B8}" type="presOf" srcId="{DA148CCD-81FF-49AC-B87E-BCF14F9FA479}" destId="{B0836E63-C9F2-4A15-9981-4A79DDEED321}" srcOrd="0" destOrd="0" presId="urn:microsoft.com/office/officeart/2005/8/layout/radial1"/>
    <dgm:cxn modelId="{012A7A2D-BC57-4DD9-9BD2-6DE9E20B4DDF}" type="presOf" srcId="{E50A923D-1A2C-41DA-9CAF-62AE412FCB15}" destId="{37141C94-B937-42B4-8133-255E2B84BFE1}" srcOrd="0" destOrd="0" presId="urn:microsoft.com/office/officeart/2005/8/layout/radial1"/>
    <dgm:cxn modelId="{0AD461A2-ADCF-4F9F-9CD3-7EABCBD8F80E}" type="presOf" srcId="{09E2E32C-866C-400B-820E-95965C007762}" destId="{670E9AF2-1CEA-4850-9361-B2B6ABFE4B54}" srcOrd="0" destOrd="0" presId="urn:microsoft.com/office/officeart/2005/8/layout/radial1"/>
    <dgm:cxn modelId="{79838FDD-0FBA-4C1C-8BE1-8B533D7829B6}" type="presOf" srcId="{AB913A10-F524-4922-A094-52AB11583C88}" destId="{494CE4B8-30FE-486F-86BF-D46FC343C330}" srcOrd="1" destOrd="0" presId="urn:microsoft.com/office/officeart/2005/8/layout/radial1"/>
    <dgm:cxn modelId="{CCB82A54-239E-4110-8C50-2258279DA781}" srcId="{5FF636A1-15EB-44E9-8D3B-07D26F8533A5}" destId="{0007A491-75DD-4373-83BE-9A5CB48F4881}" srcOrd="0" destOrd="0" parTransId="{A6A541A2-41DD-415F-8A23-3E7B5B2ADC4D}" sibTransId="{FB026EA1-2AAE-4FC6-9D4E-34C10F2FEA52}"/>
    <dgm:cxn modelId="{FDF38DB5-8E06-41E6-94D6-DB981307D289}" type="presOf" srcId="{5FF636A1-15EB-44E9-8D3B-07D26F8533A5}" destId="{CD90CF92-064D-458E-ACBF-36AB2D40406D}" srcOrd="0" destOrd="0" presId="urn:microsoft.com/office/officeart/2005/8/layout/radial1"/>
    <dgm:cxn modelId="{8AF78B92-C318-43A2-BB11-26B12E2441DF}" srcId="{0007A491-75DD-4373-83BE-9A5CB48F4881}" destId="{0934B3C0-AC3C-4853-A8CA-9CF796651797}" srcOrd="2" destOrd="0" parTransId="{ABA64521-7CB8-41CD-9FB3-1EA2E2035C5A}" sibTransId="{F41A37E0-313D-46A3-940C-915F5AFA3C63}"/>
    <dgm:cxn modelId="{4A99DC81-FFD7-4EE9-805C-52851A9351A3}" type="presOf" srcId="{ABA64521-7CB8-41CD-9FB3-1EA2E2035C5A}" destId="{1B56D458-0572-4F98-8DF4-32C57ACDBB8E}" srcOrd="1" destOrd="0" presId="urn:microsoft.com/office/officeart/2005/8/layout/radial1"/>
    <dgm:cxn modelId="{818F3919-6C7E-436C-AEE2-53B96693D703}" type="presOf" srcId="{5D1A2948-8A02-45E7-ACAD-2B5A5816CDA7}" destId="{4E113317-E4D5-4F34-99E1-9BE501B5C832}" srcOrd="0" destOrd="0" presId="urn:microsoft.com/office/officeart/2005/8/layout/radial1"/>
    <dgm:cxn modelId="{75996949-777D-4A9C-8076-809CCF9BAF07}" type="presOf" srcId="{C2E68271-412D-4446-8AC5-BE5448892FEE}" destId="{4292707C-65C0-49ED-96DD-3C8FBB843C9C}" srcOrd="0" destOrd="0" presId="urn:microsoft.com/office/officeart/2005/8/layout/radial1"/>
    <dgm:cxn modelId="{B830C083-D9CA-461C-B8CA-A0F666AA4074}" type="presOf" srcId="{0007A491-75DD-4373-83BE-9A5CB48F4881}" destId="{2E73ED36-057C-4865-95EA-A8A3A59795F7}" srcOrd="0" destOrd="0" presId="urn:microsoft.com/office/officeart/2005/8/layout/radial1"/>
    <dgm:cxn modelId="{D12B19EC-DD85-49F5-A491-535DCAB446AE}" type="presOf" srcId="{E50A923D-1A2C-41DA-9CAF-62AE412FCB15}" destId="{459ED7F5-9D12-4D2C-B771-BB68E9412E5B}" srcOrd="1" destOrd="0" presId="urn:microsoft.com/office/officeart/2005/8/layout/radial1"/>
    <dgm:cxn modelId="{1BAF965E-B15D-436F-B769-A5B77FEB5EED}" srcId="{0007A491-75DD-4373-83BE-9A5CB48F4881}" destId="{2443F2E7-D871-40CD-89C6-8CA4A61E2EDB}" srcOrd="0" destOrd="0" parTransId="{AB913A10-F524-4922-A094-52AB11583C88}" sibTransId="{069EE7D1-6FE9-4621-8BD8-4D5C74D754E2}"/>
    <dgm:cxn modelId="{551BD526-1CD6-4085-9F52-D7BD7090A9AE}" srcId="{0007A491-75DD-4373-83BE-9A5CB48F4881}" destId="{DA148CCD-81FF-49AC-B87E-BCF14F9FA479}" srcOrd="1" destOrd="0" parTransId="{5D1A2948-8A02-45E7-ACAD-2B5A5816CDA7}" sibTransId="{B7C0016F-EA8A-4D77-B5A0-49D65A2C8B5B}"/>
    <dgm:cxn modelId="{5E9247FE-1820-4A9E-A570-406639AB0B7B}" type="presOf" srcId="{90C8836A-CD4A-4920-A1EE-A4D957415C35}" destId="{4CC2D0C3-97D1-419F-B1C1-DB7218CE6A61}" srcOrd="0" destOrd="0" presId="urn:microsoft.com/office/officeart/2005/8/layout/radial1"/>
    <dgm:cxn modelId="{6C613637-B1A3-4135-B615-DE6EDE9F0891}" type="presOf" srcId="{2443F2E7-D871-40CD-89C6-8CA4A61E2EDB}" destId="{B30D36F0-65EF-474C-A63A-C1D9A90B52FC}" srcOrd="0" destOrd="0" presId="urn:microsoft.com/office/officeart/2005/8/layout/radial1"/>
    <dgm:cxn modelId="{B6E84E1B-0965-42F9-9904-A72F71B94569}" type="presOf" srcId="{AB913A10-F524-4922-A094-52AB11583C88}" destId="{B6884F95-39C2-4F3B-B78D-E92354DED927}" srcOrd="0" destOrd="0" presId="urn:microsoft.com/office/officeart/2005/8/layout/radial1"/>
    <dgm:cxn modelId="{82E0E5A0-C64F-4469-94EE-5DD0AA6E2DD9}" srcId="{0007A491-75DD-4373-83BE-9A5CB48F4881}" destId="{90C8836A-CD4A-4920-A1EE-A4D957415C35}" srcOrd="4" destOrd="0" parTransId="{C2E68271-412D-4446-8AC5-BE5448892FEE}" sibTransId="{8B9DA09C-9A8C-422A-A81C-9E5D6301F9FC}"/>
    <dgm:cxn modelId="{F3240800-0A3A-422A-B381-2E63CC24448F}" srcId="{0007A491-75DD-4373-83BE-9A5CB48F4881}" destId="{09E2E32C-866C-400B-820E-95965C007762}" srcOrd="3" destOrd="0" parTransId="{E50A923D-1A2C-41DA-9CAF-62AE412FCB15}" sibTransId="{F74EFBF9-A8C3-46DC-814C-28A0A0C22CC9}"/>
    <dgm:cxn modelId="{44E119F3-DD23-4305-A7F3-2371DF8B79B8}" type="presOf" srcId="{5D1A2948-8A02-45E7-ACAD-2B5A5816CDA7}" destId="{1248CD11-3FA7-4921-8DD4-FEE195B14E55}" srcOrd="1" destOrd="0" presId="urn:microsoft.com/office/officeart/2005/8/layout/radial1"/>
    <dgm:cxn modelId="{7D76AEB4-CA10-49A0-AD4A-A3BD5D668DF0}" type="presOf" srcId="{0934B3C0-AC3C-4853-A8CA-9CF796651797}" destId="{566AB84A-3034-41DA-BC96-F03882266E4A}" srcOrd="0" destOrd="0" presId="urn:microsoft.com/office/officeart/2005/8/layout/radial1"/>
    <dgm:cxn modelId="{0B87CC26-A9E1-47D9-822A-3B5815E3AB9A}" type="presOf" srcId="{ABA64521-7CB8-41CD-9FB3-1EA2E2035C5A}" destId="{33AF6B3C-E521-4EA6-A672-78911EE64FA9}" srcOrd="0" destOrd="0" presId="urn:microsoft.com/office/officeart/2005/8/layout/radial1"/>
    <dgm:cxn modelId="{FBFA8B57-E06F-4AAD-87C1-C1F8C3EE396C}" type="presParOf" srcId="{CD90CF92-064D-458E-ACBF-36AB2D40406D}" destId="{2E73ED36-057C-4865-95EA-A8A3A59795F7}" srcOrd="0" destOrd="0" presId="urn:microsoft.com/office/officeart/2005/8/layout/radial1"/>
    <dgm:cxn modelId="{659656E1-9187-4D41-AA67-1F65D1E15A68}" type="presParOf" srcId="{CD90CF92-064D-458E-ACBF-36AB2D40406D}" destId="{B6884F95-39C2-4F3B-B78D-E92354DED927}" srcOrd="1" destOrd="0" presId="urn:microsoft.com/office/officeart/2005/8/layout/radial1"/>
    <dgm:cxn modelId="{5F9EBEA2-E2FF-4F9A-A46D-7C7D938D215A}" type="presParOf" srcId="{B6884F95-39C2-4F3B-B78D-E92354DED927}" destId="{494CE4B8-30FE-486F-86BF-D46FC343C330}" srcOrd="0" destOrd="0" presId="urn:microsoft.com/office/officeart/2005/8/layout/radial1"/>
    <dgm:cxn modelId="{DDE4B453-DE3E-4F91-B133-7545A3A87B8A}" type="presParOf" srcId="{CD90CF92-064D-458E-ACBF-36AB2D40406D}" destId="{B30D36F0-65EF-474C-A63A-C1D9A90B52FC}" srcOrd="2" destOrd="0" presId="urn:microsoft.com/office/officeart/2005/8/layout/radial1"/>
    <dgm:cxn modelId="{8BC7E801-E09C-4DB9-BF58-FDD69751A5FE}" type="presParOf" srcId="{CD90CF92-064D-458E-ACBF-36AB2D40406D}" destId="{4E113317-E4D5-4F34-99E1-9BE501B5C832}" srcOrd="3" destOrd="0" presId="urn:microsoft.com/office/officeart/2005/8/layout/radial1"/>
    <dgm:cxn modelId="{56A16F64-9452-48A9-AF05-35D2CFE58371}" type="presParOf" srcId="{4E113317-E4D5-4F34-99E1-9BE501B5C832}" destId="{1248CD11-3FA7-4921-8DD4-FEE195B14E55}" srcOrd="0" destOrd="0" presId="urn:microsoft.com/office/officeart/2005/8/layout/radial1"/>
    <dgm:cxn modelId="{4DE10C70-EC77-4E81-BC1B-6B4E77F4251A}" type="presParOf" srcId="{CD90CF92-064D-458E-ACBF-36AB2D40406D}" destId="{B0836E63-C9F2-4A15-9981-4A79DDEED321}" srcOrd="4" destOrd="0" presId="urn:microsoft.com/office/officeart/2005/8/layout/radial1"/>
    <dgm:cxn modelId="{47330314-A190-45C6-82C9-E14EBFF54265}" type="presParOf" srcId="{CD90CF92-064D-458E-ACBF-36AB2D40406D}" destId="{33AF6B3C-E521-4EA6-A672-78911EE64FA9}" srcOrd="5" destOrd="0" presId="urn:microsoft.com/office/officeart/2005/8/layout/radial1"/>
    <dgm:cxn modelId="{215AF54B-7B1A-4799-8A9A-6740119F321B}" type="presParOf" srcId="{33AF6B3C-E521-4EA6-A672-78911EE64FA9}" destId="{1B56D458-0572-4F98-8DF4-32C57ACDBB8E}" srcOrd="0" destOrd="0" presId="urn:microsoft.com/office/officeart/2005/8/layout/radial1"/>
    <dgm:cxn modelId="{92098774-39C8-4A48-AF62-F53BE9E5714D}" type="presParOf" srcId="{CD90CF92-064D-458E-ACBF-36AB2D40406D}" destId="{566AB84A-3034-41DA-BC96-F03882266E4A}" srcOrd="6" destOrd="0" presId="urn:microsoft.com/office/officeart/2005/8/layout/radial1"/>
    <dgm:cxn modelId="{86A0B916-1D7B-4105-8319-93AF607D6565}" type="presParOf" srcId="{CD90CF92-064D-458E-ACBF-36AB2D40406D}" destId="{37141C94-B937-42B4-8133-255E2B84BFE1}" srcOrd="7" destOrd="0" presId="urn:microsoft.com/office/officeart/2005/8/layout/radial1"/>
    <dgm:cxn modelId="{3676F324-1CA1-4773-8A7D-54B441D590CF}" type="presParOf" srcId="{37141C94-B937-42B4-8133-255E2B84BFE1}" destId="{459ED7F5-9D12-4D2C-B771-BB68E9412E5B}" srcOrd="0" destOrd="0" presId="urn:microsoft.com/office/officeart/2005/8/layout/radial1"/>
    <dgm:cxn modelId="{EB2877A7-893E-4211-AD83-25C4FD589D11}" type="presParOf" srcId="{CD90CF92-064D-458E-ACBF-36AB2D40406D}" destId="{670E9AF2-1CEA-4850-9361-B2B6ABFE4B54}" srcOrd="8" destOrd="0" presId="urn:microsoft.com/office/officeart/2005/8/layout/radial1"/>
    <dgm:cxn modelId="{B96BEE74-2FAF-4067-9F07-C7DFF80ABD74}" type="presParOf" srcId="{CD90CF92-064D-458E-ACBF-36AB2D40406D}" destId="{4292707C-65C0-49ED-96DD-3C8FBB843C9C}" srcOrd="9" destOrd="0" presId="urn:microsoft.com/office/officeart/2005/8/layout/radial1"/>
    <dgm:cxn modelId="{64D6B4F3-08DF-4781-B2CF-7E5E8BCD3D29}" type="presParOf" srcId="{4292707C-65C0-49ED-96DD-3C8FBB843C9C}" destId="{CB1BC872-1852-4750-BBE1-133ABC597637}" srcOrd="0" destOrd="0" presId="urn:microsoft.com/office/officeart/2005/8/layout/radial1"/>
    <dgm:cxn modelId="{44A93CB9-D56B-41F8-8A82-94D6B4A1AE2C}" type="presParOf" srcId="{CD90CF92-064D-458E-ACBF-36AB2D40406D}" destId="{4CC2D0C3-97D1-419F-B1C1-DB7218CE6A6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7014D-5FAB-45F0-A0F5-44EE168D2871}" type="doc">
      <dgm:prSet loTypeId="urn:microsoft.com/office/officeart/2005/8/layout/gear1" loCatId="process" qsTypeId="urn:microsoft.com/office/officeart/2005/8/quickstyle/simple3" qsCatId="simple" csTypeId="urn:microsoft.com/office/officeart/2005/8/colors/accent1_1" csCatId="accent1" phldr="1"/>
      <dgm:spPr/>
    </dgm:pt>
    <dgm:pt modelId="{8EC3AF28-347D-4931-8788-8A2C541B3912}">
      <dgm:prSet phldrT="[Texto]" custT="1"/>
      <dgm:spPr/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2F121546-5D44-4757-B596-7B27D41EAD87}" type="parTrans" cxnId="{2B57972A-893F-4A5E-8BDC-0B76BB5FAF5A}">
      <dgm:prSet/>
      <dgm:spPr/>
      <dgm:t>
        <a:bodyPr/>
        <a:lstStyle/>
        <a:p>
          <a:endParaRPr lang="pt-BR"/>
        </a:p>
      </dgm:t>
    </dgm:pt>
    <dgm:pt modelId="{F2BC6A71-2376-41BD-96E3-598A9DBC2EF9}" type="sibTrans" cxnId="{2B57972A-893F-4A5E-8BDC-0B76BB5FAF5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C011589C-FAF9-44D7-8085-F809A756AC0E}">
      <dgm:prSet phldrT="[Texto]" custT="1"/>
      <dgm:spPr/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EE0CB814-48B8-4A85-97E0-2AC86BC4282D}" type="parTrans" cxnId="{FB915F6B-D8C1-4E61-8176-D2DC916D379D}">
      <dgm:prSet/>
      <dgm:spPr/>
      <dgm:t>
        <a:bodyPr/>
        <a:lstStyle/>
        <a:p>
          <a:endParaRPr lang="pt-BR"/>
        </a:p>
      </dgm:t>
    </dgm:pt>
    <dgm:pt modelId="{731E96CC-8296-4874-B4F0-82651EF4F7D5}" type="sibTrans" cxnId="{FB915F6B-D8C1-4E61-8176-D2DC916D37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3D2A2989-D5F2-43ED-A6F7-8A839277FF52}">
      <dgm:prSet phldrT="[Texto]" custT="1"/>
      <dgm:spPr/>
      <dgm:t>
        <a:bodyPr/>
        <a:lstStyle/>
        <a:p>
          <a:endParaRPr lang="pt-BR" sz="1600" dirty="0"/>
        </a:p>
      </dgm:t>
    </dgm:pt>
    <dgm:pt modelId="{65C92CE5-6AA8-47E8-A5BA-40D64CBA1E91}" type="parTrans" cxnId="{649E5FB8-DDA0-4118-9A32-0E333618D25C}">
      <dgm:prSet/>
      <dgm:spPr/>
      <dgm:t>
        <a:bodyPr/>
        <a:lstStyle/>
        <a:p>
          <a:endParaRPr lang="pt-BR"/>
        </a:p>
      </dgm:t>
    </dgm:pt>
    <dgm:pt modelId="{B9EC7989-6362-470A-A958-5B0F1728AF54}" type="sibTrans" cxnId="{649E5FB8-DDA0-4118-9A32-0E333618D25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4940530F-288E-4367-9AD6-A0624D71E632}" type="pres">
      <dgm:prSet presAssocID="{2667014D-5FAB-45F0-A0F5-44EE168D28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E26064-ECBD-4008-B2CD-2527AC7DBF02}" type="pres">
      <dgm:prSet presAssocID="{8EC3AF28-347D-4931-8788-8A2C541B39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BBFE1-8697-4094-8351-B92E14192465}" type="pres">
      <dgm:prSet presAssocID="{8EC3AF28-347D-4931-8788-8A2C541B3912}" presName="gear1srcNode" presStyleLbl="node1" presStyleIdx="0" presStyleCnt="3"/>
      <dgm:spPr/>
      <dgm:t>
        <a:bodyPr/>
        <a:lstStyle/>
        <a:p>
          <a:endParaRPr lang="pt-BR"/>
        </a:p>
      </dgm:t>
    </dgm:pt>
    <dgm:pt modelId="{8A6F1FC5-93F1-4474-B860-D586505389B0}" type="pres">
      <dgm:prSet presAssocID="{8EC3AF28-347D-4931-8788-8A2C541B3912}" presName="gear1dstNode" presStyleLbl="node1" presStyleIdx="0" presStyleCnt="3"/>
      <dgm:spPr/>
      <dgm:t>
        <a:bodyPr/>
        <a:lstStyle/>
        <a:p>
          <a:endParaRPr lang="pt-BR"/>
        </a:p>
      </dgm:t>
    </dgm:pt>
    <dgm:pt modelId="{90E1A179-F300-4258-A6A9-E509456BAAFD}" type="pres">
      <dgm:prSet presAssocID="{C011589C-FAF9-44D7-8085-F809A756AC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A402E-48E1-4E3A-AA7C-93DE172CDC9D}" type="pres">
      <dgm:prSet presAssocID="{C011589C-FAF9-44D7-8085-F809A756AC0E}" presName="gear2srcNode" presStyleLbl="node1" presStyleIdx="1" presStyleCnt="3"/>
      <dgm:spPr/>
      <dgm:t>
        <a:bodyPr/>
        <a:lstStyle/>
        <a:p>
          <a:endParaRPr lang="pt-BR"/>
        </a:p>
      </dgm:t>
    </dgm:pt>
    <dgm:pt modelId="{DAD3AE03-F23F-4945-A1D5-47F342244A0C}" type="pres">
      <dgm:prSet presAssocID="{C011589C-FAF9-44D7-8085-F809A756AC0E}" presName="gear2dstNode" presStyleLbl="node1" presStyleIdx="1" presStyleCnt="3"/>
      <dgm:spPr/>
      <dgm:t>
        <a:bodyPr/>
        <a:lstStyle/>
        <a:p>
          <a:endParaRPr lang="pt-BR"/>
        </a:p>
      </dgm:t>
    </dgm:pt>
    <dgm:pt modelId="{830CE86B-628A-4DF3-B50E-EEE23C0F1D5E}" type="pres">
      <dgm:prSet presAssocID="{3D2A2989-D5F2-43ED-A6F7-8A839277FF52}" presName="gear3" presStyleLbl="node1" presStyleIdx="2" presStyleCnt="3"/>
      <dgm:spPr/>
      <dgm:t>
        <a:bodyPr/>
        <a:lstStyle/>
        <a:p>
          <a:endParaRPr lang="pt-BR"/>
        </a:p>
      </dgm:t>
    </dgm:pt>
    <dgm:pt modelId="{C032F3EF-8AEB-460D-AEE1-0E287B8E1379}" type="pres">
      <dgm:prSet presAssocID="{3D2A2989-D5F2-43ED-A6F7-8A839277FF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90519C-1337-4C04-89C6-E94DF013788B}" type="pres">
      <dgm:prSet presAssocID="{3D2A2989-D5F2-43ED-A6F7-8A839277FF52}" presName="gear3srcNode" presStyleLbl="node1" presStyleIdx="2" presStyleCnt="3"/>
      <dgm:spPr/>
      <dgm:t>
        <a:bodyPr/>
        <a:lstStyle/>
        <a:p>
          <a:endParaRPr lang="pt-BR"/>
        </a:p>
      </dgm:t>
    </dgm:pt>
    <dgm:pt modelId="{341CE943-45E8-4268-96E3-60E087407E66}" type="pres">
      <dgm:prSet presAssocID="{3D2A2989-D5F2-43ED-A6F7-8A839277FF52}" presName="gear3dstNode" presStyleLbl="node1" presStyleIdx="2" presStyleCnt="3"/>
      <dgm:spPr/>
      <dgm:t>
        <a:bodyPr/>
        <a:lstStyle/>
        <a:p>
          <a:endParaRPr lang="pt-BR"/>
        </a:p>
      </dgm:t>
    </dgm:pt>
    <dgm:pt modelId="{0C767954-8654-4634-874C-0540D8BF08B6}" type="pres">
      <dgm:prSet presAssocID="{F2BC6A71-2376-41BD-96E3-598A9DBC2EF9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C8C2BDE-117E-4504-80A9-4ABEDB935DDC}" type="pres">
      <dgm:prSet presAssocID="{731E96CC-8296-4874-B4F0-82651EF4F7D5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DEBE90E3-3528-468D-878D-CAC8EF61A283}" type="pres">
      <dgm:prSet presAssocID="{B9EC7989-6362-470A-A958-5B0F1728AF54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2DF9E79-029B-4A13-AADC-65F9D4D216F0}" type="presOf" srcId="{3D2A2989-D5F2-43ED-A6F7-8A839277FF52}" destId="{830CE86B-628A-4DF3-B50E-EEE23C0F1D5E}" srcOrd="0" destOrd="0" presId="urn:microsoft.com/office/officeart/2005/8/layout/gear1"/>
    <dgm:cxn modelId="{3C87CF07-4C39-4D5C-875A-2DC49D422157}" type="presOf" srcId="{C011589C-FAF9-44D7-8085-F809A756AC0E}" destId="{90E1A179-F300-4258-A6A9-E509456BAAFD}" srcOrd="0" destOrd="0" presId="urn:microsoft.com/office/officeart/2005/8/layout/gear1"/>
    <dgm:cxn modelId="{FB915F6B-D8C1-4E61-8176-D2DC916D379D}" srcId="{2667014D-5FAB-45F0-A0F5-44EE168D2871}" destId="{C011589C-FAF9-44D7-8085-F809A756AC0E}" srcOrd="1" destOrd="0" parTransId="{EE0CB814-48B8-4A85-97E0-2AC86BC4282D}" sibTransId="{731E96CC-8296-4874-B4F0-82651EF4F7D5}"/>
    <dgm:cxn modelId="{E4DD42F3-8D47-4C48-838E-0A09F2FCB5D0}" type="presOf" srcId="{8EC3AF28-347D-4931-8788-8A2C541B3912}" destId="{587BBFE1-8697-4094-8351-B92E14192465}" srcOrd="1" destOrd="0" presId="urn:microsoft.com/office/officeart/2005/8/layout/gear1"/>
    <dgm:cxn modelId="{625EB14C-64BB-4FD2-A6B4-C60F1A96FDE7}" type="presOf" srcId="{2667014D-5FAB-45F0-A0F5-44EE168D2871}" destId="{4940530F-288E-4367-9AD6-A0624D71E632}" srcOrd="0" destOrd="0" presId="urn:microsoft.com/office/officeart/2005/8/layout/gear1"/>
    <dgm:cxn modelId="{97E11EAD-B0E9-4E47-9411-36F653718907}" type="presOf" srcId="{C011589C-FAF9-44D7-8085-F809A756AC0E}" destId="{DAD3AE03-F23F-4945-A1D5-47F342244A0C}" srcOrd="2" destOrd="0" presId="urn:microsoft.com/office/officeart/2005/8/layout/gear1"/>
    <dgm:cxn modelId="{6D497559-5AD5-4B42-8748-447C9F1EE78D}" type="presOf" srcId="{731E96CC-8296-4874-B4F0-82651EF4F7D5}" destId="{8C8C2BDE-117E-4504-80A9-4ABEDB935DDC}" srcOrd="0" destOrd="0" presId="urn:microsoft.com/office/officeart/2005/8/layout/gear1"/>
    <dgm:cxn modelId="{CEED5DE2-B416-4F95-A43A-F8BCACE6A8AF}" type="presOf" srcId="{8EC3AF28-347D-4931-8788-8A2C541B3912}" destId="{F3E26064-ECBD-4008-B2CD-2527AC7DBF02}" srcOrd="0" destOrd="0" presId="urn:microsoft.com/office/officeart/2005/8/layout/gear1"/>
    <dgm:cxn modelId="{649E5FB8-DDA0-4118-9A32-0E333618D25C}" srcId="{2667014D-5FAB-45F0-A0F5-44EE168D2871}" destId="{3D2A2989-D5F2-43ED-A6F7-8A839277FF52}" srcOrd="2" destOrd="0" parTransId="{65C92CE5-6AA8-47E8-A5BA-40D64CBA1E91}" sibTransId="{B9EC7989-6362-470A-A958-5B0F1728AF54}"/>
    <dgm:cxn modelId="{557ADFDB-05C0-45E5-B3E6-B4473B996E62}" type="presOf" srcId="{B9EC7989-6362-470A-A958-5B0F1728AF54}" destId="{DEBE90E3-3528-468D-878D-CAC8EF61A283}" srcOrd="0" destOrd="0" presId="urn:microsoft.com/office/officeart/2005/8/layout/gear1"/>
    <dgm:cxn modelId="{2B57972A-893F-4A5E-8BDC-0B76BB5FAF5A}" srcId="{2667014D-5FAB-45F0-A0F5-44EE168D2871}" destId="{8EC3AF28-347D-4931-8788-8A2C541B3912}" srcOrd="0" destOrd="0" parTransId="{2F121546-5D44-4757-B596-7B27D41EAD87}" sibTransId="{F2BC6A71-2376-41BD-96E3-598A9DBC2EF9}"/>
    <dgm:cxn modelId="{11997DCF-9306-4D03-9C83-7FF2FC5B58A5}" type="presOf" srcId="{8EC3AF28-347D-4931-8788-8A2C541B3912}" destId="{8A6F1FC5-93F1-4474-B860-D586505389B0}" srcOrd="2" destOrd="0" presId="urn:microsoft.com/office/officeart/2005/8/layout/gear1"/>
    <dgm:cxn modelId="{B0F72CEF-2588-4B4F-9F95-C7953EAE7F5F}" type="presOf" srcId="{3D2A2989-D5F2-43ED-A6F7-8A839277FF52}" destId="{5890519C-1337-4C04-89C6-E94DF013788B}" srcOrd="2" destOrd="0" presId="urn:microsoft.com/office/officeart/2005/8/layout/gear1"/>
    <dgm:cxn modelId="{7A61BD57-992F-4E41-A1D0-821E8F41F974}" type="presOf" srcId="{3D2A2989-D5F2-43ED-A6F7-8A839277FF52}" destId="{C032F3EF-8AEB-460D-AEE1-0E287B8E1379}" srcOrd="1" destOrd="0" presId="urn:microsoft.com/office/officeart/2005/8/layout/gear1"/>
    <dgm:cxn modelId="{FC4B6DCF-07B4-4BB1-87E0-59F1E7564E22}" type="presOf" srcId="{3D2A2989-D5F2-43ED-A6F7-8A839277FF52}" destId="{341CE943-45E8-4268-96E3-60E087407E66}" srcOrd="3" destOrd="0" presId="urn:microsoft.com/office/officeart/2005/8/layout/gear1"/>
    <dgm:cxn modelId="{9731359E-5CB6-496F-B88C-4C37F3FDBC60}" type="presOf" srcId="{F2BC6A71-2376-41BD-96E3-598A9DBC2EF9}" destId="{0C767954-8654-4634-874C-0540D8BF08B6}" srcOrd="0" destOrd="0" presId="urn:microsoft.com/office/officeart/2005/8/layout/gear1"/>
    <dgm:cxn modelId="{FA9DE090-6A8C-4563-BE4D-590911E63B7E}" type="presOf" srcId="{C011589C-FAF9-44D7-8085-F809A756AC0E}" destId="{DB8A402E-48E1-4E3A-AA7C-93DE172CDC9D}" srcOrd="1" destOrd="0" presId="urn:microsoft.com/office/officeart/2005/8/layout/gear1"/>
    <dgm:cxn modelId="{CA2F443A-86B3-4026-85A2-780A38488A2C}" type="presParOf" srcId="{4940530F-288E-4367-9AD6-A0624D71E632}" destId="{F3E26064-ECBD-4008-B2CD-2527AC7DBF02}" srcOrd="0" destOrd="0" presId="urn:microsoft.com/office/officeart/2005/8/layout/gear1"/>
    <dgm:cxn modelId="{FA0B2798-EF65-484F-B749-E870598067A4}" type="presParOf" srcId="{4940530F-288E-4367-9AD6-A0624D71E632}" destId="{587BBFE1-8697-4094-8351-B92E14192465}" srcOrd="1" destOrd="0" presId="urn:microsoft.com/office/officeart/2005/8/layout/gear1"/>
    <dgm:cxn modelId="{A80787BC-D106-4F9E-A713-1C4403C10E49}" type="presParOf" srcId="{4940530F-288E-4367-9AD6-A0624D71E632}" destId="{8A6F1FC5-93F1-4474-B860-D586505389B0}" srcOrd="2" destOrd="0" presId="urn:microsoft.com/office/officeart/2005/8/layout/gear1"/>
    <dgm:cxn modelId="{2054E66A-1692-4699-BEE0-55371CFE1231}" type="presParOf" srcId="{4940530F-288E-4367-9AD6-A0624D71E632}" destId="{90E1A179-F300-4258-A6A9-E509456BAAFD}" srcOrd="3" destOrd="0" presId="urn:microsoft.com/office/officeart/2005/8/layout/gear1"/>
    <dgm:cxn modelId="{DB5DC486-04C9-4D3C-8DC1-8BC62B1D8AA2}" type="presParOf" srcId="{4940530F-288E-4367-9AD6-A0624D71E632}" destId="{DB8A402E-48E1-4E3A-AA7C-93DE172CDC9D}" srcOrd="4" destOrd="0" presId="urn:microsoft.com/office/officeart/2005/8/layout/gear1"/>
    <dgm:cxn modelId="{D191C1CF-4A7B-47A2-964A-35139F9B68AB}" type="presParOf" srcId="{4940530F-288E-4367-9AD6-A0624D71E632}" destId="{DAD3AE03-F23F-4945-A1D5-47F342244A0C}" srcOrd="5" destOrd="0" presId="urn:microsoft.com/office/officeart/2005/8/layout/gear1"/>
    <dgm:cxn modelId="{CA557A54-8DA1-4AA3-BBE1-D6BC577B136F}" type="presParOf" srcId="{4940530F-288E-4367-9AD6-A0624D71E632}" destId="{830CE86B-628A-4DF3-B50E-EEE23C0F1D5E}" srcOrd="6" destOrd="0" presId="urn:microsoft.com/office/officeart/2005/8/layout/gear1"/>
    <dgm:cxn modelId="{45D153F0-6107-4B18-9035-38478D8DA755}" type="presParOf" srcId="{4940530F-288E-4367-9AD6-A0624D71E632}" destId="{C032F3EF-8AEB-460D-AEE1-0E287B8E1379}" srcOrd="7" destOrd="0" presId="urn:microsoft.com/office/officeart/2005/8/layout/gear1"/>
    <dgm:cxn modelId="{DDCD8FA4-7250-45C1-BEAE-5E10B61C40EC}" type="presParOf" srcId="{4940530F-288E-4367-9AD6-A0624D71E632}" destId="{5890519C-1337-4C04-89C6-E94DF013788B}" srcOrd="8" destOrd="0" presId="urn:microsoft.com/office/officeart/2005/8/layout/gear1"/>
    <dgm:cxn modelId="{43EDA422-6A30-4804-BE00-12125DD8DE91}" type="presParOf" srcId="{4940530F-288E-4367-9AD6-A0624D71E632}" destId="{341CE943-45E8-4268-96E3-60E087407E66}" srcOrd="9" destOrd="0" presId="urn:microsoft.com/office/officeart/2005/8/layout/gear1"/>
    <dgm:cxn modelId="{41AB5E73-C13A-42AC-86EB-C9748378BAC7}" type="presParOf" srcId="{4940530F-288E-4367-9AD6-A0624D71E632}" destId="{0C767954-8654-4634-874C-0540D8BF08B6}" srcOrd="10" destOrd="0" presId="urn:microsoft.com/office/officeart/2005/8/layout/gear1"/>
    <dgm:cxn modelId="{2ECD4BB6-05D1-4CEF-9A81-3EA582A211C5}" type="presParOf" srcId="{4940530F-288E-4367-9AD6-A0624D71E632}" destId="{8C8C2BDE-117E-4504-80A9-4ABEDB935DDC}" srcOrd="11" destOrd="0" presId="urn:microsoft.com/office/officeart/2005/8/layout/gear1"/>
    <dgm:cxn modelId="{5113EE0F-6AB9-43F0-8DA4-78AFA8D55DB8}" type="presParOf" srcId="{4940530F-288E-4367-9AD6-A0624D71E632}" destId="{DEBE90E3-3528-468D-878D-CAC8EF61A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7014D-5FAB-45F0-A0F5-44EE168D2871}" type="doc">
      <dgm:prSet loTypeId="urn:microsoft.com/office/officeart/2005/8/layout/gear1" loCatId="process" qsTypeId="urn:microsoft.com/office/officeart/2005/8/quickstyle/simple3" qsCatId="simple" csTypeId="urn:microsoft.com/office/officeart/2005/8/colors/accent1_1" csCatId="accent1" phldr="1"/>
      <dgm:spPr/>
    </dgm:pt>
    <dgm:pt modelId="{8EC3AF28-347D-4931-8788-8A2C541B3912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2F121546-5D44-4757-B596-7B27D41EAD87}" type="parTrans" cxnId="{2B57972A-893F-4A5E-8BDC-0B76BB5FAF5A}">
      <dgm:prSet/>
      <dgm:spPr/>
      <dgm:t>
        <a:bodyPr/>
        <a:lstStyle/>
        <a:p>
          <a:endParaRPr lang="pt-BR"/>
        </a:p>
      </dgm:t>
    </dgm:pt>
    <dgm:pt modelId="{F2BC6A71-2376-41BD-96E3-598A9DBC2EF9}" type="sibTrans" cxnId="{2B57972A-893F-4A5E-8BDC-0B76BB5FAF5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C011589C-FAF9-44D7-8085-F809A756AC0E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EE0CB814-48B8-4A85-97E0-2AC86BC4282D}" type="parTrans" cxnId="{FB915F6B-D8C1-4E61-8176-D2DC916D379D}">
      <dgm:prSet/>
      <dgm:spPr/>
      <dgm:t>
        <a:bodyPr/>
        <a:lstStyle/>
        <a:p>
          <a:endParaRPr lang="pt-BR"/>
        </a:p>
      </dgm:t>
    </dgm:pt>
    <dgm:pt modelId="{731E96CC-8296-4874-B4F0-82651EF4F7D5}" type="sibTrans" cxnId="{FB915F6B-D8C1-4E61-8176-D2DC916D37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/>
        </a:p>
      </dgm:t>
    </dgm:pt>
    <dgm:pt modelId="{3D2A2989-D5F2-43ED-A6F7-8A839277FF52}">
      <dgm:prSet phldrT="[Texto]" custT="1"/>
      <dgm:spPr/>
      <dgm:t>
        <a:bodyPr/>
        <a:lstStyle/>
        <a:p>
          <a:endParaRPr lang="pt-BR" sz="1600" dirty="0"/>
        </a:p>
      </dgm:t>
    </dgm:pt>
    <dgm:pt modelId="{65C92CE5-6AA8-47E8-A5BA-40D64CBA1E91}" type="parTrans" cxnId="{649E5FB8-DDA0-4118-9A32-0E333618D25C}">
      <dgm:prSet/>
      <dgm:spPr/>
      <dgm:t>
        <a:bodyPr/>
        <a:lstStyle/>
        <a:p>
          <a:endParaRPr lang="pt-BR"/>
        </a:p>
      </dgm:t>
    </dgm:pt>
    <dgm:pt modelId="{B9EC7989-6362-470A-A958-5B0F1728AF54}" type="sibTrans" cxnId="{649E5FB8-DDA0-4118-9A32-0E333618D25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4940530F-288E-4367-9AD6-A0624D71E632}" type="pres">
      <dgm:prSet presAssocID="{2667014D-5FAB-45F0-A0F5-44EE168D28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E26064-ECBD-4008-B2CD-2527AC7DBF02}" type="pres">
      <dgm:prSet presAssocID="{8EC3AF28-347D-4931-8788-8A2C541B39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BBFE1-8697-4094-8351-B92E14192465}" type="pres">
      <dgm:prSet presAssocID="{8EC3AF28-347D-4931-8788-8A2C541B3912}" presName="gear1srcNode" presStyleLbl="node1" presStyleIdx="0" presStyleCnt="3"/>
      <dgm:spPr/>
      <dgm:t>
        <a:bodyPr/>
        <a:lstStyle/>
        <a:p>
          <a:endParaRPr lang="pt-BR"/>
        </a:p>
      </dgm:t>
    </dgm:pt>
    <dgm:pt modelId="{8A6F1FC5-93F1-4474-B860-D586505389B0}" type="pres">
      <dgm:prSet presAssocID="{8EC3AF28-347D-4931-8788-8A2C541B3912}" presName="gear1dstNode" presStyleLbl="node1" presStyleIdx="0" presStyleCnt="3"/>
      <dgm:spPr/>
      <dgm:t>
        <a:bodyPr/>
        <a:lstStyle/>
        <a:p>
          <a:endParaRPr lang="pt-BR"/>
        </a:p>
      </dgm:t>
    </dgm:pt>
    <dgm:pt modelId="{90E1A179-F300-4258-A6A9-E509456BAAFD}" type="pres">
      <dgm:prSet presAssocID="{C011589C-FAF9-44D7-8085-F809A756AC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A402E-48E1-4E3A-AA7C-93DE172CDC9D}" type="pres">
      <dgm:prSet presAssocID="{C011589C-FAF9-44D7-8085-F809A756AC0E}" presName="gear2srcNode" presStyleLbl="node1" presStyleIdx="1" presStyleCnt="3"/>
      <dgm:spPr/>
      <dgm:t>
        <a:bodyPr/>
        <a:lstStyle/>
        <a:p>
          <a:endParaRPr lang="pt-BR"/>
        </a:p>
      </dgm:t>
    </dgm:pt>
    <dgm:pt modelId="{DAD3AE03-F23F-4945-A1D5-47F342244A0C}" type="pres">
      <dgm:prSet presAssocID="{C011589C-FAF9-44D7-8085-F809A756AC0E}" presName="gear2dstNode" presStyleLbl="node1" presStyleIdx="1" presStyleCnt="3"/>
      <dgm:spPr/>
      <dgm:t>
        <a:bodyPr/>
        <a:lstStyle/>
        <a:p>
          <a:endParaRPr lang="pt-BR"/>
        </a:p>
      </dgm:t>
    </dgm:pt>
    <dgm:pt modelId="{830CE86B-628A-4DF3-B50E-EEE23C0F1D5E}" type="pres">
      <dgm:prSet presAssocID="{3D2A2989-D5F2-43ED-A6F7-8A839277FF52}" presName="gear3" presStyleLbl="node1" presStyleIdx="2" presStyleCnt="3"/>
      <dgm:spPr/>
      <dgm:t>
        <a:bodyPr/>
        <a:lstStyle/>
        <a:p>
          <a:endParaRPr lang="pt-BR"/>
        </a:p>
      </dgm:t>
    </dgm:pt>
    <dgm:pt modelId="{C032F3EF-8AEB-460D-AEE1-0E287B8E1379}" type="pres">
      <dgm:prSet presAssocID="{3D2A2989-D5F2-43ED-A6F7-8A839277FF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90519C-1337-4C04-89C6-E94DF013788B}" type="pres">
      <dgm:prSet presAssocID="{3D2A2989-D5F2-43ED-A6F7-8A839277FF52}" presName="gear3srcNode" presStyleLbl="node1" presStyleIdx="2" presStyleCnt="3"/>
      <dgm:spPr/>
      <dgm:t>
        <a:bodyPr/>
        <a:lstStyle/>
        <a:p>
          <a:endParaRPr lang="pt-BR"/>
        </a:p>
      </dgm:t>
    </dgm:pt>
    <dgm:pt modelId="{341CE943-45E8-4268-96E3-60E087407E66}" type="pres">
      <dgm:prSet presAssocID="{3D2A2989-D5F2-43ED-A6F7-8A839277FF52}" presName="gear3dstNode" presStyleLbl="node1" presStyleIdx="2" presStyleCnt="3"/>
      <dgm:spPr/>
      <dgm:t>
        <a:bodyPr/>
        <a:lstStyle/>
        <a:p>
          <a:endParaRPr lang="pt-BR"/>
        </a:p>
      </dgm:t>
    </dgm:pt>
    <dgm:pt modelId="{0C767954-8654-4634-874C-0540D8BF08B6}" type="pres">
      <dgm:prSet presAssocID="{F2BC6A71-2376-41BD-96E3-598A9DBC2EF9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C8C2BDE-117E-4504-80A9-4ABEDB935DDC}" type="pres">
      <dgm:prSet presAssocID="{731E96CC-8296-4874-B4F0-82651EF4F7D5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DEBE90E3-3528-468D-878D-CAC8EF61A283}" type="pres">
      <dgm:prSet presAssocID="{B9EC7989-6362-470A-A958-5B0F1728AF54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2F20FB7-8145-4694-B0B1-A2738E09D4C0}" type="presOf" srcId="{2667014D-5FAB-45F0-A0F5-44EE168D2871}" destId="{4940530F-288E-4367-9AD6-A0624D71E632}" srcOrd="0" destOrd="0" presId="urn:microsoft.com/office/officeart/2005/8/layout/gear1"/>
    <dgm:cxn modelId="{2B57972A-893F-4A5E-8BDC-0B76BB5FAF5A}" srcId="{2667014D-5FAB-45F0-A0F5-44EE168D2871}" destId="{8EC3AF28-347D-4931-8788-8A2C541B3912}" srcOrd="0" destOrd="0" parTransId="{2F121546-5D44-4757-B596-7B27D41EAD87}" sibTransId="{F2BC6A71-2376-41BD-96E3-598A9DBC2EF9}"/>
    <dgm:cxn modelId="{6C131D21-488E-4688-ACE3-1C1E1F9DA396}" type="presOf" srcId="{F2BC6A71-2376-41BD-96E3-598A9DBC2EF9}" destId="{0C767954-8654-4634-874C-0540D8BF08B6}" srcOrd="0" destOrd="0" presId="urn:microsoft.com/office/officeart/2005/8/layout/gear1"/>
    <dgm:cxn modelId="{8D41C7F7-69D8-4D2F-B1A9-8076F6769177}" type="presOf" srcId="{C011589C-FAF9-44D7-8085-F809A756AC0E}" destId="{DB8A402E-48E1-4E3A-AA7C-93DE172CDC9D}" srcOrd="1" destOrd="0" presId="urn:microsoft.com/office/officeart/2005/8/layout/gear1"/>
    <dgm:cxn modelId="{B4E94567-DA7E-4ADC-93CA-E1D45A9B368C}" type="presOf" srcId="{3D2A2989-D5F2-43ED-A6F7-8A839277FF52}" destId="{C032F3EF-8AEB-460D-AEE1-0E287B8E1379}" srcOrd="1" destOrd="0" presId="urn:microsoft.com/office/officeart/2005/8/layout/gear1"/>
    <dgm:cxn modelId="{1C89EC2A-BFD9-4924-9F59-A60188A9DE2F}" type="presOf" srcId="{3D2A2989-D5F2-43ED-A6F7-8A839277FF52}" destId="{341CE943-45E8-4268-96E3-60E087407E66}" srcOrd="3" destOrd="0" presId="urn:microsoft.com/office/officeart/2005/8/layout/gear1"/>
    <dgm:cxn modelId="{CB1FD289-A8EC-43DE-B560-203307E2DDB2}" type="presOf" srcId="{8EC3AF28-347D-4931-8788-8A2C541B3912}" destId="{F3E26064-ECBD-4008-B2CD-2527AC7DBF02}" srcOrd="0" destOrd="0" presId="urn:microsoft.com/office/officeart/2005/8/layout/gear1"/>
    <dgm:cxn modelId="{D7E3CF08-2B30-4312-8496-1FEA38BC7B7D}" type="presOf" srcId="{731E96CC-8296-4874-B4F0-82651EF4F7D5}" destId="{8C8C2BDE-117E-4504-80A9-4ABEDB935DDC}" srcOrd="0" destOrd="0" presId="urn:microsoft.com/office/officeart/2005/8/layout/gear1"/>
    <dgm:cxn modelId="{E4B69B94-B18D-495C-82A7-3B5080835D2D}" type="presOf" srcId="{3D2A2989-D5F2-43ED-A6F7-8A839277FF52}" destId="{830CE86B-628A-4DF3-B50E-EEE23C0F1D5E}" srcOrd="0" destOrd="0" presId="urn:microsoft.com/office/officeart/2005/8/layout/gear1"/>
    <dgm:cxn modelId="{6E2F8B65-451D-445C-9AAE-15C77F3D8468}" type="presOf" srcId="{8EC3AF28-347D-4931-8788-8A2C541B3912}" destId="{587BBFE1-8697-4094-8351-B92E14192465}" srcOrd="1" destOrd="0" presId="urn:microsoft.com/office/officeart/2005/8/layout/gear1"/>
    <dgm:cxn modelId="{FB915F6B-D8C1-4E61-8176-D2DC916D379D}" srcId="{2667014D-5FAB-45F0-A0F5-44EE168D2871}" destId="{C011589C-FAF9-44D7-8085-F809A756AC0E}" srcOrd="1" destOrd="0" parTransId="{EE0CB814-48B8-4A85-97E0-2AC86BC4282D}" sibTransId="{731E96CC-8296-4874-B4F0-82651EF4F7D5}"/>
    <dgm:cxn modelId="{8E660960-AADF-4CE7-836F-67F6FA8DD64E}" type="presOf" srcId="{3D2A2989-D5F2-43ED-A6F7-8A839277FF52}" destId="{5890519C-1337-4C04-89C6-E94DF013788B}" srcOrd="2" destOrd="0" presId="urn:microsoft.com/office/officeart/2005/8/layout/gear1"/>
    <dgm:cxn modelId="{55CE4D5C-5932-43EE-ABEE-A038465DD136}" type="presOf" srcId="{C011589C-FAF9-44D7-8085-F809A756AC0E}" destId="{DAD3AE03-F23F-4945-A1D5-47F342244A0C}" srcOrd="2" destOrd="0" presId="urn:microsoft.com/office/officeart/2005/8/layout/gear1"/>
    <dgm:cxn modelId="{0D35EC11-8766-42BE-9467-29D141EB1CB6}" type="presOf" srcId="{C011589C-FAF9-44D7-8085-F809A756AC0E}" destId="{90E1A179-F300-4258-A6A9-E509456BAAFD}" srcOrd="0" destOrd="0" presId="urn:microsoft.com/office/officeart/2005/8/layout/gear1"/>
    <dgm:cxn modelId="{86587D96-C638-45A3-ACE7-63D925B4BC9B}" type="presOf" srcId="{B9EC7989-6362-470A-A958-5B0F1728AF54}" destId="{DEBE90E3-3528-468D-878D-CAC8EF61A283}" srcOrd="0" destOrd="0" presId="urn:microsoft.com/office/officeart/2005/8/layout/gear1"/>
    <dgm:cxn modelId="{649E5FB8-DDA0-4118-9A32-0E333618D25C}" srcId="{2667014D-5FAB-45F0-A0F5-44EE168D2871}" destId="{3D2A2989-D5F2-43ED-A6F7-8A839277FF52}" srcOrd="2" destOrd="0" parTransId="{65C92CE5-6AA8-47E8-A5BA-40D64CBA1E91}" sibTransId="{B9EC7989-6362-470A-A958-5B0F1728AF54}"/>
    <dgm:cxn modelId="{CD3D4114-35AB-4647-B9D0-33DFBA602FB9}" type="presOf" srcId="{8EC3AF28-347D-4931-8788-8A2C541B3912}" destId="{8A6F1FC5-93F1-4474-B860-D586505389B0}" srcOrd="2" destOrd="0" presId="urn:microsoft.com/office/officeart/2005/8/layout/gear1"/>
    <dgm:cxn modelId="{F54B8291-C5EB-4EA3-97BF-4691B64388D9}" type="presParOf" srcId="{4940530F-288E-4367-9AD6-A0624D71E632}" destId="{F3E26064-ECBD-4008-B2CD-2527AC7DBF02}" srcOrd="0" destOrd="0" presId="urn:microsoft.com/office/officeart/2005/8/layout/gear1"/>
    <dgm:cxn modelId="{E74C104A-53E6-46E9-A342-67BA12040F9D}" type="presParOf" srcId="{4940530F-288E-4367-9AD6-A0624D71E632}" destId="{587BBFE1-8697-4094-8351-B92E14192465}" srcOrd="1" destOrd="0" presId="urn:microsoft.com/office/officeart/2005/8/layout/gear1"/>
    <dgm:cxn modelId="{3F9035F3-6BAD-41FD-8F5A-D607CB5D0A3A}" type="presParOf" srcId="{4940530F-288E-4367-9AD6-A0624D71E632}" destId="{8A6F1FC5-93F1-4474-B860-D586505389B0}" srcOrd="2" destOrd="0" presId="urn:microsoft.com/office/officeart/2005/8/layout/gear1"/>
    <dgm:cxn modelId="{C69007CB-B79C-425D-BCDD-23ED73E7740F}" type="presParOf" srcId="{4940530F-288E-4367-9AD6-A0624D71E632}" destId="{90E1A179-F300-4258-A6A9-E509456BAAFD}" srcOrd="3" destOrd="0" presId="urn:microsoft.com/office/officeart/2005/8/layout/gear1"/>
    <dgm:cxn modelId="{9E222D01-4E3E-4818-9805-ABB1EAAAF09B}" type="presParOf" srcId="{4940530F-288E-4367-9AD6-A0624D71E632}" destId="{DB8A402E-48E1-4E3A-AA7C-93DE172CDC9D}" srcOrd="4" destOrd="0" presId="urn:microsoft.com/office/officeart/2005/8/layout/gear1"/>
    <dgm:cxn modelId="{CA39348F-4C7B-41D2-8C41-D694E53CC4DF}" type="presParOf" srcId="{4940530F-288E-4367-9AD6-A0624D71E632}" destId="{DAD3AE03-F23F-4945-A1D5-47F342244A0C}" srcOrd="5" destOrd="0" presId="urn:microsoft.com/office/officeart/2005/8/layout/gear1"/>
    <dgm:cxn modelId="{69DA12B5-7716-4E10-BD8D-6833E3613755}" type="presParOf" srcId="{4940530F-288E-4367-9AD6-A0624D71E632}" destId="{830CE86B-628A-4DF3-B50E-EEE23C0F1D5E}" srcOrd="6" destOrd="0" presId="urn:microsoft.com/office/officeart/2005/8/layout/gear1"/>
    <dgm:cxn modelId="{11244F86-8C4A-4483-A2F6-3B32F791EF1A}" type="presParOf" srcId="{4940530F-288E-4367-9AD6-A0624D71E632}" destId="{C032F3EF-8AEB-460D-AEE1-0E287B8E1379}" srcOrd="7" destOrd="0" presId="urn:microsoft.com/office/officeart/2005/8/layout/gear1"/>
    <dgm:cxn modelId="{F8AB38AE-62E1-45B4-9183-AB15E557839B}" type="presParOf" srcId="{4940530F-288E-4367-9AD6-A0624D71E632}" destId="{5890519C-1337-4C04-89C6-E94DF013788B}" srcOrd="8" destOrd="0" presId="urn:microsoft.com/office/officeart/2005/8/layout/gear1"/>
    <dgm:cxn modelId="{043150A8-A318-4C2E-9CF7-96330428C5BF}" type="presParOf" srcId="{4940530F-288E-4367-9AD6-A0624D71E632}" destId="{341CE943-45E8-4268-96E3-60E087407E66}" srcOrd="9" destOrd="0" presId="urn:microsoft.com/office/officeart/2005/8/layout/gear1"/>
    <dgm:cxn modelId="{005B4B9D-C6C4-4168-85DF-59FBFEBC0052}" type="presParOf" srcId="{4940530F-288E-4367-9AD6-A0624D71E632}" destId="{0C767954-8654-4634-874C-0540D8BF08B6}" srcOrd="10" destOrd="0" presId="urn:microsoft.com/office/officeart/2005/8/layout/gear1"/>
    <dgm:cxn modelId="{04835662-E6FF-4278-A48D-179498D07418}" type="presParOf" srcId="{4940530F-288E-4367-9AD6-A0624D71E632}" destId="{8C8C2BDE-117E-4504-80A9-4ABEDB935DDC}" srcOrd="11" destOrd="0" presId="urn:microsoft.com/office/officeart/2005/8/layout/gear1"/>
    <dgm:cxn modelId="{204BC801-25F7-4F64-BFF5-DD9EE361587F}" type="presParOf" srcId="{4940530F-288E-4367-9AD6-A0624D71E632}" destId="{DEBE90E3-3528-468D-878D-CAC8EF61A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7014D-5FAB-45F0-A0F5-44EE168D2871}" type="doc">
      <dgm:prSet loTypeId="urn:microsoft.com/office/officeart/2005/8/layout/gear1" loCatId="process" qsTypeId="urn:microsoft.com/office/officeart/2005/8/quickstyle/simple3" qsCatId="simple" csTypeId="urn:microsoft.com/office/officeart/2005/8/colors/accent1_1" csCatId="accent1" phldr="1"/>
      <dgm:spPr/>
    </dgm:pt>
    <dgm:pt modelId="{8EC3AF28-347D-4931-8788-8A2C541B3912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2F121546-5D44-4757-B596-7B27D41EAD87}" type="parTrans" cxnId="{2B57972A-893F-4A5E-8BDC-0B76BB5FAF5A}">
      <dgm:prSet/>
      <dgm:spPr/>
      <dgm:t>
        <a:bodyPr/>
        <a:lstStyle/>
        <a:p>
          <a:endParaRPr lang="pt-BR"/>
        </a:p>
      </dgm:t>
    </dgm:pt>
    <dgm:pt modelId="{F2BC6A71-2376-41BD-96E3-598A9DBC2EF9}" type="sibTrans" cxnId="{2B57972A-893F-4A5E-8BDC-0B76BB5FAF5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/>
        </a:p>
      </dgm:t>
    </dgm:pt>
    <dgm:pt modelId="{C011589C-FAF9-44D7-8085-F809A756AC0E}">
      <dgm:prSet phldrT="[Texto]" custT="1"/>
      <dgm:spPr/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EE0CB814-48B8-4A85-97E0-2AC86BC4282D}" type="parTrans" cxnId="{FB915F6B-D8C1-4E61-8176-D2DC916D379D}">
      <dgm:prSet/>
      <dgm:spPr/>
      <dgm:t>
        <a:bodyPr/>
        <a:lstStyle/>
        <a:p>
          <a:endParaRPr lang="pt-BR"/>
        </a:p>
      </dgm:t>
    </dgm:pt>
    <dgm:pt modelId="{731E96CC-8296-4874-B4F0-82651EF4F7D5}" type="sibTrans" cxnId="{FB915F6B-D8C1-4E61-8176-D2DC916D37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3D2A2989-D5F2-43ED-A6F7-8A839277FF52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pt-BR" sz="1600" dirty="0"/>
        </a:p>
      </dgm:t>
    </dgm:pt>
    <dgm:pt modelId="{65C92CE5-6AA8-47E8-A5BA-40D64CBA1E91}" type="parTrans" cxnId="{649E5FB8-DDA0-4118-9A32-0E333618D25C}">
      <dgm:prSet/>
      <dgm:spPr/>
      <dgm:t>
        <a:bodyPr/>
        <a:lstStyle/>
        <a:p>
          <a:endParaRPr lang="pt-BR"/>
        </a:p>
      </dgm:t>
    </dgm:pt>
    <dgm:pt modelId="{B9EC7989-6362-470A-A958-5B0F1728AF54}" type="sibTrans" cxnId="{649E5FB8-DDA0-4118-9A32-0E333618D25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/>
        </a:p>
      </dgm:t>
    </dgm:pt>
    <dgm:pt modelId="{4940530F-288E-4367-9AD6-A0624D71E632}" type="pres">
      <dgm:prSet presAssocID="{2667014D-5FAB-45F0-A0F5-44EE168D28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E26064-ECBD-4008-B2CD-2527AC7DBF02}" type="pres">
      <dgm:prSet presAssocID="{8EC3AF28-347D-4931-8788-8A2C541B39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BBFE1-8697-4094-8351-B92E14192465}" type="pres">
      <dgm:prSet presAssocID="{8EC3AF28-347D-4931-8788-8A2C541B3912}" presName="gear1srcNode" presStyleLbl="node1" presStyleIdx="0" presStyleCnt="3"/>
      <dgm:spPr/>
      <dgm:t>
        <a:bodyPr/>
        <a:lstStyle/>
        <a:p>
          <a:endParaRPr lang="pt-BR"/>
        </a:p>
      </dgm:t>
    </dgm:pt>
    <dgm:pt modelId="{8A6F1FC5-93F1-4474-B860-D586505389B0}" type="pres">
      <dgm:prSet presAssocID="{8EC3AF28-347D-4931-8788-8A2C541B3912}" presName="gear1dstNode" presStyleLbl="node1" presStyleIdx="0" presStyleCnt="3"/>
      <dgm:spPr/>
      <dgm:t>
        <a:bodyPr/>
        <a:lstStyle/>
        <a:p>
          <a:endParaRPr lang="pt-BR"/>
        </a:p>
      </dgm:t>
    </dgm:pt>
    <dgm:pt modelId="{90E1A179-F300-4258-A6A9-E509456BAAFD}" type="pres">
      <dgm:prSet presAssocID="{C011589C-FAF9-44D7-8085-F809A756AC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A402E-48E1-4E3A-AA7C-93DE172CDC9D}" type="pres">
      <dgm:prSet presAssocID="{C011589C-FAF9-44D7-8085-F809A756AC0E}" presName="gear2srcNode" presStyleLbl="node1" presStyleIdx="1" presStyleCnt="3"/>
      <dgm:spPr/>
      <dgm:t>
        <a:bodyPr/>
        <a:lstStyle/>
        <a:p>
          <a:endParaRPr lang="pt-BR"/>
        </a:p>
      </dgm:t>
    </dgm:pt>
    <dgm:pt modelId="{DAD3AE03-F23F-4945-A1D5-47F342244A0C}" type="pres">
      <dgm:prSet presAssocID="{C011589C-FAF9-44D7-8085-F809A756AC0E}" presName="gear2dstNode" presStyleLbl="node1" presStyleIdx="1" presStyleCnt="3"/>
      <dgm:spPr/>
      <dgm:t>
        <a:bodyPr/>
        <a:lstStyle/>
        <a:p>
          <a:endParaRPr lang="pt-BR"/>
        </a:p>
      </dgm:t>
    </dgm:pt>
    <dgm:pt modelId="{830CE86B-628A-4DF3-B50E-EEE23C0F1D5E}" type="pres">
      <dgm:prSet presAssocID="{3D2A2989-D5F2-43ED-A6F7-8A839277FF52}" presName="gear3" presStyleLbl="node1" presStyleIdx="2" presStyleCnt="3"/>
      <dgm:spPr/>
      <dgm:t>
        <a:bodyPr/>
        <a:lstStyle/>
        <a:p>
          <a:endParaRPr lang="pt-BR"/>
        </a:p>
      </dgm:t>
    </dgm:pt>
    <dgm:pt modelId="{C032F3EF-8AEB-460D-AEE1-0E287B8E1379}" type="pres">
      <dgm:prSet presAssocID="{3D2A2989-D5F2-43ED-A6F7-8A839277FF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90519C-1337-4C04-89C6-E94DF013788B}" type="pres">
      <dgm:prSet presAssocID="{3D2A2989-D5F2-43ED-A6F7-8A839277FF52}" presName="gear3srcNode" presStyleLbl="node1" presStyleIdx="2" presStyleCnt="3"/>
      <dgm:spPr/>
      <dgm:t>
        <a:bodyPr/>
        <a:lstStyle/>
        <a:p>
          <a:endParaRPr lang="pt-BR"/>
        </a:p>
      </dgm:t>
    </dgm:pt>
    <dgm:pt modelId="{341CE943-45E8-4268-96E3-60E087407E66}" type="pres">
      <dgm:prSet presAssocID="{3D2A2989-D5F2-43ED-A6F7-8A839277FF52}" presName="gear3dstNode" presStyleLbl="node1" presStyleIdx="2" presStyleCnt="3"/>
      <dgm:spPr/>
      <dgm:t>
        <a:bodyPr/>
        <a:lstStyle/>
        <a:p>
          <a:endParaRPr lang="pt-BR"/>
        </a:p>
      </dgm:t>
    </dgm:pt>
    <dgm:pt modelId="{0C767954-8654-4634-874C-0540D8BF08B6}" type="pres">
      <dgm:prSet presAssocID="{F2BC6A71-2376-41BD-96E3-598A9DBC2EF9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C8C2BDE-117E-4504-80A9-4ABEDB935DDC}" type="pres">
      <dgm:prSet presAssocID="{731E96CC-8296-4874-B4F0-82651EF4F7D5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DEBE90E3-3528-468D-878D-CAC8EF61A283}" type="pres">
      <dgm:prSet presAssocID="{B9EC7989-6362-470A-A958-5B0F1728AF54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2B57972A-893F-4A5E-8BDC-0B76BB5FAF5A}" srcId="{2667014D-5FAB-45F0-A0F5-44EE168D2871}" destId="{8EC3AF28-347D-4931-8788-8A2C541B3912}" srcOrd="0" destOrd="0" parTransId="{2F121546-5D44-4757-B596-7B27D41EAD87}" sibTransId="{F2BC6A71-2376-41BD-96E3-598A9DBC2EF9}"/>
    <dgm:cxn modelId="{65C652B6-2615-4A5A-99C4-459CABAC4FDD}" type="presOf" srcId="{B9EC7989-6362-470A-A958-5B0F1728AF54}" destId="{DEBE90E3-3528-468D-878D-CAC8EF61A283}" srcOrd="0" destOrd="0" presId="urn:microsoft.com/office/officeart/2005/8/layout/gear1"/>
    <dgm:cxn modelId="{EA44DE1B-16D4-4570-890A-329F17D5FD9F}" type="presOf" srcId="{3D2A2989-D5F2-43ED-A6F7-8A839277FF52}" destId="{C032F3EF-8AEB-460D-AEE1-0E287B8E1379}" srcOrd="1" destOrd="0" presId="urn:microsoft.com/office/officeart/2005/8/layout/gear1"/>
    <dgm:cxn modelId="{D81D14F0-7162-42CB-8829-743BE8FD2656}" type="presOf" srcId="{8EC3AF28-347D-4931-8788-8A2C541B3912}" destId="{587BBFE1-8697-4094-8351-B92E14192465}" srcOrd="1" destOrd="0" presId="urn:microsoft.com/office/officeart/2005/8/layout/gear1"/>
    <dgm:cxn modelId="{90DAEB4C-3E56-4E04-AE04-1C4567EECB46}" type="presOf" srcId="{C011589C-FAF9-44D7-8085-F809A756AC0E}" destId="{DAD3AE03-F23F-4945-A1D5-47F342244A0C}" srcOrd="2" destOrd="0" presId="urn:microsoft.com/office/officeart/2005/8/layout/gear1"/>
    <dgm:cxn modelId="{618800A2-A0C3-44FA-92C4-91A43E540169}" type="presOf" srcId="{3D2A2989-D5F2-43ED-A6F7-8A839277FF52}" destId="{341CE943-45E8-4268-96E3-60E087407E66}" srcOrd="3" destOrd="0" presId="urn:microsoft.com/office/officeart/2005/8/layout/gear1"/>
    <dgm:cxn modelId="{9FF0D6C6-C5FA-4B00-902D-BD40DF3E8D5E}" type="presOf" srcId="{731E96CC-8296-4874-B4F0-82651EF4F7D5}" destId="{8C8C2BDE-117E-4504-80A9-4ABEDB935DDC}" srcOrd="0" destOrd="0" presId="urn:microsoft.com/office/officeart/2005/8/layout/gear1"/>
    <dgm:cxn modelId="{80FB16FD-99C1-45EC-80F4-3E10F0CF65E8}" type="presOf" srcId="{C011589C-FAF9-44D7-8085-F809A756AC0E}" destId="{90E1A179-F300-4258-A6A9-E509456BAAFD}" srcOrd="0" destOrd="0" presId="urn:microsoft.com/office/officeart/2005/8/layout/gear1"/>
    <dgm:cxn modelId="{4DD6D097-14A9-446D-93E6-AC810E75F9F4}" type="presOf" srcId="{8EC3AF28-347D-4931-8788-8A2C541B3912}" destId="{F3E26064-ECBD-4008-B2CD-2527AC7DBF02}" srcOrd="0" destOrd="0" presId="urn:microsoft.com/office/officeart/2005/8/layout/gear1"/>
    <dgm:cxn modelId="{110C1D7A-DDCC-4943-8307-D899350B0FF4}" type="presOf" srcId="{C011589C-FAF9-44D7-8085-F809A756AC0E}" destId="{DB8A402E-48E1-4E3A-AA7C-93DE172CDC9D}" srcOrd="1" destOrd="0" presId="urn:microsoft.com/office/officeart/2005/8/layout/gear1"/>
    <dgm:cxn modelId="{5B99F8D3-CA51-406C-995E-0F0E958FFAB6}" type="presOf" srcId="{F2BC6A71-2376-41BD-96E3-598A9DBC2EF9}" destId="{0C767954-8654-4634-874C-0540D8BF08B6}" srcOrd="0" destOrd="0" presId="urn:microsoft.com/office/officeart/2005/8/layout/gear1"/>
    <dgm:cxn modelId="{7917E9FE-5857-49ED-A9D8-BD2B9BCE15BA}" type="presOf" srcId="{3D2A2989-D5F2-43ED-A6F7-8A839277FF52}" destId="{5890519C-1337-4C04-89C6-E94DF013788B}" srcOrd="2" destOrd="0" presId="urn:microsoft.com/office/officeart/2005/8/layout/gear1"/>
    <dgm:cxn modelId="{FB915F6B-D8C1-4E61-8176-D2DC916D379D}" srcId="{2667014D-5FAB-45F0-A0F5-44EE168D2871}" destId="{C011589C-FAF9-44D7-8085-F809A756AC0E}" srcOrd="1" destOrd="0" parTransId="{EE0CB814-48B8-4A85-97E0-2AC86BC4282D}" sibTransId="{731E96CC-8296-4874-B4F0-82651EF4F7D5}"/>
    <dgm:cxn modelId="{C25BD53D-623C-4E0E-A42E-0F5F98B419A1}" type="presOf" srcId="{2667014D-5FAB-45F0-A0F5-44EE168D2871}" destId="{4940530F-288E-4367-9AD6-A0624D71E632}" srcOrd="0" destOrd="0" presId="urn:microsoft.com/office/officeart/2005/8/layout/gear1"/>
    <dgm:cxn modelId="{F798A511-B012-47F0-B645-0B99238A7FA4}" type="presOf" srcId="{3D2A2989-D5F2-43ED-A6F7-8A839277FF52}" destId="{830CE86B-628A-4DF3-B50E-EEE23C0F1D5E}" srcOrd="0" destOrd="0" presId="urn:microsoft.com/office/officeart/2005/8/layout/gear1"/>
    <dgm:cxn modelId="{649E5FB8-DDA0-4118-9A32-0E333618D25C}" srcId="{2667014D-5FAB-45F0-A0F5-44EE168D2871}" destId="{3D2A2989-D5F2-43ED-A6F7-8A839277FF52}" srcOrd="2" destOrd="0" parTransId="{65C92CE5-6AA8-47E8-A5BA-40D64CBA1E91}" sibTransId="{B9EC7989-6362-470A-A958-5B0F1728AF54}"/>
    <dgm:cxn modelId="{ACF8F83E-C656-4FDB-A644-25B8F1C031FA}" type="presOf" srcId="{8EC3AF28-347D-4931-8788-8A2C541B3912}" destId="{8A6F1FC5-93F1-4474-B860-D586505389B0}" srcOrd="2" destOrd="0" presId="urn:microsoft.com/office/officeart/2005/8/layout/gear1"/>
    <dgm:cxn modelId="{AC684E60-57FC-4818-B935-4567FB4A49E1}" type="presParOf" srcId="{4940530F-288E-4367-9AD6-A0624D71E632}" destId="{F3E26064-ECBD-4008-B2CD-2527AC7DBF02}" srcOrd="0" destOrd="0" presId="urn:microsoft.com/office/officeart/2005/8/layout/gear1"/>
    <dgm:cxn modelId="{39A7987C-1392-4577-8440-299F31A98FC4}" type="presParOf" srcId="{4940530F-288E-4367-9AD6-A0624D71E632}" destId="{587BBFE1-8697-4094-8351-B92E14192465}" srcOrd="1" destOrd="0" presId="urn:microsoft.com/office/officeart/2005/8/layout/gear1"/>
    <dgm:cxn modelId="{2F0EEE8F-59EB-4CA7-B03B-BBE4D556A3F4}" type="presParOf" srcId="{4940530F-288E-4367-9AD6-A0624D71E632}" destId="{8A6F1FC5-93F1-4474-B860-D586505389B0}" srcOrd="2" destOrd="0" presId="urn:microsoft.com/office/officeart/2005/8/layout/gear1"/>
    <dgm:cxn modelId="{3A7AAB32-3BF6-4856-B7D3-1093CBAC9B6E}" type="presParOf" srcId="{4940530F-288E-4367-9AD6-A0624D71E632}" destId="{90E1A179-F300-4258-A6A9-E509456BAAFD}" srcOrd="3" destOrd="0" presId="urn:microsoft.com/office/officeart/2005/8/layout/gear1"/>
    <dgm:cxn modelId="{65E6E6B8-4CC6-4813-BF50-9845292DE2C9}" type="presParOf" srcId="{4940530F-288E-4367-9AD6-A0624D71E632}" destId="{DB8A402E-48E1-4E3A-AA7C-93DE172CDC9D}" srcOrd="4" destOrd="0" presId="urn:microsoft.com/office/officeart/2005/8/layout/gear1"/>
    <dgm:cxn modelId="{23E4A8DA-B021-4073-9FE7-8C1DD3887A0A}" type="presParOf" srcId="{4940530F-288E-4367-9AD6-A0624D71E632}" destId="{DAD3AE03-F23F-4945-A1D5-47F342244A0C}" srcOrd="5" destOrd="0" presId="urn:microsoft.com/office/officeart/2005/8/layout/gear1"/>
    <dgm:cxn modelId="{51CE540A-7D49-4417-BCC7-8F14A02C8456}" type="presParOf" srcId="{4940530F-288E-4367-9AD6-A0624D71E632}" destId="{830CE86B-628A-4DF3-B50E-EEE23C0F1D5E}" srcOrd="6" destOrd="0" presId="urn:microsoft.com/office/officeart/2005/8/layout/gear1"/>
    <dgm:cxn modelId="{C9C8BF39-CEF1-4D58-8483-E2F4244AA2BC}" type="presParOf" srcId="{4940530F-288E-4367-9AD6-A0624D71E632}" destId="{C032F3EF-8AEB-460D-AEE1-0E287B8E1379}" srcOrd="7" destOrd="0" presId="urn:microsoft.com/office/officeart/2005/8/layout/gear1"/>
    <dgm:cxn modelId="{6710DAB8-3EA6-4C09-8CC3-F5EF6A0EB98D}" type="presParOf" srcId="{4940530F-288E-4367-9AD6-A0624D71E632}" destId="{5890519C-1337-4C04-89C6-E94DF013788B}" srcOrd="8" destOrd="0" presId="urn:microsoft.com/office/officeart/2005/8/layout/gear1"/>
    <dgm:cxn modelId="{FBE3BE0B-2535-4EFA-AC56-260DAA7908B0}" type="presParOf" srcId="{4940530F-288E-4367-9AD6-A0624D71E632}" destId="{341CE943-45E8-4268-96E3-60E087407E66}" srcOrd="9" destOrd="0" presId="urn:microsoft.com/office/officeart/2005/8/layout/gear1"/>
    <dgm:cxn modelId="{BF7BE61C-E8FC-4D2C-A7D3-C0E3BC273895}" type="presParOf" srcId="{4940530F-288E-4367-9AD6-A0624D71E632}" destId="{0C767954-8654-4634-874C-0540D8BF08B6}" srcOrd="10" destOrd="0" presId="urn:microsoft.com/office/officeart/2005/8/layout/gear1"/>
    <dgm:cxn modelId="{D5BEA5B3-4256-418A-9F2E-D350F7CB6D65}" type="presParOf" srcId="{4940530F-288E-4367-9AD6-A0624D71E632}" destId="{8C8C2BDE-117E-4504-80A9-4ABEDB935DDC}" srcOrd="11" destOrd="0" presId="urn:microsoft.com/office/officeart/2005/8/layout/gear1"/>
    <dgm:cxn modelId="{2706CEF8-A154-4261-B9BF-4BB51A31E220}" type="presParOf" srcId="{4940530F-288E-4367-9AD6-A0624D71E632}" destId="{DEBE90E3-3528-468D-878D-CAC8EF61A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7014D-5FAB-45F0-A0F5-44EE168D2871}" type="doc">
      <dgm:prSet loTypeId="urn:microsoft.com/office/officeart/2005/8/layout/gear1" loCatId="process" qsTypeId="urn:microsoft.com/office/officeart/2005/8/quickstyle/simple3" qsCatId="simple" csTypeId="urn:microsoft.com/office/officeart/2005/8/colors/accent1_1" csCatId="accent1" phldr="1"/>
      <dgm:spPr/>
    </dgm:pt>
    <dgm:pt modelId="{8EC3AF28-347D-4931-8788-8A2C541B3912}">
      <dgm:prSet phldrT="[Texto]" custT="1"/>
      <dgm:spPr/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2F121546-5D44-4757-B596-7B27D41EAD87}" type="parTrans" cxnId="{2B57972A-893F-4A5E-8BDC-0B76BB5FAF5A}">
      <dgm:prSet/>
      <dgm:spPr/>
      <dgm:t>
        <a:bodyPr/>
        <a:lstStyle/>
        <a:p>
          <a:endParaRPr lang="pt-BR"/>
        </a:p>
      </dgm:t>
    </dgm:pt>
    <dgm:pt modelId="{F2BC6A71-2376-41BD-96E3-598A9DBC2EF9}" type="sibTrans" cxnId="{2B57972A-893F-4A5E-8BDC-0B76BB5FAF5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C011589C-FAF9-44D7-8085-F809A756AC0E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pt-BR" sz="1600" dirty="0" smtClean="0"/>
            <a:t> </a:t>
          </a:r>
          <a:endParaRPr lang="pt-BR" sz="1600" dirty="0"/>
        </a:p>
      </dgm:t>
    </dgm:pt>
    <dgm:pt modelId="{EE0CB814-48B8-4A85-97E0-2AC86BC4282D}" type="parTrans" cxnId="{FB915F6B-D8C1-4E61-8176-D2DC916D379D}">
      <dgm:prSet/>
      <dgm:spPr/>
      <dgm:t>
        <a:bodyPr/>
        <a:lstStyle/>
        <a:p>
          <a:endParaRPr lang="pt-BR"/>
        </a:p>
      </dgm:t>
    </dgm:pt>
    <dgm:pt modelId="{731E96CC-8296-4874-B4F0-82651EF4F7D5}" type="sibTrans" cxnId="{FB915F6B-D8C1-4E61-8176-D2DC916D379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/>
        </a:p>
      </dgm:t>
    </dgm:pt>
    <dgm:pt modelId="{3D2A2989-D5F2-43ED-A6F7-8A839277FF52}">
      <dgm:prSet phldrT="[Texto]" custT="1"/>
      <dgm:spPr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pt-BR" sz="1600" dirty="0"/>
        </a:p>
      </dgm:t>
    </dgm:pt>
    <dgm:pt modelId="{65C92CE5-6AA8-47E8-A5BA-40D64CBA1E91}" type="parTrans" cxnId="{649E5FB8-DDA0-4118-9A32-0E333618D25C}">
      <dgm:prSet/>
      <dgm:spPr/>
      <dgm:t>
        <a:bodyPr/>
        <a:lstStyle/>
        <a:p>
          <a:endParaRPr lang="pt-BR"/>
        </a:p>
      </dgm:t>
    </dgm:pt>
    <dgm:pt modelId="{B9EC7989-6362-470A-A958-5B0F1728AF54}" type="sibTrans" cxnId="{649E5FB8-DDA0-4118-9A32-0E333618D25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pt-BR"/>
        </a:p>
      </dgm:t>
    </dgm:pt>
    <dgm:pt modelId="{4940530F-288E-4367-9AD6-A0624D71E632}" type="pres">
      <dgm:prSet presAssocID="{2667014D-5FAB-45F0-A0F5-44EE168D28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E26064-ECBD-4008-B2CD-2527AC7DBF02}" type="pres">
      <dgm:prSet presAssocID="{8EC3AF28-347D-4931-8788-8A2C541B391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BBFE1-8697-4094-8351-B92E14192465}" type="pres">
      <dgm:prSet presAssocID="{8EC3AF28-347D-4931-8788-8A2C541B3912}" presName="gear1srcNode" presStyleLbl="node1" presStyleIdx="0" presStyleCnt="3"/>
      <dgm:spPr/>
      <dgm:t>
        <a:bodyPr/>
        <a:lstStyle/>
        <a:p>
          <a:endParaRPr lang="pt-BR"/>
        </a:p>
      </dgm:t>
    </dgm:pt>
    <dgm:pt modelId="{8A6F1FC5-93F1-4474-B860-D586505389B0}" type="pres">
      <dgm:prSet presAssocID="{8EC3AF28-347D-4931-8788-8A2C541B3912}" presName="gear1dstNode" presStyleLbl="node1" presStyleIdx="0" presStyleCnt="3"/>
      <dgm:spPr/>
      <dgm:t>
        <a:bodyPr/>
        <a:lstStyle/>
        <a:p>
          <a:endParaRPr lang="pt-BR"/>
        </a:p>
      </dgm:t>
    </dgm:pt>
    <dgm:pt modelId="{90E1A179-F300-4258-A6A9-E509456BAAFD}" type="pres">
      <dgm:prSet presAssocID="{C011589C-FAF9-44D7-8085-F809A756AC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8A402E-48E1-4E3A-AA7C-93DE172CDC9D}" type="pres">
      <dgm:prSet presAssocID="{C011589C-FAF9-44D7-8085-F809A756AC0E}" presName="gear2srcNode" presStyleLbl="node1" presStyleIdx="1" presStyleCnt="3"/>
      <dgm:spPr/>
      <dgm:t>
        <a:bodyPr/>
        <a:lstStyle/>
        <a:p>
          <a:endParaRPr lang="pt-BR"/>
        </a:p>
      </dgm:t>
    </dgm:pt>
    <dgm:pt modelId="{DAD3AE03-F23F-4945-A1D5-47F342244A0C}" type="pres">
      <dgm:prSet presAssocID="{C011589C-FAF9-44D7-8085-F809A756AC0E}" presName="gear2dstNode" presStyleLbl="node1" presStyleIdx="1" presStyleCnt="3"/>
      <dgm:spPr/>
      <dgm:t>
        <a:bodyPr/>
        <a:lstStyle/>
        <a:p>
          <a:endParaRPr lang="pt-BR"/>
        </a:p>
      </dgm:t>
    </dgm:pt>
    <dgm:pt modelId="{830CE86B-628A-4DF3-B50E-EEE23C0F1D5E}" type="pres">
      <dgm:prSet presAssocID="{3D2A2989-D5F2-43ED-A6F7-8A839277FF52}" presName="gear3" presStyleLbl="node1" presStyleIdx="2" presStyleCnt="3"/>
      <dgm:spPr/>
      <dgm:t>
        <a:bodyPr/>
        <a:lstStyle/>
        <a:p>
          <a:endParaRPr lang="pt-BR"/>
        </a:p>
      </dgm:t>
    </dgm:pt>
    <dgm:pt modelId="{C032F3EF-8AEB-460D-AEE1-0E287B8E1379}" type="pres">
      <dgm:prSet presAssocID="{3D2A2989-D5F2-43ED-A6F7-8A839277FF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90519C-1337-4C04-89C6-E94DF013788B}" type="pres">
      <dgm:prSet presAssocID="{3D2A2989-D5F2-43ED-A6F7-8A839277FF52}" presName="gear3srcNode" presStyleLbl="node1" presStyleIdx="2" presStyleCnt="3"/>
      <dgm:spPr/>
      <dgm:t>
        <a:bodyPr/>
        <a:lstStyle/>
        <a:p>
          <a:endParaRPr lang="pt-BR"/>
        </a:p>
      </dgm:t>
    </dgm:pt>
    <dgm:pt modelId="{341CE943-45E8-4268-96E3-60E087407E66}" type="pres">
      <dgm:prSet presAssocID="{3D2A2989-D5F2-43ED-A6F7-8A839277FF52}" presName="gear3dstNode" presStyleLbl="node1" presStyleIdx="2" presStyleCnt="3"/>
      <dgm:spPr/>
      <dgm:t>
        <a:bodyPr/>
        <a:lstStyle/>
        <a:p>
          <a:endParaRPr lang="pt-BR"/>
        </a:p>
      </dgm:t>
    </dgm:pt>
    <dgm:pt modelId="{0C767954-8654-4634-874C-0540D8BF08B6}" type="pres">
      <dgm:prSet presAssocID="{F2BC6A71-2376-41BD-96E3-598A9DBC2EF9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8C8C2BDE-117E-4504-80A9-4ABEDB935DDC}" type="pres">
      <dgm:prSet presAssocID="{731E96CC-8296-4874-B4F0-82651EF4F7D5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DEBE90E3-3528-468D-878D-CAC8EF61A283}" type="pres">
      <dgm:prSet presAssocID="{B9EC7989-6362-470A-A958-5B0F1728AF54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D32E155-ECE7-493B-AB8F-FF47DD5C7528}" type="presOf" srcId="{8EC3AF28-347D-4931-8788-8A2C541B3912}" destId="{8A6F1FC5-93F1-4474-B860-D586505389B0}" srcOrd="2" destOrd="0" presId="urn:microsoft.com/office/officeart/2005/8/layout/gear1"/>
    <dgm:cxn modelId="{FB915F6B-D8C1-4E61-8176-D2DC916D379D}" srcId="{2667014D-5FAB-45F0-A0F5-44EE168D2871}" destId="{C011589C-FAF9-44D7-8085-F809A756AC0E}" srcOrd="1" destOrd="0" parTransId="{EE0CB814-48B8-4A85-97E0-2AC86BC4282D}" sibTransId="{731E96CC-8296-4874-B4F0-82651EF4F7D5}"/>
    <dgm:cxn modelId="{DBEC70C4-6F8C-4292-B5C3-664075742919}" type="presOf" srcId="{C011589C-FAF9-44D7-8085-F809A756AC0E}" destId="{DAD3AE03-F23F-4945-A1D5-47F342244A0C}" srcOrd="2" destOrd="0" presId="urn:microsoft.com/office/officeart/2005/8/layout/gear1"/>
    <dgm:cxn modelId="{D4161CE0-B33B-46EB-92DD-72FAFDB958EB}" type="presOf" srcId="{2667014D-5FAB-45F0-A0F5-44EE168D2871}" destId="{4940530F-288E-4367-9AD6-A0624D71E632}" srcOrd="0" destOrd="0" presId="urn:microsoft.com/office/officeart/2005/8/layout/gear1"/>
    <dgm:cxn modelId="{2C3BDD8D-4F59-423D-9E36-49A55E42CB92}" type="presOf" srcId="{8EC3AF28-347D-4931-8788-8A2C541B3912}" destId="{587BBFE1-8697-4094-8351-B92E14192465}" srcOrd="1" destOrd="0" presId="urn:microsoft.com/office/officeart/2005/8/layout/gear1"/>
    <dgm:cxn modelId="{DF369A01-72F3-45C5-A434-6CC3EE7A0527}" type="presOf" srcId="{F2BC6A71-2376-41BD-96E3-598A9DBC2EF9}" destId="{0C767954-8654-4634-874C-0540D8BF08B6}" srcOrd="0" destOrd="0" presId="urn:microsoft.com/office/officeart/2005/8/layout/gear1"/>
    <dgm:cxn modelId="{7CA592AF-1833-4A81-84C0-F53F22975D90}" type="presOf" srcId="{3D2A2989-D5F2-43ED-A6F7-8A839277FF52}" destId="{C032F3EF-8AEB-460D-AEE1-0E287B8E1379}" srcOrd="1" destOrd="0" presId="urn:microsoft.com/office/officeart/2005/8/layout/gear1"/>
    <dgm:cxn modelId="{649E5FB8-DDA0-4118-9A32-0E333618D25C}" srcId="{2667014D-5FAB-45F0-A0F5-44EE168D2871}" destId="{3D2A2989-D5F2-43ED-A6F7-8A839277FF52}" srcOrd="2" destOrd="0" parTransId="{65C92CE5-6AA8-47E8-A5BA-40D64CBA1E91}" sibTransId="{B9EC7989-6362-470A-A958-5B0F1728AF54}"/>
    <dgm:cxn modelId="{CA462F66-3283-4346-B0E2-8073F2AE83BC}" type="presOf" srcId="{8EC3AF28-347D-4931-8788-8A2C541B3912}" destId="{F3E26064-ECBD-4008-B2CD-2527AC7DBF02}" srcOrd="0" destOrd="0" presId="urn:microsoft.com/office/officeart/2005/8/layout/gear1"/>
    <dgm:cxn modelId="{508316E8-8AAB-4E2D-AB11-A2F7F0989ADA}" type="presOf" srcId="{3D2A2989-D5F2-43ED-A6F7-8A839277FF52}" destId="{830CE86B-628A-4DF3-B50E-EEE23C0F1D5E}" srcOrd="0" destOrd="0" presId="urn:microsoft.com/office/officeart/2005/8/layout/gear1"/>
    <dgm:cxn modelId="{67EB3782-6A97-402A-A60B-1564A88B4C03}" type="presOf" srcId="{C011589C-FAF9-44D7-8085-F809A756AC0E}" destId="{DB8A402E-48E1-4E3A-AA7C-93DE172CDC9D}" srcOrd="1" destOrd="0" presId="urn:microsoft.com/office/officeart/2005/8/layout/gear1"/>
    <dgm:cxn modelId="{34CC1450-D9DE-47A0-A1E7-6C7AA45BD176}" type="presOf" srcId="{B9EC7989-6362-470A-A958-5B0F1728AF54}" destId="{DEBE90E3-3528-468D-878D-CAC8EF61A283}" srcOrd="0" destOrd="0" presId="urn:microsoft.com/office/officeart/2005/8/layout/gear1"/>
    <dgm:cxn modelId="{2B57972A-893F-4A5E-8BDC-0B76BB5FAF5A}" srcId="{2667014D-5FAB-45F0-A0F5-44EE168D2871}" destId="{8EC3AF28-347D-4931-8788-8A2C541B3912}" srcOrd="0" destOrd="0" parTransId="{2F121546-5D44-4757-B596-7B27D41EAD87}" sibTransId="{F2BC6A71-2376-41BD-96E3-598A9DBC2EF9}"/>
    <dgm:cxn modelId="{0E52CADF-1E1B-4E60-BE6B-0400970EC76D}" type="presOf" srcId="{C011589C-FAF9-44D7-8085-F809A756AC0E}" destId="{90E1A179-F300-4258-A6A9-E509456BAAFD}" srcOrd="0" destOrd="0" presId="urn:microsoft.com/office/officeart/2005/8/layout/gear1"/>
    <dgm:cxn modelId="{41EC6226-72AF-4B72-A09C-69ED88908174}" type="presOf" srcId="{3D2A2989-D5F2-43ED-A6F7-8A839277FF52}" destId="{341CE943-45E8-4268-96E3-60E087407E66}" srcOrd="3" destOrd="0" presId="urn:microsoft.com/office/officeart/2005/8/layout/gear1"/>
    <dgm:cxn modelId="{C244C4F8-FE90-4CC6-A130-7852EB35C697}" type="presOf" srcId="{731E96CC-8296-4874-B4F0-82651EF4F7D5}" destId="{8C8C2BDE-117E-4504-80A9-4ABEDB935DDC}" srcOrd="0" destOrd="0" presId="urn:microsoft.com/office/officeart/2005/8/layout/gear1"/>
    <dgm:cxn modelId="{89E7E185-5FE0-4F7B-9E7C-33CC98D8E8F9}" type="presOf" srcId="{3D2A2989-D5F2-43ED-A6F7-8A839277FF52}" destId="{5890519C-1337-4C04-89C6-E94DF013788B}" srcOrd="2" destOrd="0" presId="urn:microsoft.com/office/officeart/2005/8/layout/gear1"/>
    <dgm:cxn modelId="{93CD4E08-D780-421D-ACCB-4B5E90E7CFAB}" type="presParOf" srcId="{4940530F-288E-4367-9AD6-A0624D71E632}" destId="{F3E26064-ECBD-4008-B2CD-2527AC7DBF02}" srcOrd="0" destOrd="0" presId="urn:microsoft.com/office/officeart/2005/8/layout/gear1"/>
    <dgm:cxn modelId="{90FA2881-8F0B-42A1-A704-70F7CE67C602}" type="presParOf" srcId="{4940530F-288E-4367-9AD6-A0624D71E632}" destId="{587BBFE1-8697-4094-8351-B92E14192465}" srcOrd="1" destOrd="0" presId="urn:microsoft.com/office/officeart/2005/8/layout/gear1"/>
    <dgm:cxn modelId="{15CD9BBD-2D91-4293-BA56-30AF76A5C9AB}" type="presParOf" srcId="{4940530F-288E-4367-9AD6-A0624D71E632}" destId="{8A6F1FC5-93F1-4474-B860-D586505389B0}" srcOrd="2" destOrd="0" presId="urn:microsoft.com/office/officeart/2005/8/layout/gear1"/>
    <dgm:cxn modelId="{4CB31ECC-C21C-4AB6-92E7-C535B8BD9609}" type="presParOf" srcId="{4940530F-288E-4367-9AD6-A0624D71E632}" destId="{90E1A179-F300-4258-A6A9-E509456BAAFD}" srcOrd="3" destOrd="0" presId="urn:microsoft.com/office/officeart/2005/8/layout/gear1"/>
    <dgm:cxn modelId="{38FD3EA6-3CAF-40D5-B147-6A3D13D9CF1E}" type="presParOf" srcId="{4940530F-288E-4367-9AD6-A0624D71E632}" destId="{DB8A402E-48E1-4E3A-AA7C-93DE172CDC9D}" srcOrd="4" destOrd="0" presId="urn:microsoft.com/office/officeart/2005/8/layout/gear1"/>
    <dgm:cxn modelId="{39990FC6-8465-4E7A-ACB0-70015B69D9BF}" type="presParOf" srcId="{4940530F-288E-4367-9AD6-A0624D71E632}" destId="{DAD3AE03-F23F-4945-A1D5-47F342244A0C}" srcOrd="5" destOrd="0" presId="urn:microsoft.com/office/officeart/2005/8/layout/gear1"/>
    <dgm:cxn modelId="{16D02FDE-14D4-4592-AEF6-BAC8E072883C}" type="presParOf" srcId="{4940530F-288E-4367-9AD6-A0624D71E632}" destId="{830CE86B-628A-4DF3-B50E-EEE23C0F1D5E}" srcOrd="6" destOrd="0" presId="urn:microsoft.com/office/officeart/2005/8/layout/gear1"/>
    <dgm:cxn modelId="{97B0C32D-2850-49E7-9106-A2EA30ACB9C9}" type="presParOf" srcId="{4940530F-288E-4367-9AD6-A0624D71E632}" destId="{C032F3EF-8AEB-460D-AEE1-0E287B8E1379}" srcOrd="7" destOrd="0" presId="urn:microsoft.com/office/officeart/2005/8/layout/gear1"/>
    <dgm:cxn modelId="{6BCE2C77-E0F6-4A27-A13D-9DF6A51D9DC6}" type="presParOf" srcId="{4940530F-288E-4367-9AD6-A0624D71E632}" destId="{5890519C-1337-4C04-89C6-E94DF013788B}" srcOrd="8" destOrd="0" presId="urn:microsoft.com/office/officeart/2005/8/layout/gear1"/>
    <dgm:cxn modelId="{1A86900D-AA31-4EA2-B53F-DD855AB8C3D9}" type="presParOf" srcId="{4940530F-288E-4367-9AD6-A0624D71E632}" destId="{341CE943-45E8-4268-96E3-60E087407E66}" srcOrd="9" destOrd="0" presId="urn:microsoft.com/office/officeart/2005/8/layout/gear1"/>
    <dgm:cxn modelId="{DE06795D-1A65-4542-A6E7-C8126E4BB64A}" type="presParOf" srcId="{4940530F-288E-4367-9AD6-A0624D71E632}" destId="{0C767954-8654-4634-874C-0540D8BF08B6}" srcOrd="10" destOrd="0" presId="urn:microsoft.com/office/officeart/2005/8/layout/gear1"/>
    <dgm:cxn modelId="{1094A932-1AD9-46DF-8DF4-7A0230FA45C8}" type="presParOf" srcId="{4940530F-288E-4367-9AD6-A0624D71E632}" destId="{8C8C2BDE-117E-4504-80A9-4ABEDB935DDC}" srcOrd="11" destOrd="0" presId="urn:microsoft.com/office/officeart/2005/8/layout/gear1"/>
    <dgm:cxn modelId="{5DAED9F8-ED81-472E-8AFE-F8B8745BD39C}" type="presParOf" srcId="{4940530F-288E-4367-9AD6-A0624D71E632}" destId="{DEBE90E3-3528-468D-878D-CAC8EF61A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4443F4-367B-4985-8C94-908BE27E0883}" type="doc">
      <dgm:prSet loTypeId="urn:microsoft.com/office/officeart/2005/8/layout/cycle8" loCatId="cycle" qsTypeId="urn:microsoft.com/office/officeart/2005/8/quickstyle/simple4" qsCatId="simple" csTypeId="urn:microsoft.com/office/officeart/2005/8/colors/accent1_1" csCatId="accent1" phldr="1"/>
      <dgm:spPr/>
    </dgm:pt>
    <dgm:pt modelId="{BA406ED3-EE58-4C0D-9AC3-936F49357378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P</a:t>
          </a:r>
        </a:p>
        <a:p>
          <a:r>
            <a:rPr lang="pt-BR" dirty="0" smtClean="0"/>
            <a:t>Planejar</a:t>
          </a:r>
          <a:endParaRPr lang="pt-BR" dirty="0"/>
        </a:p>
      </dgm:t>
    </dgm:pt>
    <dgm:pt modelId="{5F4609F8-1930-41FB-A849-8A549FA102A2}" type="parTrans" cxnId="{09E3C392-AF9D-4CFE-BA2F-E4F41AEBDC49}">
      <dgm:prSet/>
      <dgm:spPr/>
      <dgm:t>
        <a:bodyPr/>
        <a:lstStyle/>
        <a:p>
          <a:endParaRPr lang="pt-BR"/>
        </a:p>
      </dgm:t>
    </dgm:pt>
    <dgm:pt modelId="{A320F743-F991-4CF7-A828-2E5983FBE706}" type="sibTrans" cxnId="{09E3C392-AF9D-4CFE-BA2F-E4F41AEBDC49}">
      <dgm:prSet/>
      <dgm:spPr/>
      <dgm:t>
        <a:bodyPr/>
        <a:lstStyle/>
        <a:p>
          <a:endParaRPr lang="pt-BR"/>
        </a:p>
      </dgm:t>
    </dgm:pt>
    <dgm:pt modelId="{1DBFC498-8E80-47EE-9D26-89CF796C92AD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C</a:t>
          </a:r>
        </a:p>
        <a:p>
          <a:r>
            <a:rPr lang="pt-BR" dirty="0" smtClean="0"/>
            <a:t>Checar</a:t>
          </a:r>
          <a:endParaRPr lang="pt-BR" dirty="0"/>
        </a:p>
      </dgm:t>
    </dgm:pt>
    <dgm:pt modelId="{D3754643-05F4-4E29-AE59-2FF2F1F712C4}" type="parTrans" cxnId="{DC449DC8-4C87-402D-B013-5A15DE225E3E}">
      <dgm:prSet/>
      <dgm:spPr/>
      <dgm:t>
        <a:bodyPr/>
        <a:lstStyle/>
        <a:p>
          <a:endParaRPr lang="pt-BR"/>
        </a:p>
      </dgm:t>
    </dgm:pt>
    <dgm:pt modelId="{19C9CF88-7D48-4588-91C8-9202F1BE879D}" type="sibTrans" cxnId="{DC449DC8-4C87-402D-B013-5A15DE225E3E}">
      <dgm:prSet/>
      <dgm:spPr/>
      <dgm:t>
        <a:bodyPr/>
        <a:lstStyle/>
        <a:p>
          <a:endParaRPr lang="pt-BR"/>
        </a:p>
      </dgm:t>
    </dgm:pt>
    <dgm:pt modelId="{FD863921-CDFB-4611-AF33-E814CEF57299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A</a:t>
          </a:r>
        </a:p>
        <a:p>
          <a:r>
            <a:rPr lang="pt-BR" dirty="0" smtClean="0"/>
            <a:t>Agir</a:t>
          </a:r>
          <a:endParaRPr lang="pt-BR" dirty="0"/>
        </a:p>
      </dgm:t>
    </dgm:pt>
    <dgm:pt modelId="{172C8CB9-8FAF-40AD-AE11-AAAA2EA3DB7F}" type="parTrans" cxnId="{74435B78-4FA0-4FC4-980F-FC8DBD4E4B07}">
      <dgm:prSet/>
      <dgm:spPr/>
      <dgm:t>
        <a:bodyPr/>
        <a:lstStyle/>
        <a:p>
          <a:endParaRPr lang="pt-BR"/>
        </a:p>
      </dgm:t>
    </dgm:pt>
    <dgm:pt modelId="{4EDE78B1-BFC1-4145-8EB6-D4246A6A8573}" type="sibTrans" cxnId="{74435B78-4FA0-4FC4-980F-FC8DBD4E4B07}">
      <dgm:prSet/>
      <dgm:spPr/>
      <dgm:t>
        <a:bodyPr/>
        <a:lstStyle/>
        <a:p>
          <a:endParaRPr lang="pt-BR"/>
        </a:p>
      </dgm:t>
    </dgm:pt>
    <dgm:pt modelId="{82D9A4B1-3048-4603-9130-657112402EC4}">
      <dgm:prSet phldrT="[Texto]"/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 smtClean="0"/>
            <a:t>D</a:t>
          </a:r>
        </a:p>
        <a:p>
          <a:r>
            <a:rPr lang="pt-BR" dirty="0" smtClean="0"/>
            <a:t>Executar</a:t>
          </a:r>
          <a:endParaRPr lang="pt-BR" dirty="0"/>
        </a:p>
      </dgm:t>
    </dgm:pt>
    <dgm:pt modelId="{983ADCD6-1A59-40D0-BB28-B434B7122D6B}" type="parTrans" cxnId="{9BEE8EAB-7647-42F1-8D90-59526DC7D0EF}">
      <dgm:prSet/>
      <dgm:spPr/>
      <dgm:t>
        <a:bodyPr/>
        <a:lstStyle/>
        <a:p>
          <a:endParaRPr lang="pt-BR"/>
        </a:p>
      </dgm:t>
    </dgm:pt>
    <dgm:pt modelId="{DDD84414-84BA-4E09-8CCF-BBC0390D1FA5}" type="sibTrans" cxnId="{9BEE8EAB-7647-42F1-8D90-59526DC7D0EF}">
      <dgm:prSet/>
      <dgm:spPr/>
      <dgm:t>
        <a:bodyPr/>
        <a:lstStyle/>
        <a:p>
          <a:endParaRPr lang="pt-BR"/>
        </a:p>
      </dgm:t>
    </dgm:pt>
    <dgm:pt modelId="{D08D9522-F2E9-436E-98A5-6B0E0F6AC23E}" type="pres">
      <dgm:prSet presAssocID="{524443F4-367B-4985-8C94-908BE27E0883}" presName="compositeShape" presStyleCnt="0">
        <dgm:presLayoutVars>
          <dgm:chMax val="7"/>
          <dgm:dir/>
          <dgm:resizeHandles val="exact"/>
        </dgm:presLayoutVars>
      </dgm:prSet>
      <dgm:spPr/>
    </dgm:pt>
    <dgm:pt modelId="{2E0959B8-8827-4590-AF7F-30D0F1A55E06}" type="pres">
      <dgm:prSet presAssocID="{524443F4-367B-4985-8C94-908BE27E0883}" presName="wedge1" presStyleLbl="node1" presStyleIdx="0" presStyleCnt="4"/>
      <dgm:spPr/>
      <dgm:t>
        <a:bodyPr/>
        <a:lstStyle/>
        <a:p>
          <a:endParaRPr lang="pt-BR"/>
        </a:p>
      </dgm:t>
    </dgm:pt>
    <dgm:pt modelId="{7BE60CCA-7E8F-485C-BE5E-13DD55B03BB7}" type="pres">
      <dgm:prSet presAssocID="{524443F4-367B-4985-8C94-908BE27E0883}" presName="dummy1a" presStyleCnt="0"/>
      <dgm:spPr/>
    </dgm:pt>
    <dgm:pt modelId="{4636754F-2188-4A08-81C5-6ABB0019A148}" type="pres">
      <dgm:prSet presAssocID="{524443F4-367B-4985-8C94-908BE27E0883}" presName="dummy1b" presStyleCnt="0"/>
      <dgm:spPr/>
    </dgm:pt>
    <dgm:pt modelId="{567DFBA5-0388-4F7F-A2FA-482A29D9F379}" type="pres">
      <dgm:prSet presAssocID="{524443F4-367B-4985-8C94-908BE27E088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0029E0-6032-4773-B943-D31644295486}" type="pres">
      <dgm:prSet presAssocID="{524443F4-367B-4985-8C94-908BE27E0883}" presName="wedge2" presStyleLbl="node1" presStyleIdx="1" presStyleCnt="4"/>
      <dgm:spPr/>
      <dgm:t>
        <a:bodyPr/>
        <a:lstStyle/>
        <a:p>
          <a:endParaRPr lang="pt-BR"/>
        </a:p>
      </dgm:t>
    </dgm:pt>
    <dgm:pt modelId="{A4CF9374-EC38-48F5-9453-E655D96B37E8}" type="pres">
      <dgm:prSet presAssocID="{524443F4-367B-4985-8C94-908BE27E0883}" presName="dummy2a" presStyleCnt="0"/>
      <dgm:spPr/>
    </dgm:pt>
    <dgm:pt modelId="{C1D6AEE5-C4A0-44D3-962D-78AB23226718}" type="pres">
      <dgm:prSet presAssocID="{524443F4-367B-4985-8C94-908BE27E0883}" presName="dummy2b" presStyleCnt="0"/>
      <dgm:spPr/>
    </dgm:pt>
    <dgm:pt modelId="{25005246-3312-4D63-AF4C-0BB2DD484BA1}" type="pres">
      <dgm:prSet presAssocID="{524443F4-367B-4985-8C94-908BE27E088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CD9A7-EBA6-4852-B66F-8339C64369CB}" type="pres">
      <dgm:prSet presAssocID="{524443F4-367B-4985-8C94-908BE27E0883}" presName="wedge3" presStyleLbl="node1" presStyleIdx="2" presStyleCnt="4"/>
      <dgm:spPr/>
      <dgm:t>
        <a:bodyPr/>
        <a:lstStyle/>
        <a:p>
          <a:endParaRPr lang="pt-BR"/>
        </a:p>
      </dgm:t>
    </dgm:pt>
    <dgm:pt modelId="{0DFECE37-DA8F-4088-977A-27D73644CD15}" type="pres">
      <dgm:prSet presAssocID="{524443F4-367B-4985-8C94-908BE27E0883}" presName="dummy3a" presStyleCnt="0"/>
      <dgm:spPr/>
    </dgm:pt>
    <dgm:pt modelId="{DCB2590B-2FF2-4537-85A7-2B5961C9BDB3}" type="pres">
      <dgm:prSet presAssocID="{524443F4-367B-4985-8C94-908BE27E0883}" presName="dummy3b" presStyleCnt="0"/>
      <dgm:spPr/>
    </dgm:pt>
    <dgm:pt modelId="{EA3B574C-4C42-4E8E-A938-6DD5578F4301}" type="pres">
      <dgm:prSet presAssocID="{524443F4-367B-4985-8C94-908BE27E088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2614FF-5ED2-4628-9F91-D8DAB6CC8454}" type="pres">
      <dgm:prSet presAssocID="{524443F4-367B-4985-8C94-908BE27E0883}" presName="wedge4" presStyleLbl="node1" presStyleIdx="3" presStyleCnt="4"/>
      <dgm:spPr/>
      <dgm:t>
        <a:bodyPr/>
        <a:lstStyle/>
        <a:p>
          <a:endParaRPr lang="pt-BR"/>
        </a:p>
      </dgm:t>
    </dgm:pt>
    <dgm:pt modelId="{6027EC9A-36A1-49D2-B5A3-9E7F9DB00AAB}" type="pres">
      <dgm:prSet presAssocID="{524443F4-367B-4985-8C94-908BE27E0883}" presName="dummy4a" presStyleCnt="0"/>
      <dgm:spPr/>
    </dgm:pt>
    <dgm:pt modelId="{462ECE30-5EE8-4681-988E-6C4893B1AD41}" type="pres">
      <dgm:prSet presAssocID="{524443F4-367B-4985-8C94-908BE27E0883}" presName="dummy4b" presStyleCnt="0"/>
      <dgm:spPr/>
    </dgm:pt>
    <dgm:pt modelId="{08CC1751-A496-44E4-816C-E8F99CB9C40D}" type="pres">
      <dgm:prSet presAssocID="{524443F4-367B-4985-8C94-908BE27E088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F0B3C6-C1B7-4014-BF46-4C288CADB2E7}" type="pres">
      <dgm:prSet presAssocID="{A320F743-F991-4CF7-A828-2E5983FBE706}" presName="arrowWedge1" presStyleLbl="fgSibTrans2D1" presStyleIdx="0" presStyleCnt="4"/>
      <dgm:spPr/>
    </dgm:pt>
    <dgm:pt modelId="{B3D0142C-6F3C-4438-B6DA-B3E557D83B20}" type="pres">
      <dgm:prSet presAssocID="{DDD84414-84BA-4E09-8CCF-BBC0390D1FA5}" presName="arrowWedge2" presStyleLbl="fgSibTrans2D1" presStyleIdx="1" presStyleCnt="4"/>
      <dgm:spPr/>
    </dgm:pt>
    <dgm:pt modelId="{3537F72E-378A-4713-B4B5-869612093260}" type="pres">
      <dgm:prSet presAssocID="{19C9CF88-7D48-4588-91C8-9202F1BE879D}" presName="arrowWedge3" presStyleLbl="fgSibTrans2D1" presStyleIdx="2" presStyleCnt="4"/>
      <dgm:spPr/>
    </dgm:pt>
    <dgm:pt modelId="{3E0C8448-7F0C-48DB-ABB6-FA54FDB70970}" type="pres">
      <dgm:prSet presAssocID="{4EDE78B1-BFC1-4145-8EB6-D4246A6A8573}" presName="arrowWedge4" presStyleLbl="fgSibTrans2D1" presStyleIdx="3" presStyleCnt="4"/>
      <dgm:spPr/>
    </dgm:pt>
  </dgm:ptLst>
  <dgm:cxnLst>
    <dgm:cxn modelId="{F295AA5C-6284-43AC-9A83-D3CD341D65E1}" type="presOf" srcId="{1DBFC498-8E80-47EE-9D26-89CF796C92AD}" destId="{777CD9A7-EBA6-4852-B66F-8339C64369CB}" srcOrd="0" destOrd="0" presId="urn:microsoft.com/office/officeart/2005/8/layout/cycle8"/>
    <dgm:cxn modelId="{74435B78-4FA0-4FC4-980F-FC8DBD4E4B07}" srcId="{524443F4-367B-4985-8C94-908BE27E0883}" destId="{FD863921-CDFB-4611-AF33-E814CEF57299}" srcOrd="3" destOrd="0" parTransId="{172C8CB9-8FAF-40AD-AE11-AAAA2EA3DB7F}" sibTransId="{4EDE78B1-BFC1-4145-8EB6-D4246A6A8573}"/>
    <dgm:cxn modelId="{6C06D470-9BAA-4496-B3D4-ECBDB232AD78}" type="presOf" srcId="{BA406ED3-EE58-4C0D-9AC3-936F49357378}" destId="{2E0959B8-8827-4590-AF7F-30D0F1A55E06}" srcOrd="0" destOrd="0" presId="urn:microsoft.com/office/officeart/2005/8/layout/cycle8"/>
    <dgm:cxn modelId="{7F41C5D8-FB8B-40E9-875F-2D501A4B8423}" type="presOf" srcId="{82D9A4B1-3048-4603-9130-657112402EC4}" destId="{C00029E0-6032-4773-B943-D31644295486}" srcOrd="0" destOrd="0" presId="urn:microsoft.com/office/officeart/2005/8/layout/cycle8"/>
    <dgm:cxn modelId="{EA8FFFE8-336F-4AAB-AA73-D86F438C2FA4}" type="presOf" srcId="{524443F4-367B-4985-8C94-908BE27E0883}" destId="{D08D9522-F2E9-436E-98A5-6B0E0F6AC23E}" srcOrd="0" destOrd="0" presId="urn:microsoft.com/office/officeart/2005/8/layout/cycle8"/>
    <dgm:cxn modelId="{CE9E8204-D0D1-470D-8E49-5FD14BF0FBB5}" type="presOf" srcId="{FD863921-CDFB-4611-AF33-E814CEF57299}" destId="{08CC1751-A496-44E4-816C-E8F99CB9C40D}" srcOrd="1" destOrd="0" presId="urn:microsoft.com/office/officeart/2005/8/layout/cycle8"/>
    <dgm:cxn modelId="{B0397C4B-7F08-44C3-890A-78FECEE2577F}" type="presOf" srcId="{FD863921-CDFB-4611-AF33-E814CEF57299}" destId="{272614FF-5ED2-4628-9F91-D8DAB6CC8454}" srcOrd="0" destOrd="0" presId="urn:microsoft.com/office/officeart/2005/8/layout/cycle8"/>
    <dgm:cxn modelId="{9BEE8EAB-7647-42F1-8D90-59526DC7D0EF}" srcId="{524443F4-367B-4985-8C94-908BE27E0883}" destId="{82D9A4B1-3048-4603-9130-657112402EC4}" srcOrd="1" destOrd="0" parTransId="{983ADCD6-1A59-40D0-BB28-B434B7122D6B}" sibTransId="{DDD84414-84BA-4E09-8CCF-BBC0390D1FA5}"/>
    <dgm:cxn modelId="{DC449DC8-4C87-402D-B013-5A15DE225E3E}" srcId="{524443F4-367B-4985-8C94-908BE27E0883}" destId="{1DBFC498-8E80-47EE-9D26-89CF796C92AD}" srcOrd="2" destOrd="0" parTransId="{D3754643-05F4-4E29-AE59-2FF2F1F712C4}" sibTransId="{19C9CF88-7D48-4588-91C8-9202F1BE879D}"/>
    <dgm:cxn modelId="{09E3C392-AF9D-4CFE-BA2F-E4F41AEBDC49}" srcId="{524443F4-367B-4985-8C94-908BE27E0883}" destId="{BA406ED3-EE58-4C0D-9AC3-936F49357378}" srcOrd="0" destOrd="0" parTransId="{5F4609F8-1930-41FB-A849-8A549FA102A2}" sibTransId="{A320F743-F991-4CF7-A828-2E5983FBE706}"/>
    <dgm:cxn modelId="{F885C778-A182-4B0C-990E-AB8522171C0A}" type="presOf" srcId="{BA406ED3-EE58-4C0D-9AC3-936F49357378}" destId="{567DFBA5-0388-4F7F-A2FA-482A29D9F379}" srcOrd="1" destOrd="0" presId="urn:microsoft.com/office/officeart/2005/8/layout/cycle8"/>
    <dgm:cxn modelId="{E7D2912E-C2D5-45E6-91C3-514B88F41F1D}" type="presOf" srcId="{82D9A4B1-3048-4603-9130-657112402EC4}" destId="{25005246-3312-4D63-AF4C-0BB2DD484BA1}" srcOrd="1" destOrd="0" presId="urn:microsoft.com/office/officeart/2005/8/layout/cycle8"/>
    <dgm:cxn modelId="{D17F90CA-EB2F-4A13-99A6-15A72DF4D477}" type="presOf" srcId="{1DBFC498-8E80-47EE-9D26-89CF796C92AD}" destId="{EA3B574C-4C42-4E8E-A938-6DD5578F4301}" srcOrd="1" destOrd="0" presId="urn:microsoft.com/office/officeart/2005/8/layout/cycle8"/>
    <dgm:cxn modelId="{3070261F-2480-4CB8-87C0-561FB13C4735}" type="presParOf" srcId="{D08D9522-F2E9-436E-98A5-6B0E0F6AC23E}" destId="{2E0959B8-8827-4590-AF7F-30D0F1A55E06}" srcOrd="0" destOrd="0" presId="urn:microsoft.com/office/officeart/2005/8/layout/cycle8"/>
    <dgm:cxn modelId="{2576861F-4452-4F2F-A227-76924E5E7F27}" type="presParOf" srcId="{D08D9522-F2E9-436E-98A5-6B0E0F6AC23E}" destId="{7BE60CCA-7E8F-485C-BE5E-13DD55B03BB7}" srcOrd="1" destOrd="0" presId="urn:microsoft.com/office/officeart/2005/8/layout/cycle8"/>
    <dgm:cxn modelId="{D4B607E2-9DDF-4496-BF16-4044176D2EB7}" type="presParOf" srcId="{D08D9522-F2E9-436E-98A5-6B0E0F6AC23E}" destId="{4636754F-2188-4A08-81C5-6ABB0019A148}" srcOrd="2" destOrd="0" presId="urn:microsoft.com/office/officeart/2005/8/layout/cycle8"/>
    <dgm:cxn modelId="{6404CAC8-8484-4919-B149-39AC4F22C38F}" type="presParOf" srcId="{D08D9522-F2E9-436E-98A5-6B0E0F6AC23E}" destId="{567DFBA5-0388-4F7F-A2FA-482A29D9F379}" srcOrd="3" destOrd="0" presId="urn:microsoft.com/office/officeart/2005/8/layout/cycle8"/>
    <dgm:cxn modelId="{DA97F976-BFD6-417A-B0C2-48DC224E10FB}" type="presParOf" srcId="{D08D9522-F2E9-436E-98A5-6B0E0F6AC23E}" destId="{C00029E0-6032-4773-B943-D31644295486}" srcOrd="4" destOrd="0" presId="urn:microsoft.com/office/officeart/2005/8/layout/cycle8"/>
    <dgm:cxn modelId="{3B311CFA-59C6-47FD-AC77-1576669C9CDD}" type="presParOf" srcId="{D08D9522-F2E9-436E-98A5-6B0E0F6AC23E}" destId="{A4CF9374-EC38-48F5-9453-E655D96B37E8}" srcOrd="5" destOrd="0" presId="urn:microsoft.com/office/officeart/2005/8/layout/cycle8"/>
    <dgm:cxn modelId="{8597AC6D-CDB2-428C-8B6B-B1AC5B874C97}" type="presParOf" srcId="{D08D9522-F2E9-436E-98A5-6B0E0F6AC23E}" destId="{C1D6AEE5-C4A0-44D3-962D-78AB23226718}" srcOrd="6" destOrd="0" presId="urn:microsoft.com/office/officeart/2005/8/layout/cycle8"/>
    <dgm:cxn modelId="{65331BF8-4ACE-43CC-9DE5-BCE7B9A8D939}" type="presParOf" srcId="{D08D9522-F2E9-436E-98A5-6B0E0F6AC23E}" destId="{25005246-3312-4D63-AF4C-0BB2DD484BA1}" srcOrd="7" destOrd="0" presId="urn:microsoft.com/office/officeart/2005/8/layout/cycle8"/>
    <dgm:cxn modelId="{C91BBB35-8325-48E9-8812-A3096E7DD8AB}" type="presParOf" srcId="{D08D9522-F2E9-436E-98A5-6B0E0F6AC23E}" destId="{777CD9A7-EBA6-4852-B66F-8339C64369CB}" srcOrd="8" destOrd="0" presId="urn:microsoft.com/office/officeart/2005/8/layout/cycle8"/>
    <dgm:cxn modelId="{1D4A7479-08B9-4794-A21B-C3EA13779FC9}" type="presParOf" srcId="{D08D9522-F2E9-436E-98A5-6B0E0F6AC23E}" destId="{0DFECE37-DA8F-4088-977A-27D73644CD15}" srcOrd="9" destOrd="0" presId="urn:microsoft.com/office/officeart/2005/8/layout/cycle8"/>
    <dgm:cxn modelId="{EE765FD0-4582-4B33-A8D1-AEADF255DDA1}" type="presParOf" srcId="{D08D9522-F2E9-436E-98A5-6B0E0F6AC23E}" destId="{DCB2590B-2FF2-4537-85A7-2B5961C9BDB3}" srcOrd="10" destOrd="0" presId="urn:microsoft.com/office/officeart/2005/8/layout/cycle8"/>
    <dgm:cxn modelId="{B54AFBCE-BDEF-40AF-99B6-ACF0717A9C3A}" type="presParOf" srcId="{D08D9522-F2E9-436E-98A5-6B0E0F6AC23E}" destId="{EA3B574C-4C42-4E8E-A938-6DD5578F4301}" srcOrd="11" destOrd="0" presId="urn:microsoft.com/office/officeart/2005/8/layout/cycle8"/>
    <dgm:cxn modelId="{48DDE9D4-B6A5-4C8C-99D3-1ABF67ECD55F}" type="presParOf" srcId="{D08D9522-F2E9-436E-98A5-6B0E0F6AC23E}" destId="{272614FF-5ED2-4628-9F91-D8DAB6CC8454}" srcOrd="12" destOrd="0" presId="urn:microsoft.com/office/officeart/2005/8/layout/cycle8"/>
    <dgm:cxn modelId="{F3098504-7E8D-4BEC-9356-011481C18CEA}" type="presParOf" srcId="{D08D9522-F2E9-436E-98A5-6B0E0F6AC23E}" destId="{6027EC9A-36A1-49D2-B5A3-9E7F9DB00AAB}" srcOrd="13" destOrd="0" presId="urn:microsoft.com/office/officeart/2005/8/layout/cycle8"/>
    <dgm:cxn modelId="{DAE00F51-558D-4F2F-A944-3B65ACC0E5D3}" type="presParOf" srcId="{D08D9522-F2E9-436E-98A5-6B0E0F6AC23E}" destId="{462ECE30-5EE8-4681-988E-6C4893B1AD41}" srcOrd="14" destOrd="0" presId="urn:microsoft.com/office/officeart/2005/8/layout/cycle8"/>
    <dgm:cxn modelId="{31B57036-09B1-44C1-8EA7-6D1170F6113D}" type="presParOf" srcId="{D08D9522-F2E9-436E-98A5-6B0E0F6AC23E}" destId="{08CC1751-A496-44E4-816C-E8F99CB9C40D}" srcOrd="15" destOrd="0" presId="urn:microsoft.com/office/officeart/2005/8/layout/cycle8"/>
    <dgm:cxn modelId="{2B50AD26-E7DC-432D-A7FE-658458BC63FA}" type="presParOf" srcId="{D08D9522-F2E9-436E-98A5-6B0E0F6AC23E}" destId="{35F0B3C6-C1B7-4014-BF46-4C288CADB2E7}" srcOrd="16" destOrd="0" presId="urn:microsoft.com/office/officeart/2005/8/layout/cycle8"/>
    <dgm:cxn modelId="{B0F42157-AD6E-4836-BD63-D7CD16FF0ECB}" type="presParOf" srcId="{D08D9522-F2E9-436E-98A5-6B0E0F6AC23E}" destId="{B3D0142C-6F3C-4438-B6DA-B3E557D83B20}" srcOrd="17" destOrd="0" presId="urn:microsoft.com/office/officeart/2005/8/layout/cycle8"/>
    <dgm:cxn modelId="{7E5A275C-85AC-4EE1-88B8-C7B7BD3EEFF1}" type="presParOf" srcId="{D08D9522-F2E9-436E-98A5-6B0E0F6AC23E}" destId="{3537F72E-378A-4713-B4B5-869612093260}" srcOrd="18" destOrd="0" presId="urn:microsoft.com/office/officeart/2005/8/layout/cycle8"/>
    <dgm:cxn modelId="{F4629B86-3C66-4EA9-AD1D-36637F77CDF6}" type="presParOf" srcId="{D08D9522-F2E9-436E-98A5-6B0E0F6AC23E}" destId="{3E0C8448-7F0C-48DB-ABB6-FA54FDB7097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3ED36-057C-4865-95EA-A8A3A59795F7}">
      <dsp:nvSpPr>
        <dsp:cNvPr id="0" name=""/>
        <dsp:cNvSpPr/>
      </dsp:nvSpPr>
      <dsp:spPr>
        <a:xfrm>
          <a:off x="1549791" y="1448159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Pontos Críticos de Sucesso</a:t>
          </a:r>
          <a:endParaRPr lang="pt-BR" sz="1400" kern="1200" dirty="0"/>
        </a:p>
      </dsp:txBody>
      <dsp:txXfrm>
        <a:off x="1711020" y="1609388"/>
        <a:ext cx="778484" cy="778484"/>
      </dsp:txXfrm>
    </dsp:sp>
    <dsp:sp modelId="{B6884F95-39C2-4F3B-B78D-E92354DED927}">
      <dsp:nvSpPr>
        <dsp:cNvPr id="0" name=""/>
        <dsp:cNvSpPr/>
      </dsp:nvSpPr>
      <dsp:spPr>
        <a:xfrm rot="16200000">
          <a:off x="1933964" y="1258273"/>
          <a:ext cx="332595" cy="47177"/>
        </a:xfrm>
        <a:custGeom>
          <a:avLst/>
          <a:gdLst/>
          <a:ahLst/>
          <a:cxnLst/>
          <a:rect l="0" t="0" r="0" b="0"/>
          <a:pathLst>
            <a:path>
              <a:moveTo>
                <a:pt x="0" y="23588"/>
              </a:moveTo>
              <a:lnTo>
                <a:pt x="332595" y="23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091947" y="1273547"/>
        <a:ext cx="16629" cy="16629"/>
      </dsp:txXfrm>
    </dsp:sp>
    <dsp:sp modelId="{B30D36F0-65EF-474C-A63A-C1D9A90B52FC}">
      <dsp:nvSpPr>
        <dsp:cNvPr id="0" name=""/>
        <dsp:cNvSpPr/>
      </dsp:nvSpPr>
      <dsp:spPr>
        <a:xfrm>
          <a:off x="1549791" y="14621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Interesse das UF</a:t>
          </a:r>
          <a:endParaRPr lang="pt-BR" sz="1000" kern="1200" dirty="0"/>
        </a:p>
      </dsp:txBody>
      <dsp:txXfrm>
        <a:off x="1711020" y="175850"/>
        <a:ext cx="778484" cy="778484"/>
      </dsp:txXfrm>
    </dsp:sp>
    <dsp:sp modelId="{4E113317-E4D5-4F34-99E1-9BE501B5C832}">
      <dsp:nvSpPr>
        <dsp:cNvPr id="0" name=""/>
        <dsp:cNvSpPr/>
      </dsp:nvSpPr>
      <dsp:spPr>
        <a:xfrm rot="20520000">
          <a:off x="2615652" y="1753548"/>
          <a:ext cx="332595" cy="47177"/>
        </a:xfrm>
        <a:custGeom>
          <a:avLst/>
          <a:gdLst/>
          <a:ahLst/>
          <a:cxnLst/>
          <a:rect l="0" t="0" r="0" b="0"/>
          <a:pathLst>
            <a:path>
              <a:moveTo>
                <a:pt x="0" y="23588"/>
              </a:moveTo>
              <a:lnTo>
                <a:pt x="332595" y="23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73635" y="1768822"/>
        <a:ext cx="16629" cy="16629"/>
      </dsp:txXfrm>
    </dsp:sp>
    <dsp:sp modelId="{B0836E63-C9F2-4A15-9981-4A79DDEED321}">
      <dsp:nvSpPr>
        <dsp:cNvPr id="0" name=""/>
        <dsp:cNvSpPr/>
      </dsp:nvSpPr>
      <dsp:spPr>
        <a:xfrm>
          <a:off x="2913166" y="1005172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Adição de link direto</a:t>
          </a:r>
          <a:endParaRPr lang="pt-BR" sz="1000" kern="1200" dirty="0"/>
        </a:p>
      </dsp:txBody>
      <dsp:txXfrm>
        <a:off x="3074395" y="1166401"/>
        <a:ext cx="778484" cy="778484"/>
      </dsp:txXfrm>
    </dsp:sp>
    <dsp:sp modelId="{33AF6B3C-E521-4EA6-A672-78911EE64FA9}">
      <dsp:nvSpPr>
        <dsp:cNvPr id="0" name=""/>
        <dsp:cNvSpPr/>
      </dsp:nvSpPr>
      <dsp:spPr>
        <a:xfrm rot="3240000">
          <a:off x="2355270" y="2554920"/>
          <a:ext cx="332595" cy="47177"/>
        </a:xfrm>
        <a:custGeom>
          <a:avLst/>
          <a:gdLst/>
          <a:ahLst/>
          <a:cxnLst/>
          <a:rect l="0" t="0" r="0" b="0"/>
          <a:pathLst>
            <a:path>
              <a:moveTo>
                <a:pt x="0" y="23588"/>
              </a:moveTo>
              <a:lnTo>
                <a:pt x="332595" y="23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513253" y="2570194"/>
        <a:ext cx="16629" cy="16629"/>
      </dsp:txXfrm>
    </dsp:sp>
    <dsp:sp modelId="{566AB84A-3034-41DA-BC96-F03882266E4A}">
      <dsp:nvSpPr>
        <dsp:cNvPr id="0" name=""/>
        <dsp:cNvSpPr/>
      </dsp:nvSpPr>
      <dsp:spPr>
        <a:xfrm>
          <a:off x="2392403" y="2607916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Informação de fácil compreensão</a:t>
          </a:r>
          <a:endParaRPr lang="pt-BR" sz="1000" kern="1200" dirty="0"/>
        </a:p>
      </dsp:txBody>
      <dsp:txXfrm>
        <a:off x="2553632" y="2769145"/>
        <a:ext cx="778484" cy="778484"/>
      </dsp:txXfrm>
    </dsp:sp>
    <dsp:sp modelId="{37141C94-B937-42B4-8133-255E2B84BFE1}">
      <dsp:nvSpPr>
        <dsp:cNvPr id="0" name=""/>
        <dsp:cNvSpPr/>
      </dsp:nvSpPr>
      <dsp:spPr>
        <a:xfrm rot="7560000">
          <a:off x="1512658" y="2554920"/>
          <a:ext cx="332595" cy="47177"/>
        </a:xfrm>
        <a:custGeom>
          <a:avLst/>
          <a:gdLst/>
          <a:ahLst/>
          <a:cxnLst/>
          <a:rect l="0" t="0" r="0" b="0"/>
          <a:pathLst>
            <a:path>
              <a:moveTo>
                <a:pt x="0" y="23588"/>
              </a:moveTo>
              <a:lnTo>
                <a:pt x="332595" y="23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670641" y="2570194"/>
        <a:ext cx="16629" cy="16629"/>
      </dsp:txXfrm>
    </dsp:sp>
    <dsp:sp modelId="{670E9AF2-1CEA-4850-9361-B2B6ABFE4B54}">
      <dsp:nvSpPr>
        <dsp:cNvPr id="0" name=""/>
        <dsp:cNvSpPr/>
      </dsp:nvSpPr>
      <dsp:spPr>
        <a:xfrm>
          <a:off x="707178" y="2607916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Informação em formato aberto</a:t>
          </a:r>
          <a:endParaRPr lang="pt-BR" sz="1000" kern="1200" dirty="0"/>
        </a:p>
      </dsp:txBody>
      <dsp:txXfrm>
        <a:off x="868407" y="2769145"/>
        <a:ext cx="778484" cy="778484"/>
      </dsp:txXfrm>
    </dsp:sp>
    <dsp:sp modelId="{4292707C-65C0-49ED-96DD-3C8FBB843C9C}">
      <dsp:nvSpPr>
        <dsp:cNvPr id="0" name=""/>
        <dsp:cNvSpPr/>
      </dsp:nvSpPr>
      <dsp:spPr>
        <a:xfrm rot="11880000">
          <a:off x="1252276" y="1753548"/>
          <a:ext cx="332595" cy="47177"/>
        </a:xfrm>
        <a:custGeom>
          <a:avLst/>
          <a:gdLst/>
          <a:ahLst/>
          <a:cxnLst/>
          <a:rect l="0" t="0" r="0" b="0"/>
          <a:pathLst>
            <a:path>
              <a:moveTo>
                <a:pt x="0" y="23588"/>
              </a:moveTo>
              <a:lnTo>
                <a:pt x="332595" y="235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410259" y="1768822"/>
        <a:ext cx="16629" cy="16629"/>
      </dsp:txXfrm>
    </dsp:sp>
    <dsp:sp modelId="{4CC2D0C3-97D1-419F-B1C1-DB7218CE6A61}">
      <dsp:nvSpPr>
        <dsp:cNvPr id="0" name=""/>
        <dsp:cNvSpPr/>
      </dsp:nvSpPr>
      <dsp:spPr>
        <a:xfrm>
          <a:off x="186415" y="1005172"/>
          <a:ext cx="1100942" cy="11009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Acessibilidade e organização</a:t>
          </a:r>
          <a:endParaRPr lang="pt-BR" sz="1000" kern="1200" dirty="0"/>
        </a:p>
      </dsp:txBody>
      <dsp:txXfrm>
        <a:off x="347644" y="1166401"/>
        <a:ext cx="778484" cy="77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6064-ECBD-4008-B2CD-2527AC7DBF02}">
      <dsp:nvSpPr>
        <dsp:cNvPr id="0" name=""/>
        <dsp:cNvSpPr/>
      </dsp:nvSpPr>
      <dsp:spPr>
        <a:xfrm>
          <a:off x="1777427" y="1762509"/>
          <a:ext cx="2154177" cy="2154177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2210512" y="2267115"/>
        <a:ext cx="1288007" cy="1107291"/>
      </dsp:txXfrm>
    </dsp:sp>
    <dsp:sp modelId="{90E1A179-F300-4258-A6A9-E509456BAAFD}">
      <dsp:nvSpPr>
        <dsp:cNvPr id="0" name=""/>
        <dsp:cNvSpPr/>
      </dsp:nvSpPr>
      <dsp:spPr>
        <a:xfrm>
          <a:off x="524087" y="1253339"/>
          <a:ext cx="1566674" cy="156667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918502" y="1650138"/>
        <a:ext cx="777844" cy="773076"/>
      </dsp:txXfrm>
    </dsp:sp>
    <dsp:sp modelId="{830CE86B-628A-4DF3-B50E-EEE23C0F1D5E}">
      <dsp:nvSpPr>
        <dsp:cNvPr id="0" name=""/>
        <dsp:cNvSpPr/>
      </dsp:nvSpPr>
      <dsp:spPr>
        <a:xfrm rot="20700000">
          <a:off x="1401585" y="172494"/>
          <a:ext cx="1535021" cy="1535021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20700000">
        <a:off x="1738260" y="509169"/>
        <a:ext cx="861671" cy="861671"/>
      </dsp:txXfrm>
    </dsp:sp>
    <dsp:sp modelId="{0C767954-8654-4634-874C-0540D8BF08B6}">
      <dsp:nvSpPr>
        <dsp:cNvPr id="0" name=""/>
        <dsp:cNvSpPr/>
      </dsp:nvSpPr>
      <dsp:spPr>
        <a:xfrm>
          <a:off x="1608765" y="1439161"/>
          <a:ext cx="2757347" cy="2757347"/>
        </a:xfrm>
        <a:prstGeom prst="circularArrow">
          <a:avLst>
            <a:gd name="adj1" fmla="val 4688"/>
            <a:gd name="adj2" fmla="val 299029"/>
            <a:gd name="adj3" fmla="val 2509289"/>
            <a:gd name="adj4" fmla="val 15876171"/>
            <a:gd name="adj5" fmla="val 5469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C8C2BDE-117E-4504-80A9-4ABEDB935DDC}">
      <dsp:nvSpPr>
        <dsp:cNvPr id="0" name=""/>
        <dsp:cNvSpPr/>
      </dsp:nvSpPr>
      <dsp:spPr>
        <a:xfrm>
          <a:off x="246632" y="907885"/>
          <a:ext cx="2003385" cy="20033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EBE90E3-3528-468D-878D-CAC8EF61A283}">
      <dsp:nvSpPr>
        <dsp:cNvPr id="0" name=""/>
        <dsp:cNvSpPr/>
      </dsp:nvSpPr>
      <dsp:spPr>
        <a:xfrm>
          <a:off x="1046518" y="-162541"/>
          <a:ext cx="2160052" cy="2160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6064-ECBD-4008-B2CD-2527AC7DBF02}">
      <dsp:nvSpPr>
        <dsp:cNvPr id="0" name=""/>
        <dsp:cNvSpPr/>
      </dsp:nvSpPr>
      <dsp:spPr>
        <a:xfrm>
          <a:off x="1777427" y="1762509"/>
          <a:ext cx="2154177" cy="2154177"/>
        </a:xfrm>
        <a:prstGeom prst="gear9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2210512" y="2267115"/>
        <a:ext cx="1288007" cy="1107291"/>
      </dsp:txXfrm>
    </dsp:sp>
    <dsp:sp modelId="{90E1A179-F300-4258-A6A9-E509456BAAFD}">
      <dsp:nvSpPr>
        <dsp:cNvPr id="0" name=""/>
        <dsp:cNvSpPr/>
      </dsp:nvSpPr>
      <dsp:spPr>
        <a:xfrm>
          <a:off x="524087" y="1253339"/>
          <a:ext cx="1566674" cy="1566674"/>
        </a:xfrm>
        <a:prstGeom prst="gear6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918502" y="1650138"/>
        <a:ext cx="777844" cy="773076"/>
      </dsp:txXfrm>
    </dsp:sp>
    <dsp:sp modelId="{830CE86B-628A-4DF3-B50E-EEE23C0F1D5E}">
      <dsp:nvSpPr>
        <dsp:cNvPr id="0" name=""/>
        <dsp:cNvSpPr/>
      </dsp:nvSpPr>
      <dsp:spPr>
        <a:xfrm rot="20700000">
          <a:off x="1401585" y="172494"/>
          <a:ext cx="1535021" cy="1535021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20700000">
        <a:off x="1738260" y="509169"/>
        <a:ext cx="861671" cy="861671"/>
      </dsp:txXfrm>
    </dsp:sp>
    <dsp:sp modelId="{0C767954-8654-4634-874C-0540D8BF08B6}">
      <dsp:nvSpPr>
        <dsp:cNvPr id="0" name=""/>
        <dsp:cNvSpPr/>
      </dsp:nvSpPr>
      <dsp:spPr>
        <a:xfrm>
          <a:off x="1608765" y="1439161"/>
          <a:ext cx="2757347" cy="2757347"/>
        </a:xfrm>
        <a:prstGeom prst="circularArrow">
          <a:avLst>
            <a:gd name="adj1" fmla="val 4688"/>
            <a:gd name="adj2" fmla="val 299029"/>
            <a:gd name="adj3" fmla="val 2509289"/>
            <a:gd name="adj4" fmla="val 15876171"/>
            <a:gd name="adj5" fmla="val 5469"/>
          </a:avLst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C8C2BDE-117E-4504-80A9-4ABEDB935DDC}">
      <dsp:nvSpPr>
        <dsp:cNvPr id="0" name=""/>
        <dsp:cNvSpPr/>
      </dsp:nvSpPr>
      <dsp:spPr>
        <a:xfrm>
          <a:off x="246632" y="907885"/>
          <a:ext cx="2003385" cy="20033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EBE90E3-3528-468D-878D-CAC8EF61A283}">
      <dsp:nvSpPr>
        <dsp:cNvPr id="0" name=""/>
        <dsp:cNvSpPr/>
      </dsp:nvSpPr>
      <dsp:spPr>
        <a:xfrm>
          <a:off x="1046518" y="-162541"/>
          <a:ext cx="2160052" cy="2160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6064-ECBD-4008-B2CD-2527AC7DBF02}">
      <dsp:nvSpPr>
        <dsp:cNvPr id="0" name=""/>
        <dsp:cNvSpPr/>
      </dsp:nvSpPr>
      <dsp:spPr>
        <a:xfrm>
          <a:off x="1777427" y="1762509"/>
          <a:ext cx="2154177" cy="2154177"/>
        </a:xfrm>
        <a:prstGeom prst="gear9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2210512" y="2267115"/>
        <a:ext cx="1288007" cy="1107291"/>
      </dsp:txXfrm>
    </dsp:sp>
    <dsp:sp modelId="{90E1A179-F300-4258-A6A9-E509456BAAFD}">
      <dsp:nvSpPr>
        <dsp:cNvPr id="0" name=""/>
        <dsp:cNvSpPr/>
      </dsp:nvSpPr>
      <dsp:spPr>
        <a:xfrm>
          <a:off x="524087" y="1253339"/>
          <a:ext cx="1566674" cy="156667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918502" y="1650138"/>
        <a:ext cx="777844" cy="773076"/>
      </dsp:txXfrm>
    </dsp:sp>
    <dsp:sp modelId="{830CE86B-628A-4DF3-B50E-EEE23C0F1D5E}">
      <dsp:nvSpPr>
        <dsp:cNvPr id="0" name=""/>
        <dsp:cNvSpPr/>
      </dsp:nvSpPr>
      <dsp:spPr>
        <a:xfrm rot="20700000">
          <a:off x="1401585" y="172494"/>
          <a:ext cx="1535021" cy="1535021"/>
        </a:xfrm>
        <a:prstGeom prst="gear6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20700000">
        <a:off x="1738260" y="509169"/>
        <a:ext cx="861671" cy="861671"/>
      </dsp:txXfrm>
    </dsp:sp>
    <dsp:sp modelId="{0C767954-8654-4634-874C-0540D8BF08B6}">
      <dsp:nvSpPr>
        <dsp:cNvPr id="0" name=""/>
        <dsp:cNvSpPr/>
      </dsp:nvSpPr>
      <dsp:spPr>
        <a:xfrm>
          <a:off x="1608765" y="1439161"/>
          <a:ext cx="2757347" cy="2757347"/>
        </a:xfrm>
        <a:prstGeom prst="circularArrow">
          <a:avLst>
            <a:gd name="adj1" fmla="val 4688"/>
            <a:gd name="adj2" fmla="val 299029"/>
            <a:gd name="adj3" fmla="val 2509289"/>
            <a:gd name="adj4" fmla="val 15876171"/>
            <a:gd name="adj5" fmla="val 5469"/>
          </a:avLst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C8C2BDE-117E-4504-80A9-4ABEDB935DDC}">
      <dsp:nvSpPr>
        <dsp:cNvPr id="0" name=""/>
        <dsp:cNvSpPr/>
      </dsp:nvSpPr>
      <dsp:spPr>
        <a:xfrm>
          <a:off x="246632" y="907885"/>
          <a:ext cx="2003385" cy="20033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EBE90E3-3528-468D-878D-CAC8EF61A283}">
      <dsp:nvSpPr>
        <dsp:cNvPr id="0" name=""/>
        <dsp:cNvSpPr/>
      </dsp:nvSpPr>
      <dsp:spPr>
        <a:xfrm>
          <a:off x="1046518" y="-162541"/>
          <a:ext cx="2160052" cy="2160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6064-ECBD-4008-B2CD-2527AC7DBF02}">
      <dsp:nvSpPr>
        <dsp:cNvPr id="0" name=""/>
        <dsp:cNvSpPr/>
      </dsp:nvSpPr>
      <dsp:spPr>
        <a:xfrm>
          <a:off x="1777427" y="1762509"/>
          <a:ext cx="2154177" cy="2154177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2210512" y="2267115"/>
        <a:ext cx="1288007" cy="1107291"/>
      </dsp:txXfrm>
    </dsp:sp>
    <dsp:sp modelId="{90E1A179-F300-4258-A6A9-E509456BAAFD}">
      <dsp:nvSpPr>
        <dsp:cNvPr id="0" name=""/>
        <dsp:cNvSpPr/>
      </dsp:nvSpPr>
      <dsp:spPr>
        <a:xfrm>
          <a:off x="524087" y="1253339"/>
          <a:ext cx="1566674" cy="1566674"/>
        </a:xfrm>
        <a:prstGeom prst="gear6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 </a:t>
          </a:r>
          <a:endParaRPr lang="pt-BR" sz="1600" kern="1200" dirty="0"/>
        </a:p>
      </dsp:txBody>
      <dsp:txXfrm>
        <a:off x="918502" y="1650138"/>
        <a:ext cx="777844" cy="773076"/>
      </dsp:txXfrm>
    </dsp:sp>
    <dsp:sp modelId="{830CE86B-628A-4DF3-B50E-EEE23C0F1D5E}">
      <dsp:nvSpPr>
        <dsp:cNvPr id="0" name=""/>
        <dsp:cNvSpPr/>
      </dsp:nvSpPr>
      <dsp:spPr>
        <a:xfrm rot="20700000">
          <a:off x="1401585" y="172494"/>
          <a:ext cx="1535021" cy="1535021"/>
        </a:xfrm>
        <a:prstGeom prst="gear6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/>
        </a:p>
      </dsp:txBody>
      <dsp:txXfrm rot="-20700000">
        <a:off x="1738260" y="509169"/>
        <a:ext cx="861671" cy="861671"/>
      </dsp:txXfrm>
    </dsp:sp>
    <dsp:sp modelId="{0C767954-8654-4634-874C-0540D8BF08B6}">
      <dsp:nvSpPr>
        <dsp:cNvPr id="0" name=""/>
        <dsp:cNvSpPr/>
      </dsp:nvSpPr>
      <dsp:spPr>
        <a:xfrm>
          <a:off x="1608765" y="1439161"/>
          <a:ext cx="2757347" cy="2757347"/>
        </a:xfrm>
        <a:prstGeom prst="circularArrow">
          <a:avLst>
            <a:gd name="adj1" fmla="val 4688"/>
            <a:gd name="adj2" fmla="val 299029"/>
            <a:gd name="adj3" fmla="val 2509289"/>
            <a:gd name="adj4" fmla="val 15876171"/>
            <a:gd name="adj5" fmla="val 5469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C8C2BDE-117E-4504-80A9-4ABEDB935DDC}">
      <dsp:nvSpPr>
        <dsp:cNvPr id="0" name=""/>
        <dsp:cNvSpPr/>
      </dsp:nvSpPr>
      <dsp:spPr>
        <a:xfrm>
          <a:off x="246632" y="907885"/>
          <a:ext cx="2003385" cy="20033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EBE90E3-3528-468D-878D-CAC8EF61A283}">
      <dsp:nvSpPr>
        <dsp:cNvPr id="0" name=""/>
        <dsp:cNvSpPr/>
      </dsp:nvSpPr>
      <dsp:spPr>
        <a:xfrm>
          <a:off x="1046518" y="-162541"/>
          <a:ext cx="2160052" cy="2160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59B8-8827-4590-AF7F-30D0F1A55E06}">
      <dsp:nvSpPr>
        <dsp:cNvPr id="0" name=""/>
        <dsp:cNvSpPr/>
      </dsp:nvSpPr>
      <dsp:spPr>
        <a:xfrm>
          <a:off x="71367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Planejar</a:t>
          </a:r>
          <a:endParaRPr lang="pt-BR" sz="2600" kern="1200" dirty="0"/>
        </a:p>
      </dsp:txBody>
      <dsp:txXfrm>
        <a:off x="2525810" y="957360"/>
        <a:ext cx="1259840" cy="934720"/>
      </dsp:txXfrm>
    </dsp:sp>
    <dsp:sp modelId="{C00029E0-6032-4773-B943-D31644295486}">
      <dsp:nvSpPr>
        <dsp:cNvPr id="0" name=""/>
        <dsp:cNvSpPr/>
      </dsp:nvSpPr>
      <dsp:spPr>
        <a:xfrm>
          <a:off x="71367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D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Executar</a:t>
          </a:r>
          <a:endParaRPr lang="pt-BR" sz="2600" kern="1200" dirty="0"/>
        </a:p>
      </dsp:txBody>
      <dsp:txXfrm>
        <a:off x="2525810" y="2135920"/>
        <a:ext cx="1259840" cy="934720"/>
      </dsp:txXfrm>
    </dsp:sp>
    <dsp:sp modelId="{777CD9A7-EBA6-4852-B66F-8339C64369CB}">
      <dsp:nvSpPr>
        <dsp:cNvPr id="0" name=""/>
        <dsp:cNvSpPr/>
      </dsp:nvSpPr>
      <dsp:spPr>
        <a:xfrm>
          <a:off x="59906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Checar</a:t>
          </a:r>
          <a:endParaRPr lang="pt-BR" sz="2600" kern="1200" dirty="0"/>
        </a:p>
      </dsp:txBody>
      <dsp:txXfrm>
        <a:off x="940849" y="2135920"/>
        <a:ext cx="1259840" cy="934720"/>
      </dsp:txXfrm>
    </dsp:sp>
    <dsp:sp modelId="{272614FF-5ED2-4628-9F91-D8DAB6CC8454}">
      <dsp:nvSpPr>
        <dsp:cNvPr id="0" name=""/>
        <dsp:cNvSpPr/>
      </dsp:nvSpPr>
      <dsp:spPr>
        <a:xfrm>
          <a:off x="59906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Agir</a:t>
          </a:r>
          <a:endParaRPr lang="pt-BR" sz="2600" kern="1200" dirty="0"/>
        </a:p>
      </dsp:txBody>
      <dsp:txXfrm>
        <a:off x="940849" y="957360"/>
        <a:ext cx="1259840" cy="934720"/>
      </dsp:txXfrm>
    </dsp:sp>
    <dsp:sp modelId="{35F0B3C6-C1B7-4014-BF46-4C288CADB2E7}">
      <dsp:nvSpPr>
        <dsp:cNvPr id="0" name=""/>
        <dsp:cNvSpPr/>
      </dsp:nvSpPr>
      <dsp:spPr>
        <a:xfrm>
          <a:off x="50234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0142C-6F3C-4438-B6DA-B3E557D83B20}">
      <dsp:nvSpPr>
        <dsp:cNvPr id="0" name=""/>
        <dsp:cNvSpPr/>
      </dsp:nvSpPr>
      <dsp:spPr>
        <a:xfrm>
          <a:off x="50234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7F72E-378A-4713-B4B5-869612093260}">
      <dsp:nvSpPr>
        <dsp:cNvPr id="0" name=""/>
        <dsp:cNvSpPr/>
      </dsp:nvSpPr>
      <dsp:spPr>
        <a:xfrm>
          <a:off x="387739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C8448-7F0C-48DB-ABB6-FA54FDB70970}">
      <dsp:nvSpPr>
        <dsp:cNvPr id="0" name=""/>
        <dsp:cNvSpPr/>
      </dsp:nvSpPr>
      <dsp:spPr>
        <a:xfrm>
          <a:off x="38773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E21E0-B2B4-CF49-9527-D8FB020A4DBD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3B959-F28F-B440-A813-8F09786B439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DCCE-14CD-2143-A099-36D59AAC9D88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BF3E-6CE6-704E-9305-3C214DD07A4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BF3E-6CE6-704E-9305-3C214DD07A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BF3E-6CE6-704E-9305-3C214DD07A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3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40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D0030-8044-4B25-8A5B-37D8537A153E}" type="datetime1">
              <a:rPr lang="en-US" smtClean="0">
                <a:solidFill>
                  <a:prstClr val="black"/>
                </a:solidFill>
              </a:rPr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17E8B5-4AAC-7841-90AC-FC0753EAC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9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6DD1-FC6D-4615-8D85-01F969F6DBC1}" type="datetime1">
              <a:rPr lang="en-US" smtClean="0"/>
              <a:t>6/26/2015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04CC-263B-8048-B204-2208A69771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8DD4D-C10D-4FFD-BB6A-455F360A5287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17E8B5-4AAC-7841-90AC-FC0753EAC9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DE21-B5C5-4539-AC88-249981B9320B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1C82-2EC9-144E-B94E-8B80F0989C5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0C58-D2F4-4405-870B-DF393674E6F1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50405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46449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1434135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DB7D05-6D3F-47EF-AE31-B2DC756657B1}" type="datetime1">
              <a:rPr lang="pt-BR" smtClean="0"/>
              <a:t>26/06/2015</a:t>
            </a:fld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336704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ADB7B7-4DD3-4A63-B835-393D357EB95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16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4699-E542-4A2A-AA9D-8E7CCBE67886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04CC-263B-8048-B204-2208A69771AD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/>
          <a:srcRect l="13970" t="8870" r="9140" b="8865"/>
          <a:stretch/>
        </p:blipFill>
        <p:spPr>
          <a:xfrm>
            <a:off x="7199" y="-3600"/>
            <a:ext cx="9136801" cy="6882178"/>
          </a:xfrm>
          <a:prstGeom prst="rect">
            <a:avLst/>
          </a:prstGeom>
        </p:spPr>
      </p:pic>
      <p:pic>
        <p:nvPicPr>
          <p:cNvPr id="10" name="Picture 9" descr="Logo_preta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58" y="14939"/>
            <a:ext cx="2045674" cy="1180355"/>
          </a:xfrm>
          <a:prstGeom prst="rect">
            <a:avLst/>
          </a:prstGeom>
          <a:effectLst/>
        </p:spPr>
      </p:pic>
      <p:sp>
        <p:nvSpPr>
          <p:cNvPr id="11" name="Retângulo 6"/>
          <p:cNvSpPr/>
          <p:nvPr userDrawn="1"/>
        </p:nvSpPr>
        <p:spPr>
          <a:xfrm>
            <a:off x="211659" y="6350001"/>
            <a:ext cx="26670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rPr>
              <a:t>www.institutopublix.com.br</a:t>
            </a:r>
            <a:r>
              <a:rPr lang="pt-BR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 </a:t>
            </a:r>
            <a:endParaRPr lang="pt-BR" sz="160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17359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3" r:id="rId3"/>
    <p:sldLayoutId id="2147483736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olo1simple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650240" y="6346190"/>
            <a:ext cx="10342880" cy="511810"/>
          </a:xfrm>
          <a:prstGeom prst="rect">
            <a:avLst/>
          </a:prstGeom>
        </p:spPr>
      </p:pic>
      <p:pic>
        <p:nvPicPr>
          <p:cNvPr id="6" name="Picture 5" descr="miolo1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046"/>
          <a:stretch/>
        </p:blipFill>
        <p:spPr>
          <a:xfrm>
            <a:off x="0" y="0"/>
            <a:ext cx="9144000" cy="1299882"/>
          </a:xfrm>
          <a:prstGeom prst="rect">
            <a:avLst/>
          </a:prstGeom>
        </p:spPr>
      </p:pic>
      <p:pic>
        <p:nvPicPr>
          <p:cNvPr id="9" name="Picture 8" descr="Logo_pret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90" y="14939"/>
            <a:ext cx="156714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842-ACD8-E64F-A7F0-AB5DFA9EEF1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8" name="Retângulo 6"/>
          <p:cNvSpPr/>
          <p:nvPr userDrawn="1"/>
        </p:nvSpPr>
        <p:spPr>
          <a:xfrm>
            <a:off x="211659" y="6350001"/>
            <a:ext cx="26670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rPr>
              <a:t>www.institutopublix.com.br</a:t>
            </a:r>
            <a:r>
              <a:rPr lang="pt-BR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 </a:t>
            </a:r>
            <a:endParaRPr lang="pt-BR" sz="160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33037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olo1simple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650240" y="6346190"/>
            <a:ext cx="10342880" cy="5118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6564-AB3D-42C2-8F4B-28417F087338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1C82-2EC9-144E-B94E-8B80F0989C5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iolo1simple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650240" y="6346190"/>
            <a:ext cx="10342880" cy="5118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8B891-27FA-477D-A5D8-DDC5A788225E}" type="datetime1">
              <a:rPr lang="en-US" smtClean="0"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CB42-19C5-EF46-8480-AA986FC5819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 descr="Logo_pret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90" y="14939"/>
            <a:ext cx="156714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10" name="Retângulo 6"/>
          <p:cNvSpPr/>
          <p:nvPr userDrawn="1"/>
        </p:nvSpPr>
        <p:spPr>
          <a:xfrm>
            <a:off x="211659" y="6350001"/>
            <a:ext cx="26670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rPr>
              <a:t>www.institutopublix.com.br</a:t>
            </a:r>
            <a:r>
              <a:rPr lang="pt-BR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 </a:t>
            </a:r>
            <a:endParaRPr lang="pt-BR" sz="160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12856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  <p:sldLayoutId id="214748375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olo1simples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650240" y="6346190"/>
            <a:ext cx="10342880" cy="511810"/>
          </a:xfrm>
          <a:prstGeom prst="rect">
            <a:avLst/>
          </a:prstGeom>
        </p:spPr>
      </p:pic>
      <p:pic>
        <p:nvPicPr>
          <p:cNvPr id="6" name="Picture 5" descr="miolo1-0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046"/>
          <a:stretch/>
        </p:blipFill>
        <p:spPr>
          <a:xfrm>
            <a:off x="0" y="0"/>
            <a:ext cx="9144000" cy="1299882"/>
          </a:xfrm>
          <a:prstGeom prst="rect">
            <a:avLst/>
          </a:prstGeom>
        </p:spPr>
      </p:pic>
      <p:pic>
        <p:nvPicPr>
          <p:cNvPr id="9" name="Picture 8" descr="Logo_pret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90" y="14939"/>
            <a:ext cx="156714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842-ACD8-E64F-A7F0-AB5DFA9EE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8" name="Retângulo 6"/>
          <p:cNvSpPr/>
          <p:nvPr userDrawn="1"/>
        </p:nvSpPr>
        <p:spPr>
          <a:xfrm>
            <a:off x="211659" y="6350001"/>
            <a:ext cx="266700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 dirty="0" smtClean="0">
                <a:ln w="18415" cmpd="sng">
                  <a:noFill/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Verdana"/>
                <a:cs typeface="Verdana"/>
              </a:rPr>
              <a:t>www.institutopublix.com.br</a:t>
            </a:r>
            <a:r>
              <a:rPr lang="pt-BR" sz="1600" dirty="0" smtClean="0">
                <a:ln w="18415" cmpd="sng">
                  <a:noFill/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 </a:t>
            </a:r>
            <a:endParaRPr lang="pt-BR" sz="1600" dirty="0">
              <a:ln w="18415" cmpd="sng">
                <a:noFill/>
                <a:prstDash val="solid"/>
              </a:ln>
              <a:solidFill>
                <a:prstClr val="black">
                  <a:lumMod val="50000"/>
                  <a:lumOff val="50000"/>
                </a:prst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22872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4294967295"/>
          </p:nvPr>
        </p:nvSpPr>
        <p:spPr>
          <a:xfrm>
            <a:off x="160262" y="2110245"/>
            <a:ext cx="5514335" cy="1138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4000" b="1" dirty="0">
                <a:solidFill>
                  <a:prstClr val="black">
                    <a:lumMod val="50000"/>
                    <a:lumOff val="50000"/>
                  </a:prstClr>
                </a:solidFill>
                <a:cs typeface="Lucida Bright"/>
              </a:rPr>
              <a:t>Projeto - ITCF</a:t>
            </a:r>
          </a:p>
          <a:p>
            <a:pPr marL="0" lvl="0" indent="0">
              <a:buNone/>
            </a:pPr>
            <a:r>
              <a:rPr lang="pt-BR" sz="2400" dirty="0">
                <a:solidFill>
                  <a:prstClr val="black">
                    <a:lumMod val="50000"/>
                    <a:lumOff val="50000"/>
                  </a:prstClr>
                </a:solidFill>
                <a:cs typeface="Lucida Bright"/>
              </a:rPr>
              <a:t>Índice de Transparência e Cidadania </a:t>
            </a:r>
            <a:r>
              <a:rPr lang="pt-BR" sz="24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Lucida Bright"/>
              </a:rPr>
              <a:t>Fiscal</a:t>
            </a:r>
            <a:endParaRPr lang="pt-BR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Lucida Bright"/>
            </a:endParaRPr>
          </a:p>
          <a:p>
            <a:pPr marL="0" indent="0">
              <a:buNone/>
            </a:pPr>
            <a:endParaRPr lang="pt-BR" sz="4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Lucida Bright"/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Lucida Bright"/>
              </a:rPr>
              <a:t>Manual e r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Lucida Bright"/>
              </a:rPr>
              <a:t>esultados da aplicação-piloto </a:t>
            </a: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Lucida Brigh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04CC-263B-8048-B204-2208A69771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Metodologia de Apuração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97754" y="2362348"/>
            <a:ext cx="1177417" cy="1671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57766" y="4027881"/>
            <a:ext cx="15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Manual de Apuração do ITCF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1228" t="2674" r="11138" b="5940"/>
          <a:stretch/>
        </p:blipFill>
        <p:spPr>
          <a:xfrm>
            <a:off x="5916927" y="2101086"/>
            <a:ext cx="2771349" cy="18976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844" y="2601869"/>
            <a:ext cx="2574408" cy="1192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2832570" y="3889381"/>
            <a:ext cx="215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Apuração ITCF, por UF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380434" y="4166380"/>
            <a:ext cx="201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Resultados nacionais e por unidade federada</a:t>
            </a:r>
            <a:endParaRPr lang="pt-BR" sz="1200" dirty="0"/>
          </a:p>
        </p:txBody>
      </p:sp>
      <p:sp>
        <p:nvSpPr>
          <p:cNvPr id="11" name="Seta para a direita 10"/>
          <p:cNvSpPr/>
          <p:nvPr/>
        </p:nvSpPr>
        <p:spPr>
          <a:xfrm>
            <a:off x="2087395" y="2982266"/>
            <a:ext cx="309225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5395476" y="2965885"/>
            <a:ext cx="309225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49289" y="5024900"/>
            <a:ext cx="351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6"/>
                </a:solidFill>
              </a:rPr>
              <a:t>Apuração metódica </a:t>
            </a:r>
            <a:r>
              <a:rPr lang="pt-BR" sz="1600" dirty="0">
                <a:solidFill>
                  <a:schemeClr val="accent6"/>
                </a:solidFill>
              </a:rPr>
              <a:t>conforme manual. Toda e qualquer variação n</a:t>
            </a:r>
            <a:r>
              <a:rPr lang="pt-BR" sz="1600" dirty="0" smtClean="0">
                <a:solidFill>
                  <a:schemeClr val="accent6"/>
                </a:solidFill>
              </a:rPr>
              <a:t>o </a:t>
            </a:r>
            <a:r>
              <a:rPr lang="pt-BR" sz="1600" dirty="0">
                <a:solidFill>
                  <a:schemeClr val="accent6"/>
                </a:solidFill>
              </a:rPr>
              <a:t>formato de disponibilização solicitado não </a:t>
            </a:r>
            <a:r>
              <a:rPr lang="pt-BR" sz="1600" dirty="0" smtClean="0">
                <a:solidFill>
                  <a:schemeClr val="accent6"/>
                </a:solidFill>
              </a:rPr>
              <a:t>foi considerado </a:t>
            </a:r>
            <a:r>
              <a:rPr lang="pt-BR" sz="1600" dirty="0">
                <a:solidFill>
                  <a:schemeClr val="accent6"/>
                </a:solidFill>
              </a:rPr>
              <a:t>para fins de </a:t>
            </a:r>
            <a:r>
              <a:rPr lang="pt-BR" sz="1600" dirty="0" smtClean="0">
                <a:solidFill>
                  <a:schemeClr val="accent6"/>
                </a:solidFill>
              </a:rPr>
              <a:t>pontuação</a:t>
            </a:r>
            <a:endParaRPr lang="pt-BR" sz="1600" dirty="0">
              <a:solidFill>
                <a:schemeClr val="accent6"/>
              </a:solidFill>
            </a:endParaRPr>
          </a:p>
        </p:txBody>
      </p:sp>
      <p:cxnSp>
        <p:nvCxnSpPr>
          <p:cNvPr id="13" name="Conector em curva 12"/>
          <p:cNvCxnSpPr>
            <a:stCxn id="6" idx="2"/>
            <a:endCxn id="9" idx="2"/>
          </p:cNvCxnSpPr>
          <p:nvPr/>
        </p:nvCxnSpPr>
        <p:spPr>
          <a:xfrm rot="5400000" flipH="1" flipV="1">
            <a:off x="2450222" y="3030416"/>
            <a:ext cx="323166" cy="2595093"/>
          </a:xfrm>
          <a:prstGeom prst="curvedConnector3">
            <a:avLst>
              <a:gd name="adj1" fmla="val -157196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em curva 16"/>
          <p:cNvCxnSpPr>
            <a:stCxn id="8" idx="0"/>
            <a:endCxn id="7" idx="0"/>
          </p:cNvCxnSpPr>
          <p:nvPr/>
        </p:nvCxnSpPr>
        <p:spPr>
          <a:xfrm rot="5400000" flipH="1" flipV="1">
            <a:off x="5348934" y="648201"/>
            <a:ext cx="500783" cy="3406554"/>
          </a:xfrm>
          <a:prstGeom prst="curvedConnector3">
            <a:avLst>
              <a:gd name="adj1" fmla="val 181153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470585" y="863600"/>
            <a:ext cx="292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accent6"/>
                </a:solidFill>
              </a:rPr>
              <a:t>Análise de resultados por categoria, métricas estatísticas e análise qualitativa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Metodologia de Apuração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22642"/>
            <a:ext cx="3771901" cy="2876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728662" y="4698791"/>
            <a:ext cx="322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Planilha individual de cada unidade federada</a:t>
            </a:r>
            <a:endParaRPr lang="pt-BR" sz="1400" dirty="0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4572000" y="1023157"/>
            <a:ext cx="4280452" cy="4414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Verificação dos links encaminhados item a item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Identificação das informações solicitadas no ITCF nos sites das Secretarias de Fazenda e nos Portais de Transparência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Registro de evidências para pontuação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Após a apuração dos eixos 1 a 4, conforme mencionado, fez-se a </a:t>
            </a:r>
            <a:r>
              <a:rPr lang="pt-BR" sz="2000" dirty="0"/>
              <a:t>a</a:t>
            </a:r>
            <a:r>
              <a:rPr lang="pt-BR" sz="2000" dirty="0" smtClean="0"/>
              <a:t>puração </a:t>
            </a:r>
            <a:r>
              <a:rPr lang="pt-BR" sz="2000" dirty="0"/>
              <a:t>do Eixo 5</a:t>
            </a:r>
          </a:p>
        </p:txBody>
      </p:sp>
    </p:spTree>
    <p:extLst>
      <p:ext uri="{BB962C8B-B14F-4D97-AF65-F5344CB8AC3E}">
        <p14:creationId xmlns:p14="http://schemas.microsoft.com/office/powerpoint/2010/main" val="1847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Metodologia de Apuração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850" y="1110915"/>
            <a:ext cx="841374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Eixo 5: Dados abertos</a:t>
            </a:r>
            <a:endParaRPr lang="pt-BR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 smtClean="0"/>
              <a:t>Verificação/download de cada série exigida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/>
              <a:t>Eixo 5: Acessibilidade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Padrão WCAG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 smtClean="0"/>
              <a:t>Utilização </a:t>
            </a:r>
            <a:r>
              <a:rPr lang="pt-BR" sz="1600" dirty="0"/>
              <a:t>de ferramenta </a:t>
            </a:r>
            <a:r>
              <a:rPr lang="pt-BR" sz="1600" dirty="0" smtClean="0"/>
              <a:t>http</a:t>
            </a:r>
            <a:r>
              <a:rPr lang="pt-BR" sz="1600" dirty="0"/>
              <a:t>://www.cynthiasays.com</a:t>
            </a:r>
            <a:r>
              <a:rPr lang="pt-BR" sz="1600" dirty="0" smtClean="0"/>
              <a:t>/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Eixo </a:t>
            </a:r>
            <a:r>
              <a:rPr lang="pt-BR" dirty="0"/>
              <a:t>5: Usabilidade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Padrão e-PWG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Verificação item a item dos sites da Secretaria da Fazenda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24" y="3601133"/>
            <a:ext cx="1868364" cy="728662"/>
          </a:xfrm>
          <a:prstGeom prst="rect">
            <a:avLst/>
          </a:prstGeom>
        </p:spPr>
      </p:pic>
      <p:sp>
        <p:nvSpPr>
          <p:cNvPr id="9" name="Chave direita 8"/>
          <p:cNvSpPr/>
          <p:nvPr/>
        </p:nvSpPr>
        <p:spPr>
          <a:xfrm>
            <a:off x="3021188" y="3293952"/>
            <a:ext cx="374580" cy="1343025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530445" y="3079530"/>
            <a:ext cx="5207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6"/>
                </a:solidFill>
              </a:rPr>
              <a:t>Ferramenta automática e de revisão direta que realiza pesquisa no código da página emitindo relatórios, nos quais indica erros de acessibilidade segundo padrão definido. Não é capaz, contudo, de identificar todas as nuances da acessibilidade. Faz-se necessária a avaliação manual para ajudar </a:t>
            </a:r>
            <a:r>
              <a:rPr lang="pt-BR" sz="1600" dirty="0" smtClean="0">
                <a:solidFill>
                  <a:schemeClr val="accent6"/>
                </a:solidFill>
              </a:rPr>
              <a:t>na avaliação da </a:t>
            </a:r>
            <a:r>
              <a:rPr lang="pt-BR" sz="1600" dirty="0">
                <a:solidFill>
                  <a:schemeClr val="accent6"/>
                </a:solidFill>
              </a:rPr>
              <a:t>clareza da linguagem e </a:t>
            </a:r>
            <a:r>
              <a:rPr lang="pt-BR" sz="1600" dirty="0" smtClean="0">
                <a:solidFill>
                  <a:schemeClr val="accent6"/>
                </a:solidFill>
              </a:rPr>
              <a:t>da </a:t>
            </a:r>
            <a:r>
              <a:rPr lang="pt-BR" sz="1600" dirty="0">
                <a:solidFill>
                  <a:schemeClr val="accent6"/>
                </a:solidFill>
              </a:rPr>
              <a:t>facilidade </a:t>
            </a:r>
            <a:r>
              <a:rPr lang="pt-BR" sz="1600" dirty="0" smtClean="0">
                <a:solidFill>
                  <a:schemeClr val="accent6"/>
                </a:solidFill>
              </a:rPr>
              <a:t>de navegação</a:t>
            </a:r>
            <a:endParaRPr lang="pt-B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Direcionadores para o trabalho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6" name="Conector de seta reta 5"/>
          <p:cNvCxnSpPr>
            <a:stCxn id="8" idx="3"/>
            <a:endCxn id="9" idx="1"/>
          </p:cNvCxnSpPr>
          <p:nvPr/>
        </p:nvCxnSpPr>
        <p:spPr>
          <a:xfrm>
            <a:off x="1651000" y="3713968"/>
            <a:ext cx="5737087" cy="74654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850" y="3513913"/>
            <a:ext cx="132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ITCF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88087" y="3280790"/>
            <a:ext cx="1542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Próximos ciclos do ITCF</a:t>
            </a:r>
            <a:endParaRPr lang="pt-BR" sz="2000" dirty="0"/>
          </a:p>
        </p:txBody>
      </p:sp>
      <p:sp>
        <p:nvSpPr>
          <p:cNvPr id="14" name="Pentágono 13"/>
          <p:cNvSpPr/>
          <p:nvPr/>
        </p:nvSpPr>
        <p:spPr>
          <a:xfrm>
            <a:off x="2991034" y="3286117"/>
            <a:ext cx="342900" cy="903188"/>
          </a:xfrm>
          <a:prstGeom prst="homePlate">
            <a:avLst>
              <a:gd name="adj" fmla="val 10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entágono 14"/>
          <p:cNvSpPr/>
          <p:nvPr/>
        </p:nvSpPr>
        <p:spPr>
          <a:xfrm>
            <a:off x="4456718" y="3318611"/>
            <a:ext cx="342900" cy="903188"/>
          </a:xfrm>
          <a:prstGeom prst="homePlate">
            <a:avLst>
              <a:gd name="adj" fmla="val 10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entágono 15"/>
          <p:cNvSpPr/>
          <p:nvPr/>
        </p:nvSpPr>
        <p:spPr>
          <a:xfrm>
            <a:off x="5922402" y="3318611"/>
            <a:ext cx="342900" cy="903188"/>
          </a:xfrm>
          <a:prstGeom prst="homePlate">
            <a:avLst>
              <a:gd name="adj" fmla="val 10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576258" y="2622880"/>
            <a:ext cx="11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Diagnóstico do ITCF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70492" y="2622879"/>
            <a:ext cx="11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Manual de Apuração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507626" y="2622880"/>
            <a:ext cx="11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Apuração Piloto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0" y="3947658"/>
            <a:ext cx="2014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/>
                </a:solidFill>
              </a:rPr>
              <a:t>Índice já elaborado, aprovado e validado exaustivamente</a:t>
            </a:r>
            <a:endParaRPr lang="pt-BR" sz="1400" dirty="0">
              <a:solidFill>
                <a:schemeClr val="accent6"/>
              </a:solidFill>
            </a:endParaRPr>
          </a:p>
        </p:txBody>
      </p:sp>
      <p:cxnSp>
        <p:nvCxnSpPr>
          <p:cNvPr id="30" name="Conector em curva 29"/>
          <p:cNvCxnSpPr>
            <a:stCxn id="22" idx="0"/>
            <a:endCxn id="23" idx="0"/>
          </p:cNvCxnSpPr>
          <p:nvPr/>
        </p:nvCxnSpPr>
        <p:spPr>
          <a:xfrm rot="5400000" flipH="1" flipV="1">
            <a:off x="3809601" y="1975763"/>
            <a:ext cx="1" cy="1294234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2070016" y="1301811"/>
            <a:ext cx="3463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/>
                </a:solidFill>
              </a:rPr>
              <a:t>Não realizar mudanças significativas no ITCF, uma vez que foi objeto de discussão e validação (essencialmente no que diz respeito a criação de escalas)</a:t>
            </a:r>
            <a:endParaRPr lang="pt-BR" sz="1400" dirty="0">
              <a:solidFill>
                <a:schemeClr val="accent6"/>
              </a:solidFill>
            </a:endParaRPr>
          </a:p>
        </p:txBody>
      </p:sp>
      <p:cxnSp>
        <p:nvCxnSpPr>
          <p:cNvPr id="43" name="Conector em curva 42"/>
          <p:cNvCxnSpPr>
            <a:stCxn id="15" idx="2"/>
            <a:endCxn id="16" idx="2"/>
          </p:cNvCxnSpPr>
          <p:nvPr/>
        </p:nvCxnSpPr>
        <p:spPr>
          <a:xfrm rot="16200000" flipH="1">
            <a:off x="5189560" y="3488957"/>
            <a:ext cx="12700" cy="1465684"/>
          </a:xfrm>
          <a:prstGeom prst="curvedConnector3">
            <a:avLst>
              <a:gd name="adj1" fmla="val 370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4188549" y="4728112"/>
            <a:ext cx="20147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/>
                </a:solidFill>
              </a:rPr>
              <a:t>Aplicação rigorosa das definições do Manual. O Instituto </a:t>
            </a:r>
            <a:r>
              <a:rPr lang="pt-BR" sz="1400" dirty="0" err="1" smtClean="0">
                <a:solidFill>
                  <a:schemeClr val="accent6"/>
                </a:solidFill>
              </a:rPr>
              <a:t>Publix</a:t>
            </a:r>
            <a:r>
              <a:rPr lang="pt-BR" sz="1400" dirty="0" smtClean="0">
                <a:solidFill>
                  <a:schemeClr val="accent6"/>
                </a:solidFill>
              </a:rPr>
              <a:t> foi orientado a fazer uma aplicação literal do ITCF</a:t>
            </a:r>
            <a:endParaRPr lang="pt-BR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9" y="1106222"/>
            <a:ext cx="6706181" cy="464555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5991225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538837" y="2260674"/>
            <a:ext cx="1586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Médias nacionais mais próximas aos mínimos nacionais</a:t>
            </a:r>
            <a:endParaRPr lang="pt-BR" sz="1200" dirty="0">
              <a:solidFill>
                <a:schemeClr val="accent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69290" y="4335209"/>
            <a:ext cx="2009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200" dirty="0" smtClean="0">
                <a:solidFill>
                  <a:schemeClr val="accent6"/>
                </a:solidFill>
              </a:rPr>
              <a:t>Apesar de </a:t>
            </a:r>
            <a:r>
              <a:rPr lang="pt-BR" sz="1200" dirty="0">
                <a:solidFill>
                  <a:schemeClr val="accent6"/>
                </a:solidFill>
              </a:rPr>
              <a:t>algumas unidades federadas terem um bom desempenho, </a:t>
            </a:r>
            <a:r>
              <a:rPr lang="pt-BR" sz="1200" dirty="0" smtClean="0">
                <a:solidFill>
                  <a:schemeClr val="accent6"/>
                </a:solidFill>
              </a:rPr>
              <a:t>via </a:t>
            </a:r>
            <a:r>
              <a:rPr lang="pt-BR" sz="1200" dirty="0">
                <a:solidFill>
                  <a:schemeClr val="accent6"/>
                </a:solidFill>
              </a:rPr>
              <a:t>de regra as pontuações são </a:t>
            </a:r>
            <a:r>
              <a:rPr lang="pt-BR" sz="1200" dirty="0" smtClean="0">
                <a:solidFill>
                  <a:schemeClr val="accent6"/>
                </a:solidFill>
              </a:rPr>
              <a:t>mais próximas ao mínimo nacional</a:t>
            </a:r>
            <a:endParaRPr lang="pt-BR" sz="1200" dirty="0">
              <a:solidFill>
                <a:schemeClr val="accent6"/>
              </a:solidFill>
            </a:endParaRPr>
          </a:p>
        </p:txBody>
      </p:sp>
      <p:cxnSp>
        <p:nvCxnSpPr>
          <p:cNvPr id="16" name="Conector em curva 15"/>
          <p:cNvCxnSpPr>
            <a:endCxn id="4" idx="3"/>
          </p:cNvCxnSpPr>
          <p:nvPr/>
        </p:nvCxnSpPr>
        <p:spPr>
          <a:xfrm rot="10800000">
            <a:off x="2125352" y="2583840"/>
            <a:ext cx="2174328" cy="8086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6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5991225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147240"/>
              </p:ext>
            </p:extLst>
          </p:nvPr>
        </p:nvGraphicFramePr>
        <p:xfrm>
          <a:off x="1143000" y="1571924"/>
          <a:ext cx="6858000" cy="3346542"/>
        </p:xfrm>
        <a:graphic>
          <a:graphicData uri="http://schemas.openxmlformats.org/drawingml/2006/table">
            <a:tbl>
              <a:tblPr firstRow="1" firstCol="1" bandRow="1"/>
              <a:tblGrid>
                <a:gridCol w="1828343"/>
                <a:gridCol w="571958"/>
                <a:gridCol w="1031443"/>
                <a:gridCol w="855878"/>
                <a:gridCol w="857250"/>
                <a:gridCol w="855878"/>
                <a:gridCol w="857250"/>
              </a:tblGrid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 Eixo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 por Eixo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Maior Pont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Menor Pont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1: Receita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2: Despesa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492,33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3: Resultados e Gestão Fazendária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624,33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4: Cidadania Fiscal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664,71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5: Atributos da Informação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 ITCF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96,47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16,46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40,80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22,81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7112000" y="3108624"/>
            <a:ext cx="901700" cy="91440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32400" y="5029303"/>
            <a:ext cx="3006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accent6"/>
                </a:solidFill>
              </a:rPr>
              <a:t>Desvio-padrão maior comparativamente aos demais eixos. Desempenho disperso, espaço para melhoria substancial</a:t>
            </a:r>
            <a:endParaRPr lang="pt-BR" sz="1400" dirty="0">
              <a:solidFill>
                <a:schemeClr val="accent6"/>
              </a:solidFill>
            </a:endParaRPr>
          </a:p>
        </p:txBody>
      </p:sp>
      <p:cxnSp>
        <p:nvCxnSpPr>
          <p:cNvPr id="10" name="Conector em curva 9"/>
          <p:cNvCxnSpPr>
            <a:stCxn id="7" idx="3"/>
            <a:endCxn id="8" idx="3"/>
          </p:cNvCxnSpPr>
          <p:nvPr/>
        </p:nvCxnSpPr>
        <p:spPr>
          <a:xfrm>
            <a:off x="8013700" y="3565824"/>
            <a:ext cx="225425" cy="1940533"/>
          </a:xfrm>
          <a:prstGeom prst="curvedConnector3">
            <a:avLst>
              <a:gd name="adj1" fmla="val 201408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5991225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143000" y="1571924"/>
          <a:ext cx="6858000" cy="3346542"/>
        </p:xfrm>
        <a:graphic>
          <a:graphicData uri="http://schemas.openxmlformats.org/drawingml/2006/table">
            <a:tbl>
              <a:tblPr firstRow="1" firstCol="1" bandRow="1"/>
              <a:tblGrid>
                <a:gridCol w="1828343"/>
                <a:gridCol w="571958"/>
                <a:gridCol w="1031443"/>
                <a:gridCol w="855878"/>
                <a:gridCol w="857250"/>
                <a:gridCol w="855878"/>
                <a:gridCol w="857250"/>
              </a:tblGrid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 Eixo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Pontuação por Eixo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Maior Pont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Menor Pont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Média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 Brasil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1: Receita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500,45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2: Despesa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492,33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3: Resultados e Gestão Fazendária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624,33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4: Cidadania Fiscal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664,71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 5: Atributos da Informação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01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Nota ITCF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96,47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16,46</a:t>
                      </a:r>
                      <a:endParaRPr lang="pt-BR" sz="12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40,80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22,81</a:t>
                      </a:r>
                      <a:endParaRPr lang="pt-BR" sz="12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6273800" y="4020148"/>
            <a:ext cx="1739900" cy="45720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94375" y="5029303"/>
            <a:ext cx="2444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accent6"/>
                </a:solidFill>
              </a:rPr>
              <a:t>O Eixo 5 se apresenta com pontuação concentrada à sua média</a:t>
            </a:r>
            <a:endParaRPr lang="pt-BR" sz="1400" dirty="0">
              <a:solidFill>
                <a:schemeClr val="accent6"/>
              </a:solidFill>
            </a:endParaRPr>
          </a:p>
        </p:txBody>
      </p:sp>
      <p:cxnSp>
        <p:nvCxnSpPr>
          <p:cNvPr id="10" name="Conector em curva 9"/>
          <p:cNvCxnSpPr>
            <a:stCxn id="7" idx="3"/>
            <a:endCxn id="8" idx="3"/>
          </p:cNvCxnSpPr>
          <p:nvPr/>
        </p:nvCxnSpPr>
        <p:spPr>
          <a:xfrm>
            <a:off x="8013700" y="4248748"/>
            <a:ext cx="225425" cy="1149887"/>
          </a:xfrm>
          <a:prstGeom prst="curvedConnector3">
            <a:avLst>
              <a:gd name="adj1" fmla="val 201408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27" y="1682344"/>
            <a:ext cx="5364945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607"/>
            <a:ext cx="9156986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Envio das informações para apuração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23850" y="1110915"/>
            <a:ext cx="8362950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Estados que </a:t>
            </a:r>
            <a:r>
              <a:rPr lang="pt-BR" sz="2000" b="1" dirty="0" smtClean="0"/>
              <a:t>não enviaram </a:t>
            </a:r>
            <a:r>
              <a:rPr lang="pt-BR" sz="2000" dirty="0" smtClean="0"/>
              <a:t>os dados: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AM, TO, RR, 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RN, PB, AL, BA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DF, GO, MS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 smtClean="0"/>
              <a:t>Estados que </a:t>
            </a:r>
            <a:r>
              <a:rPr lang="pt-BR" sz="2000" b="1" dirty="0" smtClean="0"/>
              <a:t>enviaram</a:t>
            </a:r>
            <a:r>
              <a:rPr lang="pt-BR" sz="2000" dirty="0" smtClean="0"/>
              <a:t> os dados: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AC, CE, MA, MT, MG, PA, PR, PE, RJ, RS, RO, SC, SP, SE, PI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Alguns Estados apontaram apenas o endereço geral do site, sem especificar onde as informações estavam disponíveis</a:t>
            </a:r>
            <a:endParaRPr lang="pt-BR" sz="2000" dirty="0"/>
          </a:p>
          <a:p>
            <a:pPr marL="742950" lvl="1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897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23850" y="1856823"/>
            <a:ext cx="8528602" cy="663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O ITCF (características)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O Manual de Apuração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Metodologia de apuração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Resultados da apuração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Limitações do </a:t>
            </a:r>
            <a:r>
              <a:rPr lang="pt-BR" sz="1600" dirty="0" smtClean="0"/>
              <a:t>trabalho </a:t>
            </a:r>
            <a:r>
              <a:rPr lang="pt-BR" sz="1600" dirty="0"/>
              <a:t>d</a:t>
            </a:r>
            <a:r>
              <a:rPr lang="pt-BR" sz="1600" dirty="0" smtClean="0"/>
              <a:t>esenvolvido</a:t>
            </a:r>
            <a:endParaRPr lang="pt-BR" sz="1600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 smtClean="0"/>
              <a:t>Boas </a:t>
            </a:r>
            <a:r>
              <a:rPr lang="pt-BR" sz="1600" dirty="0"/>
              <a:t>p</a:t>
            </a:r>
            <a:r>
              <a:rPr lang="pt-BR" sz="1600" dirty="0" smtClean="0"/>
              <a:t>ráticas</a:t>
            </a:r>
            <a:endParaRPr lang="pt-BR" sz="1600" dirty="0"/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Dificuldades </a:t>
            </a:r>
            <a:r>
              <a:rPr lang="pt-BR" sz="1600" dirty="0" smtClean="0"/>
              <a:t>encontradas</a:t>
            </a:r>
            <a:endParaRPr lang="pt-BR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Sustentabilidade (o PDCA do ITCF)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850" y="993223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cs typeface="Arial"/>
              </a:rPr>
              <a:t>Sumário</a:t>
            </a:r>
            <a:endParaRPr lang="pt-BR" sz="3200" b="1" dirty="0">
              <a:solidFill>
                <a:schemeClr val="bg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Resultados Apuração - Nacional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926078"/>
            <a:ext cx="9156986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Boas práticas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352675" y="1718072"/>
          <a:ext cx="4200525" cy="372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615078" y="1395630"/>
            <a:ext cx="2805022" cy="21236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Bahia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Ceará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Espírito Santo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 smtClean="0"/>
              <a:t>Mato </a:t>
            </a:r>
            <a:r>
              <a:rPr lang="pt-BR" sz="1200" dirty="0"/>
              <a:t>Grosso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Pernambuco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 smtClean="0"/>
              <a:t>Pará</a:t>
            </a: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 smtClean="0"/>
              <a:t>Piauí</a:t>
            </a:r>
            <a:endParaRPr lang="pt-BR" sz="12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Rio de Janeiro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 smtClean="0"/>
              <a:t>São </a:t>
            </a:r>
            <a:r>
              <a:rPr lang="pt-BR" sz="1200" dirty="0"/>
              <a:t>Paulo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/>
              <a:t>Santa Catarina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BR" sz="1200" dirty="0" smtClean="0"/>
              <a:t>Tocantins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5615078" y="806450"/>
            <a:ext cx="270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Unidades Federadas </a:t>
            </a:r>
            <a:r>
              <a:rPr lang="pt-BR" sz="1200" dirty="0" smtClean="0"/>
              <a:t>que demandaram informações e aumentaram seu desempenho no ITCF:</a:t>
            </a:r>
            <a:endParaRPr lang="pt-BR" sz="1200" dirty="0"/>
          </a:p>
        </p:txBody>
      </p:sp>
      <p:cxnSp>
        <p:nvCxnSpPr>
          <p:cNvPr id="8" name="Conector em curva 7"/>
          <p:cNvCxnSpPr>
            <a:stCxn id="5" idx="0"/>
            <a:endCxn id="7" idx="1"/>
          </p:cNvCxnSpPr>
          <p:nvPr/>
        </p:nvCxnSpPr>
        <p:spPr>
          <a:xfrm rot="5400000" flipH="1" flipV="1">
            <a:off x="4739779" y="842774"/>
            <a:ext cx="588456" cy="116214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328981" y="3785302"/>
            <a:ext cx="281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Exemplo de Santa Catarina que disponibilizou </a:t>
            </a:r>
            <a:r>
              <a:rPr lang="pt-BR" sz="1200" dirty="0"/>
              <a:t>l</a:t>
            </a:r>
            <a:r>
              <a:rPr lang="pt-BR" sz="1200" dirty="0" smtClean="0"/>
              <a:t>inks a site externo, após recomendação do Publix</a:t>
            </a:r>
            <a:endParaRPr lang="pt-BR" sz="1200" dirty="0"/>
          </a:p>
        </p:txBody>
      </p:sp>
      <p:cxnSp>
        <p:nvCxnSpPr>
          <p:cNvPr id="10" name="Conector em curva 9"/>
          <p:cNvCxnSpPr>
            <a:endCxn id="9" idx="0"/>
          </p:cNvCxnSpPr>
          <p:nvPr/>
        </p:nvCxnSpPr>
        <p:spPr>
          <a:xfrm>
            <a:off x="6553201" y="3352800"/>
            <a:ext cx="1183290" cy="43250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256338" y="5327124"/>
            <a:ext cx="2887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Rio de Janeiro, São Paulo, Santa Catarina e </a:t>
            </a:r>
            <a:r>
              <a:rPr lang="pt-BR" sz="1200" dirty="0" smtClean="0"/>
              <a:t>Pernambuco são exemplos neste tema. Pernambuco, inclusive, </a:t>
            </a:r>
            <a:r>
              <a:rPr lang="pt-BR" sz="1200" dirty="0"/>
              <a:t>implementou o banner “Transparência e Cidadania Fiscal”</a:t>
            </a:r>
          </a:p>
          <a:p>
            <a:r>
              <a:rPr lang="pt-BR" sz="1200" dirty="0" smtClean="0"/>
              <a:t>no site </a:t>
            </a:r>
            <a:r>
              <a:rPr lang="pt-BR" sz="1200" dirty="0"/>
              <a:t>da </a:t>
            </a:r>
            <a:r>
              <a:rPr lang="pt-BR" sz="1200" dirty="0" smtClean="0"/>
              <a:t>SEFAZ/PE</a:t>
            </a:r>
            <a:endParaRPr lang="pt-BR" sz="1200" dirty="0"/>
          </a:p>
        </p:txBody>
      </p:sp>
      <p:cxnSp>
        <p:nvCxnSpPr>
          <p:cNvPr id="12" name="Conector em curva 11"/>
          <p:cNvCxnSpPr>
            <a:endCxn id="11" idx="1"/>
          </p:cNvCxnSpPr>
          <p:nvPr/>
        </p:nvCxnSpPr>
        <p:spPr>
          <a:xfrm>
            <a:off x="5492495" y="5441554"/>
            <a:ext cx="763843" cy="39340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10871" y="5327124"/>
            <a:ext cx="2493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Rio de Janeiro foi um dos principais destaques no tema </a:t>
            </a:r>
            <a:r>
              <a:rPr lang="pt-BR" sz="1200" b="1" dirty="0"/>
              <a:t>dados abertos</a:t>
            </a:r>
            <a:r>
              <a:rPr lang="pt-BR" sz="1200" dirty="0"/>
              <a:t>, viabilizando praticamente toda sua informação </a:t>
            </a:r>
            <a:r>
              <a:rPr lang="pt-BR" sz="1200" dirty="0" smtClean="0"/>
              <a:t>nesse formato durante o período de ratificação</a:t>
            </a:r>
            <a:endParaRPr lang="pt-BR" sz="1200" dirty="0"/>
          </a:p>
        </p:txBody>
      </p:sp>
      <p:cxnSp>
        <p:nvCxnSpPr>
          <p:cNvPr id="14" name="Conector em curva 13"/>
          <p:cNvCxnSpPr>
            <a:endCxn id="13" idx="3"/>
          </p:cNvCxnSpPr>
          <p:nvPr/>
        </p:nvCxnSpPr>
        <p:spPr>
          <a:xfrm rot="10800000" flipV="1">
            <a:off x="2604834" y="5441554"/>
            <a:ext cx="1167067" cy="393402"/>
          </a:xfrm>
          <a:prstGeom prst="curvedConnector3">
            <a:avLst>
              <a:gd name="adj1" fmla="val -5498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323850" y="2041960"/>
            <a:ext cx="2280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Foram destaques quanto </a:t>
            </a:r>
            <a:r>
              <a:rPr lang="pt-BR" sz="1200" dirty="0" smtClean="0"/>
              <a:t>à </a:t>
            </a:r>
            <a:r>
              <a:rPr lang="pt-BR" sz="1200" dirty="0"/>
              <a:t>apresentação de seus portais de </a:t>
            </a:r>
            <a:r>
              <a:rPr lang="pt-BR" sz="1200" dirty="0" smtClean="0"/>
              <a:t>transparência: Amapá</a:t>
            </a:r>
            <a:r>
              <a:rPr lang="pt-BR" sz="1200" dirty="0"/>
              <a:t>, Alagoas, Distrito Federal, Espirito </a:t>
            </a:r>
            <a:r>
              <a:rPr lang="pt-BR" sz="1200" dirty="0" smtClean="0"/>
              <a:t>Santo </a:t>
            </a:r>
            <a:r>
              <a:rPr lang="pt-BR" sz="1200" dirty="0"/>
              <a:t>e </a:t>
            </a:r>
            <a:r>
              <a:rPr lang="pt-BR" sz="1200" dirty="0" smtClean="0"/>
              <a:t>Maranhão</a:t>
            </a:r>
            <a:endParaRPr lang="pt-BR" sz="1200" dirty="0"/>
          </a:p>
        </p:txBody>
      </p:sp>
      <p:cxnSp>
        <p:nvCxnSpPr>
          <p:cNvPr id="16" name="Conector em curva 15"/>
          <p:cNvCxnSpPr/>
          <p:nvPr/>
        </p:nvCxnSpPr>
        <p:spPr>
          <a:xfrm rot="10800000">
            <a:off x="736601" y="3057623"/>
            <a:ext cx="1766636" cy="370658"/>
          </a:xfrm>
          <a:prstGeom prst="curvedConnector3">
            <a:avLst>
              <a:gd name="adj1" fmla="val 109667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Dificuldades Encontradas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5" name="Grupo 64"/>
          <p:cNvGrpSpPr/>
          <p:nvPr/>
        </p:nvGrpSpPr>
        <p:grpSpPr>
          <a:xfrm>
            <a:off x="2606677" y="1525511"/>
            <a:ext cx="3946523" cy="3916687"/>
            <a:chOff x="2222499" y="1545229"/>
            <a:chExt cx="3946523" cy="3916687"/>
          </a:xfrm>
        </p:grpSpPr>
        <p:graphicFrame>
          <p:nvGraphicFramePr>
            <p:cNvPr id="61" name="Diagrama 60"/>
            <p:cNvGraphicFramePr/>
            <p:nvPr>
              <p:extLst>
                <p:ext uri="{D42A27DB-BD31-4B8C-83A1-F6EECF244321}">
                  <p14:modId xmlns:p14="http://schemas.microsoft.com/office/powerpoint/2010/main" val="581901764"/>
                </p:ext>
              </p:extLst>
            </p:nvPr>
          </p:nvGraphicFramePr>
          <p:xfrm>
            <a:off x="2222499" y="1545229"/>
            <a:ext cx="3946523" cy="3916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2" name="CaixaDeTexto 61"/>
            <p:cNvSpPr txBox="1"/>
            <p:nvPr/>
          </p:nvSpPr>
          <p:spPr>
            <a:xfrm>
              <a:off x="4241800" y="4124261"/>
              <a:ext cx="1630969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Apresentação de dados</a:t>
              </a:r>
              <a:endParaRPr lang="pt-BR" sz="1500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2834219" y="3341413"/>
              <a:ext cx="1407581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Compreensão de critérios</a:t>
              </a:r>
              <a:endParaRPr lang="pt-BR" sz="1500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3679837" y="2209237"/>
              <a:ext cx="1377447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Interpretação do Manual</a:t>
              </a:r>
              <a:endParaRPr lang="pt-BR" sz="1500" dirty="0"/>
            </a:p>
          </p:txBody>
        </p:sp>
      </p:grpSp>
      <p:sp>
        <p:nvSpPr>
          <p:cNvPr id="79" name="CaixaDeTexto 78"/>
          <p:cNvSpPr txBox="1"/>
          <p:nvPr/>
        </p:nvSpPr>
        <p:spPr>
          <a:xfrm>
            <a:off x="2429149" y="5541469"/>
            <a:ext cx="21307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Baixa frequência de UF com informações em conformidade</a:t>
            </a:r>
            <a:endParaRPr lang="pt-BR" sz="1200" dirty="0">
              <a:solidFill>
                <a:schemeClr val="accent6"/>
              </a:solidFill>
            </a:endParaRPr>
          </a:p>
        </p:txBody>
      </p:sp>
      <p:cxnSp>
        <p:nvCxnSpPr>
          <p:cNvPr id="81" name="Conector em curva 80"/>
          <p:cNvCxnSpPr>
            <a:stCxn id="62" idx="1"/>
            <a:endCxn id="79" idx="0"/>
          </p:cNvCxnSpPr>
          <p:nvPr/>
        </p:nvCxnSpPr>
        <p:spPr>
          <a:xfrm rot="10800000" flipV="1">
            <a:off x="3494514" y="4381541"/>
            <a:ext cx="1131464" cy="11599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1338910" y="4499840"/>
            <a:ext cx="17077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Orientação necessária por parte da consultoria</a:t>
            </a:r>
            <a:endParaRPr lang="pt-BR" sz="1200" dirty="0">
              <a:solidFill>
                <a:schemeClr val="accent6"/>
              </a:solidFill>
            </a:endParaRPr>
          </a:p>
        </p:txBody>
      </p:sp>
      <p:cxnSp>
        <p:nvCxnSpPr>
          <p:cNvPr id="83" name="Conector em curva 82"/>
          <p:cNvCxnSpPr>
            <a:stCxn id="63" idx="2"/>
            <a:endCxn id="82" idx="3"/>
          </p:cNvCxnSpPr>
          <p:nvPr/>
        </p:nvCxnSpPr>
        <p:spPr>
          <a:xfrm rot="5400000">
            <a:off x="3056954" y="3865439"/>
            <a:ext cx="854980" cy="87548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5538302" y="1104412"/>
            <a:ext cx="12085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/>
                </a:solidFill>
              </a:rPr>
              <a:t>Redistribuição de pontuação</a:t>
            </a:r>
            <a:endParaRPr lang="pt-BR" sz="1200" dirty="0">
              <a:solidFill>
                <a:schemeClr val="accent6"/>
              </a:solidFill>
            </a:endParaRPr>
          </a:p>
        </p:txBody>
      </p:sp>
      <p:cxnSp>
        <p:nvCxnSpPr>
          <p:cNvPr id="90" name="Conector em curva 89"/>
          <p:cNvCxnSpPr>
            <a:stCxn id="64" idx="0"/>
            <a:endCxn id="88" idx="1"/>
          </p:cNvCxnSpPr>
          <p:nvPr/>
        </p:nvCxnSpPr>
        <p:spPr>
          <a:xfrm rot="5400000" flipH="1" flipV="1">
            <a:off x="4718383" y="1369601"/>
            <a:ext cx="854274" cy="7855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Dificuldades Encontradas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65" name="Grupo 64"/>
          <p:cNvGrpSpPr/>
          <p:nvPr/>
        </p:nvGrpSpPr>
        <p:grpSpPr>
          <a:xfrm>
            <a:off x="0" y="2439663"/>
            <a:ext cx="3946523" cy="3916687"/>
            <a:chOff x="2222499" y="1545229"/>
            <a:chExt cx="3946523" cy="3916687"/>
          </a:xfrm>
        </p:grpSpPr>
        <p:graphicFrame>
          <p:nvGraphicFramePr>
            <p:cNvPr id="61" name="Diagrama 60"/>
            <p:cNvGraphicFramePr/>
            <p:nvPr>
              <p:extLst>
                <p:ext uri="{D42A27DB-BD31-4B8C-83A1-F6EECF244321}">
                  <p14:modId xmlns:p14="http://schemas.microsoft.com/office/powerpoint/2010/main" val="3575206241"/>
                </p:ext>
              </p:extLst>
            </p:nvPr>
          </p:nvGraphicFramePr>
          <p:xfrm>
            <a:off x="2222499" y="1545229"/>
            <a:ext cx="3946523" cy="3916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4" name="CaixaDeTexto 63"/>
            <p:cNvSpPr txBox="1"/>
            <p:nvPr/>
          </p:nvSpPr>
          <p:spPr>
            <a:xfrm>
              <a:off x="3679837" y="2209237"/>
              <a:ext cx="1377447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Interpretação do Manual</a:t>
              </a:r>
              <a:endParaRPr lang="pt-BR" sz="1500" dirty="0"/>
            </a:p>
          </p:txBody>
        </p:sp>
      </p:grpSp>
      <p:sp>
        <p:nvSpPr>
          <p:cNvPr id="71" name="Retângulo 70"/>
          <p:cNvSpPr/>
          <p:nvPr/>
        </p:nvSpPr>
        <p:spPr>
          <a:xfrm>
            <a:off x="3272176" y="3136612"/>
            <a:ext cx="4601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05: programas de anistia e remissões (aplicabilidade)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924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Dificuldades Encontradas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5" name="Grupo 64"/>
          <p:cNvGrpSpPr/>
          <p:nvPr/>
        </p:nvGrpSpPr>
        <p:grpSpPr>
          <a:xfrm>
            <a:off x="617424" y="1358198"/>
            <a:ext cx="3946523" cy="3916687"/>
            <a:chOff x="2222499" y="1545229"/>
            <a:chExt cx="3946523" cy="3916687"/>
          </a:xfrm>
        </p:grpSpPr>
        <p:graphicFrame>
          <p:nvGraphicFramePr>
            <p:cNvPr id="61" name="Diagrama 60"/>
            <p:cNvGraphicFramePr/>
            <p:nvPr>
              <p:extLst>
                <p:ext uri="{D42A27DB-BD31-4B8C-83A1-F6EECF244321}">
                  <p14:modId xmlns:p14="http://schemas.microsoft.com/office/powerpoint/2010/main" val="2815993908"/>
                </p:ext>
              </p:extLst>
            </p:nvPr>
          </p:nvGraphicFramePr>
          <p:xfrm>
            <a:off x="2222499" y="1545229"/>
            <a:ext cx="3946523" cy="3916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3" name="CaixaDeTexto 62"/>
            <p:cNvSpPr txBox="1"/>
            <p:nvPr/>
          </p:nvSpPr>
          <p:spPr>
            <a:xfrm>
              <a:off x="2834219" y="3341413"/>
              <a:ext cx="1407581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Compreensão de critérios</a:t>
              </a:r>
              <a:endParaRPr lang="pt-BR" sz="1500" dirty="0"/>
            </a:p>
          </p:txBody>
        </p:sp>
      </p:grpSp>
      <p:sp>
        <p:nvSpPr>
          <p:cNvPr id="66" name="Retângulo 65"/>
          <p:cNvSpPr/>
          <p:nvPr/>
        </p:nvSpPr>
        <p:spPr>
          <a:xfrm>
            <a:off x="2997720" y="2681224"/>
            <a:ext cx="5066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01: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valores detalhados segundo o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CNAE (código e descrição)</a:t>
            </a:r>
            <a:endParaRPr lang="pt-BR" sz="1600" dirty="0"/>
          </a:p>
        </p:txBody>
      </p:sp>
      <p:sp>
        <p:nvSpPr>
          <p:cNvPr id="67" name="Retângulo 66"/>
          <p:cNvSpPr/>
          <p:nvPr/>
        </p:nvSpPr>
        <p:spPr>
          <a:xfrm>
            <a:off x="2997720" y="3311488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02: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valores de arrecadação por município e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região</a:t>
            </a:r>
            <a:endParaRPr lang="pt-BR" sz="1600" dirty="0"/>
          </a:p>
        </p:txBody>
      </p:sp>
      <p:sp>
        <p:nvSpPr>
          <p:cNvPr id="93" name="Retângulo 92"/>
          <p:cNvSpPr/>
          <p:nvPr/>
        </p:nvSpPr>
        <p:spPr>
          <a:xfrm>
            <a:off x="2997720" y="3967275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Eixo 05: atributos da informação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520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Dificuldades Encontradas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5" name="Grupo 64"/>
          <p:cNvGrpSpPr/>
          <p:nvPr/>
        </p:nvGrpSpPr>
        <p:grpSpPr>
          <a:xfrm>
            <a:off x="-1475434" y="696171"/>
            <a:ext cx="3946523" cy="3916687"/>
            <a:chOff x="2222499" y="1545229"/>
            <a:chExt cx="3946523" cy="3916687"/>
          </a:xfrm>
        </p:grpSpPr>
        <p:graphicFrame>
          <p:nvGraphicFramePr>
            <p:cNvPr id="61" name="Diagrama 60"/>
            <p:cNvGraphicFramePr/>
            <p:nvPr>
              <p:extLst>
                <p:ext uri="{D42A27DB-BD31-4B8C-83A1-F6EECF244321}">
                  <p14:modId xmlns:p14="http://schemas.microsoft.com/office/powerpoint/2010/main" val="2065023053"/>
                </p:ext>
              </p:extLst>
            </p:nvPr>
          </p:nvGraphicFramePr>
          <p:xfrm>
            <a:off x="2222499" y="1545229"/>
            <a:ext cx="3946523" cy="39166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2" name="CaixaDeTexto 61"/>
            <p:cNvSpPr txBox="1"/>
            <p:nvPr/>
          </p:nvSpPr>
          <p:spPr>
            <a:xfrm>
              <a:off x="4241800" y="4124261"/>
              <a:ext cx="1630969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500" dirty="0" smtClean="0"/>
                <a:t>Apresentação de dados</a:t>
              </a:r>
              <a:endParaRPr lang="pt-BR" sz="1500" dirty="0"/>
            </a:p>
          </p:txBody>
        </p:sp>
      </p:grpSp>
      <p:sp>
        <p:nvSpPr>
          <p:cNvPr id="68" name="Retângulo 67"/>
          <p:cNvSpPr/>
          <p:nvPr/>
        </p:nvSpPr>
        <p:spPr>
          <a:xfrm>
            <a:off x="2971801" y="977177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04: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legislação tributária (consultas, regimes especiais e benefícios fiscais)</a:t>
            </a:r>
            <a:endParaRPr lang="pt-BR" sz="1600" dirty="0"/>
          </a:p>
        </p:txBody>
      </p:sp>
      <p:sp>
        <p:nvSpPr>
          <p:cNvPr id="69" name="Retângulo 68"/>
          <p:cNvSpPr/>
          <p:nvPr/>
        </p:nvSpPr>
        <p:spPr>
          <a:xfrm>
            <a:off x="2971801" y="3006152"/>
            <a:ext cx="548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despesas com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pessoal (por poder)</a:t>
            </a:r>
            <a:endParaRPr lang="pt-BR" sz="1600" dirty="0">
              <a:latin typeface="Lucida Bright" panose="02040603070505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971800" y="1653502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07: dívida ativa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tributária (inscrição, estoque e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recebimento)</a:t>
            </a:r>
            <a:endParaRPr lang="pt-BR" sz="1600" dirty="0"/>
          </a:p>
        </p:txBody>
      </p:sp>
      <p:sp>
        <p:nvSpPr>
          <p:cNvPr id="72" name="Retângulo 71"/>
          <p:cNvSpPr/>
          <p:nvPr/>
        </p:nvSpPr>
        <p:spPr>
          <a:xfrm>
            <a:off x="2971800" y="2329827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08: despesas de custeio e investimento (índice e valores absolutos)</a:t>
            </a:r>
          </a:p>
        </p:txBody>
      </p:sp>
      <p:sp>
        <p:nvSpPr>
          <p:cNvPr id="74" name="Retângulo 73"/>
          <p:cNvSpPr/>
          <p:nvPr/>
        </p:nvSpPr>
        <p:spPr>
          <a:xfrm>
            <a:off x="2971800" y="3436256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18: transferências aos municípios (obrigatórias e voluntárias)</a:t>
            </a:r>
            <a:endParaRPr lang="pt-BR" sz="1600" dirty="0">
              <a:latin typeface="Lucida Bright" panose="02040603070505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tângulo 74"/>
          <p:cNvSpPr/>
          <p:nvPr/>
        </p:nvSpPr>
        <p:spPr>
          <a:xfrm>
            <a:off x="2971801" y="4112581"/>
            <a:ext cx="548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19: resultados fiscais (resultado financeiro)</a:t>
            </a:r>
            <a:endParaRPr lang="pt-BR" sz="1600" dirty="0">
              <a:latin typeface="Lucida Bright" panose="02040603070505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2971801" y="4542685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20: indicador de efetivo de fiscalização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(índice e valores absolutos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600" dirty="0">
              <a:latin typeface="Lucida Bright" panose="02040603070505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2971801" y="5219012"/>
            <a:ext cx="54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21: produtividade de órgãos julgadores </a:t>
            </a:r>
            <a:r>
              <a:rPr lang="pt-BR" sz="1600" dirty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(índice e valores absolutos</a:t>
            </a:r>
            <a:r>
              <a:rPr lang="pt-BR" sz="1600" dirty="0" smtClean="0">
                <a:latin typeface="Lucida Bright" panose="02040603070505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600" dirty="0">
              <a:latin typeface="Lucida Bright" panose="020406030705050204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4455495"/>
              </p:ext>
            </p:extLst>
          </p:nvPr>
        </p:nvGraphicFramePr>
        <p:xfrm>
          <a:off x="2216150" y="1397000"/>
          <a:ext cx="4762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367436" y="1002330"/>
            <a:ext cx="23461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Planejar o ITCF: Definição de rotinas e responsáveis; </a:t>
            </a:r>
            <a:r>
              <a:rPr lang="pt-BR" sz="1400" dirty="0"/>
              <a:t>p</a:t>
            </a:r>
            <a:r>
              <a:rPr lang="pt-BR" sz="1400" dirty="0" smtClean="0"/>
              <a:t>adronização e alinhamento de atores; comunicação e divulgação</a:t>
            </a:r>
            <a:endParaRPr lang="pt-BR" sz="1400" dirty="0"/>
          </a:p>
        </p:txBody>
      </p:sp>
      <p:cxnSp>
        <p:nvCxnSpPr>
          <p:cNvPr id="8" name="Conector em curva 7"/>
          <p:cNvCxnSpPr>
            <a:endCxn id="6" idx="1"/>
          </p:cNvCxnSpPr>
          <p:nvPr/>
        </p:nvCxnSpPr>
        <p:spPr>
          <a:xfrm flipV="1">
            <a:off x="5741918" y="1587106"/>
            <a:ext cx="625518" cy="538226"/>
          </a:xfrm>
          <a:prstGeom prst="curvedConnector3">
            <a:avLst>
              <a:gd name="adj1" fmla="val -887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24437" y="5461000"/>
            <a:ext cx="2832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Apuração do ITCF, segundo Manual;</a:t>
            </a:r>
          </a:p>
          <a:p>
            <a:pPr algn="ctr"/>
            <a:r>
              <a:rPr lang="pt-BR" sz="1400" dirty="0" smtClean="0"/>
              <a:t>Análise de resultados por categoria e por métricas estatísticas</a:t>
            </a:r>
            <a:endParaRPr lang="pt-BR" sz="1400" dirty="0"/>
          </a:p>
        </p:txBody>
      </p:sp>
      <p:cxnSp>
        <p:nvCxnSpPr>
          <p:cNvPr id="11" name="Conector em curva 10"/>
          <p:cNvCxnSpPr>
            <a:endCxn id="10" idx="1"/>
          </p:cNvCxnSpPr>
          <p:nvPr/>
        </p:nvCxnSpPr>
        <p:spPr>
          <a:xfrm rot="16200000" flipH="1">
            <a:off x="5348615" y="5054510"/>
            <a:ext cx="786606" cy="7650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49300" y="5043726"/>
            <a:ext cx="161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Relato de dificuldades e pontos de melhoria do ITCF</a:t>
            </a:r>
            <a:endParaRPr lang="pt-BR" sz="1400" dirty="0"/>
          </a:p>
        </p:txBody>
      </p:sp>
      <p:cxnSp>
        <p:nvCxnSpPr>
          <p:cNvPr id="23" name="Conector em curva 22"/>
          <p:cNvCxnSpPr>
            <a:endCxn id="22" idx="3"/>
          </p:cNvCxnSpPr>
          <p:nvPr/>
        </p:nvCxnSpPr>
        <p:spPr>
          <a:xfrm rot="10800000" flipV="1">
            <a:off x="2366851" y="4851398"/>
            <a:ext cx="977899" cy="669382"/>
          </a:xfrm>
          <a:prstGeom prst="curvedConnector3">
            <a:avLst>
              <a:gd name="adj1" fmla="val -3247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489218" y="1058441"/>
            <a:ext cx="1877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Proposição de melhorias e alterações no ITCF à COGEF </a:t>
            </a:r>
            <a:endParaRPr lang="pt-BR" sz="1400" dirty="0"/>
          </a:p>
        </p:txBody>
      </p:sp>
      <p:cxnSp>
        <p:nvCxnSpPr>
          <p:cNvPr id="42" name="Conector em curva 41"/>
          <p:cNvCxnSpPr>
            <a:endCxn id="39" idx="3"/>
          </p:cNvCxnSpPr>
          <p:nvPr/>
        </p:nvCxnSpPr>
        <p:spPr>
          <a:xfrm rot="10800000">
            <a:off x="2366849" y="1427774"/>
            <a:ext cx="852870" cy="831083"/>
          </a:xfrm>
          <a:prstGeom prst="curvedConnector3">
            <a:avLst>
              <a:gd name="adj1" fmla="val -62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11151" y="1137035"/>
            <a:ext cx="826134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Assegurar </a:t>
            </a:r>
            <a:r>
              <a:rPr lang="pt-BR" sz="2000" dirty="0"/>
              <a:t>senso de urgência apropriado: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/>
              <a:t>Lei de Acesso à Informação em vigência desde 2011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/>
              <a:t>ITCF </a:t>
            </a:r>
            <a:r>
              <a:rPr lang="pt-BR" sz="2000" dirty="0" smtClean="0"/>
              <a:t>consolidado como importante instrumento de transparência</a:t>
            </a:r>
            <a:endParaRPr lang="pt-BR" sz="20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Tendência de ampliação de demandas por informações acessíveis e transparentes por parte da Sociedade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Criar visão de futuro realista: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ITCF </a:t>
            </a:r>
            <a:r>
              <a:rPr lang="pt-BR" dirty="0"/>
              <a:t>como ferramenta de alcance da transparência e cidadania fiscal. Em sua maioria, as informações já são de conhecimento das unidades federadas, faltando apenas tratamento simples e adequação aos padrões do </a:t>
            </a:r>
            <a:r>
              <a:rPr lang="pt-BR" dirty="0" smtClean="0"/>
              <a:t>Índice.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50" y="4850380"/>
            <a:ext cx="1766010" cy="150597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 - Planejamento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11152" y="1182803"/>
            <a:ext cx="8528048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Planejar a comunicação </a:t>
            </a:r>
            <a:r>
              <a:rPr lang="pt-BR" sz="2000" dirty="0"/>
              <a:t>de forma adequada: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Planejamento da divulgação/comunicação </a:t>
            </a:r>
            <a:r>
              <a:rPr lang="pt-BR" sz="2000" dirty="0"/>
              <a:t>individual dos resultados da apuração piloto, com definição clara dos objetos e públicos dos ciclos </a:t>
            </a:r>
            <a:r>
              <a:rPr lang="pt-BR" sz="2000" dirty="0" smtClean="0"/>
              <a:t>posteriores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1000" dirty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Estabelecer liderança </a:t>
            </a:r>
            <a:r>
              <a:rPr lang="pt-BR" sz="2000" dirty="0"/>
              <a:t>expressiva e equipe </a:t>
            </a:r>
            <a:r>
              <a:rPr lang="pt-BR" sz="2000" dirty="0" smtClean="0"/>
              <a:t>responsável (Modelo de Governança)</a:t>
            </a:r>
            <a:endParaRPr lang="pt-BR" sz="20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/>
              <a:t>Essencial apoio da COGEF e de apontamento de responsáveis </a:t>
            </a:r>
            <a:r>
              <a:rPr lang="pt-BR" sz="2000" dirty="0" smtClean="0"/>
              <a:t>pela apuração </a:t>
            </a:r>
            <a:r>
              <a:rPr lang="pt-BR" sz="2000" dirty="0"/>
              <a:t>de cada </a:t>
            </a:r>
            <a:r>
              <a:rPr lang="pt-BR" sz="2000" dirty="0" smtClean="0"/>
              <a:t>ciclo (manutenção do Grupo técnico do ITCF ou unidade afim)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350" y="4850380"/>
            <a:ext cx="1766010" cy="150597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 - Planejamento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990" y="2068227"/>
            <a:ext cx="1766010" cy="150597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 - Execução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23850" y="1110915"/>
            <a:ext cx="83629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Apurar o ITCF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Aplicação do Índice tal qual orientações e critérios do Manual de Apuração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Analisar resultados</a:t>
            </a:r>
            <a:endParaRPr lang="pt-BR" sz="20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Análise por categorias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Análise estatística (frequência, média, maior e menor pontuação, desvio-padrão etc.)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Análise geral de resultados, por eixo, tema e critério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Análise </a:t>
            </a:r>
            <a:r>
              <a:rPr lang="pt-BR" sz="2000" dirty="0"/>
              <a:t>comparativa entre ciclos de avaliação, melhoria ou piora de </a:t>
            </a:r>
            <a:br>
              <a:rPr lang="pt-BR" sz="2000" dirty="0"/>
            </a:br>
            <a:r>
              <a:rPr lang="pt-BR" sz="2000" dirty="0"/>
              <a:t>desempenho nacional e por unidade federada </a:t>
            </a:r>
          </a:p>
          <a:p>
            <a:pPr marL="742950" lvl="1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351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  <p:sp>
        <p:nvSpPr>
          <p:cNvPr id="16" name="Elipse 15"/>
          <p:cNvSpPr/>
          <p:nvPr/>
        </p:nvSpPr>
        <p:spPr>
          <a:xfrm>
            <a:off x="3533702" y="2829459"/>
            <a:ext cx="2160000" cy="2160000"/>
          </a:xfrm>
          <a:prstGeom prst="ellipse">
            <a:avLst/>
          </a:prstGeom>
          <a:solidFill>
            <a:schemeClr val="bg2">
              <a:lumMod val="50000"/>
              <a:alpha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5. Atributos da Informação</a:t>
            </a:r>
          </a:p>
          <a:p>
            <a:pPr lvl="0" algn="ctr"/>
            <a:r>
              <a:rPr lang="pt-BR" sz="1200" i="1" dirty="0">
                <a:solidFill>
                  <a:prstClr val="black"/>
                </a:solidFill>
              </a:rPr>
              <a:t>15 </a:t>
            </a:r>
            <a:r>
              <a:rPr lang="pt-BR" sz="1200" i="1" dirty="0" smtClean="0">
                <a:solidFill>
                  <a:prstClr val="black"/>
                </a:solidFill>
              </a:rPr>
              <a:t>Pontos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2120945" y="1039198"/>
            <a:ext cx="4636022" cy="50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2400" b="1" i="1" dirty="0" smtClean="0">
                <a:ea typeface="ＭＳ Ｐゴシック" pitchFamily="34" charset="-128"/>
                <a:cs typeface="Calibri" pitchFamily="34" charset="0"/>
              </a:rPr>
              <a:t>Eixos de Avaliação</a:t>
            </a:r>
            <a:endParaRPr lang="pt-BR" sz="1400" b="1" i="1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032612" y="4000558"/>
            <a:ext cx="2160000" cy="2160000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3. Resultados e Gestão Fazendária</a:t>
            </a:r>
          </a:p>
          <a:p>
            <a:pPr algn="ctr"/>
            <a:r>
              <a:rPr lang="pt-BR" sz="1200" i="1" dirty="0" smtClean="0">
                <a:solidFill>
                  <a:prstClr val="black"/>
                </a:solidFill>
              </a:rPr>
              <a:t>24 Pontos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032612" y="1658360"/>
            <a:ext cx="2160000" cy="2160000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1. Receita</a:t>
            </a:r>
          </a:p>
          <a:p>
            <a:pPr lvl="0" algn="ctr"/>
            <a:r>
              <a:rPr lang="pt-BR" sz="1200" i="1" dirty="0" smtClean="0">
                <a:solidFill>
                  <a:prstClr val="black"/>
                </a:solidFill>
              </a:rPr>
              <a:t>21 Pontos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034792" y="1658360"/>
            <a:ext cx="2160000" cy="2160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2. Despesa</a:t>
            </a:r>
          </a:p>
          <a:p>
            <a:pPr lvl="0" algn="ctr"/>
            <a:r>
              <a:rPr lang="pt-BR" sz="1200" i="1" dirty="0">
                <a:solidFill>
                  <a:prstClr val="black"/>
                </a:solidFill>
              </a:rPr>
              <a:t>20 </a:t>
            </a:r>
            <a:r>
              <a:rPr lang="pt-BR" sz="1200" i="1" dirty="0" smtClean="0">
                <a:solidFill>
                  <a:prstClr val="black"/>
                </a:solidFill>
              </a:rPr>
              <a:t>Pontos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034792" y="4000558"/>
            <a:ext cx="2160000" cy="2160000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4. Cidadania Fiscal</a:t>
            </a:r>
          </a:p>
          <a:p>
            <a:pPr lvl="0" algn="ctr"/>
            <a:r>
              <a:rPr lang="pt-BR" sz="1200" i="1" dirty="0">
                <a:solidFill>
                  <a:prstClr val="black"/>
                </a:solidFill>
              </a:rPr>
              <a:t>20 </a:t>
            </a:r>
            <a:r>
              <a:rPr lang="pt-BR" sz="1200" i="1" dirty="0" smtClean="0">
                <a:solidFill>
                  <a:prstClr val="black"/>
                </a:solidFill>
              </a:rPr>
              <a:t>Pontos</a:t>
            </a:r>
            <a:endParaRPr lang="pt-BR" sz="1200" i="1" dirty="0">
              <a:solidFill>
                <a:prstClr val="black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68013" y="1438669"/>
            <a:ext cx="1258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i="1" dirty="0" smtClean="0"/>
              <a:t>Soma 100 Pontos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262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791" y="4545325"/>
            <a:ext cx="1766010" cy="150597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 - Verificação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23850" y="1110915"/>
            <a:ext cx="8413749" cy="4267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Identificar dificuldades de Apuração (para identificação de potenciais melhorias do ITCF)</a:t>
            </a:r>
            <a:endParaRPr lang="pt-BR" sz="20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Identificação de dúvidas frequentes por parte das unidades federadas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Apontamento de possíveis melhorias no Manual de Apuração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Melhoria de redação para interpretação mais clara e objetiva dos itens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Alteração de padrões exigidos (atualização ou otimização)</a:t>
            </a:r>
          </a:p>
          <a:p>
            <a:pPr marL="1200150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pt-BR" sz="1600" dirty="0" smtClean="0"/>
          </a:p>
          <a:p>
            <a:pPr marL="1200150" lvl="2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20194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99" y="2924710"/>
            <a:ext cx="1790249" cy="152664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PDCA do ITCF - 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23850" y="1110915"/>
            <a:ext cx="85280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Propor alterações à COGEF</a:t>
            </a:r>
            <a:endParaRPr lang="pt-BR" sz="20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Encaminhamento de dificuldades e oportunidades de melhoria identificadas pelos responsáveis pela aplicação naquele determinado ciclo</a:t>
            </a:r>
          </a:p>
          <a:p>
            <a:pPr lvl="1">
              <a:lnSpc>
                <a:spcPct val="150000"/>
              </a:lnSpc>
            </a:pPr>
            <a:endParaRPr lang="pt-BR" sz="2000" dirty="0" smtClean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Em caso de aceite das alterações pela COGEF: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Ajuste do Manual e do ITCF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Divulgação de alterações às unidades federadas</a:t>
            </a:r>
          </a:p>
          <a:p>
            <a:pPr marL="1200150" lvl="2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000" dirty="0" smtClean="0"/>
              <a:t>Período para a “</a:t>
            </a:r>
            <a:r>
              <a:rPr lang="pt-BR" sz="2000" i="1" dirty="0" err="1" smtClean="0"/>
              <a:t>call</a:t>
            </a:r>
            <a:r>
              <a:rPr lang="pt-BR" sz="2000" i="1" dirty="0" smtClean="0"/>
              <a:t> center</a:t>
            </a:r>
            <a:r>
              <a:rPr lang="pt-BR" sz="2000" dirty="0" smtClean="0"/>
              <a:t>” para esclarecimento de eventuais dúvidas e orientação para os novos padrões e critérios definidos</a:t>
            </a:r>
          </a:p>
        </p:txBody>
      </p:sp>
    </p:spTree>
    <p:extLst>
      <p:ext uri="{BB962C8B-B14F-4D97-AF65-F5344CB8AC3E}">
        <p14:creationId xmlns:p14="http://schemas.microsoft.com/office/powerpoint/2010/main" val="2720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5956258"/>
            <a:ext cx="9144000" cy="9017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Sustentabilidade do ITCF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" name="CaixaDeTexto 20"/>
          <p:cNvSpPr txBox="1"/>
          <p:nvPr>
            <p:custDataLst>
              <p:tags r:id="rId1"/>
            </p:custDataLst>
          </p:nvPr>
        </p:nvSpPr>
        <p:spPr>
          <a:xfrm>
            <a:off x="265717" y="6400274"/>
            <a:ext cx="8534399" cy="269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371" tIns="42186" rIns="84371" bIns="42186" anchor="ctr">
            <a:spAutoFit/>
          </a:bodyPr>
          <a:lstStyle/>
          <a:p>
            <a:pPr algn="ctr" defTabSz="843348">
              <a:defRPr/>
            </a:pPr>
            <a:r>
              <a:rPr lang="pt-BR" sz="1200" dirty="0">
                <a:solidFill>
                  <a:schemeClr val="tx1"/>
                </a:solidFill>
              </a:rPr>
              <a:t>“Normalmente associa-se risco </a:t>
            </a:r>
            <a:r>
              <a:rPr lang="pt-BR" sz="1200" dirty="0" smtClean="0">
                <a:solidFill>
                  <a:schemeClr val="tx1"/>
                </a:solidFill>
              </a:rPr>
              <a:t>à </a:t>
            </a:r>
            <a:r>
              <a:rPr lang="pt-BR" sz="1200" dirty="0">
                <a:solidFill>
                  <a:schemeClr val="tx1"/>
                </a:solidFill>
              </a:rPr>
              <a:t>mudança, mas muitas vezes o risco maior está em não mudar!” (Martins &amp; Marini, 2010)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1850562"/>
            <a:ext cx="8858250" cy="4291012"/>
            <a:chOff x="0" y="2015631"/>
            <a:chExt cx="8858250" cy="429101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0" y="2575616"/>
              <a:ext cx="8534400" cy="3257550"/>
            </a:xfrm>
            <a:prstGeom prst="rect">
              <a:avLst/>
            </a:prstGeom>
          </p:spPr>
        </p:pic>
        <p:sp>
          <p:nvSpPr>
            <p:cNvPr id="11" name="CaixaDeTexto 9"/>
            <p:cNvSpPr txBox="1">
              <a:spLocks noChangeArrowheads="1"/>
            </p:cNvSpPr>
            <p:nvPr/>
          </p:nvSpPr>
          <p:spPr bwMode="auto">
            <a:xfrm>
              <a:off x="0" y="4755063"/>
              <a:ext cx="1181100" cy="42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 smtClean="0">
                  <a:solidFill>
                    <a:prstClr val="black"/>
                  </a:solidFill>
                </a:rPr>
                <a:t>Ansiedade</a:t>
              </a:r>
            </a:p>
            <a:p>
              <a:pPr algn="ctr" defTabSz="843348"/>
              <a:r>
                <a:rPr lang="pt-BR" sz="1108" dirty="0" smtClean="0">
                  <a:solidFill>
                    <a:prstClr val="black"/>
                  </a:solidFill>
                </a:rPr>
                <a:t>Posso </a:t>
              </a:r>
              <a:r>
                <a:rPr lang="pt-BR" sz="1108" dirty="0">
                  <a:solidFill>
                    <a:prstClr val="black"/>
                  </a:solidFill>
                </a:rPr>
                <a:t>ajudar?</a:t>
              </a:r>
            </a:p>
          </p:txBody>
        </p:sp>
        <p:sp>
          <p:nvSpPr>
            <p:cNvPr id="12" name="CaixaDeTexto 10"/>
            <p:cNvSpPr txBox="1">
              <a:spLocks noChangeArrowheads="1"/>
            </p:cNvSpPr>
            <p:nvPr/>
          </p:nvSpPr>
          <p:spPr bwMode="auto">
            <a:xfrm>
              <a:off x="287944" y="2611941"/>
              <a:ext cx="1045830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Felicidade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Alguma coisa vai mudar</a:t>
              </a:r>
              <a:r>
                <a:rPr lang="pt-BR" sz="1108" dirty="0" smtClean="0">
                  <a:solidFill>
                    <a:prstClr val="black"/>
                  </a:solidFill>
                </a:rPr>
                <a:t>!</a:t>
              </a:r>
              <a:endParaRPr lang="pt-BR" sz="1108" dirty="0">
                <a:solidFill>
                  <a:prstClr val="black"/>
                </a:solidFill>
              </a:endParaRPr>
            </a:p>
          </p:txBody>
        </p:sp>
        <p:sp>
          <p:nvSpPr>
            <p:cNvPr id="13" name="CaixaDeTexto 12"/>
            <p:cNvSpPr txBox="1">
              <a:spLocks noChangeArrowheads="1"/>
            </p:cNvSpPr>
            <p:nvPr/>
          </p:nvSpPr>
          <p:spPr bwMode="auto">
            <a:xfrm>
              <a:off x="2001927" y="2706724"/>
              <a:ext cx="952501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Medo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Como isso me afetará</a:t>
              </a:r>
              <a:r>
                <a:rPr lang="pt-BR" sz="1108" dirty="0" smtClean="0">
                  <a:solidFill>
                    <a:prstClr val="black"/>
                  </a:solidFill>
                </a:rPr>
                <a:t>?</a:t>
              </a:r>
              <a:endParaRPr lang="pt-BR" sz="1108" dirty="0">
                <a:solidFill>
                  <a:prstClr val="black"/>
                </a:solidFill>
              </a:endParaRPr>
            </a:p>
          </p:txBody>
        </p:sp>
        <p:sp>
          <p:nvSpPr>
            <p:cNvPr id="14" name="CaixaDeTexto 15"/>
            <p:cNvSpPr txBox="1">
              <a:spLocks noChangeArrowheads="1"/>
            </p:cNvSpPr>
            <p:nvPr/>
          </p:nvSpPr>
          <p:spPr bwMode="auto">
            <a:xfrm>
              <a:off x="4166283" y="2253629"/>
              <a:ext cx="1210423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Negação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Mudança, que mudança?</a:t>
              </a:r>
            </a:p>
          </p:txBody>
        </p:sp>
        <p:sp>
          <p:nvSpPr>
            <p:cNvPr id="15" name="CaixaDeTexto 22"/>
            <p:cNvSpPr txBox="1">
              <a:spLocks noChangeArrowheads="1"/>
            </p:cNvSpPr>
            <p:nvPr/>
          </p:nvSpPr>
          <p:spPr bwMode="auto">
            <a:xfrm>
              <a:off x="4816825" y="2970451"/>
              <a:ext cx="1207062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Desilusão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Estou fora</a:t>
              </a:r>
              <a:r>
                <a:rPr lang="pt-BR" sz="1108" dirty="0" smtClean="0">
                  <a:solidFill>
                    <a:prstClr val="black"/>
                  </a:solidFill>
                </a:rPr>
                <a:t>... isso não é </a:t>
              </a:r>
              <a:r>
                <a:rPr lang="pt-BR" sz="1108" dirty="0">
                  <a:solidFill>
                    <a:prstClr val="black"/>
                  </a:solidFill>
                </a:rPr>
                <a:t>para mim</a:t>
              </a:r>
            </a:p>
          </p:txBody>
        </p:sp>
        <p:sp>
          <p:nvSpPr>
            <p:cNvPr id="16" name="CaixaDeTexto 30"/>
            <p:cNvSpPr txBox="1">
              <a:spLocks noChangeArrowheads="1"/>
            </p:cNvSpPr>
            <p:nvPr/>
          </p:nvSpPr>
          <p:spPr bwMode="auto">
            <a:xfrm>
              <a:off x="3226173" y="4938947"/>
              <a:ext cx="945400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Culpa</a:t>
              </a:r>
            </a:p>
            <a:p>
              <a:pPr algn="ctr" defTabSz="843348"/>
              <a:r>
                <a:rPr lang="pt-BR" sz="1108" dirty="0" smtClean="0">
                  <a:solidFill>
                    <a:prstClr val="black"/>
                  </a:solidFill>
                </a:rPr>
                <a:t>Eu realmente fiz isso?</a:t>
              </a:r>
              <a:endParaRPr lang="pt-BR" sz="1108" dirty="0">
                <a:solidFill>
                  <a:prstClr val="black"/>
                </a:solidFill>
              </a:endParaRPr>
            </a:p>
          </p:txBody>
        </p:sp>
        <p:sp>
          <p:nvSpPr>
            <p:cNvPr id="17" name="CaixaDeTexto 33"/>
            <p:cNvSpPr txBox="1">
              <a:spLocks noChangeArrowheads="1"/>
            </p:cNvSpPr>
            <p:nvPr/>
          </p:nvSpPr>
          <p:spPr bwMode="auto">
            <a:xfrm>
              <a:off x="4384673" y="5283815"/>
              <a:ext cx="1181100" cy="42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Depressão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Quem eu sou?</a:t>
              </a:r>
            </a:p>
          </p:txBody>
        </p:sp>
        <p:sp>
          <p:nvSpPr>
            <p:cNvPr id="18" name="CaixaDeTexto 35"/>
            <p:cNvSpPr txBox="1">
              <a:spLocks noChangeArrowheads="1"/>
            </p:cNvSpPr>
            <p:nvPr/>
          </p:nvSpPr>
          <p:spPr bwMode="auto">
            <a:xfrm>
              <a:off x="7165973" y="2015631"/>
              <a:ext cx="1317798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Seguir em frente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Pode funcionar e ser bom!</a:t>
              </a:r>
            </a:p>
          </p:txBody>
        </p:sp>
        <p:sp>
          <p:nvSpPr>
            <p:cNvPr id="19" name="CaixaDeTexto 39"/>
            <p:cNvSpPr txBox="1">
              <a:spLocks noChangeArrowheads="1"/>
            </p:cNvSpPr>
            <p:nvPr/>
          </p:nvSpPr>
          <p:spPr bwMode="auto">
            <a:xfrm>
              <a:off x="6556373" y="3906049"/>
              <a:ext cx="1268499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Aceitação gradual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Eu me vejo assim no futuro</a:t>
              </a:r>
            </a:p>
          </p:txBody>
        </p:sp>
        <p:sp>
          <p:nvSpPr>
            <p:cNvPr id="20" name="CaixaDeTexto 40"/>
            <p:cNvSpPr txBox="1">
              <a:spLocks noChangeArrowheads="1"/>
            </p:cNvSpPr>
            <p:nvPr/>
          </p:nvSpPr>
          <p:spPr bwMode="auto">
            <a:xfrm>
              <a:off x="5608878" y="5709960"/>
              <a:ext cx="1065342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Hostilidade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Só por cima do meu cadáver</a:t>
              </a:r>
            </a:p>
          </p:txBody>
        </p:sp>
        <p:sp>
          <p:nvSpPr>
            <p:cNvPr id="22" name="CaixaDeTexto 21"/>
            <p:cNvSpPr txBox="1">
              <a:spLocks noChangeArrowheads="1"/>
            </p:cNvSpPr>
            <p:nvPr/>
          </p:nvSpPr>
          <p:spPr bwMode="auto">
            <a:xfrm>
              <a:off x="2228850" y="4360613"/>
              <a:ext cx="1089023" cy="596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4371" tIns="42186" rIns="84371" bIns="42186" anchor="ctr">
              <a:spAutoFit/>
            </a:bodyPr>
            <a:lstStyle/>
            <a:p>
              <a:pPr algn="ctr" defTabSz="843348"/>
              <a:r>
                <a:rPr lang="pt-BR" sz="1108" b="1" dirty="0">
                  <a:solidFill>
                    <a:prstClr val="black"/>
                  </a:solidFill>
                </a:rPr>
                <a:t>Ameaça</a:t>
              </a:r>
            </a:p>
            <a:p>
              <a:pPr algn="ctr" defTabSz="843348"/>
              <a:r>
                <a:rPr lang="pt-BR" sz="1108" dirty="0">
                  <a:solidFill>
                    <a:prstClr val="black"/>
                  </a:solidFill>
                </a:rPr>
                <a:t>É maior do que eu imaginava</a:t>
              </a: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179432" y="5209540"/>
            <a:ext cx="1369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Elaboração do ITCF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Conector em curva 25"/>
          <p:cNvCxnSpPr>
            <a:stCxn id="11" idx="2"/>
            <a:endCxn id="23" idx="1"/>
          </p:cNvCxnSpPr>
          <p:nvPr/>
        </p:nvCxnSpPr>
        <p:spPr>
          <a:xfrm rot="16200000" flipH="1">
            <a:off x="719062" y="4887669"/>
            <a:ext cx="331859" cy="5888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ector em curva 28"/>
          <p:cNvCxnSpPr>
            <a:stCxn id="12" idx="2"/>
            <a:endCxn id="23" idx="1"/>
          </p:cNvCxnSpPr>
          <p:nvPr/>
        </p:nvCxnSpPr>
        <p:spPr>
          <a:xfrm rot="16200000" flipH="1">
            <a:off x="-157097" y="4011510"/>
            <a:ext cx="2304485" cy="3685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93119" y="1509393"/>
            <a:ext cx="154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Elaboração do Manual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9" name="Conector em curva 48"/>
          <p:cNvCxnSpPr>
            <a:stCxn id="13" idx="0"/>
            <a:endCxn id="48" idx="3"/>
          </p:cNvCxnSpPr>
          <p:nvPr/>
        </p:nvCxnSpPr>
        <p:spPr>
          <a:xfrm rot="16200000" flipV="1">
            <a:off x="1656565" y="1720042"/>
            <a:ext cx="801429" cy="8417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3317873" y="5889894"/>
            <a:ext cx="1177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Apuração Piloto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7" name="Conector em curva 56"/>
          <p:cNvCxnSpPr>
            <a:stCxn id="22" idx="2"/>
            <a:endCxn id="56" idx="1"/>
          </p:cNvCxnSpPr>
          <p:nvPr/>
        </p:nvCxnSpPr>
        <p:spPr>
          <a:xfrm rot="16200000" flipH="1">
            <a:off x="2427534" y="5138054"/>
            <a:ext cx="1236167" cy="54451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ector em curva 60"/>
          <p:cNvCxnSpPr>
            <a:stCxn id="16" idx="1"/>
            <a:endCxn id="56" idx="1"/>
          </p:cNvCxnSpPr>
          <p:nvPr/>
        </p:nvCxnSpPr>
        <p:spPr>
          <a:xfrm rot="10800000" flipH="1" flipV="1">
            <a:off x="3226173" y="5072220"/>
            <a:ext cx="91700" cy="956174"/>
          </a:xfrm>
          <a:prstGeom prst="curvedConnector3">
            <a:avLst>
              <a:gd name="adj1" fmla="val -249291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Conector em curva 68"/>
          <p:cNvCxnSpPr>
            <a:stCxn id="17" idx="1"/>
            <a:endCxn id="56" idx="1"/>
          </p:cNvCxnSpPr>
          <p:nvPr/>
        </p:nvCxnSpPr>
        <p:spPr>
          <a:xfrm rot="10800000" flipV="1">
            <a:off x="3317873" y="5331840"/>
            <a:ext cx="1066800" cy="696554"/>
          </a:xfrm>
          <a:prstGeom prst="curvedConnector3">
            <a:avLst>
              <a:gd name="adj1" fmla="val 12142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CaixaDeTexto 71"/>
          <p:cNvSpPr txBox="1"/>
          <p:nvPr/>
        </p:nvSpPr>
        <p:spPr>
          <a:xfrm>
            <a:off x="4591050" y="1424628"/>
            <a:ext cx="1848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accent6">
                    <a:lumMod val="75000"/>
                  </a:schemeClr>
                </a:solidFill>
              </a:rPr>
              <a:t>SUSTENTABILIDADE</a:t>
            </a:r>
            <a:endParaRPr lang="pt-B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7" name="Conector em curva 76"/>
          <p:cNvCxnSpPr>
            <a:stCxn id="12" idx="3"/>
            <a:endCxn id="48" idx="3"/>
          </p:cNvCxnSpPr>
          <p:nvPr/>
        </p:nvCxnSpPr>
        <p:spPr>
          <a:xfrm flipV="1">
            <a:off x="1333774" y="1740226"/>
            <a:ext cx="302606" cy="1004988"/>
          </a:xfrm>
          <a:prstGeom prst="curvedConnector3">
            <a:avLst>
              <a:gd name="adj1" fmla="val 175544"/>
            </a:avLst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Conector em curva 83"/>
          <p:cNvCxnSpPr>
            <a:stCxn id="19" idx="0"/>
            <a:endCxn id="72" idx="3"/>
          </p:cNvCxnSpPr>
          <p:nvPr/>
        </p:nvCxnSpPr>
        <p:spPr>
          <a:xfrm rot="16200000" flipV="1">
            <a:off x="5741335" y="2291691"/>
            <a:ext cx="2147075" cy="7515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Conector em curva 86"/>
          <p:cNvCxnSpPr>
            <a:stCxn id="18" idx="0"/>
            <a:endCxn id="72" idx="3"/>
          </p:cNvCxnSpPr>
          <p:nvPr/>
        </p:nvCxnSpPr>
        <p:spPr>
          <a:xfrm rot="16200000" flipV="1">
            <a:off x="7003668" y="1029358"/>
            <a:ext cx="256657" cy="13857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3" name="CaixaDeTexto 122"/>
          <p:cNvSpPr txBox="1"/>
          <p:nvPr/>
        </p:nvSpPr>
        <p:spPr>
          <a:xfrm>
            <a:off x="7190622" y="4366641"/>
            <a:ext cx="174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6">
                    <a:lumMod val="75000"/>
                  </a:schemeClr>
                </a:solidFill>
              </a:rPr>
              <a:t>Dificuldades, obstáculos e censura tradicionais</a:t>
            </a:r>
            <a:endParaRPr lang="pt-B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4" name="Conector em curva 123"/>
          <p:cNvCxnSpPr>
            <a:stCxn id="14" idx="2"/>
            <a:endCxn id="123" idx="1"/>
          </p:cNvCxnSpPr>
          <p:nvPr/>
        </p:nvCxnSpPr>
        <p:spPr>
          <a:xfrm rot="16200000" flipH="1">
            <a:off x="5024943" y="2431794"/>
            <a:ext cx="1912231" cy="24191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4" name="Conector em curva 133"/>
          <p:cNvCxnSpPr>
            <a:stCxn id="15" idx="2"/>
            <a:endCxn id="123" idx="1"/>
          </p:cNvCxnSpPr>
          <p:nvPr/>
        </p:nvCxnSpPr>
        <p:spPr>
          <a:xfrm rot="16200000" flipH="1">
            <a:off x="5707785" y="3114636"/>
            <a:ext cx="1195409" cy="177026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7" name="Conector em curva 136"/>
          <p:cNvCxnSpPr>
            <a:stCxn id="20" idx="0"/>
            <a:endCxn id="123" idx="1"/>
          </p:cNvCxnSpPr>
          <p:nvPr/>
        </p:nvCxnSpPr>
        <p:spPr>
          <a:xfrm rot="5400000" flipH="1" flipV="1">
            <a:off x="6192377" y="4546647"/>
            <a:ext cx="947417" cy="10490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3" name="CaixaDeTexto 172"/>
          <p:cNvSpPr txBox="1"/>
          <p:nvPr>
            <p:custDataLst>
              <p:tags r:id="rId2"/>
            </p:custDataLst>
          </p:nvPr>
        </p:nvSpPr>
        <p:spPr>
          <a:xfrm>
            <a:off x="323851" y="876479"/>
            <a:ext cx="8534399" cy="392973"/>
          </a:xfrm>
          <a:prstGeom prst="rect">
            <a:avLst/>
          </a:prstGeom>
          <a:solidFill>
            <a:schemeClr val="tx2"/>
          </a:solidFill>
        </p:spPr>
        <p:txBody>
          <a:bodyPr wrap="square" lIns="84371" tIns="42186" rIns="84371" bIns="42186" anchor="ctr">
            <a:spAutoFit/>
          </a:bodyPr>
          <a:lstStyle/>
          <a:p>
            <a:pPr algn="ctr" defTabSz="843348">
              <a:defRPr/>
            </a:pPr>
            <a:r>
              <a:rPr lang="pt-B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da Mudança</a:t>
            </a:r>
            <a:endParaRPr lang="pt-B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246087" y="5728968"/>
            <a:ext cx="1556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2000/3 J Fischer. A </a:t>
            </a:r>
            <a:r>
              <a:rPr lang="pt-BR" sz="1000" dirty="0" err="1" smtClean="0"/>
              <a:t>free</a:t>
            </a:r>
            <a:r>
              <a:rPr lang="pt-BR" sz="1000" dirty="0" smtClean="0"/>
              <a:t> </a:t>
            </a:r>
            <a:r>
              <a:rPr lang="pt-BR" sz="1000" dirty="0" err="1" smtClean="0"/>
              <a:t>resource</a:t>
            </a:r>
            <a:r>
              <a:rPr lang="pt-BR" sz="1000" dirty="0" smtClean="0"/>
              <a:t> </a:t>
            </a:r>
            <a:r>
              <a:rPr lang="pt-BR" sz="1000" dirty="0" err="1" smtClean="0"/>
              <a:t>from</a:t>
            </a:r>
            <a:r>
              <a:rPr lang="pt-BR" sz="1000" dirty="0" smtClean="0"/>
              <a:t> www.businessballs.com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563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Sustentabilidade do ITCF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323850" y="1110915"/>
            <a:ext cx="8502650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 smtClean="0"/>
              <a:t>Definição do Modelo de Governança do ITCF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pt-BR" sz="2000" dirty="0"/>
              <a:t>Sensibilização sobre a relevância do ITCF e orientação sistemática para os próximos </a:t>
            </a:r>
            <a:r>
              <a:rPr lang="pt-BR" sz="2000" dirty="0" smtClean="0"/>
              <a:t>ciclos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pt-BR" sz="2000" dirty="0" smtClean="0"/>
              <a:t>Definição de grupo responsável pelas diversas etapas do PDCA (manutenção do grupo atual ou instituição de unidade afim)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pt-BR" sz="2000" dirty="0" smtClean="0"/>
              <a:t>Definição dos temas e critérios pertencentes à segunda etapa de aplicação do ITCF (previstos no Manual de Apuração)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pt-BR" sz="2000" dirty="0" smtClean="0"/>
              <a:t>Atualização do Manual a partir das definições mencionadas acima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r>
              <a:rPr lang="pt-BR" sz="2000" dirty="0" smtClean="0"/>
              <a:t>Envio de sugestões de padrão de tabelas/quadros para uniformizar e facilitar o preenchimento pelas unidades federadas</a:t>
            </a:r>
          </a:p>
          <a:p>
            <a:pPr marL="800100" lvl="1" indent="-342900">
              <a:lnSpc>
                <a:spcPct val="150000"/>
              </a:lnSpc>
              <a:buFont typeface="Courier New"/>
              <a:buChar char="o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6035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6341" y="1600200"/>
            <a:ext cx="8548688" cy="4851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ea typeface="+mn-ea"/>
                <a:cs typeface="Arial"/>
              </a:rPr>
              <a:t>Obrigado!</a:t>
            </a:r>
          </a:p>
          <a:p>
            <a:pPr algn="r"/>
            <a:endParaRPr lang="pt-BR" sz="2400" b="1" dirty="0" smtClean="0">
              <a:cs typeface="Arial"/>
            </a:endParaRPr>
          </a:p>
          <a:p>
            <a:pPr algn="r"/>
            <a:endParaRPr lang="pt-BR" sz="2400" b="1" dirty="0">
              <a:cs typeface="Arial"/>
            </a:endParaRPr>
          </a:p>
          <a:p>
            <a:pPr algn="r"/>
            <a:endParaRPr lang="pt-BR" sz="2400" b="1" dirty="0" smtClean="0">
              <a:cs typeface="Arial"/>
            </a:endParaRPr>
          </a:p>
          <a:p>
            <a:pPr algn="r"/>
            <a:r>
              <a:rPr lang="pt-BR" sz="2000" b="1" dirty="0" smtClean="0">
                <a:cs typeface="Arial"/>
              </a:rPr>
              <a:t> Equipe do Instituto Publix responsável:</a:t>
            </a:r>
          </a:p>
          <a:p>
            <a:pPr algn="r"/>
            <a:r>
              <a:rPr lang="pt-BR" sz="2000" dirty="0" smtClean="0">
                <a:cs typeface="Arial"/>
              </a:rPr>
              <a:t>Alexandre Borges Afonso</a:t>
            </a:r>
          </a:p>
          <a:p>
            <a:pPr algn="r"/>
            <a:r>
              <a:rPr lang="pt-BR" sz="2000" dirty="0" smtClean="0">
                <a:cs typeface="Arial"/>
              </a:rPr>
              <a:t>Renata Miranda</a:t>
            </a:r>
          </a:p>
          <a:p>
            <a:pPr algn="r"/>
            <a:r>
              <a:rPr lang="pt-BR" sz="2000" dirty="0" smtClean="0">
                <a:cs typeface="Arial"/>
              </a:rPr>
              <a:t>Gilberto </a:t>
            </a:r>
            <a:r>
              <a:rPr lang="pt-BR" sz="2000" dirty="0" err="1" smtClean="0">
                <a:cs typeface="Arial"/>
              </a:rPr>
              <a:t>Pôrto</a:t>
            </a:r>
            <a:r>
              <a:rPr lang="pt-BR" sz="2000" dirty="0" smtClean="0">
                <a:cs typeface="Arial"/>
              </a:rPr>
              <a:t> Barbosa</a:t>
            </a:r>
          </a:p>
          <a:p>
            <a:pPr algn="r"/>
            <a:endParaRPr lang="pt-BR" sz="2400" dirty="0">
              <a:cs typeface="Arial"/>
            </a:endParaRPr>
          </a:p>
          <a:p>
            <a:pPr algn="r"/>
            <a:endParaRPr lang="pt-BR" sz="1600" b="1" dirty="0" smtClean="0">
              <a:cs typeface="Arial"/>
            </a:endParaRPr>
          </a:p>
          <a:p>
            <a:pPr algn="r"/>
            <a:r>
              <a:rPr lang="pt-BR" sz="1600" b="1" dirty="0" smtClean="0">
                <a:cs typeface="Arial"/>
              </a:rPr>
              <a:t>Contato do Publix:</a:t>
            </a:r>
          </a:p>
          <a:p>
            <a:pPr algn="r"/>
            <a:r>
              <a:rPr lang="pt-BR" sz="1600" dirty="0" smtClean="0">
                <a:cs typeface="Arial"/>
              </a:rPr>
              <a:t>www.institutopublix.com.br</a:t>
            </a:r>
          </a:p>
          <a:p>
            <a:pPr algn="r"/>
            <a:r>
              <a:rPr lang="pt-BR" sz="1600" dirty="0">
                <a:cs typeface="Arial"/>
              </a:rPr>
              <a:t>a</a:t>
            </a:r>
            <a:r>
              <a:rPr lang="pt-BR" sz="1600" dirty="0" smtClean="0">
                <a:cs typeface="Arial"/>
              </a:rPr>
              <a:t>lexandre.afonso@institutopublix.com.br</a:t>
            </a:r>
          </a:p>
          <a:p>
            <a:pPr algn="r"/>
            <a:r>
              <a:rPr lang="pt-BR" sz="1600" dirty="0" err="1" smtClean="0">
                <a:cs typeface="Arial"/>
              </a:rPr>
              <a:t>renata@institutopublix.com.br</a:t>
            </a:r>
            <a:endParaRPr lang="pt-BR" sz="1600" dirty="0" smtClean="0">
              <a:cs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53" y="1860722"/>
            <a:ext cx="3737073" cy="3262803"/>
          </a:xfrm>
          <a:prstGeom prst="rect">
            <a:avLst/>
          </a:prstGeom>
        </p:spPr>
      </p:pic>
      <p:sp>
        <p:nvSpPr>
          <p:cNvPr id="3" name="Fluxograma: Processo 2"/>
          <p:cNvSpPr/>
          <p:nvPr/>
        </p:nvSpPr>
        <p:spPr>
          <a:xfrm>
            <a:off x="201512" y="1362755"/>
            <a:ext cx="2511441" cy="16581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000" b="1" dirty="0" smtClean="0"/>
              <a:t>Tema e Peso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Arrecadação por setor da economia 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Arrecadação </a:t>
            </a:r>
            <a:r>
              <a:rPr lang="pt-BR" sz="1000" dirty="0"/>
              <a:t>por Município e por Região do </a:t>
            </a:r>
            <a:r>
              <a:rPr lang="pt-BR" sz="1000" dirty="0" smtClean="0"/>
              <a:t>Estado </a:t>
            </a:r>
            <a:r>
              <a:rPr lang="pt-BR" sz="1000" dirty="0"/>
              <a:t>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Arrecadação </a:t>
            </a:r>
            <a:r>
              <a:rPr lang="pt-BR" sz="1000" dirty="0"/>
              <a:t>por natureza da </a:t>
            </a:r>
            <a:r>
              <a:rPr lang="pt-BR" sz="1000" dirty="0" smtClean="0"/>
              <a:t>Receita </a:t>
            </a:r>
            <a:r>
              <a:rPr lang="pt-BR" sz="1000" dirty="0"/>
              <a:t>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Legislação </a:t>
            </a:r>
            <a:r>
              <a:rPr lang="pt-BR" sz="1000" dirty="0"/>
              <a:t>Tributária </a:t>
            </a:r>
            <a:r>
              <a:rPr lang="pt-BR" sz="1000" dirty="0" smtClean="0"/>
              <a:t>Estadual </a:t>
            </a:r>
            <a:r>
              <a:rPr lang="pt-BR" sz="1000" dirty="0"/>
              <a:t>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Programas </a:t>
            </a:r>
            <a:r>
              <a:rPr lang="pt-BR" sz="1000" dirty="0"/>
              <a:t>de anistias e </a:t>
            </a:r>
            <a:r>
              <a:rPr lang="pt-BR" sz="1000" dirty="0" smtClean="0"/>
              <a:t>remissões </a:t>
            </a:r>
            <a:r>
              <a:rPr lang="pt-BR" sz="1000" dirty="0"/>
              <a:t>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Transferências </a:t>
            </a:r>
            <a:r>
              <a:rPr lang="pt-BR" sz="1000" dirty="0"/>
              <a:t>da </a:t>
            </a:r>
            <a:r>
              <a:rPr lang="pt-BR" sz="1000" dirty="0" smtClean="0"/>
              <a:t>União </a:t>
            </a:r>
            <a:r>
              <a:rPr lang="pt-BR" sz="1000" dirty="0"/>
              <a:t>(3)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smtClean="0"/>
              <a:t>Dívida </a:t>
            </a:r>
            <a:r>
              <a:rPr lang="pt-BR" sz="1000" dirty="0"/>
              <a:t>Ativa Tributária </a:t>
            </a:r>
            <a:r>
              <a:rPr lang="pt-BR" sz="1000" dirty="0" smtClean="0"/>
              <a:t>Estadual </a:t>
            </a:r>
            <a:r>
              <a:rPr lang="pt-BR" sz="1000" dirty="0"/>
              <a:t>(3</a:t>
            </a:r>
            <a:r>
              <a:rPr lang="pt-BR" sz="1000" dirty="0" smtClean="0"/>
              <a:t>)</a:t>
            </a:r>
            <a:endParaRPr lang="pt-BR" sz="1000" dirty="0"/>
          </a:p>
        </p:txBody>
      </p:sp>
      <p:cxnSp>
        <p:nvCxnSpPr>
          <p:cNvPr id="24" name="Conector angulado 23"/>
          <p:cNvCxnSpPr>
            <a:endCxn id="3" idx="0"/>
          </p:cNvCxnSpPr>
          <p:nvPr/>
        </p:nvCxnSpPr>
        <p:spPr>
          <a:xfrm rot="10800000">
            <a:off x="1457234" y="1362755"/>
            <a:ext cx="1971767" cy="480116"/>
          </a:xfrm>
          <a:prstGeom prst="bentConnector4">
            <a:avLst>
              <a:gd name="adj1" fmla="val 122"/>
              <a:gd name="adj2" fmla="val 147613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Fluxograma: Processo 26"/>
          <p:cNvSpPr/>
          <p:nvPr/>
        </p:nvSpPr>
        <p:spPr>
          <a:xfrm>
            <a:off x="84770" y="5006410"/>
            <a:ext cx="2511441" cy="12473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000" b="1" dirty="0" smtClean="0"/>
              <a:t>Tema e Peso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Resultados </a:t>
            </a:r>
            <a:r>
              <a:rPr lang="pt-BR" sz="1000" dirty="0" smtClean="0"/>
              <a:t>fiscais </a:t>
            </a:r>
            <a:r>
              <a:rPr lang="pt-BR" sz="1000" dirty="0"/>
              <a:t>(8)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Indicador de e</a:t>
            </a:r>
            <a:r>
              <a:rPr lang="pt-BR" sz="1000" dirty="0" smtClean="0"/>
              <a:t>fetivo </a:t>
            </a:r>
            <a:r>
              <a:rPr lang="pt-BR" sz="1000" dirty="0"/>
              <a:t>de </a:t>
            </a:r>
            <a:r>
              <a:rPr lang="pt-BR" sz="1000" dirty="0" smtClean="0"/>
              <a:t>fiscalização </a:t>
            </a:r>
            <a:r>
              <a:rPr lang="pt-BR" sz="1000" dirty="0"/>
              <a:t>(8)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Produtividade dos órgãos julgadores de primeira e segunda instância (8</a:t>
            </a:r>
            <a:r>
              <a:rPr lang="pt-BR" sz="1000" dirty="0" smtClean="0"/>
              <a:t>)</a:t>
            </a:r>
            <a:endParaRPr lang="pt-BR" sz="1000" dirty="0"/>
          </a:p>
        </p:txBody>
      </p:sp>
      <p:cxnSp>
        <p:nvCxnSpPr>
          <p:cNvPr id="29" name="Conector angulado 28"/>
          <p:cNvCxnSpPr>
            <a:endCxn id="27" idx="0"/>
          </p:cNvCxnSpPr>
          <p:nvPr/>
        </p:nvCxnSpPr>
        <p:spPr>
          <a:xfrm rot="10800000" flipV="1">
            <a:off x="1340491" y="4391650"/>
            <a:ext cx="1372462" cy="614760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luxograma: Processo 31"/>
          <p:cNvSpPr/>
          <p:nvPr/>
        </p:nvSpPr>
        <p:spPr>
          <a:xfrm>
            <a:off x="6450026" y="4801022"/>
            <a:ext cx="2511441" cy="16581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000" b="1" dirty="0" smtClean="0"/>
              <a:t>Tema e Peso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Divulgação de Audiências Públicas e Conselhos (5)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Educação Fiscal (5)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Arrecadação Per Capita - Tributos Estaduais (5)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Repasses da União aos Estados per Capita (5</a:t>
            </a:r>
            <a:r>
              <a:rPr lang="pt-BR" sz="1000" dirty="0" smtClean="0"/>
              <a:t>)</a:t>
            </a:r>
            <a:endParaRPr lang="pt-BR" sz="1000" dirty="0"/>
          </a:p>
        </p:txBody>
      </p:sp>
      <p:cxnSp>
        <p:nvCxnSpPr>
          <p:cNvPr id="33" name="Conector angulado 32"/>
          <p:cNvCxnSpPr>
            <a:endCxn id="32" idx="0"/>
          </p:cNvCxnSpPr>
          <p:nvPr/>
        </p:nvCxnSpPr>
        <p:spPr>
          <a:xfrm>
            <a:off x="6450026" y="4405815"/>
            <a:ext cx="1255721" cy="395207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luxograma: Processo 35"/>
          <p:cNvSpPr/>
          <p:nvPr/>
        </p:nvSpPr>
        <p:spPr>
          <a:xfrm>
            <a:off x="6450026" y="1362755"/>
            <a:ext cx="2511441" cy="16581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000" b="1" dirty="0" smtClean="0"/>
              <a:t>Tema e Peso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Despesa de custeio e de investimento (2)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Despesa por grupo de natureza (2)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Dívida Pública (2)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Despesa com pessoal (2)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Despesa com fornecedores do Estado (2)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/>
              <a:t>Transferências aos Municípios (2</a:t>
            </a:r>
            <a:r>
              <a:rPr lang="pt-BR" sz="1000" dirty="0" smtClean="0"/>
              <a:t>)</a:t>
            </a:r>
            <a:endParaRPr lang="pt-BR" sz="1000" dirty="0"/>
          </a:p>
        </p:txBody>
      </p:sp>
      <p:sp>
        <p:nvSpPr>
          <p:cNvPr id="37" name="Fluxograma: Processo 36"/>
          <p:cNvSpPr/>
          <p:nvPr/>
        </p:nvSpPr>
        <p:spPr>
          <a:xfrm>
            <a:off x="3624295" y="4899433"/>
            <a:ext cx="1827425" cy="165814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sz="1000" b="1" dirty="0" smtClean="0"/>
              <a:t>Tema e Peso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pt-BR" sz="1000" dirty="0"/>
              <a:t>Dados abertos (5)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pt-BR" sz="1000" dirty="0"/>
              <a:t>Acessibilidade (5)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pt-BR" sz="1000" dirty="0"/>
              <a:t>Usabilidade (5)</a:t>
            </a:r>
          </a:p>
        </p:txBody>
      </p:sp>
      <p:cxnSp>
        <p:nvCxnSpPr>
          <p:cNvPr id="39" name="Conector reto 38"/>
          <p:cNvCxnSpPr>
            <a:endCxn id="37" idx="0"/>
          </p:cNvCxnSpPr>
          <p:nvPr/>
        </p:nvCxnSpPr>
        <p:spPr>
          <a:xfrm>
            <a:off x="4538008" y="4269379"/>
            <a:ext cx="0" cy="630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endCxn id="36" idx="0"/>
          </p:cNvCxnSpPr>
          <p:nvPr/>
        </p:nvCxnSpPr>
        <p:spPr>
          <a:xfrm flipV="1">
            <a:off x="5600703" y="1362755"/>
            <a:ext cx="2105044" cy="480114"/>
          </a:xfrm>
          <a:prstGeom prst="bentConnector4">
            <a:avLst>
              <a:gd name="adj1" fmla="val 264"/>
              <a:gd name="adj2" fmla="val 147614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</p:spTree>
    <p:extLst>
      <p:ext uri="{BB962C8B-B14F-4D97-AF65-F5344CB8AC3E}">
        <p14:creationId xmlns:p14="http://schemas.microsoft.com/office/powerpoint/2010/main" val="38043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9605"/>
              </p:ext>
            </p:extLst>
          </p:nvPr>
        </p:nvGraphicFramePr>
        <p:xfrm>
          <a:off x="1073149" y="819463"/>
          <a:ext cx="6997701" cy="5940000"/>
        </p:xfrm>
        <a:graphic>
          <a:graphicData uri="http://schemas.openxmlformats.org/drawingml/2006/table">
            <a:tbl>
              <a:tblPr/>
              <a:tblGrid>
                <a:gridCol w="1104899"/>
                <a:gridCol w="4559300"/>
                <a:gridCol w="666751"/>
                <a:gridCol w="666751"/>
              </a:tblGrid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Eixo</a:t>
                      </a:r>
                      <a:endParaRPr lang="pt-BR" sz="9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Tema</a:t>
                      </a:r>
                      <a:endParaRPr lang="pt-BR" sz="9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ª</a:t>
                      </a:r>
                      <a:r>
                        <a:rPr lang="pt-BR" sz="900" b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Etapa</a:t>
                      </a:r>
                      <a:endParaRPr lang="pt-BR" sz="9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ª</a:t>
                      </a:r>
                      <a:r>
                        <a:rPr lang="pt-BR" sz="900" b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Etapa</a:t>
                      </a:r>
                      <a:endParaRPr lang="pt-BR" sz="9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0">
                <a:tc rowSpan="7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Receita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Arrecadação por setor da economia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Arrecadação por município e por região do estado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Arrecadação por natureza da receita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Legislação tributária estadual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Programas de anistias e remissões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Transferências da união 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Dívida ativa tributária estadual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rowSpan="1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Despesas de custeio e de investimento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Despesa por grupo de natureza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Cargos Públicos</a:t>
                      </a:r>
                      <a:endParaRPr lang="pt-BR" sz="9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Remuneração dos servidores públicos</a:t>
                      </a:r>
                      <a:endParaRPr lang="pt-BR" sz="9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Dívida pública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Despesa com pessoal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Despesa com fornecedores do estado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Diárias de viagem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Convênios celebrados pelo Estado </a:t>
                      </a:r>
                      <a:endParaRPr lang="pt-BR" sz="9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Licitações e contratos públicos</a:t>
                      </a:r>
                      <a:endParaRPr lang="pt-BR" sz="90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 Transferências aos municípios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e Gestão Fazendária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 Resultados fiscais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Indicador de efetivo de fiscalização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 Produtividade dos órgãos julgadores de primeira e segunda instância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i="1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 Indicadores de Gestão</a:t>
                      </a:r>
                      <a:endParaRPr lang="pt-BR" sz="900" dirty="0">
                        <a:effectLst/>
                        <a:latin typeface="Lucida Bright" panose="020406030705050204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Cidadania Fiscal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Divulgação de audiências públicas e conselhos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 Educação fiscal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 Arrecadação per capita - tributos estaduais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Demonstrativos de repasses da união ao estado per capita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000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Atributos da Informação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 Dados abertos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 Acessibilidade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 Usabilidade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Lucida Bright" panose="020406030705050204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585" marR="13915" marT="13915" marB="13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</p:spTree>
    <p:extLst>
      <p:ext uri="{BB962C8B-B14F-4D97-AF65-F5344CB8AC3E}">
        <p14:creationId xmlns:p14="http://schemas.microsoft.com/office/powerpoint/2010/main" val="2018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64" name="Imagem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948" y="1017526"/>
            <a:ext cx="5438103" cy="5840474"/>
          </a:xfrm>
          <a:prstGeom prst="rect">
            <a:avLst/>
          </a:prstGeom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</p:spTree>
    <p:extLst>
      <p:ext uri="{BB962C8B-B14F-4D97-AF65-F5344CB8AC3E}">
        <p14:creationId xmlns:p14="http://schemas.microsoft.com/office/powerpoint/2010/main" val="27995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205956"/>
            <a:ext cx="267241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02876" y="2606420"/>
            <a:ext cx="9041124" cy="3581655"/>
            <a:chOff x="34628" y="1578057"/>
            <a:chExt cx="9041124" cy="3581655"/>
          </a:xfrm>
        </p:grpSpPr>
        <p:sp>
          <p:nvSpPr>
            <p:cNvPr id="53" name="Forma 52"/>
            <p:cNvSpPr>
              <a:spLocks noChangeAspect="1"/>
            </p:cNvSpPr>
            <p:nvPr/>
          </p:nvSpPr>
          <p:spPr>
            <a:xfrm>
              <a:off x="3925056" y="2387295"/>
              <a:ext cx="2645431" cy="2319416"/>
            </a:xfrm>
            <a:prstGeom prst="leftCircularArrow">
              <a:avLst>
                <a:gd name="adj1" fmla="val 9589"/>
                <a:gd name="adj2" fmla="val 1142322"/>
                <a:gd name="adj3" fmla="val 21394703"/>
                <a:gd name="adj4" fmla="val 10525895"/>
                <a:gd name="adj5" fmla="val 1137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54" name="Seta circular 53"/>
            <p:cNvSpPr>
              <a:spLocks noChangeAspect="1"/>
            </p:cNvSpPr>
            <p:nvPr/>
          </p:nvSpPr>
          <p:spPr>
            <a:xfrm>
              <a:off x="1468841" y="2330771"/>
              <a:ext cx="3056979" cy="2294338"/>
            </a:xfrm>
            <a:prstGeom prst="circularArrow">
              <a:avLst>
                <a:gd name="adj1" fmla="val 9237"/>
                <a:gd name="adj2" fmla="val 695088"/>
                <a:gd name="adj3" fmla="val 21022417"/>
                <a:gd name="adj4" fmla="val 10800000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55" name="Forma 54"/>
            <p:cNvSpPr>
              <a:spLocks noChangeAspect="1"/>
            </p:cNvSpPr>
            <p:nvPr/>
          </p:nvSpPr>
          <p:spPr>
            <a:xfrm>
              <a:off x="34628" y="2661201"/>
              <a:ext cx="1913118" cy="1771605"/>
            </a:xfrm>
            <a:prstGeom prst="leftCircularArrow">
              <a:avLst>
                <a:gd name="adj1" fmla="val 11451"/>
                <a:gd name="adj2" fmla="val 1142322"/>
                <a:gd name="adj3" fmla="val 1176483"/>
                <a:gd name="adj4" fmla="val 14439693"/>
                <a:gd name="adj5" fmla="val 1250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56" name="Semicírculos 55"/>
            <p:cNvSpPr/>
            <p:nvPr/>
          </p:nvSpPr>
          <p:spPr>
            <a:xfrm>
              <a:off x="5929233" y="1837465"/>
              <a:ext cx="3043237" cy="2929871"/>
            </a:xfrm>
            <a:prstGeom prst="blockArc">
              <a:avLst>
                <a:gd name="adj1" fmla="val 11450629"/>
                <a:gd name="adj2" fmla="val 7587669"/>
                <a:gd name="adj3" fmla="val 739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57" name="Grupo 56"/>
            <p:cNvGrpSpPr/>
            <p:nvPr/>
          </p:nvGrpSpPr>
          <p:grpSpPr>
            <a:xfrm>
              <a:off x="1145405" y="3929052"/>
              <a:ext cx="528735" cy="517828"/>
              <a:chOff x="362041" y="2876569"/>
              <a:chExt cx="528735" cy="517828"/>
            </a:xfrm>
          </p:grpSpPr>
          <p:sp>
            <p:nvSpPr>
              <p:cNvPr id="58" name="Elipse 57"/>
              <p:cNvSpPr/>
              <p:nvPr/>
            </p:nvSpPr>
            <p:spPr>
              <a:xfrm>
                <a:off x="367494" y="2876569"/>
                <a:ext cx="517828" cy="5178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362041" y="2981595"/>
                <a:ext cx="52873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400" dirty="0" smtClean="0">
                    <a:solidFill>
                      <a:schemeClr val="tx1"/>
                    </a:solidFill>
                  </a:rPr>
                  <a:t>Item</a:t>
                </a:r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upo 59"/>
            <p:cNvGrpSpPr/>
            <p:nvPr/>
          </p:nvGrpSpPr>
          <p:grpSpPr>
            <a:xfrm>
              <a:off x="4152978" y="3585850"/>
              <a:ext cx="851400" cy="851400"/>
              <a:chOff x="3039498" y="2704196"/>
              <a:chExt cx="851400" cy="851400"/>
            </a:xfrm>
          </p:grpSpPr>
          <p:sp>
            <p:nvSpPr>
              <p:cNvPr id="61" name="Elipse 60"/>
              <p:cNvSpPr>
                <a:spLocks noChangeAspect="1"/>
              </p:cNvSpPr>
              <p:nvPr/>
            </p:nvSpPr>
            <p:spPr>
              <a:xfrm>
                <a:off x="3039498" y="2704196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>
                <a:off x="3117540" y="2945230"/>
                <a:ext cx="69532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tx1"/>
                    </a:solidFill>
                  </a:rPr>
                  <a:t>Tema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upo 62"/>
            <p:cNvGrpSpPr/>
            <p:nvPr/>
          </p:nvGrpSpPr>
          <p:grpSpPr>
            <a:xfrm>
              <a:off x="721348" y="3320273"/>
              <a:ext cx="528735" cy="517828"/>
              <a:chOff x="362041" y="2876569"/>
              <a:chExt cx="528735" cy="517828"/>
            </a:xfrm>
          </p:grpSpPr>
          <p:sp>
            <p:nvSpPr>
              <p:cNvPr id="64" name="Elipse 63"/>
              <p:cNvSpPr/>
              <p:nvPr/>
            </p:nvSpPr>
            <p:spPr>
              <a:xfrm>
                <a:off x="367494" y="2876569"/>
                <a:ext cx="517828" cy="5178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>
                <a:off x="362041" y="2981595"/>
                <a:ext cx="52873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400" dirty="0" smtClean="0">
                    <a:solidFill>
                      <a:schemeClr val="tx1"/>
                    </a:solidFill>
                  </a:rPr>
                  <a:t>Item</a:t>
                </a:r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176832" y="3775164"/>
              <a:ext cx="528735" cy="517828"/>
              <a:chOff x="362041" y="2876569"/>
              <a:chExt cx="528735" cy="517828"/>
            </a:xfrm>
          </p:grpSpPr>
          <p:sp>
            <p:nvSpPr>
              <p:cNvPr id="67" name="Elipse 66"/>
              <p:cNvSpPr/>
              <p:nvPr/>
            </p:nvSpPr>
            <p:spPr>
              <a:xfrm>
                <a:off x="367494" y="2876569"/>
                <a:ext cx="517828" cy="5178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>
                <a:off x="362041" y="2981595"/>
                <a:ext cx="52873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400" dirty="0" smtClean="0">
                    <a:solidFill>
                      <a:schemeClr val="tx1"/>
                    </a:solidFill>
                  </a:rPr>
                  <a:t>Item</a:t>
                </a:r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upo 68"/>
            <p:cNvGrpSpPr/>
            <p:nvPr/>
          </p:nvGrpSpPr>
          <p:grpSpPr>
            <a:xfrm>
              <a:off x="85271" y="2959269"/>
              <a:ext cx="528735" cy="517828"/>
              <a:chOff x="362041" y="2876569"/>
              <a:chExt cx="528735" cy="517828"/>
            </a:xfrm>
          </p:grpSpPr>
          <p:sp>
            <p:nvSpPr>
              <p:cNvPr id="70" name="Elipse 69"/>
              <p:cNvSpPr/>
              <p:nvPr/>
            </p:nvSpPr>
            <p:spPr>
              <a:xfrm>
                <a:off x="367494" y="2876569"/>
                <a:ext cx="517828" cy="5178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>
                <a:off x="362041" y="2981595"/>
                <a:ext cx="528735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400" dirty="0" smtClean="0">
                    <a:solidFill>
                      <a:schemeClr val="tx1"/>
                    </a:solidFill>
                  </a:rPr>
                  <a:t>Item</a:t>
                </a:r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Grupo 71"/>
            <p:cNvGrpSpPr>
              <a:grpSpLocks noChangeAspect="1"/>
            </p:cNvGrpSpPr>
            <p:nvPr/>
          </p:nvGrpSpPr>
          <p:grpSpPr>
            <a:xfrm>
              <a:off x="1749081" y="2620545"/>
              <a:ext cx="821764" cy="798091"/>
              <a:chOff x="2937139" y="2793662"/>
              <a:chExt cx="876654" cy="851400"/>
            </a:xfrm>
          </p:grpSpPr>
          <p:sp>
            <p:nvSpPr>
              <p:cNvPr id="73" name="Elipse 72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CaixaDeTexto 73"/>
              <p:cNvSpPr txBox="1"/>
              <p:nvPr/>
            </p:nvSpPr>
            <p:spPr>
              <a:xfrm>
                <a:off x="2937139" y="3038778"/>
                <a:ext cx="876654" cy="361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Critério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Grupo 74"/>
            <p:cNvGrpSpPr>
              <a:grpSpLocks noChangeAspect="1"/>
            </p:cNvGrpSpPr>
            <p:nvPr/>
          </p:nvGrpSpPr>
          <p:grpSpPr>
            <a:xfrm>
              <a:off x="2701086" y="2195745"/>
              <a:ext cx="821764" cy="798091"/>
              <a:chOff x="2937139" y="2793662"/>
              <a:chExt cx="876654" cy="851400"/>
            </a:xfrm>
          </p:grpSpPr>
          <p:sp>
            <p:nvSpPr>
              <p:cNvPr id="76" name="Elipse 75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2937139" y="3038778"/>
                <a:ext cx="876654" cy="361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Critério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upo 77"/>
            <p:cNvGrpSpPr>
              <a:grpSpLocks noChangeAspect="1"/>
            </p:cNvGrpSpPr>
            <p:nvPr/>
          </p:nvGrpSpPr>
          <p:grpSpPr>
            <a:xfrm>
              <a:off x="3069094" y="3017528"/>
              <a:ext cx="821764" cy="798091"/>
              <a:chOff x="2937139" y="2793662"/>
              <a:chExt cx="876654" cy="851400"/>
            </a:xfrm>
          </p:grpSpPr>
          <p:sp>
            <p:nvSpPr>
              <p:cNvPr id="79" name="Elipse 78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CaixaDeTexto 79"/>
              <p:cNvSpPr txBox="1"/>
              <p:nvPr/>
            </p:nvSpPr>
            <p:spPr>
              <a:xfrm>
                <a:off x="2937139" y="3038778"/>
                <a:ext cx="876654" cy="361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Critério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upo 80"/>
            <p:cNvGrpSpPr>
              <a:grpSpLocks noChangeAspect="1"/>
            </p:cNvGrpSpPr>
            <p:nvPr/>
          </p:nvGrpSpPr>
          <p:grpSpPr>
            <a:xfrm>
              <a:off x="2118093" y="3486515"/>
              <a:ext cx="821764" cy="798091"/>
              <a:chOff x="2937139" y="2793662"/>
              <a:chExt cx="876654" cy="851400"/>
            </a:xfrm>
          </p:grpSpPr>
          <p:sp>
            <p:nvSpPr>
              <p:cNvPr id="82" name="Elipse 81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2937139" y="3038778"/>
                <a:ext cx="876654" cy="3611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chemeClr val="tx1"/>
                    </a:solidFill>
                  </a:rPr>
                  <a:t>Critério</a:t>
                </a:r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upo 83"/>
            <p:cNvGrpSpPr/>
            <p:nvPr/>
          </p:nvGrpSpPr>
          <p:grpSpPr>
            <a:xfrm>
              <a:off x="4923700" y="4156970"/>
              <a:ext cx="851400" cy="851400"/>
              <a:chOff x="2949764" y="2793662"/>
              <a:chExt cx="851400" cy="851400"/>
            </a:xfrm>
          </p:grpSpPr>
          <p:sp>
            <p:nvSpPr>
              <p:cNvPr id="85" name="Elipse 84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CaixaDeTexto 85"/>
              <p:cNvSpPr txBox="1"/>
              <p:nvPr/>
            </p:nvSpPr>
            <p:spPr>
              <a:xfrm>
                <a:off x="3027806" y="3034696"/>
                <a:ext cx="69532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tx1"/>
                    </a:solidFill>
                  </a:rPr>
                  <a:t>Tema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>
              <a:off x="5651730" y="3625799"/>
              <a:ext cx="851400" cy="851400"/>
              <a:chOff x="2800069" y="2768969"/>
              <a:chExt cx="851400" cy="851400"/>
            </a:xfrm>
          </p:grpSpPr>
          <p:sp>
            <p:nvSpPr>
              <p:cNvPr id="88" name="Elipse 87"/>
              <p:cNvSpPr>
                <a:spLocks noChangeAspect="1"/>
              </p:cNvSpPr>
              <p:nvPr/>
            </p:nvSpPr>
            <p:spPr>
              <a:xfrm>
                <a:off x="2800069" y="2768969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CaixaDeTexto 88"/>
              <p:cNvSpPr txBox="1"/>
              <p:nvPr/>
            </p:nvSpPr>
            <p:spPr>
              <a:xfrm>
                <a:off x="2878111" y="3010003"/>
                <a:ext cx="69532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tx1"/>
                    </a:solidFill>
                  </a:rPr>
                  <a:t>Tema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upo 89"/>
            <p:cNvGrpSpPr/>
            <p:nvPr/>
          </p:nvGrpSpPr>
          <p:grpSpPr>
            <a:xfrm>
              <a:off x="4923700" y="2959269"/>
              <a:ext cx="851400" cy="851400"/>
              <a:chOff x="2949764" y="2793662"/>
              <a:chExt cx="851400" cy="851400"/>
            </a:xfrm>
          </p:grpSpPr>
          <p:sp>
            <p:nvSpPr>
              <p:cNvPr id="91" name="Elipse 90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3027806" y="3034696"/>
                <a:ext cx="69532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tx1"/>
                    </a:solidFill>
                  </a:rPr>
                  <a:t>Tema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" name="Grupo 92"/>
            <p:cNvGrpSpPr>
              <a:grpSpLocks noChangeAspect="1"/>
            </p:cNvGrpSpPr>
            <p:nvPr/>
          </p:nvGrpSpPr>
          <p:grpSpPr>
            <a:xfrm>
              <a:off x="7891587" y="3918924"/>
              <a:ext cx="1055911" cy="1055911"/>
              <a:chOff x="2949764" y="2793662"/>
              <a:chExt cx="851400" cy="851400"/>
            </a:xfrm>
          </p:grpSpPr>
          <p:sp>
            <p:nvSpPr>
              <p:cNvPr id="94" name="Elipse 93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upo 95"/>
            <p:cNvGrpSpPr>
              <a:grpSpLocks noChangeAspect="1"/>
            </p:cNvGrpSpPr>
            <p:nvPr/>
          </p:nvGrpSpPr>
          <p:grpSpPr>
            <a:xfrm>
              <a:off x="6865786" y="2890680"/>
              <a:ext cx="1055911" cy="1055911"/>
              <a:chOff x="2949764" y="2793662"/>
              <a:chExt cx="851400" cy="851400"/>
            </a:xfrm>
          </p:grpSpPr>
          <p:sp>
            <p:nvSpPr>
              <p:cNvPr id="97" name="Elipse 96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CaixaDeTexto 97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9" name="Grupo 98"/>
            <p:cNvGrpSpPr>
              <a:grpSpLocks noChangeAspect="1"/>
            </p:cNvGrpSpPr>
            <p:nvPr/>
          </p:nvGrpSpPr>
          <p:grpSpPr>
            <a:xfrm>
              <a:off x="8019841" y="2584439"/>
              <a:ext cx="1055911" cy="1055911"/>
              <a:chOff x="2949764" y="2793662"/>
              <a:chExt cx="851400" cy="851400"/>
            </a:xfrm>
          </p:grpSpPr>
          <p:sp>
            <p:nvSpPr>
              <p:cNvPr id="100" name="Elipse 99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CaixaDeTexto 100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" name="Grupo 101"/>
            <p:cNvGrpSpPr>
              <a:grpSpLocks noChangeAspect="1"/>
            </p:cNvGrpSpPr>
            <p:nvPr/>
          </p:nvGrpSpPr>
          <p:grpSpPr>
            <a:xfrm>
              <a:off x="6083701" y="1913517"/>
              <a:ext cx="1055911" cy="1055911"/>
              <a:chOff x="2949764" y="2793662"/>
              <a:chExt cx="851400" cy="851400"/>
            </a:xfrm>
          </p:grpSpPr>
          <p:sp>
            <p:nvSpPr>
              <p:cNvPr id="103" name="Elipse 102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CaixaDeTexto 103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upo 104"/>
            <p:cNvGrpSpPr>
              <a:grpSpLocks noChangeAspect="1"/>
            </p:cNvGrpSpPr>
            <p:nvPr/>
          </p:nvGrpSpPr>
          <p:grpSpPr>
            <a:xfrm>
              <a:off x="7306431" y="1578057"/>
              <a:ext cx="1055911" cy="1055911"/>
              <a:chOff x="2949764" y="2793662"/>
              <a:chExt cx="851400" cy="851400"/>
            </a:xfrm>
          </p:grpSpPr>
          <p:sp>
            <p:nvSpPr>
              <p:cNvPr id="106" name="Elipse 105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CaixaDeTexto 106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upo 107"/>
            <p:cNvGrpSpPr>
              <a:grpSpLocks noChangeAspect="1"/>
            </p:cNvGrpSpPr>
            <p:nvPr/>
          </p:nvGrpSpPr>
          <p:grpSpPr>
            <a:xfrm>
              <a:off x="6681684" y="4103801"/>
              <a:ext cx="1055911" cy="1055911"/>
              <a:chOff x="2949764" y="2793662"/>
              <a:chExt cx="851400" cy="851400"/>
            </a:xfrm>
          </p:grpSpPr>
          <p:sp>
            <p:nvSpPr>
              <p:cNvPr id="109" name="Elipse 108"/>
              <p:cNvSpPr>
                <a:spLocks noChangeAspect="1"/>
              </p:cNvSpPr>
              <p:nvPr/>
            </p:nvSpPr>
            <p:spPr>
              <a:xfrm>
                <a:off x="2949764" y="2793662"/>
                <a:ext cx="851400" cy="851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3124378" y="3058055"/>
                <a:ext cx="502174" cy="322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tx1"/>
                    </a:solidFill>
                  </a:rPr>
                  <a:t>Eixo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2" name="CaixaDeTexto 111"/>
          <p:cNvSpPr txBox="1"/>
          <p:nvPr/>
        </p:nvSpPr>
        <p:spPr>
          <a:xfrm>
            <a:off x="2122091" y="558207"/>
            <a:ext cx="509981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b="1" dirty="0" smtClean="0"/>
              <a:t>Eixos: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dirty="0" smtClean="0"/>
              <a:t>1. Receita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dirty="0" smtClean="0"/>
              <a:t>2. Despesa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dirty="0" smtClean="0"/>
              <a:t>3. Resultados e Gestão Fazendária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pt-BR" dirty="0" smtClean="0"/>
              <a:t>4. Cidadania Fiscal</a:t>
            </a:r>
          </a:p>
          <a:p>
            <a:pPr algn="ctr"/>
            <a:endParaRPr lang="pt-BR" b="1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Pontuados de forma linear</a:t>
            </a:r>
            <a:endParaRPr lang="pt-BR" dirty="0"/>
          </a:p>
        </p:txBody>
      </p:sp>
      <p:sp>
        <p:nvSpPr>
          <p:cNvPr id="6" name="Chave direita 5"/>
          <p:cNvSpPr/>
          <p:nvPr/>
        </p:nvSpPr>
        <p:spPr>
          <a:xfrm rot="16200000">
            <a:off x="4379672" y="-1846472"/>
            <a:ext cx="528995" cy="8640639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9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50" idx="1"/>
          </p:cNvCxnSpPr>
          <p:nvPr/>
        </p:nvCxnSpPr>
        <p:spPr>
          <a:xfrm flipH="1">
            <a:off x="1342671" y="2738626"/>
            <a:ext cx="1249286" cy="879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endCxn id="50" idx="5"/>
          </p:cNvCxnSpPr>
          <p:nvPr/>
        </p:nvCxnSpPr>
        <p:spPr>
          <a:xfrm flipH="1">
            <a:off x="2089312" y="2880931"/>
            <a:ext cx="817828" cy="1483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65966" y="4574731"/>
            <a:ext cx="2459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Eixo Transversal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Pontuação Diferenciada</a:t>
            </a:r>
            <a:endParaRPr lang="pt-BR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3920744" y="2999514"/>
          <a:ext cx="4996458" cy="336938"/>
        </p:xfrm>
        <a:graphic>
          <a:graphicData uri="http://schemas.openxmlformats.org/drawingml/2006/table">
            <a:tbl>
              <a:tblPr/>
              <a:tblGrid>
                <a:gridCol w="827472"/>
                <a:gridCol w="3485070"/>
                <a:gridCol w="683916"/>
              </a:tblGrid>
              <a:tr h="336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ATRIBUTO: ACESSIBILIDADE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/>
          </p:nvPr>
        </p:nvGraphicFramePr>
        <p:xfrm>
          <a:off x="3920743" y="1189055"/>
          <a:ext cx="4996459" cy="326218"/>
        </p:xfrm>
        <a:graphic>
          <a:graphicData uri="http://schemas.openxmlformats.org/drawingml/2006/table">
            <a:tbl>
              <a:tblPr/>
              <a:tblGrid>
                <a:gridCol w="785282"/>
                <a:gridCol w="3527261"/>
                <a:gridCol w="683916"/>
              </a:tblGrid>
              <a:tr h="326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ATRIBUTO: DADOS ABERTOS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/>
          </p:nvPr>
        </p:nvGraphicFramePr>
        <p:xfrm>
          <a:off x="3920744" y="4657584"/>
          <a:ext cx="4996458" cy="336938"/>
        </p:xfrm>
        <a:graphic>
          <a:graphicData uri="http://schemas.openxmlformats.org/drawingml/2006/table">
            <a:tbl>
              <a:tblPr/>
              <a:tblGrid>
                <a:gridCol w="810596"/>
                <a:gridCol w="3501946"/>
                <a:gridCol w="683916"/>
              </a:tblGrid>
              <a:tr h="336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ATRIBUTO: USABILIDADE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4162047" y="1547137"/>
            <a:ext cx="2164554" cy="1243361"/>
            <a:chOff x="4386265" y="1547137"/>
            <a:chExt cx="2164554" cy="1243361"/>
          </a:xfrm>
        </p:grpSpPr>
        <p:sp>
          <p:nvSpPr>
            <p:cNvPr id="19" name="CaixaDeTexto 18"/>
            <p:cNvSpPr txBox="1"/>
            <p:nvPr/>
          </p:nvSpPr>
          <p:spPr>
            <a:xfrm>
              <a:off x="4554142" y="2267278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Soma </a:t>
              </a:r>
              <a:r>
                <a:rPr lang="pt-BR" sz="1400" dirty="0" err="1" smtClean="0"/>
                <a:t>qtd</a:t>
              </a:r>
              <a:r>
                <a:rPr lang="pt-BR" sz="1400" dirty="0" smtClean="0"/>
                <a:t> séries exigidas no ITCF</a:t>
              </a:r>
              <a:endParaRPr lang="pt-BR" sz="1400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4461273" y="1547137"/>
              <a:ext cx="20145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Soma </a:t>
              </a:r>
              <a:r>
                <a:rPr lang="pt-BR" sz="1400" dirty="0" err="1" smtClean="0"/>
                <a:t>qtd</a:t>
              </a:r>
              <a:r>
                <a:rPr lang="pt-BR" sz="1400" dirty="0" smtClean="0"/>
                <a:t> séries do ITCF em dados abertos disponibilizadas no site</a:t>
              </a:r>
              <a:endParaRPr lang="pt-BR" sz="1400" dirty="0"/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4386265" y="2267278"/>
              <a:ext cx="21645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Multiplicar 26"/>
          <p:cNvSpPr/>
          <p:nvPr/>
        </p:nvSpPr>
        <p:spPr>
          <a:xfrm>
            <a:off x="6284606" y="2056683"/>
            <a:ext cx="432000" cy="43200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674611" y="2011073"/>
            <a:ext cx="74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Peso </a:t>
            </a:r>
            <a:r>
              <a:rPr lang="pt-BR" dirty="0" smtClean="0"/>
              <a:t>Critério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769803" y="2011073"/>
            <a:ext cx="104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Pontuação </a:t>
            </a:r>
            <a:r>
              <a:rPr lang="pt-BR" dirty="0" smtClean="0"/>
              <a:t>Tema</a:t>
            </a:r>
            <a:endParaRPr lang="pt-BR" dirty="0"/>
          </a:p>
        </p:txBody>
      </p:sp>
      <p:sp>
        <p:nvSpPr>
          <p:cNvPr id="32" name="Igual 31"/>
          <p:cNvSpPr/>
          <p:nvPr/>
        </p:nvSpPr>
        <p:spPr>
          <a:xfrm>
            <a:off x="7379798" y="2056683"/>
            <a:ext cx="432000" cy="43200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4133472" y="5036396"/>
            <a:ext cx="2221705" cy="1251073"/>
            <a:chOff x="4386264" y="1754869"/>
            <a:chExt cx="2221705" cy="1251073"/>
          </a:xfrm>
        </p:grpSpPr>
        <p:sp>
          <p:nvSpPr>
            <p:cNvPr id="34" name="CaixaDeTexto 33"/>
            <p:cNvSpPr txBox="1"/>
            <p:nvPr/>
          </p:nvSpPr>
          <p:spPr>
            <a:xfrm>
              <a:off x="4554142" y="2267278"/>
              <a:ext cx="182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Soma </a:t>
              </a:r>
              <a:r>
                <a:rPr lang="pt-BR" sz="1400" dirty="0" err="1"/>
                <a:t>qtd</a:t>
              </a:r>
              <a:r>
                <a:rPr lang="pt-BR" sz="1400" dirty="0"/>
                <a:t> Recomendações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e-PWG</a:t>
              </a:r>
              <a:endParaRPr lang="pt-BR" sz="1400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386264" y="1754869"/>
              <a:ext cx="2221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Soma </a:t>
              </a:r>
              <a:r>
                <a:rPr lang="pt-BR" sz="1400" dirty="0" err="1" smtClean="0"/>
                <a:t>qtd</a:t>
              </a:r>
              <a:r>
                <a:rPr lang="pt-BR" sz="1400" dirty="0" smtClean="0"/>
                <a:t> Recomendações atendidas pelo site</a:t>
              </a:r>
              <a:endParaRPr lang="pt-BR" sz="1400" dirty="0"/>
            </a:p>
          </p:txBody>
        </p:sp>
        <p:cxnSp>
          <p:nvCxnSpPr>
            <p:cNvPr id="36" name="Conector reto 35"/>
            <p:cNvCxnSpPr/>
            <p:nvPr/>
          </p:nvCxnSpPr>
          <p:spPr>
            <a:xfrm>
              <a:off x="4386265" y="2267278"/>
              <a:ext cx="21645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Multiplicar 36"/>
          <p:cNvSpPr/>
          <p:nvPr/>
        </p:nvSpPr>
        <p:spPr>
          <a:xfrm>
            <a:off x="6284606" y="5338210"/>
            <a:ext cx="432000" cy="43200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6674611" y="5292600"/>
            <a:ext cx="74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Peso Critério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769803" y="5292600"/>
            <a:ext cx="104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Pontuação </a:t>
            </a:r>
            <a:r>
              <a:rPr lang="pt-BR" dirty="0" smtClean="0"/>
              <a:t>Tema</a:t>
            </a:r>
            <a:endParaRPr lang="pt-BR" dirty="0"/>
          </a:p>
        </p:txBody>
      </p:sp>
      <p:sp>
        <p:nvSpPr>
          <p:cNvPr id="40" name="Igual 39"/>
          <p:cNvSpPr/>
          <p:nvPr/>
        </p:nvSpPr>
        <p:spPr>
          <a:xfrm>
            <a:off x="7379798" y="5338210"/>
            <a:ext cx="432000" cy="43200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162047" y="3398354"/>
            <a:ext cx="2164554" cy="1251073"/>
            <a:chOff x="4386265" y="1754869"/>
            <a:chExt cx="2164554" cy="1251073"/>
          </a:xfrm>
        </p:grpSpPr>
        <p:sp>
          <p:nvSpPr>
            <p:cNvPr id="42" name="CaixaDeTexto 41"/>
            <p:cNvSpPr txBox="1"/>
            <p:nvPr/>
          </p:nvSpPr>
          <p:spPr>
            <a:xfrm>
              <a:off x="4554142" y="2267278"/>
              <a:ext cx="182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Soma </a:t>
              </a:r>
              <a:r>
                <a:rPr lang="pt-BR" sz="1400" dirty="0" err="1" smtClean="0"/>
                <a:t>qtd</a:t>
              </a:r>
              <a:r>
                <a:rPr lang="pt-BR" sz="1400" dirty="0" smtClean="0"/>
                <a:t> </a:t>
              </a:r>
            </a:p>
            <a:p>
              <a:pPr algn="ctr"/>
              <a:r>
                <a:rPr lang="pt-BR" sz="1400" dirty="0" smtClean="0"/>
                <a:t>Critérios de Sucesso WCAG</a:t>
              </a:r>
              <a:endParaRPr lang="pt-BR" sz="1400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4461273" y="1754869"/>
              <a:ext cx="2014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(Soma </a:t>
              </a:r>
              <a:r>
                <a:rPr lang="pt-BR" sz="1400" dirty="0" err="1" smtClean="0"/>
                <a:t>qtd</a:t>
              </a:r>
              <a:r>
                <a:rPr lang="pt-BR" sz="1400" dirty="0" smtClean="0"/>
                <a:t> Critérios </a:t>
              </a:r>
              <a:r>
                <a:rPr lang="pt-BR" sz="1400" dirty="0"/>
                <a:t>de </a:t>
              </a:r>
              <a:r>
                <a:rPr lang="pt-BR" sz="1400" dirty="0" smtClean="0"/>
                <a:t>Sucesso utilizados)</a:t>
              </a:r>
              <a:endParaRPr lang="pt-BR" sz="1400" dirty="0"/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4386265" y="2267278"/>
              <a:ext cx="21645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Multiplicar 44"/>
          <p:cNvSpPr/>
          <p:nvPr/>
        </p:nvSpPr>
        <p:spPr>
          <a:xfrm>
            <a:off x="6284606" y="3700168"/>
            <a:ext cx="432000" cy="43200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6674611" y="3654558"/>
            <a:ext cx="74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Peso Critério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7769803" y="3654558"/>
            <a:ext cx="104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pt-BR" dirty="0"/>
              <a:t>Pontuação </a:t>
            </a:r>
            <a:r>
              <a:rPr lang="pt-BR" dirty="0" smtClean="0"/>
              <a:t>Tema</a:t>
            </a:r>
            <a:endParaRPr lang="pt-BR" dirty="0"/>
          </a:p>
        </p:txBody>
      </p:sp>
      <p:sp>
        <p:nvSpPr>
          <p:cNvPr id="48" name="Igual 47"/>
          <p:cNvSpPr/>
          <p:nvPr/>
        </p:nvSpPr>
        <p:spPr>
          <a:xfrm>
            <a:off x="7379798" y="3700168"/>
            <a:ext cx="432000" cy="43200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9" y="1745009"/>
            <a:ext cx="3214227" cy="1299919"/>
          </a:xfrm>
          <a:prstGeom prst="rect">
            <a:avLst/>
          </a:prstGeom>
        </p:spPr>
      </p:pic>
      <p:grpSp>
        <p:nvGrpSpPr>
          <p:cNvPr id="49" name="Grupo 48"/>
          <p:cNvGrpSpPr>
            <a:grpSpLocks noChangeAspect="1"/>
          </p:cNvGrpSpPr>
          <p:nvPr/>
        </p:nvGrpSpPr>
        <p:grpSpPr>
          <a:xfrm>
            <a:off x="1188036" y="3463541"/>
            <a:ext cx="1055911" cy="1055911"/>
            <a:chOff x="2949764" y="2793662"/>
            <a:chExt cx="851400" cy="851400"/>
          </a:xfrm>
        </p:grpSpPr>
        <p:sp>
          <p:nvSpPr>
            <p:cNvPr id="50" name="Elipse 49"/>
            <p:cNvSpPr>
              <a:spLocks noChangeAspect="1"/>
            </p:cNvSpPr>
            <p:nvPr/>
          </p:nvSpPr>
          <p:spPr>
            <a:xfrm>
              <a:off x="2949764" y="2793662"/>
              <a:ext cx="851400" cy="851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054970" y="3058055"/>
              <a:ext cx="640992" cy="32261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tx1"/>
                  </a:solidFill>
                </a:rPr>
                <a:t>Eixo 5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Características do ITCF</a:t>
            </a:r>
          </a:p>
        </p:txBody>
      </p:sp>
    </p:spTree>
    <p:extLst>
      <p:ext uri="{BB962C8B-B14F-4D97-AF65-F5344CB8AC3E}">
        <p14:creationId xmlns:p14="http://schemas.microsoft.com/office/powerpoint/2010/main" val="23751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B7B7-4DD3-4A63-B835-393D357EB95B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23850" y="0"/>
            <a:ext cx="7216637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 smtClean="0">
                <a:solidFill>
                  <a:prstClr val="white">
                    <a:lumMod val="75000"/>
                  </a:prstClr>
                </a:solidFill>
                <a:ea typeface="+mn-ea"/>
                <a:cs typeface="Arial"/>
              </a:rPr>
              <a:t>ITCF</a:t>
            </a:r>
          </a:p>
          <a:p>
            <a:pPr algn="l"/>
            <a:r>
              <a:rPr lang="pt-BR" sz="3200" b="1" dirty="0" smtClean="0">
                <a:cs typeface="Arial"/>
              </a:rPr>
              <a:t>Manual de Apuração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323850" y="1110915"/>
            <a:ext cx="841374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Objetivos do Manual de Apuração: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Uniformizar conceitos e padronizar os formatos de disponibilização de informações </a:t>
            </a:r>
            <a:r>
              <a:rPr lang="pt-BR" sz="1600" dirty="0" smtClean="0"/>
              <a:t>fiscais </a:t>
            </a:r>
            <a:endParaRPr lang="pt-BR" sz="16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Descrever as atividades e formalizar as </a:t>
            </a:r>
            <a:r>
              <a:rPr lang="pt-BR" sz="1600" dirty="0" smtClean="0"/>
              <a:t>responsabilidades</a:t>
            </a:r>
            <a:endParaRPr lang="pt-BR" sz="1600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/>
              <a:t>Orientar e organizar o trabalho dos responsáveis e envolvidos no processo de disponibilização e apuração das informações </a:t>
            </a:r>
            <a:r>
              <a:rPr lang="pt-BR" sz="1600" dirty="0" smtClean="0"/>
              <a:t>fiscais</a:t>
            </a:r>
            <a:endParaRPr lang="pt-BR" sz="1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390590"/>
              </p:ext>
            </p:extLst>
          </p:nvPr>
        </p:nvGraphicFramePr>
        <p:xfrm>
          <a:off x="1455806" y="3354988"/>
          <a:ext cx="6232387" cy="2938524"/>
        </p:xfrm>
        <a:graphic>
          <a:graphicData uri="http://schemas.openxmlformats.org/drawingml/2006/table">
            <a:tbl>
              <a:tblPr/>
              <a:tblGrid>
                <a:gridCol w="1037126"/>
                <a:gridCol w="4512773"/>
                <a:gridCol w="682488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TEMA 04: LEGISLAÇÃO TRIBUTÁRIA DAS UNIDADES FEDERADAS</a:t>
                      </a:r>
                      <a:endParaRPr lang="pt-BR" sz="1300" i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429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b="1" i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Peso 3</a:t>
                      </a:r>
                      <a:endParaRPr lang="pt-BR" sz="1300" i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429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DESCRIÇÃO </a:t>
                      </a: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30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Valores recebidos da União, na forma do artigo 159 da Constituição Federal (transferências obrigatórias), e na Forma do Artigo 25 da Lei Complementar 101/2000 (transferências voluntárias)</a:t>
                      </a:r>
                      <a:endParaRPr lang="pt-BR" sz="13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71755" marR="36195" marT="36195" marB="36195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CRITÉRIO</a:t>
                      </a: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30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Valores de transferências voluntárias e obrigatórias recebidas da União</a:t>
                      </a:r>
                      <a:endParaRPr lang="pt-BR" sz="13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sz="1300" dirty="0"/>
                    </a:p>
                  </a:txBody>
                  <a:tcPr marL="71755" marR="36195" marT="36195" marB="36195" anchor="ctr"/>
                </a:tc>
              </a:tr>
              <a:tr h="0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ITENS DE PONTUAÇÃO</a:t>
                      </a: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Descrição</a:t>
                      </a: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Pontos</a:t>
                      </a: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Valores discriminados por tributo, fundo ou programa relacionados à transferência</a:t>
                      </a:r>
                      <a:endParaRPr lang="pt-BR" sz="13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300" i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Série histórica dos últimos 5 anos (incluindo o ano em curso)</a:t>
                      </a:r>
                      <a:endParaRPr lang="pt-BR" sz="130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300" i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 Periodicidade: acumulação diária no ano</a:t>
                      </a:r>
                    </a:p>
                  </a:txBody>
                  <a:tcPr marL="7175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300" i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D. Defasagem máxima de atualização da informação de 1 dia</a:t>
                      </a:r>
                    </a:p>
                  </a:txBody>
                  <a:tcPr marL="71755" marR="36195" marT="36195" marB="3619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300" i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300" i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325" marR="30429" marT="30429" marB="3042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6984821" y="4923894"/>
            <a:ext cx="715893" cy="134142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704077" y="5064035"/>
            <a:ext cx="1364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accent6"/>
                </a:solidFill>
              </a:rPr>
              <a:t>Pontuação ofertada por item, de forma independente</a:t>
            </a:r>
            <a:endParaRPr lang="pt-BR" sz="1400" dirty="0">
              <a:solidFill>
                <a:schemeClr val="accent6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55807" y="5207000"/>
            <a:ext cx="991180" cy="511219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64742" y="2758092"/>
            <a:ext cx="2381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/>
                </a:solidFill>
              </a:rPr>
              <a:t>Pontuação do critério deve ser multiplicada pelo peso </a:t>
            </a:r>
            <a:endParaRPr lang="pt-BR" sz="1400" dirty="0">
              <a:solidFill>
                <a:schemeClr val="accent6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984821" y="3329158"/>
            <a:ext cx="715893" cy="32444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446987" y="6265320"/>
            <a:ext cx="45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6"/>
                </a:solidFill>
              </a:rPr>
              <a:t>Manual especifica e detalha os formatos e os padrões de exigência do ITCF que devem ser atendidos para pontuação</a:t>
            </a:r>
            <a:endParaRPr lang="pt-BR" sz="1400" dirty="0">
              <a:solidFill>
                <a:schemeClr val="accent6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501231" y="4923894"/>
            <a:ext cx="4407902" cy="134142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2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6CA50A-CFD4-4375-8458-8116C291388C}&quot;/&gt;&lt;filename val=&quot;C:\Users\ELO\Desktop\CJF EAD\4. Aula 4 - Como identificar, analisar e implantar melhorias nos processos\B. SWF\data\asimages\{656CA50A-CFD4-4375-8458-8116C291388C}.png&quot;/&gt;&lt;hasEffects val=&quot;1&quot;/&gt;&lt;left val=&quot;39&quot;/&gt;&lt;top val=&quot;94.56&quot;/&gt;&lt;width val=&quot;946.92&quot;/&gt;&lt;height val=&quot;127.8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6CA50A-CFD4-4375-8458-8116C291388C}&quot;/&gt;&lt;filename val=&quot;C:\Users\ELO\Desktop\CJF EAD\4. Aula 4 - Como identificar, analisar e implantar melhorias nos processos\B. SWF\data\asimages\{656CA50A-CFD4-4375-8458-8116C291388C}.png&quot;/&gt;&lt;hasEffects val=&quot;1&quot;/&gt;&lt;left val=&quot;39&quot;/&gt;&lt;top val=&quot;94.56&quot;/&gt;&lt;width val=&quot;946.92&quot;/&gt;&lt;height val=&quot;127.8&quot;/&gt;&lt;/ThreeDShapeInfo&gt;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10987</TotalTime>
  <Words>2447</Words>
  <Application>Microsoft Office PowerPoint</Application>
  <PresentationFormat>Apresentação na tela (4:3)</PresentationFormat>
  <Paragraphs>584</Paragraphs>
  <Slides>34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Lucida Bright</vt:lpstr>
      <vt:lpstr>Times New Roman</vt:lpstr>
      <vt:lpstr>Verdana</vt:lpstr>
      <vt:lpstr>Wingdings</vt:lpstr>
      <vt:lpstr>1_Custom Design</vt:lpstr>
      <vt:lpstr>3_Office Theme</vt:lpstr>
      <vt:lpstr>Custom Design</vt:lpstr>
      <vt:lpstr>2_Custom Design</vt:lpstr>
      <vt:lpstr>4_Office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Instituto Publix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Alisson  Linhares</dc:creator>
  <cp:lastModifiedBy>suporte</cp:lastModifiedBy>
  <cp:revision>427</cp:revision>
  <dcterms:created xsi:type="dcterms:W3CDTF">2012-12-07T18:28:41Z</dcterms:created>
  <dcterms:modified xsi:type="dcterms:W3CDTF">2015-06-26T16:23:30Z</dcterms:modified>
</cp:coreProperties>
</file>