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1" r:id="rId1"/>
  </p:sldMasterIdLst>
  <p:notesMasterIdLst>
    <p:notesMasterId r:id="rId5"/>
  </p:notesMasterIdLst>
  <p:handoutMasterIdLst>
    <p:handoutMasterId r:id="rId6"/>
  </p:handoutMasterIdLst>
  <p:sldIdLst>
    <p:sldId id="280" r:id="rId2"/>
    <p:sldId id="272" r:id="rId3"/>
    <p:sldId id="281" r:id="rId4"/>
  </p:sldIdLst>
  <p:sldSz cx="12192000" cy="6858000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240" y="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6140C1-D288-4F10-809C-94A1BB3F1253}" type="doc">
      <dgm:prSet loTypeId="urn:microsoft.com/office/officeart/2005/8/layout/venn1" loCatId="relationship" qsTypeId="urn:microsoft.com/office/officeart/2005/8/quickstyle/simple1" qsCatId="simple" csTypeId="urn:microsoft.com/office/officeart/2005/8/colors/colorful1#2" csCatId="colorful" phldr="1"/>
      <dgm:spPr/>
    </dgm:pt>
    <dgm:pt modelId="{68B1760B-A3AC-4742-84AA-604A10C5E1C2}">
      <dgm:prSet phldrT="[Texto]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pt-BR" dirty="0" smtClean="0"/>
            <a:t>ENAP</a:t>
          </a:r>
        </a:p>
        <a:p>
          <a:r>
            <a:rPr lang="pt-BR" dirty="0" smtClean="0"/>
            <a:t>FORMAÇÃO DOS FORMADORES</a:t>
          </a:r>
          <a:endParaRPr lang="pt-BR" dirty="0"/>
        </a:p>
      </dgm:t>
    </dgm:pt>
    <dgm:pt modelId="{F7410891-D36B-4AB9-A474-1DA6DD5A3F3E}" type="parTrans" cxnId="{B246B20F-F452-4873-AFDC-E0D62ECE64C7}">
      <dgm:prSet/>
      <dgm:spPr/>
      <dgm:t>
        <a:bodyPr/>
        <a:lstStyle/>
        <a:p>
          <a:endParaRPr lang="pt-BR"/>
        </a:p>
      </dgm:t>
    </dgm:pt>
    <dgm:pt modelId="{46D5D7F1-8BE9-4DE7-88B7-9453EE89270F}" type="sibTrans" cxnId="{B246B20F-F452-4873-AFDC-E0D62ECE64C7}">
      <dgm:prSet/>
      <dgm:spPr/>
      <dgm:t>
        <a:bodyPr/>
        <a:lstStyle/>
        <a:p>
          <a:endParaRPr lang="pt-BR"/>
        </a:p>
      </dgm:t>
    </dgm:pt>
    <dgm:pt modelId="{F67EB3A8-8ECD-43DB-A81F-DEDEAD9E8741}">
      <dgm:prSet phldrT="[Texto]"/>
      <dgm:spPr/>
      <dgm:t>
        <a:bodyPr/>
        <a:lstStyle/>
        <a:p>
          <a:r>
            <a:rPr lang="pt-BR" dirty="0" smtClean="0"/>
            <a:t>FORMADORES</a:t>
          </a:r>
          <a:endParaRPr lang="pt-BR" dirty="0"/>
        </a:p>
      </dgm:t>
    </dgm:pt>
    <dgm:pt modelId="{B4E874B2-0066-4B74-8BF1-E664A191EAA7}" type="parTrans" cxnId="{A22BE92C-11A8-4EE4-AAE7-A7DE918A412B}">
      <dgm:prSet/>
      <dgm:spPr/>
      <dgm:t>
        <a:bodyPr/>
        <a:lstStyle/>
        <a:p>
          <a:endParaRPr lang="pt-BR"/>
        </a:p>
      </dgm:t>
    </dgm:pt>
    <dgm:pt modelId="{27A5BBFB-320B-4A5F-97A9-B3D32014CE50}" type="sibTrans" cxnId="{A22BE92C-11A8-4EE4-AAE7-A7DE918A412B}">
      <dgm:prSet/>
      <dgm:spPr/>
      <dgm:t>
        <a:bodyPr/>
        <a:lstStyle/>
        <a:p>
          <a:endParaRPr lang="pt-BR"/>
        </a:p>
      </dgm:t>
    </dgm:pt>
    <dgm:pt modelId="{D6028456-A3B0-4FDF-AAEF-1D4886BC9716}">
      <dgm:prSet phldrT="[Texto]"/>
      <dgm:spPr/>
      <dgm:t>
        <a:bodyPr/>
        <a:lstStyle/>
        <a:p>
          <a:r>
            <a:rPr lang="pt-BR" dirty="0" smtClean="0"/>
            <a:t>ESCOLAS ESTADUAIS</a:t>
          </a:r>
          <a:endParaRPr lang="pt-BR" dirty="0"/>
        </a:p>
      </dgm:t>
    </dgm:pt>
    <dgm:pt modelId="{3B89C509-97A1-44D8-BC27-491C3A306621}" type="parTrans" cxnId="{E1FA4D58-8540-4F12-8452-C4B496288AAE}">
      <dgm:prSet/>
      <dgm:spPr/>
      <dgm:t>
        <a:bodyPr/>
        <a:lstStyle/>
        <a:p>
          <a:endParaRPr lang="pt-BR"/>
        </a:p>
      </dgm:t>
    </dgm:pt>
    <dgm:pt modelId="{7AB3C4B5-AFD7-4BBD-84B7-18EA734F1A9E}" type="sibTrans" cxnId="{E1FA4D58-8540-4F12-8452-C4B496288AAE}">
      <dgm:prSet/>
      <dgm:spPr/>
      <dgm:t>
        <a:bodyPr/>
        <a:lstStyle/>
        <a:p>
          <a:endParaRPr lang="pt-BR"/>
        </a:p>
      </dgm:t>
    </dgm:pt>
    <dgm:pt modelId="{D96136FC-6DC2-4825-A01A-ABC388A7ED80}" type="pres">
      <dgm:prSet presAssocID="{BA6140C1-D288-4F10-809C-94A1BB3F1253}" presName="compositeShape" presStyleCnt="0">
        <dgm:presLayoutVars>
          <dgm:chMax val="7"/>
          <dgm:dir/>
          <dgm:resizeHandles val="exact"/>
        </dgm:presLayoutVars>
      </dgm:prSet>
      <dgm:spPr/>
    </dgm:pt>
    <dgm:pt modelId="{5816AEC1-A807-4B37-90F2-B25BA327AB57}" type="pres">
      <dgm:prSet presAssocID="{68B1760B-A3AC-4742-84AA-604A10C5E1C2}" presName="circ1" presStyleLbl="vennNode1" presStyleIdx="0" presStyleCnt="3"/>
      <dgm:spPr/>
      <dgm:t>
        <a:bodyPr/>
        <a:lstStyle/>
        <a:p>
          <a:endParaRPr lang="pt-BR"/>
        </a:p>
      </dgm:t>
    </dgm:pt>
    <dgm:pt modelId="{B404726A-250B-409B-A08D-23FBDB8A4C95}" type="pres">
      <dgm:prSet presAssocID="{68B1760B-A3AC-4742-84AA-604A10C5E1C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38938A-CEE0-4976-8B77-8A85D56AA94A}" type="pres">
      <dgm:prSet presAssocID="{F67EB3A8-8ECD-43DB-A81F-DEDEAD9E8741}" presName="circ2" presStyleLbl="vennNode1" presStyleIdx="1" presStyleCnt="3"/>
      <dgm:spPr/>
      <dgm:t>
        <a:bodyPr/>
        <a:lstStyle/>
        <a:p>
          <a:endParaRPr lang="pt-BR"/>
        </a:p>
      </dgm:t>
    </dgm:pt>
    <dgm:pt modelId="{6C196A04-9AE4-4034-8653-1CDF9983FDAB}" type="pres">
      <dgm:prSet presAssocID="{F67EB3A8-8ECD-43DB-A81F-DEDEAD9E874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B54524-0389-4463-9AF8-383E64867EBA}" type="pres">
      <dgm:prSet presAssocID="{D6028456-A3B0-4FDF-AAEF-1D4886BC9716}" presName="circ3" presStyleLbl="vennNode1" presStyleIdx="2" presStyleCnt="3"/>
      <dgm:spPr/>
      <dgm:t>
        <a:bodyPr/>
        <a:lstStyle/>
        <a:p>
          <a:endParaRPr lang="pt-BR"/>
        </a:p>
      </dgm:t>
    </dgm:pt>
    <dgm:pt modelId="{848AD787-CEF5-49BE-A1AC-FD51EB0DD78C}" type="pres">
      <dgm:prSet presAssocID="{D6028456-A3B0-4FDF-AAEF-1D4886BC971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F4B0D5B-6E69-4C1F-BBF7-4C4A8BCEB3EB}" type="presOf" srcId="{D6028456-A3B0-4FDF-AAEF-1D4886BC9716}" destId="{1AB54524-0389-4463-9AF8-383E64867EBA}" srcOrd="0" destOrd="0" presId="urn:microsoft.com/office/officeart/2005/8/layout/venn1"/>
    <dgm:cxn modelId="{A22BE92C-11A8-4EE4-AAE7-A7DE918A412B}" srcId="{BA6140C1-D288-4F10-809C-94A1BB3F1253}" destId="{F67EB3A8-8ECD-43DB-A81F-DEDEAD9E8741}" srcOrd="1" destOrd="0" parTransId="{B4E874B2-0066-4B74-8BF1-E664A191EAA7}" sibTransId="{27A5BBFB-320B-4A5F-97A9-B3D32014CE50}"/>
    <dgm:cxn modelId="{B246B20F-F452-4873-AFDC-E0D62ECE64C7}" srcId="{BA6140C1-D288-4F10-809C-94A1BB3F1253}" destId="{68B1760B-A3AC-4742-84AA-604A10C5E1C2}" srcOrd="0" destOrd="0" parTransId="{F7410891-D36B-4AB9-A474-1DA6DD5A3F3E}" sibTransId="{46D5D7F1-8BE9-4DE7-88B7-9453EE89270F}"/>
    <dgm:cxn modelId="{C31C2C64-7D09-4F4E-8735-C7E21BA2B33F}" type="presOf" srcId="{BA6140C1-D288-4F10-809C-94A1BB3F1253}" destId="{D96136FC-6DC2-4825-A01A-ABC388A7ED80}" srcOrd="0" destOrd="0" presId="urn:microsoft.com/office/officeart/2005/8/layout/venn1"/>
    <dgm:cxn modelId="{9DC330B3-AC17-4866-948F-20204E188778}" type="presOf" srcId="{D6028456-A3B0-4FDF-AAEF-1D4886BC9716}" destId="{848AD787-CEF5-49BE-A1AC-FD51EB0DD78C}" srcOrd="1" destOrd="0" presId="urn:microsoft.com/office/officeart/2005/8/layout/venn1"/>
    <dgm:cxn modelId="{E1FA4D58-8540-4F12-8452-C4B496288AAE}" srcId="{BA6140C1-D288-4F10-809C-94A1BB3F1253}" destId="{D6028456-A3B0-4FDF-AAEF-1D4886BC9716}" srcOrd="2" destOrd="0" parTransId="{3B89C509-97A1-44D8-BC27-491C3A306621}" sibTransId="{7AB3C4B5-AFD7-4BBD-84B7-18EA734F1A9E}"/>
    <dgm:cxn modelId="{53AE1403-8C50-4348-A3AA-36C0081CBAD8}" type="presOf" srcId="{F67EB3A8-8ECD-43DB-A81F-DEDEAD9E8741}" destId="{6C196A04-9AE4-4034-8653-1CDF9983FDAB}" srcOrd="1" destOrd="0" presId="urn:microsoft.com/office/officeart/2005/8/layout/venn1"/>
    <dgm:cxn modelId="{FED3CE5B-6DFA-4AA8-ACDB-15A7137A0BA3}" type="presOf" srcId="{68B1760B-A3AC-4742-84AA-604A10C5E1C2}" destId="{5816AEC1-A807-4B37-90F2-B25BA327AB57}" srcOrd="0" destOrd="0" presId="urn:microsoft.com/office/officeart/2005/8/layout/venn1"/>
    <dgm:cxn modelId="{A99DD116-9D91-4C60-8933-1AFD185833F4}" type="presOf" srcId="{F67EB3A8-8ECD-43DB-A81F-DEDEAD9E8741}" destId="{0238938A-CEE0-4976-8B77-8A85D56AA94A}" srcOrd="0" destOrd="0" presId="urn:microsoft.com/office/officeart/2005/8/layout/venn1"/>
    <dgm:cxn modelId="{C7BD7F63-6D75-4D14-BDB9-0F935E1CF0AB}" type="presOf" srcId="{68B1760B-A3AC-4742-84AA-604A10C5E1C2}" destId="{B404726A-250B-409B-A08D-23FBDB8A4C95}" srcOrd="1" destOrd="0" presId="urn:microsoft.com/office/officeart/2005/8/layout/venn1"/>
    <dgm:cxn modelId="{D69A8D30-E51E-4379-9ABC-42B2E67061FC}" type="presParOf" srcId="{D96136FC-6DC2-4825-A01A-ABC388A7ED80}" destId="{5816AEC1-A807-4B37-90F2-B25BA327AB57}" srcOrd="0" destOrd="0" presId="urn:microsoft.com/office/officeart/2005/8/layout/venn1"/>
    <dgm:cxn modelId="{D1E9F416-DF1C-4AEE-9254-082D19993BD1}" type="presParOf" srcId="{D96136FC-6DC2-4825-A01A-ABC388A7ED80}" destId="{B404726A-250B-409B-A08D-23FBDB8A4C95}" srcOrd="1" destOrd="0" presId="urn:microsoft.com/office/officeart/2005/8/layout/venn1"/>
    <dgm:cxn modelId="{46FFC302-1076-4EBC-9C3D-6BC6BA91FF3C}" type="presParOf" srcId="{D96136FC-6DC2-4825-A01A-ABC388A7ED80}" destId="{0238938A-CEE0-4976-8B77-8A85D56AA94A}" srcOrd="2" destOrd="0" presId="urn:microsoft.com/office/officeart/2005/8/layout/venn1"/>
    <dgm:cxn modelId="{FE78841D-7834-4894-9306-DF95870B4B90}" type="presParOf" srcId="{D96136FC-6DC2-4825-A01A-ABC388A7ED80}" destId="{6C196A04-9AE4-4034-8653-1CDF9983FDAB}" srcOrd="3" destOrd="0" presId="urn:microsoft.com/office/officeart/2005/8/layout/venn1"/>
    <dgm:cxn modelId="{D8198990-60D2-4DFE-838F-F0A2835A1CC0}" type="presParOf" srcId="{D96136FC-6DC2-4825-A01A-ABC388A7ED80}" destId="{1AB54524-0389-4463-9AF8-383E64867EBA}" srcOrd="4" destOrd="0" presId="urn:microsoft.com/office/officeart/2005/8/layout/venn1"/>
    <dgm:cxn modelId="{83145570-1CB6-4F5A-BDC2-B893385BB3EC}" type="presParOf" srcId="{D96136FC-6DC2-4825-A01A-ABC388A7ED80}" destId="{848AD787-CEF5-49BE-A1AC-FD51EB0DD78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6AEC1-A807-4B37-90F2-B25BA327AB57}">
      <dsp:nvSpPr>
        <dsp:cNvPr id="0" name=""/>
        <dsp:cNvSpPr/>
      </dsp:nvSpPr>
      <dsp:spPr>
        <a:xfrm>
          <a:off x="3744715" y="50303"/>
          <a:ext cx="2414587" cy="2414587"/>
        </a:xfrm>
        <a:prstGeom prst="ellipse">
          <a:avLst/>
        </a:prstGeom>
        <a:solidFill>
          <a:schemeClr val="accent2">
            <a:alpha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ENAP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FORMAÇÃO DOS FORMADORES</a:t>
          </a:r>
          <a:endParaRPr lang="pt-BR" sz="1900" kern="1200" dirty="0"/>
        </a:p>
      </dsp:txBody>
      <dsp:txXfrm>
        <a:off x="4066660" y="472856"/>
        <a:ext cx="1770697" cy="1086564"/>
      </dsp:txXfrm>
    </dsp:sp>
    <dsp:sp modelId="{0238938A-CEE0-4976-8B77-8A85D56AA94A}">
      <dsp:nvSpPr>
        <dsp:cNvPr id="0" name=""/>
        <dsp:cNvSpPr/>
      </dsp:nvSpPr>
      <dsp:spPr>
        <a:xfrm>
          <a:off x="4615979" y="1559420"/>
          <a:ext cx="2414587" cy="241458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FORMADORES</a:t>
          </a:r>
          <a:endParaRPr lang="pt-BR" sz="1900" kern="1200" dirty="0"/>
        </a:p>
      </dsp:txBody>
      <dsp:txXfrm>
        <a:off x="5354440" y="2183189"/>
        <a:ext cx="1448752" cy="1328022"/>
      </dsp:txXfrm>
    </dsp:sp>
    <dsp:sp modelId="{1AB54524-0389-4463-9AF8-383E64867EBA}">
      <dsp:nvSpPr>
        <dsp:cNvPr id="0" name=""/>
        <dsp:cNvSpPr/>
      </dsp:nvSpPr>
      <dsp:spPr>
        <a:xfrm>
          <a:off x="2873452" y="1559420"/>
          <a:ext cx="2414587" cy="241458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ESCOLAS ESTADUAIS</a:t>
          </a:r>
          <a:endParaRPr lang="pt-BR" sz="1900" kern="1200" dirty="0"/>
        </a:p>
      </dsp:txBody>
      <dsp:txXfrm>
        <a:off x="3100825" y="2183189"/>
        <a:ext cx="1448752" cy="1328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979CE5-84AE-4BD3-BE11-E5FC2CF2AF2E}" type="datetimeFigureOut">
              <a:rPr lang="pt-BR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45ECC2-306B-4BFA-861D-96EEBCB1CD2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543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5F213F-CE14-47B7-85F9-7F5A04693350}" type="datetimeFigureOut">
              <a:rPr lang="pt-BR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45000"/>
            <a:ext cx="548640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6191CF-B4C2-4E79-A138-5F4BF7D7043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168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6F8C58-DE87-4FAF-B99D-9CC915E9A89E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15248A-8391-4E92-A29A-BDB7EE8894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11852E-064A-4BB3-B08F-ACD1CC460CE4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EF69027-2888-4F01-B14D-6DD23EE2A5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 rot="5400000" flipV="1">
            <a:off x="10058400" y="58738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197F4C-4E56-4DCB-BCC8-50229C0D13A5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3F7B6AB-D748-4634-932E-7A2BFF79EA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5525990-4A21-41F0-A5B2-98EC1D12BE00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1F1969-F759-4A97-9CC7-D363B89899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3EAB13-2FEB-4A36-8828-D86AEFD3598F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7A31C6-22B4-411B-AA2F-CEBF2388C1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49FFE7-53B5-4D61-9F02-40BC613D1F76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69C823-C6F8-4D65-8096-13DE783FF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BD7741-4E33-40C6-9C4A-2EF8DD978835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A7BE3D-CB14-4634-925E-C7ED41F1FB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E09590-22B9-4F85-A63E-DD9139891642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6EE3199-D021-4C5D-8050-BB70596467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1F53429-4226-4554-80A6-70C7F0471F9D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5901E0-4FE3-4925-BBE7-FEC8C97B8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3CE5C9C-CC69-4DA1-AB20-D9BB0157E4D5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D3AA1F-1995-4647-B5E1-3AC60E3B0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6CDA931-DA91-4028-8FFC-E2432560B240}" type="datetimeFigureOut">
              <a:rPr lang="en-US"/>
              <a:pPr>
                <a:defRPr/>
              </a:pPr>
              <a:t>9/10/2015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3415F5-3F2D-4642-AB8E-BDCEB48967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331788" y="373063"/>
            <a:ext cx="11515725" cy="61976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3938" y="439738"/>
            <a:ext cx="9720262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23938" y="2179638"/>
            <a:ext cx="9720262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706438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11905" t="10934" r="58755" b="76421"/>
          <a:stretch>
            <a:fillRect/>
          </a:stretch>
        </p:blipFill>
        <p:spPr bwMode="auto">
          <a:xfrm>
            <a:off x="9372888" y="6280152"/>
            <a:ext cx="23764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kern="1200" cap="all" spc="100">
          <a:solidFill>
            <a:srgbClr val="19191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191919"/>
          </a:solidFill>
          <a:latin typeface="Tw Cen MT Condensed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088212" y="468537"/>
            <a:ext cx="10209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+mj-lt"/>
              </a:rPr>
              <a:t> Etapa I: Formação</a:t>
            </a:r>
          </a:p>
          <a:p>
            <a:pPr algn="ctr"/>
            <a:r>
              <a:rPr lang="pt-BR" sz="3200" dirty="0" smtClean="0">
                <a:latin typeface="+mj-lt"/>
              </a:rPr>
              <a:t> Currículo/ perfil do público </a:t>
            </a:r>
            <a:endParaRPr lang="pt-BR" sz="3200" dirty="0"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042556" y="2220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65019" y="1662544"/>
          <a:ext cx="11114471" cy="3922890"/>
        </p:xfrm>
        <a:graphic>
          <a:graphicData uri="http://schemas.openxmlformats.org/drawingml/2006/table">
            <a:tbl>
              <a:tblPr/>
              <a:tblGrid>
                <a:gridCol w="6142786"/>
                <a:gridCol w="1048879"/>
                <a:gridCol w="1048879"/>
                <a:gridCol w="2873927"/>
              </a:tblGrid>
              <a:tr h="754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>
                          <a:latin typeface="Tw Cen MT" pitchFamily="34" charset="0"/>
                          <a:ea typeface="Times New Roman"/>
                        </a:rPr>
                        <a:t>Cursos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Carga </a:t>
                      </a:r>
                      <a:r>
                        <a:rPr lang="pt-BR" sz="1200" b="1" dirty="0">
                          <a:latin typeface="Tw Cen MT" pitchFamily="34" charset="0"/>
                          <a:ea typeface="Times New Roman"/>
                        </a:rPr>
                        <a:t>horária/ curso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Período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Perfil dos servidores para formação e multiplicação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Curso A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Instrumentos do Processo Licitatório: Elaboração de Termos de Referência e Editais para Contratação de Bens e Serviços no Setor Público e Didática para Facilitadores.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solidFill>
                            <a:srgbClr val="FF0000"/>
                          </a:solidFill>
                          <a:latin typeface="Tw Cen MT" pitchFamily="34" charset="0"/>
                          <a:ea typeface="Times New Roman"/>
                        </a:rPr>
                        <a:t>28h</a:t>
                      </a:r>
                      <a:endParaRPr lang="pt-BR" sz="1200" b="0" dirty="0">
                        <a:solidFill>
                          <a:srgbClr val="FF0000"/>
                        </a:solidFill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 smtClean="0">
                        <a:latin typeface="Tw Cen MT" pitchFamily="34" charset="0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De 19 a 23/10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Comprovada experiência técnica na área e experiência</a:t>
                      </a:r>
                      <a:r>
                        <a:rPr lang="pt-BR" sz="1200" b="1" baseline="0" dirty="0" smtClean="0">
                          <a:latin typeface="Tw Cen MT" pitchFamily="34" charset="0"/>
                          <a:ea typeface="Times New Roman"/>
                        </a:rPr>
                        <a:t> docente</a:t>
                      </a: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.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Oficina de Didática para Facilitadores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7h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Curso</a:t>
                      </a:r>
                      <a:r>
                        <a:rPr lang="pt-BR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Gestão e Fiscalização de Contratos Administrativos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 smtClean="0">
                        <a:latin typeface="Tw Cen MT" pitchFamily="34" charset="0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0" dirty="0" smtClean="0">
                          <a:solidFill>
                            <a:srgbClr val="FF0000"/>
                          </a:solidFill>
                          <a:latin typeface="Tw Cen MT" pitchFamily="34" charset="0"/>
                          <a:ea typeface="Times New Roman"/>
                        </a:rPr>
                        <a:t>21h</a:t>
                      </a:r>
                      <a:endParaRPr lang="pt-BR" sz="1200" b="0" dirty="0">
                        <a:solidFill>
                          <a:srgbClr val="FF0000"/>
                        </a:solidFill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 smtClean="0">
                        <a:latin typeface="Tw Cen MT" pitchFamily="34" charset="0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De 05 a 09/10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Comprovada experiência técnica na área e experiência</a:t>
                      </a:r>
                      <a:r>
                        <a:rPr lang="pt-BR" sz="1200" b="1" baseline="0" dirty="0" smtClean="0">
                          <a:latin typeface="Tw Cen MT" pitchFamily="34" charset="0"/>
                          <a:ea typeface="Times New Roman"/>
                        </a:rPr>
                        <a:t> docente</a:t>
                      </a: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Oficina de Didática para Facilitadores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7h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Oficina</a:t>
                      </a:r>
                      <a:r>
                        <a:rPr lang="pt-BR" sz="1200" b="1" baseline="0" dirty="0" smtClean="0">
                          <a:latin typeface="Tw Cen MT" pitchFamily="34" charset="0"/>
                          <a:ea typeface="Times New Roman"/>
                        </a:rPr>
                        <a:t> BID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atin typeface="Tw Cen MT" pitchFamily="34" charset="0"/>
                          <a:ea typeface="Times New Roman"/>
                        </a:rPr>
                        <a:t>7h</a:t>
                      </a: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>
                        <a:latin typeface="Tw Cen MT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263" y="619125"/>
            <a:ext cx="11471275" cy="14112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GESTÃO DO Programa de formação de técnicos estaduais em gestão de compras públicas</a:t>
            </a:r>
            <a:br>
              <a:rPr lang="pt-B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pt-B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(certificação por curso)</a:t>
            </a:r>
            <a:endParaRPr lang="pt-BR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05642" y="2155035"/>
          <a:ext cx="9904019" cy="4024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Forma livre 16"/>
          <p:cNvSpPr/>
          <p:nvPr/>
        </p:nvSpPr>
        <p:spPr>
          <a:xfrm>
            <a:off x="2018805" y="4200525"/>
            <a:ext cx="1282535" cy="1052513"/>
          </a:xfrm>
          <a:custGeom>
            <a:avLst/>
            <a:gdLst>
              <a:gd name="connsiteX0" fmla="*/ 0 w 990792"/>
              <a:gd name="connsiteY0" fmla="*/ 495396 h 990792"/>
              <a:gd name="connsiteX1" fmla="*/ 495396 w 990792"/>
              <a:gd name="connsiteY1" fmla="*/ 0 h 990792"/>
              <a:gd name="connsiteX2" fmla="*/ 990792 w 990792"/>
              <a:gd name="connsiteY2" fmla="*/ 495396 h 990792"/>
              <a:gd name="connsiteX3" fmla="*/ 495396 w 990792"/>
              <a:gd name="connsiteY3" fmla="*/ 990792 h 990792"/>
              <a:gd name="connsiteX4" fmla="*/ 0 w 990792"/>
              <a:gd name="connsiteY4" fmla="*/ 495396 h 9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92" h="990792">
                <a:moveTo>
                  <a:pt x="0" y="495396"/>
                </a:moveTo>
                <a:cubicBezTo>
                  <a:pt x="0" y="221796"/>
                  <a:pt x="221796" y="0"/>
                  <a:pt x="495396" y="0"/>
                </a:cubicBezTo>
                <a:cubicBezTo>
                  <a:pt x="768996" y="0"/>
                  <a:pt x="990792" y="221796"/>
                  <a:pt x="990792" y="495396"/>
                </a:cubicBezTo>
                <a:cubicBezTo>
                  <a:pt x="990792" y="768996"/>
                  <a:pt x="768996" y="990792"/>
                  <a:pt x="495396" y="990792"/>
                </a:cubicBezTo>
                <a:cubicBezTo>
                  <a:pt x="221796" y="990792"/>
                  <a:pt x="0" y="768996"/>
                  <a:pt x="0" y="495396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9228" tIns="169228" rIns="169228" bIns="169228" spcCol="1270" anchor="ctr"/>
          <a:lstStyle/>
          <a:p>
            <a:pPr algn="ctr" defTabSz="8445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900" dirty="0" smtClean="0"/>
              <a:t>Selecionam </a:t>
            </a:r>
            <a:r>
              <a:rPr lang="pt-BR" sz="900" dirty="0"/>
              <a:t>os formadores</a:t>
            </a:r>
          </a:p>
          <a:p>
            <a:pPr algn="ctr" defTabSz="8445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900" dirty="0" smtClean="0"/>
              <a:t>Organizam  </a:t>
            </a:r>
            <a:r>
              <a:rPr lang="pt-BR" sz="900" dirty="0"/>
              <a:t>e </a:t>
            </a:r>
            <a:r>
              <a:rPr lang="pt-BR" sz="900" dirty="0" smtClean="0"/>
              <a:t>coordenam a </a:t>
            </a:r>
            <a:r>
              <a:rPr lang="pt-BR" sz="900" dirty="0"/>
              <a:t>execução das turmas</a:t>
            </a:r>
          </a:p>
        </p:txBody>
      </p:sp>
      <p:sp>
        <p:nvSpPr>
          <p:cNvPr id="21" name="Forma livre 20"/>
          <p:cNvSpPr/>
          <p:nvPr/>
        </p:nvSpPr>
        <p:spPr>
          <a:xfrm>
            <a:off x="7612083" y="4262438"/>
            <a:ext cx="1187532" cy="990600"/>
          </a:xfrm>
          <a:custGeom>
            <a:avLst/>
            <a:gdLst>
              <a:gd name="connsiteX0" fmla="*/ 0 w 990792"/>
              <a:gd name="connsiteY0" fmla="*/ 495396 h 990792"/>
              <a:gd name="connsiteX1" fmla="*/ 495396 w 990792"/>
              <a:gd name="connsiteY1" fmla="*/ 0 h 990792"/>
              <a:gd name="connsiteX2" fmla="*/ 990792 w 990792"/>
              <a:gd name="connsiteY2" fmla="*/ 495396 h 990792"/>
              <a:gd name="connsiteX3" fmla="*/ 495396 w 990792"/>
              <a:gd name="connsiteY3" fmla="*/ 990792 h 990792"/>
              <a:gd name="connsiteX4" fmla="*/ 0 w 990792"/>
              <a:gd name="connsiteY4" fmla="*/ 495396 h 9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92" h="990792">
                <a:moveTo>
                  <a:pt x="0" y="495396"/>
                </a:moveTo>
                <a:cubicBezTo>
                  <a:pt x="0" y="221796"/>
                  <a:pt x="221796" y="0"/>
                  <a:pt x="495396" y="0"/>
                </a:cubicBezTo>
                <a:cubicBezTo>
                  <a:pt x="768996" y="0"/>
                  <a:pt x="990792" y="221796"/>
                  <a:pt x="990792" y="495396"/>
                </a:cubicBezTo>
                <a:cubicBezTo>
                  <a:pt x="990792" y="768996"/>
                  <a:pt x="768996" y="990792"/>
                  <a:pt x="495396" y="990792"/>
                </a:cubicBezTo>
                <a:cubicBezTo>
                  <a:pt x="221796" y="990792"/>
                  <a:pt x="0" y="768996"/>
                  <a:pt x="0" y="495396"/>
                </a:cubicBez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9228" tIns="169228" rIns="169228" bIns="169228" spcCol="1270" anchor="ctr"/>
          <a:lstStyle/>
          <a:p>
            <a:pPr algn="ctr" defTabSz="8445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900" dirty="0" smtClean="0"/>
              <a:t>Fazem </a:t>
            </a:r>
            <a:r>
              <a:rPr lang="pt-BR" sz="900" dirty="0"/>
              <a:t>a formação </a:t>
            </a:r>
            <a:r>
              <a:rPr lang="pt-BR" sz="900" dirty="0" smtClean="0"/>
              <a:t>, contratados pelo BID</a:t>
            </a:r>
            <a:endParaRPr lang="pt-BR" sz="900" dirty="0"/>
          </a:p>
        </p:txBody>
      </p:sp>
      <p:sp>
        <p:nvSpPr>
          <p:cNvPr id="19" name="Forma livre 18"/>
          <p:cNvSpPr/>
          <p:nvPr/>
        </p:nvSpPr>
        <p:spPr>
          <a:xfrm>
            <a:off x="6792686" y="2303463"/>
            <a:ext cx="1151905" cy="990600"/>
          </a:xfrm>
          <a:custGeom>
            <a:avLst/>
            <a:gdLst>
              <a:gd name="connsiteX0" fmla="*/ 0 w 990792"/>
              <a:gd name="connsiteY0" fmla="*/ 495396 h 990792"/>
              <a:gd name="connsiteX1" fmla="*/ 495396 w 990792"/>
              <a:gd name="connsiteY1" fmla="*/ 0 h 990792"/>
              <a:gd name="connsiteX2" fmla="*/ 990792 w 990792"/>
              <a:gd name="connsiteY2" fmla="*/ 495396 h 990792"/>
              <a:gd name="connsiteX3" fmla="*/ 495396 w 990792"/>
              <a:gd name="connsiteY3" fmla="*/ 990792 h 990792"/>
              <a:gd name="connsiteX4" fmla="*/ 0 w 990792"/>
              <a:gd name="connsiteY4" fmla="*/ 495396 h 9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92" h="990792">
                <a:moveTo>
                  <a:pt x="0" y="495396"/>
                </a:moveTo>
                <a:cubicBezTo>
                  <a:pt x="0" y="221796"/>
                  <a:pt x="221796" y="0"/>
                  <a:pt x="495396" y="0"/>
                </a:cubicBezTo>
                <a:cubicBezTo>
                  <a:pt x="768996" y="0"/>
                  <a:pt x="990792" y="221796"/>
                  <a:pt x="990792" y="495396"/>
                </a:cubicBezTo>
                <a:cubicBezTo>
                  <a:pt x="990792" y="768996"/>
                  <a:pt x="768996" y="990792"/>
                  <a:pt x="495396" y="990792"/>
                </a:cubicBezTo>
                <a:cubicBezTo>
                  <a:pt x="221796" y="990792"/>
                  <a:pt x="0" y="768996"/>
                  <a:pt x="0" y="495396"/>
                </a:cubicBez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9228" tIns="169228" rIns="169228" bIns="169228" spcCol="1270" anchor="ctr"/>
          <a:lstStyle/>
          <a:p>
            <a:pPr algn="ctr" defTabSz="8445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900" dirty="0" smtClean="0"/>
              <a:t>BID FINANCIA </a:t>
            </a:r>
            <a:r>
              <a:rPr lang="pt-BR" sz="900" dirty="0"/>
              <a:t>O </a:t>
            </a:r>
            <a:r>
              <a:rPr lang="pt-BR" sz="900" dirty="0" smtClean="0"/>
              <a:t>PROGRAMA</a:t>
            </a:r>
            <a:endParaRPr lang="pt-B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ENCAMINHAMENTOS</a:t>
            </a:r>
            <a:endParaRPr lang="pt-BR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1023938" y="1484417"/>
            <a:ext cx="9720262" cy="5106388"/>
          </a:xfrm>
        </p:spPr>
        <p:txBody>
          <a:bodyPr/>
          <a:lstStyle/>
          <a:p>
            <a:pPr marL="623888" indent="-268288" eaLnBrk="1" hangingPunct="1">
              <a:buFont typeface="Wingdings" pitchFamily="2" charset="2"/>
              <a:buChar char="§"/>
            </a:pPr>
            <a:r>
              <a:rPr lang="pt-BR" dirty="0" smtClean="0"/>
              <a:t>1º Reunião no dia 10 de setembro com os representantes das Escolas de Governo;</a:t>
            </a:r>
          </a:p>
          <a:p>
            <a:pPr marL="623888" indent="-268288" eaLnBrk="1" hangingPunct="1">
              <a:buFont typeface="Wingdings" pitchFamily="2" charset="2"/>
              <a:buChar char="§"/>
            </a:pPr>
            <a:r>
              <a:rPr lang="pt-BR" dirty="0" smtClean="0"/>
              <a:t>2º Escolas informam à ENAP, por ofício, a adesão ao Programa até dia 25 de setembro;</a:t>
            </a:r>
          </a:p>
          <a:p>
            <a:pPr marL="623888" indent="-268288" eaLnBrk="1" hangingPunct="1">
              <a:buFont typeface="Wingdings" pitchFamily="2" charset="2"/>
              <a:buChar char="§"/>
            </a:pPr>
            <a:r>
              <a:rPr lang="pt-BR" dirty="0" smtClean="0"/>
              <a:t>3º Escolas selecionam os alunos para a turma de formação de formadores e enviam os nomes para a ENAP até 02 de outubro;</a:t>
            </a:r>
          </a:p>
          <a:p>
            <a:pPr marL="623888" indent="-268288" eaLnBrk="1" hangingPunct="1">
              <a:buFont typeface="Wingdings" pitchFamily="2" charset="2"/>
              <a:buChar char="§"/>
            </a:pPr>
            <a:r>
              <a:rPr lang="pt-BR" dirty="0" smtClean="0"/>
              <a:t>4º Execução das turmas de formação de formadores em outubro de 2015;</a:t>
            </a:r>
          </a:p>
          <a:p>
            <a:pPr marL="623888" indent="-268288" eaLnBrk="1" hangingPunct="1">
              <a:buFont typeface="Wingdings" pitchFamily="2" charset="2"/>
              <a:buChar char="§"/>
            </a:pPr>
            <a:r>
              <a:rPr lang="pt-BR" dirty="0" smtClean="0"/>
              <a:t>5º Execução da Segunda Etapa do Programa nos estados, de novembro /15 a março /16.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2543</TotalTime>
  <Words>237</Words>
  <Application>Microsoft Office PowerPoint</Application>
  <PresentationFormat>Custom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Integral</vt:lpstr>
      <vt:lpstr>PowerPoint Presentation</vt:lpstr>
      <vt:lpstr>GESTÃO DO Programa de formação de técnicos estaduais em gestão de compras públicas (certificação por curso)</vt:lpstr>
      <vt:lpstr>ENCAMINHAMENTOS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Educação mediada por tecnologias</dc:title>
  <dc:creator>Natalia Teles da Mota</dc:creator>
  <cp:lastModifiedBy>IADB</cp:lastModifiedBy>
  <cp:revision>108</cp:revision>
  <cp:lastPrinted>2014-02-10T16:55:45Z</cp:lastPrinted>
  <dcterms:created xsi:type="dcterms:W3CDTF">2014-01-29T15:51:38Z</dcterms:created>
  <dcterms:modified xsi:type="dcterms:W3CDTF">2015-09-10T15:36:05Z</dcterms:modified>
</cp:coreProperties>
</file>