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  <p:sldMasterId id="2147483673" r:id="rId3"/>
  </p:sldMasterIdLst>
  <p:notesMasterIdLst>
    <p:notesMasterId r:id="rId26"/>
  </p:notesMasterIdLst>
  <p:sldIdLst>
    <p:sldId id="256" r:id="rId4"/>
    <p:sldId id="264" r:id="rId5"/>
    <p:sldId id="265" r:id="rId6"/>
    <p:sldId id="266" r:id="rId7"/>
    <p:sldId id="267" r:id="rId8"/>
    <p:sldId id="271" r:id="rId9"/>
    <p:sldId id="268" r:id="rId10"/>
    <p:sldId id="269" r:id="rId11"/>
    <p:sldId id="270" r:id="rId12"/>
    <p:sldId id="287" r:id="rId13"/>
    <p:sldId id="308" r:id="rId14"/>
    <p:sldId id="309" r:id="rId15"/>
    <p:sldId id="286" r:id="rId16"/>
    <p:sldId id="299" r:id="rId17"/>
    <p:sldId id="290" r:id="rId18"/>
    <p:sldId id="292" r:id="rId19"/>
    <p:sldId id="294" r:id="rId20"/>
    <p:sldId id="302" r:id="rId21"/>
    <p:sldId id="304" r:id="rId22"/>
    <p:sldId id="306" r:id="rId23"/>
    <p:sldId id="300" r:id="rId24"/>
    <p:sldId id="307" r:id="rId25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FFCC"/>
    <a:srgbClr val="C8DDFE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99" autoAdjust="0"/>
  </p:normalViewPr>
  <p:slideViewPr>
    <p:cSldViewPr>
      <p:cViewPr>
        <p:scale>
          <a:sx n="100" d="100"/>
          <a:sy n="100" d="100"/>
        </p:scale>
        <p:origin x="-1932" y="-32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noProof="0" smtClean="0"/>
          </a:p>
        </p:txBody>
      </p:sp>
    </p:spTree>
    <p:extLst>
      <p:ext uri="{BB962C8B-B14F-4D97-AF65-F5344CB8AC3E}">
        <p14:creationId xmlns:p14="http://schemas.microsoft.com/office/powerpoint/2010/main" val="26024944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E2B87-1424-46A9-99C4-D30A4811C3B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03310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87CB1-3DEC-47ED-B03C-3BC158FDBBB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0280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13787-934A-485D-BB4E-BC16047D68F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62405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01D23-9596-4E1C-87EF-4BD2C876261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35684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CAB8-3E0C-43A7-8D5A-19A20E8DE89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11/09/2015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4544-0532-410D-8254-47060057891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66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CAB8-3E0C-43A7-8D5A-19A20E8DE89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11/09/2015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4544-0532-410D-8254-47060057891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0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CAB8-3E0C-43A7-8D5A-19A20E8DE89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11/09/2015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4544-0532-410D-8254-47060057891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6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CAB8-3E0C-43A7-8D5A-19A20E8DE89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11/09/2015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4544-0532-410D-8254-47060057891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32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CAB8-3E0C-43A7-8D5A-19A20E8DE89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11/09/2015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4544-0532-410D-8254-47060057891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6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CAB8-3E0C-43A7-8D5A-19A20E8DE89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11/09/2015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4544-0532-410D-8254-47060057891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5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CAB8-3E0C-43A7-8D5A-19A20E8DE89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11/09/2015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4544-0532-410D-8254-47060057891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87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AB401-A945-4F0B-B4FE-88FAFC778B5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14082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CAB8-3E0C-43A7-8D5A-19A20E8DE89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11/09/2015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4544-0532-410D-8254-47060057891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CAB8-3E0C-43A7-8D5A-19A20E8DE89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11/09/2015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4544-0532-410D-8254-47060057891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36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CAB8-3E0C-43A7-8D5A-19A20E8DE89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11/09/2015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4544-0532-410D-8254-47060057891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2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CAB8-3E0C-43A7-8D5A-19A20E8DE89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11/09/2015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4544-0532-410D-8254-47060057891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1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CAB8-3E0C-43A7-8D5A-19A20E8DE89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11/09/2015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4544-0532-410D-8254-47060057891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7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CAB8-3E0C-43A7-8D5A-19A20E8DE89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11/09/2015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4544-0532-410D-8254-47060057891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48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CAB8-3E0C-43A7-8D5A-19A20E8DE89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11/09/2015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4544-0532-410D-8254-47060057891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4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CAB8-3E0C-43A7-8D5A-19A20E8DE89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11/09/2015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4544-0532-410D-8254-47060057891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8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CAB8-3E0C-43A7-8D5A-19A20E8DE89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11/09/2015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4544-0532-410D-8254-47060057891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75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CAB8-3E0C-43A7-8D5A-19A20E8DE89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11/09/2015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4544-0532-410D-8254-47060057891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66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04259-7874-4B75-A0D8-0C8BB4E2EF1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287961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CAB8-3E0C-43A7-8D5A-19A20E8DE89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11/09/2015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4544-0532-410D-8254-47060057891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41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CAB8-3E0C-43A7-8D5A-19A20E8DE89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11/09/2015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4544-0532-410D-8254-47060057891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4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CAB8-3E0C-43A7-8D5A-19A20E8DE89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11/09/2015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4544-0532-410D-8254-47060057891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7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CAB8-3E0C-43A7-8D5A-19A20E8DE89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11/09/2015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4544-0532-410D-8254-47060057891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8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CAB8-3E0C-43A7-8D5A-19A20E8DE89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11/09/2015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4544-0532-410D-8254-47060057891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7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92FB4-9E8D-4CF6-9351-58675D4D7F7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1767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5127B-1492-45C1-B1D7-F6008F86C95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77948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F8C1A-2B06-4D1F-B2F7-F6756051770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0340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C8FE5-3B6D-4BBF-AA02-E5F40E80DDF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32135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77C41-DE9E-413C-9947-69E84342566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40369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7E9C1-38A9-4BA0-BF5B-D220DFDC188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4463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do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da estrutura de tópicos</a:t>
            </a:r>
          </a:p>
          <a:p>
            <a:pPr lvl="1"/>
            <a:r>
              <a:rPr lang="en-GB" altLang="pt-BR" smtClean="0"/>
              <a:t>2.º Nível da estrutura de tópicos</a:t>
            </a:r>
          </a:p>
          <a:p>
            <a:pPr lvl="2"/>
            <a:r>
              <a:rPr lang="en-GB" altLang="pt-BR" smtClean="0"/>
              <a:t>3.º Nível da estrutura de tópicos</a:t>
            </a:r>
          </a:p>
          <a:p>
            <a:pPr lvl="3"/>
            <a:r>
              <a:rPr lang="en-GB" altLang="pt-BR" smtClean="0"/>
              <a:t>4.º Nível da estrutura de tópicos</a:t>
            </a:r>
          </a:p>
          <a:p>
            <a:pPr lvl="4"/>
            <a:r>
              <a:rPr lang="en-GB" altLang="pt-BR" smtClean="0"/>
              <a:t>5.º Nível da estrutura de tópicos</a:t>
            </a:r>
          </a:p>
          <a:p>
            <a:pPr lvl="4"/>
            <a:r>
              <a:rPr lang="en-GB" altLang="pt-BR" smtClean="0"/>
              <a:t>6.º Nível da estrutura de tópicos</a:t>
            </a:r>
          </a:p>
          <a:p>
            <a:pPr lvl="4"/>
            <a:r>
              <a:rPr lang="en-GB" altLang="pt-BR" smtClean="0"/>
              <a:t>7.º Nível da estrutura de tópicos</a:t>
            </a:r>
          </a:p>
          <a:p>
            <a:pPr lvl="4"/>
            <a:r>
              <a:rPr lang="en-GB" altLang="pt-BR" smtClean="0"/>
              <a:t>8.º Nível da estrutura de tópicos</a:t>
            </a:r>
          </a:p>
          <a:p>
            <a:pPr lvl="4"/>
            <a:r>
              <a:rPr lang="en-GB" altLang="pt-BR" smtClean="0"/>
              <a:t>9.º Nível da estrutura de tópicos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C84BFC7-5B99-43E1-AD48-2254094DD5D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6BA1CAB8-3E0C-43A7-8D5A-19A20E8DE89F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11/09/2015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4C3F4544-0532-410D-8254-470600578910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23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6BA1CAB8-3E0C-43A7-8D5A-19A20E8DE89F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11/09/2015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4C3F4544-0532-410D-8254-470600578910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18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304800" y="228600"/>
            <a:ext cx="8610600" cy="5334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000000"/>
              </a:gs>
            </a:gsLst>
            <a:lin ang="108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 flipH="1">
            <a:off x="0" y="3048000"/>
            <a:ext cx="8991600" cy="2590800"/>
          </a:xfrm>
          <a:prstGeom prst="rtTriangle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820863"/>
            <a:ext cx="7772400" cy="1312862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4000" b="1" smtClean="0">
                <a:solidFill>
                  <a:srgbClr val="FF6600"/>
                </a:solidFill>
                <a:latin typeface="Verdana" pitchFamily="32" charset="0"/>
              </a:rPr>
              <a:t>Integração PGE/SEFAZ</a:t>
            </a:r>
            <a:br>
              <a:rPr lang="pt-BR" altLang="pt-BR" sz="4000" b="1" smtClean="0">
                <a:solidFill>
                  <a:srgbClr val="FF6600"/>
                </a:solidFill>
                <a:latin typeface="Verdana" pitchFamily="32" charset="0"/>
              </a:rPr>
            </a:br>
            <a:r>
              <a:rPr lang="pt-BR" altLang="pt-BR" sz="4000" b="1" smtClean="0">
                <a:solidFill>
                  <a:srgbClr val="FF6600"/>
                </a:solidFill>
                <a:latin typeface="Verdana" pitchFamily="32" charset="0"/>
              </a:rPr>
              <a:t>Cobrança da Dívida Ativa</a:t>
            </a:r>
            <a:br>
              <a:rPr lang="pt-BR" altLang="pt-BR" sz="4000" b="1" smtClean="0">
                <a:solidFill>
                  <a:srgbClr val="FF6600"/>
                </a:solidFill>
                <a:latin typeface="Verdana" pitchFamily="32" charset="0"/>
              </a:rPr>
            </a:br>
            <a:r>
              <a:rPr lang="pt-BR" altLang="pt-BR" sz="4000" b="1" smtClean="0">
                <a:solidFill>
                  <a:srgbClr val="FF6600"/>
                </a:solidFill>
                <a:latin typeface="Verdana" pitchFamily="32" charset="0"/>
              </a:rPr>
              <a:t>Protesto de CDAs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2362200" y="4419600"/>
            <a:ext cx="6400800" cy="1143000"/>
          </a:xfrm>
        </p:spPr>
        <p:txBody>
          <a:bodyPr/>
          <a:lstStyle/>
          <a:p>
            <a:pPr marL="0" indent="0" algn="r" eaLnBrk="1" hangingPunct="1"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2000" b="1" smtClean="0">
                <a:solidFill>
                  <a:srgbClr val="003399"/>
                </a:solidFill>
              </a:rPr>
              <a:t>Ricardo de Araújo Gama</a:t>
            </a:r>
          </a:p>
          <a:p>
            <a:pPr marL="0" indent="0" algn="r" eaLnBrk="1" hangingPunct="1"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2000" b="1" smtClean="0">
                <a:solidFill>
                  <a:srgbClr val="003399"/>
                </a:solidFill>
              </a:rPr>
              <a:t>Procurador do Estado</a:t>
            </a:r>
          </a:p>
          <a:p>
            <a:pPr marL="0" indent="0" algn="r" eaLnBrk="1" hangingPunct="1"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400" b="1" smtClean="0">
                <a:solidFill>
                  <a:srgbClr val="003399"/>
                </a:solidFill>
              </a:rPr>
              <a:t>ricardo@pge.sc.gov.br</a:t>
            </a: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 rot="10800000">
            <a:off x="533400" y="458788"/>
            <a:ext cx="228600" cy="1219200"/>
          </a:xfrm>
          <a:prstGeom prst="rect">
            <a:avLst/>
          </a:prstGeom>
          <a:gradFill rotWithShape="0">
            <a:gsLst>
              <a:gs pos="0">
                <a:srgbClr val="465E00"/>
              </a:gs>
              <a:gs pos="100000">
                <a:srgbClr val="99CC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2514600" y="3581400"/>
            <a:ext cx="46482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0066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1600200" y="3352800"/>
            <a:ext cx="6477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0066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3505200" y="3810000"/>
            <a:ext cx="28956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0066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2058" name="Line 9"/>
          <p:cNvSpPr>
            <a:spLocks noChangeShapeType="1"/>
          </p:cNvSpPr>
          <p:nvPr/>
        </p:nvSpPr>
        <p:spPr bwMode="auto">
          <a:xfrm>
            <a:off x="8915400" y="3429000"/>
            <a:ext cx="1588" cy="3276600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59" name="Line 10"/>
          <p:cNvSpPr>
            <a:spLocks noChangeShapeType="1"/>
          </p:cNvSpPr>
          <p:nvPr/>
        </p:nvSpPr>
        <p:spPr bwMode="auto">
          <a:xfrm>
            <a:off x="1905000" y="6553200"/>
            <a:ext cx="7086600" cy="1588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280920" cy="5184576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393352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/>
          </p:nvPr>
        </p:nvSpPr>
        <p:spPr>
          <a:xfrm>
            <a:off x="533400" y="1828800"/>
            <a:ext cx="7772400" cy="4495800"/>
          </a:xfrm>
        </p:spPr>
        <p:txBody>
          <a:bodyPr anchor="t"/>
          <a:lstStyle/>
          <a:p>
            <a:pPr eaLnBrk="1" hangingPunct="1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pt-BR" sz="3200" dirty="0" smtClean="0"/>
              <a:t>Ano 2014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pt-BR" sz="3200" dirty="0" smtClean="0"/>
              <a:t>Expansão do sistema PGE-Net</a:t>
            </a:r>
          </a:p>
          <a:p>
            <a:pPr marL="342900" indent="-342900" algn="just" eaLnBrk="1" hangingPunct="1">
              <a:spcBef>
                <a:spcPts val="800"/>
              </a:spcBef>
              <a:buClrTx/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pt-BR" sz="2400" dirty="0" smtClean="0"/>
              <a:t>Workflow</a:t>
            </a:r>
          </a:p>
          <a:p>
            <a:pPr marL="342900" indent="-342900" algn="just" eaLnBrk="1" hangingPunct="1">
              <a:spcBef>
                <a:spcPts val="800"/>
              </a:spcBef>
              <a:buClrTx/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pt-BR" sz="2400" dirty="0" smtClean="0"/>
              <a:t>Painel de indicadores (BI)</a:t>
            </a:r>
          </a:p>
          <a:p>
            <a:pPr marL="342900" indent="-342900" algn="just" eaLnBrk="1" hangingPunct="1">
              <a:spcBef>
                <a:spcPts val="800"/>
              </a:spcBef>
              <a:buClrTx/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pt-BR" sz="2400" dirty="0" smtClean="0"/>
              <a:t>Integração mais profunda com o sistema </a:t>
            </a:r>
            <a:r>
              <a:rPr lang="pt-BR" sz="2400" dirty="0" smtClean="0"/>
              <a:t>SAT</a:t>
            </a:r>
          </a:p>
          <a:p>
            <a:pPr marL="342900" indent="-342900" algn="just" eaLnBrk="1" hangingPunct="1">
              <a:spcBef>
                <a:spcPts val="800"/>
              </a:spcBef>
              <a:buClrTx/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pt-BR" sz="2300" dirty="0" smtClean="0"/>
              <a:t>Módulo acompanhamento especial grandes devedores</a:t>
            </a:r>
            <a:endParaRPr lang="pt-BR" sz="2300" dirty="0" smtClean="0"/>
          </a:p>
          <a:p>
            <a:pPr marL="342900" indent="-342900" algn="just" eaLnBrk="1" hangingPunct="1">
              <a:spcBef>
                <a:spcPts val="800"/>
              </a:spcBef>
              <a:buClrTx/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pt-BR" sz="2400" dirty="0" smtClean="0"/>
              <a:t>Módulo de riscos fiscais</a:t>
            </a:r>
          </a:p>
          <a:p>
            <a:pPr marL="342900" indent="-342900" algn="just" eaLnBrk="1" hangingPunct="1">
              <a:spcBef>
                <a:spcPts val="800"/>
              </a:spcBef>
              <a:buClrTx/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pt-BR" sz="2400" dirty="0" smtClean="0"/>
              <a:t>Módulo de cobrança administrativa e de </a:t>
            </a:r>
            <a:r>
              <a:rPr lang="pt-BR" sz="2400" u="sng" dirty="0" smtClean="0"/>
              <a:t>Protestos</a:t>
            </a:r>
          </a:p>
          <a:p>
            <a:pPr algn="just" eaLnBrk="1" hangingPunct="1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pt-BR" altLang="pt-BR" sz="2400" dirty="0">
              <a:solidFill>
                <a:srgbClr val="FF6600"/>
              </a:solidFill>
              <a:latin typeface="Verdana" pitchFamily="32" charset="0"/>
              <a:cs typeface="Times New Roman" pitchFamily="16" charset="0"/>
            </a:endParaRPr>
          </a:p>
          <a:p>
            <a:pPr algn="just" eaLnBrk="1" hangingPunct="1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pt-BR" altLang="pt-BR" sz="2400" dirty="0" smtClean="0">
              <a:solidFill>
                <a:srgbClr val="FF6600"/>
              </a:solidFill>
              <a:latin typeface="Verdana" pitchFamily="32" charset="0"/>
              <a:cs typeface="Times New Roman" pitchFamily="16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685800" y="304800"/>
            <a:ext cx="7772400" cy="1143000"/>
          </a:xfrm>
        </p:spPr>
        <p:txBody>
          <a:bodyPr lIns="91440" tIns="45720" rIns="91440" bIns="45720" anchor="ctr"/>
          <a:lstStyle/>
          <a:p>
            <a:pPr marL="0" indent="0" algn="ctr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altLang="pt-BR" dirty="0" smtClean="0">
                <a:latin typeface="Lucida Handwriting" panose="03010101010101010101" pitchFamily="66" charset="0"/>
              </a:rPr>
              <a:t>O Programa PROFISCO na PGE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 rot="10800000">
            <a:off x="609600" y="458788"/>
            <a:ext cx="152400" cy="1066800"/>
          </a:xfrm>
          <a:prstGeom prst="rect">
            <a:avLst/>
          </a:prstGeom>
          <a:gradFill rotWithShape="0">
            <a:gsLst>
              <a:gs pos="0">
                <a:srgbClr val="465E00"/>
              </a:gs>
              <a:gs pos="100000">
                <a:srgbClr val="99CC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381000" y="1295400"/>
            <a:ext cx="66294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00CC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69320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/>
          </p:nvPr>
        </p:nvSpPr>
        <p:spPr>
          <a:xfrm>
            <a:off x="533400" y="1828800"/>
            <a:ext cx="7772400" cy="4495800"/>
          </a:xfrm>
        </p:spPr>
        <p:txBody>
          <a:bodyPr anchor="t"/>
          <a:lstStyle/>
          <a:p>
            <a:r>
              <a:rPr lang="pt-BR" sz="2400" dirty="0"/>
              <a:t>Dados da Corregedoria do TJ/SP (01/2014)</a:t>
            </a:r>
          </a:p>
          <a:p>
            <a:pPr lvl="1"/>
            <a:r>
              <a:rPr lang="pt-BR" sz="2400" dirty="0">
                <a:latin typeface="+mj-lt"/>
              </a:rPr>
              <a:t>	</a:t>
            </a:r>
            <a:endParaRPr lang="pt-BR" sz="2400" dirty="0" smtClean="0">
              <a:latin typeface="+mj-lt"/>
            </a:endParaRPr>
          </a:p>
          <a:p>
            <a:pPr lvl="1"/>
            <a:r>
              <a:rPr lang="pt-BR" sz="2400" dirty="0" smtClean="0">
                <a:latin typeface="+mj-lt"/>
              </a:rPr>
              <a:t>11.699.448 </a:t>
            </a:r>
            <a:r>
              <a:rPr lang="pt-BR" sz="2400" dirty="0">
                <a:latin typeface="+mj-lt"/>
              </a:rPr>
              <a:t>Execuções Fiscais (Federal, Estadual e Municipal), destas 1.253.000 são Estaduais.</a:t>
            </a:r>
          </a:p>
          <a:p>
            <a:pPr lvl="1"/>
            <a:r>
              <a:rPr lang="pt-BR" sz="2400" dirty="0" smtClean="0">
                <a:latin typeface="+mj-lt"/>
              </a:rPr>
              <a:t>57,15</a:t>
            </a:r>
            <a:r>
              <a:rPr lang="pt-BR" sz="2400" dirty="0">
                <a:latin typeface="+mj-lt"/>
              </a:rPr>
              <a:t>% do Movimento do Judiciário Paulista</a:t>
            </a:r>
          </a:p>
          <a:p>
            <a:endParaRPr lang="pt-BR" sz="2400" dirty="0" smtClean="0"/>
          </a:p>
          <a:p>
            <a:r>
              <a:rPr lang="pt-BR" sz="2400" dirty="0" smtClean="0"/>
              <a:t>IPEA </a:t>
            </a:r>
            <a:r>
              <a:rPr lang="pt-BR" sz="2400" dirty="0"/>
              <a:t>– Comunicado 127, 04/01/12</a:t>
            </a:r>
          </a:p>
          <a:p>
            <a:pPr lvl="1"/>
            <a:r>
              <a:rPr lang="pt-BR" sz="2400" dirty="0">
                <a:latin typeface="+mj-lt"/>
              </a:rPr>
              <a:t>Tempo médio de uma Execução Fiscal  = 9 anos, 9 meses e 16 dias</a:t>
            </a:r>
          </a:p>
          <a:p>
            <a:pPr lvl="1"/>
            <a:r>
              <a:rPr lang="pt-BR" sz="2400" dirty="0">
                <a:latin typeface="+mj-lt"/>
              </a:rPr>
              <a:t>Custo Unitário	            R$ 5.606,67</a:t>
            </a:r>
          </a:p>
          <a:p>
            <a:pPr lvl="1"/>
            <a:r>
              <a:rPr lang="pt-BR" sz="2400" dirty="0">
                <a:latin typeface="+mj-lt"/>
              </a:rPr>
              <a:t>Valor Justificável		R$ 21.731,45</a:t>
            </a:r>
          </a:p>
          <a:p>
            <a:pPr algn="just" eaLnBrk="1" hangingPunct="1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pt-BR" altLang="pt-BR" sz="2400" dirty="0">
              <a:solidFill>
                <a:srgbClr val="FF6600"/>
              </a:solidFill>
              <a:cs typeface="Times New Roman" pitchFamily="16" charset="0"/>
            </a:endParaRPr>
          </a:p>
          <a:p>
            <a:pPr algn="just" eaLnBrk="1" hangingPunct="1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pt-BR" altLang="pt-BR" sz="2400" dirty="0" smtClean="0">
              <a:solidFill>
                <a:srgbClr val="FF6600"/>
              </a:solidFill>
              <a:cs typeface="Times New Roman" pitchFamily="16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685800" y="304800"/>
            <a:ext cx="7772400" cy="1143000"/>
          </a:xfrm>
        </p:spPr>
        <p:txBody>
          <a:bodyPr lIns="91440" tIns="45720" rIns="91440" bIns="45720" anchor="ctr"/>
          <a:lstStyle/>
          <a:p>
            <a:pPr marL="0" indent="0" algn="ctr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altLang="pt-BR" dirty="0" smtClean="0">
                <a:latin typeface="Lucida Handwriting" panose="03010101010101010101" pitchFamily="66" charset="0"/>
              </a:rPr>
              <a:t>O colapso das execuções fiscais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 rot="10800000">
            <a:off x="609600" y="458788"/>
            <a:ext cx="152400" cy="1066800"/>
          </a:xfrm>
          <a:prstGeom prst="rect">
            <a:avLst/>
          </a:prstGeom>
          <a:gradFill rotWithShape="0">
            <a:gsLst>
              <a:gs pos="0">
                <a:srgbClr val="465E00"/>
              </a:gs>
              <a:gs pos="100000">
                <a:srgbClr val="99CC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381000" y="1295400"/>
            <a:ext cx="66294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00CC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15643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txBody>
          <a:bodyPr>
            <a:noAutofit/>
          </a:bodyPr>
          <a:lstStyle/>
          <a:p>
            <a:pPr algn="just"/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pt-BR" sz="3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</a:rPr>
              <a:t>O PROTESTO ELETRÔNICO DAS CERTIDÕES DE DÍVIDA ATIVA COMO INSTRUMENTO DE GESTÃO DA DÍVIDA ATIVA, INCREMENTO DE ARRECADAÇÃO E DIMINUIÇÃO DE LITÍGIOS.</a:t>
            </a:r>
            <a:endParaRPr lang="pt-BR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755576" y="3429000"/>
            <a:ext cx="8064896" cy="3096344"/>
          </a:xfrm>
        </p:spPr>
        <p:txBody>
          <a:bodyPr>
            <a:normAutofit/>
          </a:bodyPr>
          <a:lstStyle/>
          <a:p>
            <a:endParaRPr lang="pt-BR" sz="2800" dirty="0"/>
          </a:p>
          <a:p>
            <a:endParaRPr lang="pt-BR" sz="2800" dirty="0" smtClean="0"/>
          </a:p>
          <a:p>
            <a:endParaRPr lang="pt-BR" sz="2800" dirty="0"/>
          </a:p>
          <a:p>
            <a:r>
              <a:rPr lang="pt-BR" sz="2400" b="1" dirty="0" smtClean="0">
                <a:solidFill>
                  <a:schemeClr val="tx2"/>
                </a:solidFill>
              </a:rPr>
              <a:t>SUBPROCURADORIA DO CONTENCIOSO TRIBUTÁRIO-FISCAL</a:t>
            </a:r>
          </a:p>
        </p:txBody>
      </p:sp>
    </p:spTree>
    <p:extLst>
      <p:ext uri="{BB962C8B-B14F-4D97-AF65-F5344CB8AC3E}">
        <p14:creationId xmlns:p14="http://schemas.microsoft.com/office/powerpoint/2010/main" val="3311219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Lei Federal nº 9.492/1997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sz="2700" dirty="0"/>
              <a:t>Art. 1º Protesto é o ato formal e solene pelo qual se prova a inadimplência e o descumprimento de obrigação originada em títulos e outros documentos de dívida</a:t>
            </a:r>
            <a:r>
              <a:rPr lang="pt-BR" sz="2700" dirty="0" smtClean="0"/>
              <a:t>.</a:t>
            </a:r>
            <a:r>
              <a:rPr lang="pt-PT" sz="2700" dirty="0"/>
              <a:t> </a:t>
            </a:r>
            <a:endParaRPr lang="pt-PT" sz="2700" dirty="0" smtClean="0"/>
          </a:p>
          <a:p>
            <a:pPr marL="0" indent="0" algn="just">
              <a:buNone/>
            </a:pPr>
            <a:endParaRPr lang="pt-BR" sz="2700" dirty="0"/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42122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400" dirty="0" smtClean="0"/>
              <a:t>SUPERAÇÃO DO ENTRAVE NORMATIVO</a:t>
            </a:r>
            <a:endParaRPr lang="pt-BR" sz="3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600" dirty="0" smtClean="0"/>
              <a:t>Em </a:t>
            </a:r>
            <a:r>
              <a:rPr lang="pt-BR" sz="2600" dirty="0"/>
              <a:t>27 de dezembro de 2.012, a Medida Provisória nº 577 foi convertida na Lei nº 12.767, </a:t>
            </a:r>
            <a:r>
              <a:rPr lang="pt-BR" sz="2600" dirty="0" smtClean="0"/>
              <a:t>incluiu </a:t>
            </a:r>
            <a:r>
              <a:rPr lang="pt-BR" sz="2600" dirty="0"/>
              <a:t>um parágrafo único no artigo </a:t>
            </a:r>
            <a:r>
              <a:rPr lang="pt-BR" sz="2600" dirty="0" smtClean="0"/>
              <a:t>1.º </a:t>
            </a:r>
            <a:r>
              <a:rPr lang="pt-BR" sz="2600" dirty="0"/>
              <a:t>da Lei nº </a:t>
            </a:r>
            <a:r>
              <a:rPr lang="pt-BR" sz="2600" dirty="0" smtClean="0"/>
              <a:t>9.492/1997 com </a:t>
            </a:r>
            <a:r>
              <a:rPr lang="pt-BR" sz="2600" dirty="0"/>
              <a:t>a seguinte redação</a:t>
            </a:r>
            <a:r>
              <a:rPr lang="pt-BR" dirty="0" smtClean="0"/>
              <a:t>:</a:t>
            </a:r>
          </a:p>
          <a:p>
            <a:pPr algn="just"/>
            <a:endParaRPr lang="pt-BR" dirty="0" smtClean="0"/>
          </a:p>
          <a:p>
            <a:pPr marL="457200" lvl="1" indent="0" algn="just">
              <a:buNone/>
            </a:pPr>
            <a:r>
              <a:rPr lang="pt-BR" i="1" dirty="0" smtClean="0"/>
              <a:t> Parágrafo </a:t>
            </a:r>
            <a:r>
              <a:rPr lang="pt-BR" i="1" dirty="0"/>
              <a:t>único. Incluem-se entre os títulos sujeitos a protesto as certidões de dívida ativa da União, dos Estados, do Distrito Federal, dos Municípios e das respectivas autarquias e fundações </a:t>
            </a:r>
            <a:r>
              <a:rPr lang="pt-BR" i="1" dirty="0" smtClean="0"/>
              <a:t>públicas.</a:t>
            </a:r>
            <a:endParaRPr lang="pt-BR" i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013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400" dirty="0" smtClean="0"/>
              <a:t>SUPERAÇÃO DO ENTRAVE JURISPRUDENCIAL</a:t>
            </a:r>
            <a:endParaRPr lang="pt-BR" sz="3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dirty="0" smtClean="0"/>
              <a:t>Recurso Especial nº 1.126.515/PR, de 03/12/2013:</a:t>
            </a:r>
          </a:p>
          <a:p>
            <a:pPr algn="just"/>
            <a:endParaRPr lang="pt-BR" sz="2800" dirty="0"/>
          </a:p>
          <a:p>
            <a:pPr marL="0" indent="0" algn="just">
              <a:buNone/>
            </a:pPr>
            <a:r>
              <a:rPr lang="pt-BR" sz="2800" dirty="0" smtClean="0"/>
              <a:t>No </a:t>
            </a:r>
            <a:r>
              <a:rPr lang="pt-BR" sz="2800" dirty="0"/>
              <a:t>regime instituído pelo art. 1.° da Lei 9.492/1997, o protesto, instituto bifronte que representa, de um lado, instrumento para constituir o devedor em mora e provar a inadimplência, e, de outro, modalidade alternativa para cobrança de dívida, foi ampliado, desvinculando-se dos títulos estritamente </a:t>
            </a:r>
            <a:r>
              <a:rPr lang="pt-BR" sz="2800" dirty="0" err="1"/>
              <a:t>cambiariformes</a:t>
            </a:r>
            <a:r>
              <a:rPr lang="pt-BR" sz="2800" dirty="0"/>
              <a:t> para abranger todos e quaisquer </a:t>
            </a:r>
            <a:r>
              <a:rPr lang="pt-BR" sz="2800" dirty="0" smtClean="0"/>
              <a:t>títulos </a:t>
            </a:r>
            <a:r>
              <a:rPr lang="pt-BR" sz="2800" dirty="0"/>
              <a:t>ou documentos de </a:t>
            </a:r>
            <a:r>
              <a:rPr lang="pt-BR" sz="2800" dirty="0" smtClean="0"/>
              <a:t>dívida.</a:t>
            </a:r>
            <a:endParaRPr lang="pt-BR" sz="2800" dirty="0"/>
          </a:p>
          <a:p>
            <a:pPr marL="0" indent="0">
              <a:buNone/>
            </a:pPr>
            <a:endParaRPr lang="pt-BR" sz="28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66609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RELATÓRIO - DATA BASE – 30/04/2014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pt-BR" sz="3000" b="1" dirty="0" smtClean="0"/>
              <a:t>INÍCIO </a:t>
            </a:r>
            <a:r>
              <a:rPr lang="pt-BR" sz="3000" dirty="0" smtClean="0"/>
              <a:t>do Projeto no mês de     </a:t>
            </a:r>
            <a:r>
              <a:rPr lang="pt-BR" sz="3000" b="1" dirty="0" smtClean="0"/>
              <a:t>DEZEMBRO/2.012</a:t>
            </a:r>
            <a:endParaRPr lang="pt-BR" sz="3000" dirty="0" smtClean="0"/>
          </a:p>
          <a:p>
            <a:r>
              <a:rPr lang="pt-BR" sz="3000" dirty="0" smtClean="0"/>
              <a:t>Quantidade de Débitos Protestados 	    </a:t>
            </a:r>
            <a:r>
              <a:rPr lang="pt-BR" sz="3000" b="1" dirty="0" smtClean="0"/>
              <a:t>355.204</a:t>
            </a:r>
            <a:endParaRPr lang="pt-BR" sz="3000" dirty="0" smtClean="0"/>
          </a:p>
          <a:p>
            <a:r>
              <a:rPr lang="pt-BR" sz="3000" dirty="0" smtClean="0"/>
              <a:t>Quantidade de Débitos Pagos		</a:t>
            </a:r>
            <a:r>
              <a:rPr lang="pt-BR" sz="3000" b="1" dirty="0" smtClean="0"/>
              <a:t>      53.826</a:t>
            </a:r>
            <a:endParaRPr lang="pt-BR" sz="3000" dirty="0" smtClean="0"/>
          </a:p>
          <a:p>
            <a:r>
              <a:rPr lang="pt-BR" sz="3000" dirty="0" smtClean="0"/>
              <a:t>Valor Total Recebido		        </a:t>
            </a:r>
            <a:r>
              <a:rPr lang="pt-BR" sz="3000" b="1" dirty="0" smtClean="0"/>
              <a:t>R$ 55.197.037,92</a:t>
            </a:r>
            <a:endParaRPr lang="pt-BR" sz="3000" dirty="0" smtClean="0"/>
          </a:p>
          <a:p>
            <a:r>
              <a:rPr lang="pt-BR" sz="3000" dirty="0" smtClean="0"/>
              <a:t>Sustações de Protesto</a:t>
            </a:r>
            <a:r>
              <a:rPr lang="pt-BR" sz="3000" b="1" dirty="0" smtClean="0"/>
              <a:t>	                &lt;            0,5 %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35053627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80920" cy="576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041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064895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978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/>
          </p:nvPr>
        </p:nvSpPr>
        <p:spPr>
          <a:xfrm>
            <a:off x="533400" y="1828800"/>
            <a:ext cx="7772400" cy="4495800"/>
          </a:xfrm>
        </p:spPr>
        <p:txBody>
          <a:bodyPr anchor="t"/>
          <a:lstStyle/>
          <a:p>
            <a:pPr algn="l">
              <a:defRPr/>
            </a:pPr>
            <a:r>
              <a:rPr lang="pt-BR" sz="2800" dirty="0" smtClean="0"/>
              <a:t>Compete </a:t>
            </a:r>
            <a:r>
              <a:rPr lang="pt-BR" sz="2800" dirty="0"/>
              <a:t>à Procuradoria </a:t>
            </a:r>
            <a:r>
              <a:rPr lang="pt-BR" sz="2800" dirty="0" smtClean="0"/>
              <a:t>Fiscal da PGE:</a:t>
            </a:r>
            <a:endParaRPr lang="pt-BR" sz="2800" dirty="0"/>
          </a:p>
          <a:p>
            <a:pPr>
              <a:defRPr/>
            </a:pPr>
            <a:endParaRPr lang="pt-BR" sz="3200" dirty="0" smtClean="0"/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t-BR" sz="2800" dirty="0" smtClean="0"/>
              <a:t>exercer </a:t>
            </a:r>
            <a:r>
              <a:rPr lang="pt-BR" sz="2800" dirty="0"/>
              <a:t>a representação do Estado junto ao </a:t>
            </a:r>
            <a:r>
              <a:rPr lang="pt-BR" sz="2800" dirty="0" smtClean="0"/>
              <a:t>Tribunal Administrativo Tributário</a:t>
            </a:r>
            <a:endParaRPr lang="pt-BR" sz="2800" dirty="0"/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t-BR" sz="2800" dirty="0"/>
              <a:t>promover a cobrança da dívida ativa</a:t>
            </a: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t-BR" sz="2800" dirty="0"/>
              <a:t>atuar nos processos judiciais e administrativos que tratem de matéria tributária.</a:t>
            </a:r>
          </a:p>
          <a:p>
            <a:pPr marL="342900" indent="-341313" algn="just" eaLnBrk="1" hangingPunct="1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pt-BR" altLang="pt-BR" sz="3200" dirty="0" smtClean="0">
              <a:solidFill>
                <a:srgbClr val="FF6600"/>
              </a:solidFill>
              <a:latin typeface="Verdana" pitchFamily="32" charset="0"/>
              <a:cs typeface="Times New Roman" pitchFamily="16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620713" y="420688"/>
            <a:ext cx="7772400" cy="1143000"/>
          </a:xfrm>
        </p:spPr>
        <p:txBody>
          <a:bodyPr lIns="91440" tIns="45720" rIns="91440" bIns="45720" anchor="ctr"/>
          <a:lstStyle/>
          <a:p>
            <a:pPr marL="0" indent="0" algn="ctr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altLang="pt-BR" dirty="0" smtClean="0">
                <a:latin typeface="Lucida Handwriting" panose="03010101010101010101" pitchFamily="66" charset="0"/>
              </a:rPr>
              <a:t>Lei Orgânica da PGE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 rot="10800000">
            <a:off x="609600" y="458788"/>
            <a:ext cx="152400" cy="1066800"/>
          </a:xfrm>
          <a:prstGeom prst="rect">
            <a:avLst/>
          </a:prstGeom>
          <a:gradFill rotWithShape="0">
            <a:gsLst>
              <a:gs pos="0">
                <a:srgbClr val="465E00"/>
              </a:gs>
              <a:gs pos="100000">
                <a:srgbClr val="99CC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381000" y="1295400"/>
            <a:ext cx="66294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00CC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8065715" cy="577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243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609599" y="1916113"/>
            <a:ext cx="7778825" cy="4495800"/>
          </a:xfrm>
        </p:spPr>
        <p:txBody>
          <a:bodyPr anchor="t"/>
          <a:lstStyle/>
          <a:p>
            <a:pPr>
              <a:defRPr/>
            </a:pPr>
            <a:endParaRPr lang="pt-BR" sz="2400" dirty="0" smtClean="0"/>
          </a:p>
          <a:p>
            <a:pPr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400" dirty="0"/>
              <a:t>Sem custos para o </a:t>
            </a:r>
            <a:r>
              <a:rPr lang="pt-BR" sz="2400" dirty="0" smtClean="0"/>
              <a:t>Estado</a:t>
            </a:r>
            <a:endParaRPr lang="pt-BR" sz="2400" dirty="0"/>
          </a:p>
          <a:p>
            <a:pPr lvl="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prstClr val="black"/>
                </a:solidFill>
              </a:rPr>
              <a:t>Procedimento ágil e 100% eletrônico</a:t>
            </a:r>
          </a:p>
          <a:p>
            <a:pPr lvl="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prstClr val="black"/>
                </a:solidFill>
              </a:rPr>
              <a:t>Restringe </a:t>
            </a:r>
            <a:r>
              <a:rPr lang="pt-BR" sz="2400" dirty="0">
                <a:solidFill>
                  <a:prstClr val="black"/>
                </a:solidFill>
              </a:rPr>
              <a:t>o crédito do contribuinte, em razão </a:t>
            </a:r>
            <a:r>
              <a:rPr lang="pt-BR" sz="2400" dirty="0" smtClean="0">
                <a:solidFill>
                  <a:prstClr val="black"/>
                </a:solidFill>
              </a:rPr>
              <a:t>de convênios </a:t>
            </a:r>
            <a:r>
              <a:rPr lang="pt-BR" sz="2400" dirty="0">
                <a:solidFill>
                  <a:prstClr val="black"/>
                </a:solidFill>
              </a:rPr>
              <a:t>dos Tabelionatos com o </a:t>
            </a:r>
            <a:r>
              <a:rPr lang="pt-BR" sz="2400" dirty="0" smtClean="0">
                <a:solidFill>
                  <a:prstClr val="black"/>
                </a:solidFill>
              </a:rPr>
              <a:t>SPC </a:t>
            </a:r>
            <a:r>
              <a:rPr lang="pt-BR" sz="2400" dirty="0">
                <a:solidFill>
                  <a:prstClr val="black"/>
                </a:solidFill>
              </a:rPr>
              <a:t>e SERASA</a:t>
            </a:r>
          </a:p>
          <a:p>
            <a:pPr lvl="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prstClr val="black"/>
                </a:solidFill>
              </a:rPr>
              <a:t>Baixo índice de Litigiosidade.</a:t>
            </a:r>
          </a:p>
          <a:p>
            <a:pPr lvl="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prstClr val="black"/>
                </a:solidFill>
              </a:rPr>
              <a:t>Diminuição de ajuizamento de Execuções Fiscais.</a:t>
            </a:r>
          </a:p>
          <a:p>
            <a:pPr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400" dirty="0"/>
              <a:t>Gera uma “cultura de pagamento”</a:t>
            </a:r>
          </a:p>
          <a:p>
            <a:pPr>
              <a:defRPr/>
            </a:pPr>
            <a:endParaRPr lang="pt-BR" sz="2400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460432" cy="1143000"/>
          </a:xfrm>
        </p:spPr>
        <p:txBody>
          <a:bodyPr lIns="91440" tIns="45720" rIns="91440" bIns="45720" anchor="ctr"/>
          <a:lstStyle/>
          <a:p>
            <a:pPr marL="0" indent="0" algn="ctr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altLang="pt-BR" sz="3000" dirty="0" smtClean="0">
                <a:latin typeface="Lucida Handwriting" panose="03010101010101010101" pitchFamily="66" charset="0"/>
              </a:rPr>
              <a:t>Vantagens do Protesto  da CDA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 rot="10800000">
            <a:off x="609600" y="458788"/>
            <a:ext cx="152400" cy="1066800"/>
          </a:xfrm>
          <a:prstGeom prst="rect">
            <a:avLst/>
          </a:prstGeom>
          <a:gradFill rotWithShape="0">
            <a:gsLst>
              <a:gs pos="0">
                <a:srgbClr val="465E00"/>
              </a:gs>
              <a:gs pos="100000">
                <a:srgbClr val="99CC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381000" y="1295400"/>
            <a:ext cx="66294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00CC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8804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304800" y="228600"/>
            <a:ext cx="8610600" cy="5334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000000"/>
              </a:gs>
            </a:gsLst>
            <a:lin ang="108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 flipH="1">
            <a:off x="0" y="3048000"/>
            <a:ext cx="8991600" cy="2590800"/>
          </a:xfrm>
          <a:prstGeom prst="rtTriangle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820863"/>
            <a:ext cx="7772400" cy="1312862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4000" b="1" dirty="0" smtClean="0">
                <a:solidFill>
                  <a:srgbClr val="FF6600"/>
                </a:solidFill>
                <a:latin typeface="Verdana" pitchFamily="32" charset="0"/>
              </a:rPr>
              <a:t>Obrigado !</a:t>
            </a:r>
            <a:br>
              <a:rPr lang="pt-BR" altLang="pt-BR" sz="4000" b="1" dirty="0" smtClean="0">
                <a:solidFill>
                  <a:srgbClr val="FF6600"/>
                </a:solidFill>
                <a:latin typeface="Verdana" pitchFamily="32" charset="0"/>
              </a:rPr>
            </a:br>
            <a:endParaRPr lang="pt-BR" altLang="pt-BR" sz="4000" b="1" dirty="0" smtClean="0">
              <a:solidFill>
                <a:srgbClr val="FF6600"/>
              </a:solidFill>
              <a:latin typeface="Verdana" pitchFamily="32" charset="0"/>
            </a:endParaRP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2362200" y="4419600"/>
            <a:ext cx="6400800" cy="1143000"/>
          </a:xfrm>
        </p:spPr>
        <p:txBody>
          <a:bodyPr/>
          <a:lstStyle/>
          <a:p>
            <a:pPr marL="0" indent="0" algn="r" eaLnBrk="1" hangingPunct="1"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2000" b="1" smtClean="0">
                <a:solidFill>
                  <a:srgbClr val="003399"/>
                </a:solidFill>
              </a:rPr>
              <a:t>Ricardo de Araújo Gama</a:t>
            </a:r>
          </a:p>
          <a:p>
            <a:pPr marL="0" indent="0" algn="r" eaLnBrk="1" hangingPunct="1"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2000" b="1" smtClean="0">
                <a:solidFill>
                  <a:srgbClr val="003399"/>
                </a:solidFill>
              </a:rPr>
              <a:t>Procurador do Estado</a:t>
            </a:r>
          </a:p>
          <a:p>
            <a:pPr marL="0" indent="0" algn="r" eaLnBrk="1" hangingPunct="1"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400" b="1" smtClean="0">
                <a:solidFill>
                  <a:srgbClr val="003399"/>
                </a:solidFill>
              </a:rPr>
              <a:t>ricardo@pge.sc.gov.br</a:t>
            </a: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 rot="10800000">
            <a:off x="533400" y="458788"/>
            <a:ext cx="228600" cy="1219200"/>
          </a:xfrm>
          <a:prstGeom prst="rect">
            <a:avLst/>
          </a:prstGeom>
          <a:gradFill rotWithShape="0">
            <a:gsLst>
              <a:gs pos="0">
                <a:srgbClr val="465E00"/>
              </a:gs>
              <a:gs pos="100000">
                <a:srgbClr val="99CC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2514600" y="3581400"/>
            <a:ext cx="46482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0066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1600200" y="3352800"/>
            <a:ext cx="6477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0066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3505200" y="3810000"/>
            <a:ext cx="28956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0066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2058" name="Line 9"/>
          <p:cNvSpPr>
            <a:spLocks noChangeShapeType="1"/>
          </p:cNvSpPr>
          <p:nvPr/>
        </p:nvSpPr>
        <p:spPr bwMode="auto">
          <a:xfrm>
            <a:off x="8915400" y="3429000"/>
            <a:ext cx="1588" cy="3276600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59" name="Line 10"/>
          <p:cNvSpPr>
            <a:spLocks noChangeShapeType="1"/>
          </p:cNvSpPr>
          <p:nvPr/>
        </p:nvSpPr>
        <p:spPr bwMode="auto">
          <a:xfrm>
            <a:off x="1905000" y="6553200"/>
            <a:ext cx="7086600" cy="1588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7214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/>
          </p:nvPr>
        </p:nvSpPr>
        <p:spPr>
          <a:xfrm>
            <a:off x="533400" y="1828800"/>
            <a:ext cx="7772400" cy="4495800"/>
          </a:xfrm>
        </p:spPr>
        <p:txBody>
          <a:bodyPr anchor="t"/>
          <a:lstStyle/>
          <a:p>
            <a:pPr marL="342900" indent="-341313" eaLnBrk="1" hangingPunct="1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pt-BR" sz="3200" dirty="0" smtClean="0"/>
              <a:t>Ano 2001</a:t>
            </a:r>
          </a:p>
          <a:p>
            <a:pPr marL="342900" indent="-341313" eaLnBrk="1" hangingPunct="1">
              <a:spcBef>
                <a:spcPts val="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pt-BR" sz="3200" dirty="0" smtClean="0"/>
          </a:p>
          <a:p>
            <a:pPr marL="457200" indent="-457200" algn="just" eaLnBrk="1" hangingPunct="1">
              <a:spcBef>
                <a:spcPts val="800"/>
              </a:spcBef>
              <a:buClrTx/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pt-BR" sz="3200" dirty="0" smtClean="0"/>
              <a:t>Contratação </a:t>
            </a:r>
            <a:r>
              <a:rPr lang="pt-BR" sz="3200" dirty="0"/>
              <a:t>de consultoria </a:t>
            </a:r>
            <a:endParaRPr lang="pt-BR" sz="3200" dirty="0" smtClean="0"/>
          </a:p>
          <a:p>
            <a:pPr marL="457200" indent="-457200" algn="just" eaLnBrk="1" hangingPunct="1">
              <a:spcBef>
                <a:spcPts val="800"/>
              </a:spcBef>
              <a:buClrTx/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pt-BR" sz="3200" dirty="0" smtClean="0"/>
              <a:t>Planejamento estratégico</a:t>
            </a:r>
          </a:p>
          <a:p>
            <a:pPr marL="457200" indent="-457200" algn="just" eaLnBrk="1" hangingPunct="1">
              <a:spcBef>
                <a:spcPts val="800"/>
              </a:spcBef>
              <a:buClrTx/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pt-BR" sz="3200" dirty="0" smtClean="0"/>
              <a:t>Cursos </a:t>
            </a:r>
            <a:r>
              <a:rPr lang="pt-BR" sz="3200" dirty="0"/>
              <a:t>e </a:t>
            </a:r>
            <a:r>
              <a:rPr lang="pt-BR" sz="3200" dirty="0" smtClean="0"/>
              <a:t>capacitações</a:t>
            </a:r>
          </a:p>
          <a:p>
            <a:pPr marL="457200" indent="-457200" algn="just" eaLnBrk="1" hangingPunct="1">
              <a:spcBef>
                <a:spcPts val="800"/>
              </a:spcBef>
              <a:buClrTx/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pt-BR" sz="3200" dirty="0" smtClean="0"/>
              <a:t>Redesenho </a:t>
            </a:r>
            <a:r>
              <a:rPr lang="pt-BR" sz="3200" dirty="0"/>
              <a:t>de </a:t>
            </a:r>
            <a:r>
              <a:rPr lang="pt-BR" sz="3200" dirty="0" smtClean="0"/>
              <a:t>processos</a:t>
            </a:r>
          </a:p>
          <a:p>
            <a:pPr marL="457200" indent="-457200" algn="just" eaLnBrk="1" hangingPunct="1">
              <a:spcBef>
                <a:spcPts val="800"/>
              </a:spcBef>
              <a:buClrTx/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pt-BR" sz="3200" dirty="0" smtClean="0"/>
              <a:t>Elaboração de Termo de Referência</a:t>
            </a:r>
            <a:endParaRPr lang="pt-BR" sz="3200" dirty="0"/>
          </a:p>
          <a:p>
            <a:pPr algn="just" eaLnBrk="1" hangingPunct="1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pt-BR" sz="3200" dirty="0" smtClean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685800" y="304800"/>
            <a:ext cx="7772400" cy="1143000"/>
          </a:xfrm>
        </p:spPr>
        <p:txBody>
          <a:bodyPr lIns="91440" tIns="45720" rIns="91440" bIns="45720" anchor="ctr"/>
          <a:lstStyle/>
          <a:p>
            <a:pPr marL="0" indent="0" algn="ctr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altLang="pt-BR" dirty="0" smtClean="0">
                <a:latin typeface="Lucida Handwriting" panose="03010101010101010101" pitchFamily="66" charset="0"/>
              </a:rPr>
              <a:t>O Programa PNAFE na PGE</a:t>
            </a: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 rot="10800000">
            <a:off x="609600" y="458788"/>
            <a:ext cx="152400" cy="1066800"/>
          </a:xfrm>
          <a:prstGeom prst="rect">
            <a:avLst/>
          </a:prstGeom>
          <a:gradFill rotWithShape="0">
            <a:gsLst>
              <a:gs pos="0">
                <a:srgbClr val="465E00"/>
              </a:gs>
              <a:gs pos="100000">
                <a:srgbClr val="99CC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381000" y="1295400"/>
            <a:ext cx="66294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00CC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/>
          </p:nvPr>
        </p:nvSpPr>
        <p:spPr>
          <a:xfrm>
            <a:off x="533400" y="1828800"/>
            <a:ext cx="7772400" cy="4495800"/>
          </a:xfrm>
        </p:spPr>
        <p:txBody>
          <a:bodyPr anchor="t"/>
          <a:lstStyle/>
          <a:p>
            <a:pPr eaLnBrk="1" hangingPunct="1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pt-BR" sz="3200" dirty="0" smtClean="0"/>
              <a:t>Ano 2003</a:t>
            </a:r>
          </a:p>
          <a:p>
            <a:pPr algn="just" eaLnBrk="1" hangingPunct="1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pt-BR" sz="3200" dirty="0" smtClean="0"/>
              <a:t>assinado </a:t>
            </a:r>
            <a:r>
              <a:rPr lang="pt-BR" sz="3200" dirty="0"/>
              <a:t>o contrato de desenvolvimento do </a:t>
            </a:r>
            <a:r>
              <a:rPr lang="pt-BR" sz="3200" dirty="0" smtClean="0"/>
              <a:t>sistema de gestão</a:t>
            </a:r>
          </a:p>
          <a:p>
            <a:pPr algn="just" eaLnBrk="1" hangingPunct="1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pt-BR" sz="3200" dirty="0"/>
          </a:p>
          <a:p>
            <a:pPr eaLnBrk="1" hangingPunct="1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pt-BR" sz="3200" dirty="0" smtClean="0"/>
              <a:t>Ano 2005</a:t>
            </a:r>
          </a:p>
          <a:p>
            <a:pPr algn="just" eaLnBrk="1" hangingPunct="1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pt-BR" sz="3200" dirty="0" smtClean="0"/>
              <a:t>Implantação do PGE-Net</a:t>
            </a:r>
          </a:p>
          <a:p>
            <a:pPr algn="just" eaLnBrk="1" hangingPunct="1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pt-BR" altLang="pt-BR" sz="3200" dirty="0">
              <a:solidFill>
                <a:srgbClr val="FF6600"/>
              </a:solidFill>
              <a:latin typeface="Verdana" pitchFamily="32" charset="0"/>
              <a:cs typeface="Times New Roman" pitchFamily="16" charset="0"/>
            </a:endParaRPr>
          </a:p>
          <a:p>
            <a:pPr algn="just" eaLnBrk="1" hangingPunct="1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pt-BR" altLang="pt-BR" sz="3200" dirty="0" smtClean="0">
              <a:solidFill>
                <a:srgbClr val="FF6600"/>
              </a:solidFill>
              <a:latin typeface="Verdana" pitchFamily="32" charset="0"/>
              <a:cs typeface="Times New Roman" pitchFamily="16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685800" y="304800"/>
            <a:ext cx="7772400" cy="1143000"/>
          </a:xfrm>
        </p:spPr>
        <p:txBody>
          <a:bodyPr lIns="91440" tIns="45720" rIns="91440" bIns="45720" anchor="ctr"/>
          <a:lstStyle/>
          <a:p>
            <a:pPr marL="0" indent="0" algn="ctr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altLang="pt-BR" dirty="0" smtClean="0">
                <a:latin typeface="Lucida Handwriting" panose="03010101010101010101" pitchFamily="66" charset="0"/>
              </a:rPr>
              <a:t>O Programa PNAFE na PGE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 rot="10800000">
            <a:off x="609600" y="458788"/>
            <a:ext cx="152400" cy="1066800"/>
          </a:xfrm>
          <a:prstGeom prst="rect">
            <a:avLst/>
          </a:prstGeom>
          <a:gradFill rotWithShape="0">
            <a:gsLst>
              <a:gs pos="0">
                <a:srgbClr val="465E00"/>
              </a:gs>
              <a:gs pos="100000">
                <a:srgbClr val="99CC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381000" y="1295400"/>
            <a:ext cx="66294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00CC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/>
          </p:nvPr>
        </p:nvSpPr>
        <p:spPr>
          <a:xfrm>
            <a:off x="533400" y="1828800"/>
            <a:ext cx="7772400" cy="4495800"/>
          </a:xfrm>
        </p:spPr>
        <p:txBody>
          <a:bodyPr anchor="t"/>
          <a:lstStyle/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t-BR" sz="2300" dirty="0" smtClean="0"/>
              <a:t>Receber </a:t>
            </a:r>
            <a:r>
              <a:rPr lang="pt-BR" sz="2300" dirty="0" err="1" smtClean="0"/>
              <a:t>CDAs</a:t>
            </a:r>
            <a:r>
              <a:rPr lang="pt-BR" sz="2300" dirty="0" smtClean="0"/>
              <a:t> em arquivos XML</a:t>
            </a:r>
          </a:p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t-BR" sz="2300" dirty="0"/>
              <a:t>R</a:t>
            </a:r>
            <a:r>
              <a:rPr lang="pt-BR" sz="2300" dirty="0" smtClean="0"/>
              <a:t>eceber </a:t>
            </a:r>
            <a:r>
              <a:rPr lang="pt-BR" sz="2300" dirty="0"/>
              <a:t>as comunicações do atos judiciais (citação/intimação</a:t>
            </a:r>
            <a:r>
              <a:rPr lang="pt-BR" sz="2300" dirty="0" smtClean="0"/>
              <a:t>) digitalizando-as</a:t>
            </a:r>
            <a:endParaRPr lang="pt-BR" sz="2300" dirty="0"/>
          </a:p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t-BR" sz="2300" dirty="0" smtClean="0"/>
              <a:t>Distribuir </a:t>
            </a:r>
            <a:r>
              <a:rPr lang="pt-BR" sz="2300" dirty="0"/>
              <a:t>entre as </a:t>
            </a:r>
            <a:r>
              <a:rPr lang="pt-BR" sz="2300" dirty="0" smtClean="0"/>
              <a:t>chefias até os procuradores</a:t>
            </a:r>
          </a:p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t-BR" sz="2300" dirty="0" smtClean="0"/>
              <a:t>Agenda do procurador</a:t>
            </a:r>
            <a:endParaRPr lang="pt-BR" sz="2300" dirty="0"/>
          </a:p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t-BR" sz="2300" dirty="0" smtClean="0"/>
              <a:t>Busca </a:t>
            </a:r>
            <a:r>
              <a:rPr lang="pt-BR" sz="2300" dirty="0"/>
              <a:t>de autos</a:t>
            </a:r>
          </a:p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t-BR" sz="2300" dirty="0" smtClean="0"/>
              <a:t>Pesquisa </a:t>
            </a:r>
            <a:r>
              <a:rPr lang="pt-BR" sz="2300" dirty="0"/>
              <a:t>em gerenciador de arquivos</a:t>
            </a:r>
          </a:p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t-BR" sz="2300" dirty="0" smtClean="0"/>
              <a:t>Elaboração </a:t>
            </a:r>
            <a:r>
              <a:rPr lang="pt-BR" sz="2300" dirty="0"/>
              <a:t>de documentos e petições em editor de texto </a:t>
            </a:r>
            <a:r>
              <a:rPr lang="pt-BR" sz="2300" dirty="0" smtClean="0"/>
              <a:t>nativo com sugestão de modelos e campos de </a:t>
            </a:r>
            <a:r>
              <a:rPr lang="pt-BR" sz="2300" dirty="0" err="1" smtClean="0"/>
              <a:t>mesclagem</a:t>
            </a:r>
            <a:endParaRPr lang="pt-BR" sz="2300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685800" y="304800"/>
            <a:ext cx="7772400" cy="1143000"/>
          </a:xfrm>
        </p:spPr>
        <p:txBody>
          <a:bodyPr lIns="91440" tIns="45720" rIns="91440" bIns="45720" anchor="ctr"/>
          <a:lstStyle/>
          <a:p>
            <a:pPr marL="0" indent="0" algn="ctr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altLang="pt-BR" dirty="0" smtClean="0">
                <a:latin typeface="Lucida Handwriting" panose="03010101010101010101" pitchFamily="66" charset="0"/>
              </a:rPr>
              <a:t>O Sistema PGE-NET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 rot="10800000">
            <a:off x="609600" y="458788"/>
            <a:ext cx="152400" cy="1066800"/>
          </a:xfrm>
          <a:prstGeom prst="rect">
            <a:avLst/>
          </a:prstGeom>
          <a:gradFill rotWithShape="0">
            <a:gsLst>
              <a:gs pos="0">
                <a:srgbClr val="465E00"/>
              </a:gs>
              <a:gs pos="100000">
                <a:srgbClr val="99CC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381000" y="1295400"/>
            <a:ext cx="66294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00CC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99288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/>
          </p:nvPr>
        </p:nvSpPr>
        <p:spPr>
          <a:xfrm>
            <a:off x="533400" y="1828800"/>
            <a:ext cx="7772400" cy="4495800"/>
          </a:xfrm>
        </p:spPr>
        <p:txBody>
          <a:bodyPr anchor="t"/>
          <a:lstStyle/>
          <a:p>
            <a:pPr algn="l">
              <a:defRPr/>
            </a:pPr>
            <a:r>
              <a:rPr lang="pt-BR" sz="2400" b="1" dirty="0" smtClean="0"/>
              <a:t>Lei </a:t>
            </a:r>
            <a:r>
              <a:rPr lang="pt-BR" sz="2400" b="1" dirty="0"/>
              <a:t>11.419/2006</a:t>
            </a:r>
          </a:p>
          <a:p>
            <a:pPr algn="just">
              <a:defRPr/>
            </a:pPr>
            <a:endParaRPr lang="pt-BR" sz="2400" dirty="0" smtClean="0"/>
          </a:p>
          <a:p>
            <a:pPr algn="just">
              <a:defRPr/>
            </a:pPr>
            <a:r>
              <a:rPr lang="pt-BR" sz="2400" dirty="0" smtClean="0"/>
              <a:t>Art</a:t>
            </a:r>
            <a:r>
              <a:rPr lang="pt-BR" sz="2400" dirty="0"/>
              <a:t>. 5</a:t>
            </a:r>
            <a:r>
              <a:rPr lang="pt-BR" sz="2400" u="sng" baseline="30000" dirty="0"/>
              <a:t>o</a:t>
            </a:r>
            <a:r>
              <a:rPr lang="pt-BR" sz="2400" dirty="0"/>
              <a:t>  As intimações serão feitas por meio eletrônico em portal próprio aos que se cadastrarem na forma do art. 2</a:t>
            </a:r>
            <a:r>
              <a:rPr lang="pt-BR" sz="2400" u="sng" baseline="30000" dirty="0"/>
              <a:t>o</a:t>
            </a:r>
            <a:r>
              <a:rPr lang="pt-BR" sz="2400" dirty="0"/>
              <a:t> desta Lei, dispensando-se a publicação no órgão oficial, inclusive eletrônico.</a:t>
            </a:r>
          </a:p>
          <a:p>
            <a:pPr algn="just">
              <a:defRPr/>
            </a:pPr>
            <a:r>
              <a:rPr lang="pt-BR" sz="2400" dirty="0"/>
              <a:t> </a:t>
            </a:r>
          </a:p>
          <a:p>
            <a:pPr algn="just">
              <a:defRPr/>
            </a:pPr>
            <a:r>
              <a:rPr lang="pt-BR" sz="2400" dirty="0"/>
              <a:t>§ 3</a:t>
            </a:r>
            <a:r>
              <a:rPr lang="pt-BR" sz="2400" u="sng" baseline="30000" dirty="0"/>
              <a:t>o</a:t>
            </a:r>
            <a:r>
              <a:rPr lang="pt-BR" sz="2400" dirty="0"/>
              <a:t>  A consulta referida nos §§ 1</a:t>
            </a:r>
            <a:r>
              <a:rPr lang="pt-BR" sz="2400" u="sng" baseline="30000" dirty="0"/>
              <a:t>o</a:t>
            </a:r>
            <a:r>
              <a:rPr lang="pt-BR" sz="2400" dirty="0"/>
              <a:t> e 2</a:t>
            </a:r>
            <a:r>
              <a:rPr lang="pt-BR" sz="2400" u="sng" baseline="30000" dirty="0"/>
              <a:t>o</a:t>
            </a:r>
            <a:r>
              <a:rPr lang="pt-BR" sz="2400" dirty="0"/>
              <a:t> deste artigo deverá ser feita em até 10 (dez) dias corridos contados da data do envio da intimação, sob pena de considerar-se a intimação automaticamente realizada na data do término desse prazo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685800" y="304800"/>
            <a:ext cx="7772400" cy="1143000"/>
          </a:xfrm>
        </p:spPr>
        <p:txBody>
          <a:bodyPr lIns="91440" tIns="45720" rIns="91440" bIns="45720" anchor="ctr"/>
          <a:lstStyle/>
          <a:p>
            <a:pPr marL="0" indent="0" algn="ctr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altLang="pt-BR" dirty="0" smtClean="0">
                <a:latin typeface="Lucida Handwriting" panose="03010101010101010101" pitchFamily="66" charset="0"/>
              </a:rPr>
              <a:t>O processo judicial sem papel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 rot="10800000">
            <a:off x="609600" y="458788"/>
            <a:ext cx="152400" cy="1066800"/>
          </a:xfrm>
          <a:prstGeom prst="rect">
            <a:avLst/>
          </a:prstGeom>
          <a:gradFill rotWithShape="0">
            <a:gsLst>
              <a:gs pos="0">
                <a:srgbClr val="465E00"/>
              </a:gs>
              <a:gs pos="100000">
                <a:srgbClr val="99CC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381000" y="1295400"/>
            <a:ext cx="66294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00CC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/>
          </p:nvPr>
        </p:nvSpPr>
        <p:spPr>
          <a:xfrm>
            <a:off x="468313" y="1844675"/>
            <a:ext cx="7772400" cy="4495800"/>
          </a:xfrm>
        </p:spPr>
        <p:txBody>
          <a:bodyPr anchor="t"/>
          <a:lstStyle/>
          <a:p>
            <a:pPr>
              <a:defRPr/>
            </a:pPr>
            <a:r>
              <a:rPr lang="pt-BR" sz="2400" b="1" dirty="0" smtClean="0"/>
              <a:t>Ano 2009 </a:t>
            </a:r>
          </a:p>
          <a:p>
            <a:pPr algn="l">
              <a:defRPr/>
            </a:pPr>
            <a:endParaRPr lang="pt-BR" sz="2400" b="1" dirty="0" smtClean="0"/>
          </a:p>
          <a:p>
            <a:pPr>
              <a:defRPr/>
            </a:pPr>
            <a:r>
              <a:rPr lang="pt-BR" sz="2400" b="1" dirty="0" smtClean="0"/>
              <a:t>Assinado Convênio </a:t>
            </a:r>
            <a:r>
              <a:rPr lang="pt-BR" sz="2400" b="1" dirty="0" smtClean="0"/>
              <a:t>da Execução Fiscal Eletrônica entre SEF/PGE/TJSC</a:t>
            </a:r>
            <a:endParaRPr lang="pt-BR" sz="2400" b="1" dirty="0" smtClean="0"/>
          </a:p>
          <a:p>
            <a:pPr algn="l">
              <a:defRPr/>
            </a:pPr>
            <a:endParaRPr lang="pt-BR" sz="2400" b="1" dirty="0"/>
          </a:p>
          <a:p>
            <a:pPr algn="l">
              <a:defRPr/>
            </a:pPr>
            <a:r>
              <a:rPr lang="pt-BR" sz="2400" b="1" dirty="0" smtClean="0"/>
              <a:t>Webservice com o TJSC estabelecido</a:t>
            </a:r>
          </a:p>
          <a:p>
            <a:pPr algn="l">
              <a:defRPr/>
            </a:pPr>
            <a:endParaRPr lang="pt-BR" sz="2400" b="1" dirty="0" smtClean="0"/>
          </a:p>
          <a:p>
            <a:pPr algn="l">
              <a:defRPr/>
            </a:pPr>
            <a:r>
              <a:rPr lang="pt-BR" sz="2400" b="1" dirty="0" smtClean="0"/>
              <a:t>Interoperabilidade </a:t>
            </a:r>
            <a:r>
              <a:rPr lang="pt-BR" sz="2000" dirty="0" smtClean="0"/>
              <a:t>(intimações/consultas/</a:t>
            </a:r>
            <a:r>
              <a:rPr lang="pt-BR" sz="2000" dirty="0" err="1" smtClean="0"/>
              <a:t>peticionamento</a:t>
            </a:r>
            <a:r>
              <a:rPr lang="pt-BR" sz="2000" dirty="0" smtClean="0"/>
              <a:t>)</a:t>
            </a:r>
          </a:p>
          <a:p>
            <a:pPr algn="l">
              <a:defRPr/>
            </a:pPr>
            <a:endParaRPr lang="pt-BR" sz="2400" b="1" dirty="0"/>
          </a:p>
          <a:p>
            <a:pPr algn="l">
              <a:defRPr/>
            </a:pPr>
            <a:r>
              <a:rPr lang="pt-BR" sz="2400" b="1" dirty="0" smtClean="0"/>
              <a:t>Expansão gradativa das execuções fiscais sem papel até 2014 quando atinge 100% das Comarcas</a:t>
            </a:r>
            <a:endParaRPr lang="pt-BR" sz="2400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685800" y="304800"/>
            <a:ext cx="7772400" cy="1143000"/>
          </a:xfrm>
        </p:spPr>
        <p:txBody>
          <a:bodyPr lIns="91440" tIns="45720" rIns="91440" bIns="45720" anchor="ctr"/>
          <a:lstStyle/>
          <a:p>
            <a:pPr marL="0" indent="0" algn="ctr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altLang="pt-BR" dirty="0" smtClean="0">
                <a:latin typeface="Lucida Handwriting" panose="03010101010101010101" pitchFamily="66" charset="0"/>
              </a:rPr>
              <a:t>A execução fiscal sem papel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 rot="10800000">
            <a:off x="609600" y="458788"/>
            <a:ext cx="152400" cy="1066800"/>
          </a:xfrm>
          <a:prstGeom prst="rect">
            <a:avLst/>
          </a:prstGeom>
          <a:gradFill rotWithShape="0">
            <a:gsLst>
              <a:gs pos="0">
                <a:srgbClr val="465E00"/>
              </a:gs>
              <a:gs pos="100000">
                <a:srgbClr val="99CC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381000" y="1295400"/>
            <a:ext cx="66294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00CC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268413"/>
            <a:ext cx="7805738" cy="452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ar design">
  <a:themeElements>
    <a:clrScheme name="Personalizada 1">
      <a:dk1>
        <a:sysClr val="windowText" lastClr="000000"/>
      </a:dk1>
      <a:lt1>
        <a:sysClr val="window" lastClr="FFFFFF"/>
      </a:lt1>
      <a:dk2>
        <a:srgbClr val="FF00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ar design">
  <a:themeElements>
    <a:clrScheme name="Personalizada 1">
      <a:dk1>
        <a:sysClr val="windowText" lastClr="000000"/>
      </a:dk1>
      <a:lt1>
        <a:sysClr val="window" lastClr="FFFFFF"/>
      </a:lt1>
      <a:dk2>
        <a:srgbClr val="FF00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521</Words>
  <Application>Microsoft Office PowerPoint</Application>
  <PresentationFormat>Apresentação na tela (4:3)</PresentationFormat>
  <Paragraphs>102</Paragraphs>
  <Slides>22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22</vt:i4>
      </vt:variant>
    </vt:vector>
  </HeadingPairs>
  <TitlesOfParts>
    <vt:vector size="25" baseType="lpstr">
      <vt:lpstr>Tema do Office</vt:lpstr>
      <vt:lpstr>Personalizar design</vt:lpstr>
      <vt:lpstr>1_Personalizar design</vt:lpstr>
      <vt:lpstr>Integração PGE/SEFAZ Cobrança da Dívida Ativa Protesto de CDAs</vt:lpstr>
      <vt:lpstr>Lei Orgânica da PGE</vt:lpstr>
      <vt:lpstr>O Programa PNAFE na PGE</vt:lpstr>
      <vt:lpstr>O Programa PNAFE na PGE</vt:lpstr>
      <vt:lpstr>O Sistema PGE-NET</vt:lpstr>
      <vt:lpstr>Apresentação do PowerPoint</vt:lpstr>
      <vt:lpstr>O processo judicial sem papel</vt:lpstr>
      <vt:lpstr>A execução fiscal sem papel</vt:lpstr>
      <vt:lpstr>Apresentação do PowerPoint</vt:lpstr>
      <vt:lpstr>Apresentação do PowerPoint</vt:lpstr>
      <vt:lpstr>O Programa PROFISCO na PGE</vt:lpstr>
      <vt:lpstr>O colapso das execuções fiscais</vt:lpstr>
      <vt:lpstr>   O PROTESTO ELETRÔNICO DAS CERTIDÕES DE DÍVIDA ATIVA COMO INSTRUMENTO DE GESTÃO DA DÍVIDA ATIVA, INCREMENTO DE ARRECADAÇÃO E DIMINUIÇÃO DE LITÍGIOS.</vt:lpstr>
      <vt:lpstr>Lei Federal nº 9.492/1997</vt:lpstr>
      <vt:lpstr>SUPERAÇÃO DO ENTRAVE NORMATIVO</vt:lpstr>
      <vt:lpstr>SUPERAÇÃO DO ENTRAVE JURISPRUDENCIAL</vt:lpstr>
      <vt:lpstr>RELATÓRIO - DATA BASE – 30/04/2014</vt:lpstr>
      <vt:lpstr>Apresentação do PowerPoint</vt:lpstr>
      <vt:lpstr>Apresentação do PowerPoint</vt:lpstr>
      <vt:lpstr>Apresentação do PowerPoint</vt:lpstr>
      <vt:lpstr>Vantagens do Protesto  da CDA</vt:lpstr>
      <vt:lpstr>Obrigado 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ricardo</dc:creator>
  <cp:lastModifiedBy>ricardo gama</cp:lastModifiedBy>
  <cp:revision>53</cp:revision>
  <cp:lastPrinted>1601-01-01T00:00:00Z</cp:lastPrinted>
  <dcterms:created xsi:type="dcterms:W3CDTF">2012-02-10T15:29:49Z</dcterms:created>
  <dcterms:modified xsi:type="dcterms:W3CDTF">2015-09-11T13:03:10Z</dcterms:modified>
</cp:coreProperties>
</file>